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2"/>
  </p:notesMasterIdLst>
  <p:sldIdLst>
    <p:sldId id="301" r:id="rId2"/>
    <p:sldId id="302" r:id="rId3"/>
    <p:sldId id="305" r:id="rId4"/>
    <p:sldId id="303" r:id="rId5"/>
    <p:sldId id="391" r:id="rId6"/>
    <p:sldId id="257" r:id="rId7"/>
    <p:sldId id="291" r:id="rId8"/>
    <p:sldId id="276" r:id="rId9"/>
    <p:sldId id="277" r:id="rId10"/>
    <p:sldId id="280" r:id="rId11"/>
    <p:sldId id="281" r:id="rId12"/>
    <p:sldId id="392" r:id="rId13"/>
    <p:sldId id="393" r:id="rId14"/>
    <p:sldId id="394" r:id="rId15"/>
    <p:sldId id="396" r:id="rId16"/>
    <p:sldId id="421" r:id="rId17"/>
    <p:sldId id="256" r:id="rId18"/>
    <p:sldId id="420" r:id="rId19"/>
    <p:sldId id="397" r:id="rId20"/>
    <p:sldId id="263" r:id="rId21"/>
    <p:sldId id="269" r:id="rId22"/>
    <p:sldId id="265" r:id="rId23"/>
    <p:sldId id="266" r:id="rId24"/>
    <p:sldId id="274" r:id="rId25"/>
    <p:sldId id="273" r:id="rId26"/>
    <p:sldId id="293" r:id="rId27"/>
    <p:sldId id="399" r:id="rId28"/>
    <p:sldId id="264" r:id="rId29"/>
    <p:sldId id="410" r:id="rId30"/>
    <p:sldId id="405" r:id="rId31"/>
    <p:sldId id="288" r:id="rId32"/>
    <p:sldId id="289" r:id="rId33"/>
    <p:sldId id="411" r:id="rId34"/>
    <p:sldId id="400" r:id="rId35"/>
    <p:sldId id="260" r:id="rId36"/>
    <p:sldId id="401" r:id="rId37"/>
    <p:sldId id="261" r:id="rId38"/>
    <p:sldId id="295" r:id="rId39"/>
    <p:sldId id="296" r:id="rId40"/>
    <p:sldId id="297" r:id="rId41"/>
    <p:sldId id="262" r:id="rId42"/>
    <p:sldId id="298" r:id="rId43"/>
    <p:sldId id="412" r:id="rId44"/>
    <p:sldId id="403" r:id="rId45"/>
    <p:sldId id="404" r:id="rId46"/>
    <p:sldId id="371" r:id="rId47"/>
    <p:sldId id="308" r:id="rId48"/>
    <p:sldId id="307" r:id="rId49"/>
    <p:sldId id="306" r:id="rId50"/>
    <p:sldId id="320" r:id="rId51"/>
    <p:sldId id="413" r:id="rId52"/>
    <p:sldId id="275" r:id="rId53"/>
    <p:sldId id="322" r:id="rId54"/>
    <p:sldId id="338" r:id="rId55"/>
    <p:sldId id="340" r:id="rId56"/>
    <p:sldId id="407" r:id="rId57"/>
    <p:sldId id="345" r:id="rId58"/>
    <p:sldId id="346" r:id="rId59"/>
    <p:sldId id="347" r:id="rId60"/>
    <p:sldId id="348" r:id="rId61"/>
    <p:sldId id="349" r:id="rId62"/>
    <p:sldId id="358" r:id="rId63"/>
    <p:sldId id="409" r:id="rId64"/>
    <p:sldId id="325" r:id="rId65"/>
    <p:sldId id="328" r:id="rId66"/>
    <p:sldId id="342" r:id="rId67"/>
    <p:sldId id="332" r:id="rId68"/>
    <p:sldId id="333" r:id="rId69"/>
    <p:sldId id="335" r:id="rId70"/>
    <p:sldId id="337" r:id="rId71"/>
    <p:sldId id="419" r:id="rId72"/>
    <p:sldId id="422" r:id="rId73"/>
    <p:sldId id="415" r:id="rId74"/>
    <p:sldId id="304" r:id="rId75"/>
    <p:sldId id="329" r:id="rId76"/>
    <p:sldId id="324" r:id="rId77"/>
    <p:sldId id="341" r:id="rId78"/>
    <p:sldId id="343" r:id="rId79"/>
    <p:sldId id="344" r:id="rId80"/>
    <p:sldId id="259" r:id="rId81"/>
    <p:sldId id="416" r:id="rId82"/>
    <p:sldId id="417" r:id="rId83"/>
    <p:sldId id="418" r:id="rId84"/>
    <p:sldId id="350" r:id="rId85"/>
    <p:sldId id="372" r:id="rId86"/>
    <p:sldId id="373" r:id="rId87"/>
    <p:sldId id="374" r:id="rId88"/>
    <p:sldId id="375" r:id="rId89"/>
    <p:sldId id="376" r:id="rId90"/>
    <p:sldId id="377" r:id="rId91"/>
    <p:sldId id="378" r:id="rId92"/>
    <p:sldId id="379" r:id="rId93"/>
    <p:sldId id="380" r:id="rId94"/>
    <p:sldId id="292" r:id="rId95"/>
    <p:sldId id="381" r:id="rId96"/>
    <p:sldId id="382" r:id="rId97"/>
    <p:sldId id="383" r:id="rId98"/>
    <p:sldId id="384" r:id="rId99"/>
    <p:sldId id="385" r:id="rId100"/>
    <p:sldId id="386" r:id="rId101"/>
    <p:sldId id="387" r:id="rId102"/>
    <p:sldId id="388" r:id="rId103"/>
    <p:sldId id="406" r:id="rId104"/>
    <p:sldId id="389" r:id="rId105"/>
    <p:sldId id="390" r:id="rId106"/>
    <p:sldId id="258" r:id="rId107"/>
    <p:sldId id="279" r:id="rId108"/>
    <p:sldId id="398" r:id="rId109"/>
    <p:sldId id="395" r:id="rId110"/>
    <p:sldId id="408" r:id="rId1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576"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94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notesMaster" Target="notesMasters/notes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5B92ED-F2CB-B142-9090-19F1506E59DA}" type="datetimeFigureOut">
              <a:rPr lang="en-US" smtClean="0"/>
              <a:t>6/26/16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E2C850-FF0C-014F-8C33-210F480B6F0A}" type="slidenum">
              <a:rPr lang="en-US" smtClean="0"/>
              <a:t>‹#›</a:t>
            </a:fld>
            <a:endParaRPr lang="en-US"/>
          </a:p>
        </p:txBody>
      </p:sp>
    </p:spTree>
    <p:extLst>
      <p:ext uri="{BB962C8B-B14F-4D97-AF65-F5344CB8AC3E}">
        <p14:creationId xmlns:p14="http://schemas.microsoft.com/office/powerpoint/2010/main" val="35302727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5335CF-A729-FE4E-B795-6AC159DD875A}"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F3BF5A64-84B3-4845-91C9-C0FA08E08462}" type="slidenum">
              <a:rPr lang="en-US" sz="1200" b="0">
                <a:latin typeface="Times New Roman" charset="0"/>
              </a:rPr>
              <a:pPr/>
              <a:t>14</a:t>
            </a:fld>
            <a:endParaRPr lang="en-US" sz="1200" b="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D71B47E-044F-B845-B42C-CDDF64022748}" type="slidenum">
              <a:rPr lang="en-US"/>
              <a:pPr/>
              <a:t>15</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t>Establishing the composition of continental crust provides important insight into the processes of its formation.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D71B47E-044F-B845-B42C-CDDF64022748}" type="slidenum">
              <a:rPr lang="en-US"/>
              <a:pPr/>
              <a:t>16</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t>Establishing the composition of continental crust provides important insight into the processes of its formation.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609AA6-1B6A-0940-A794-193A004F9303}" type="slidenum">
              <a:rPr lang="en-US" sz="1200"/>
              <a:pPr eaLnBrk="1" hangingPunct="1"/>
              <a:t>20</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E1E6E2B3-73A8-5B44-91B2-51F2C30A3129}" type="slidenum">
              <a:rPr lang="en-US" sz="1200" b="0">
                <a:latin typeface="Times New Roman" charset="0"/>
              </a:rPr>
              <a:pPr/>
              <a:t>21</a:t>
            </a:fld>
            <a:endParaRPr lang="en-US" sz="1200" b="0">
              <a:latin typeface="Times New Roman"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cs typeface="宋体" charset="0"/>
              </a:rPr>
              <a:t>Schematic diagram illustrating the ray paths of the wave groups Pg, P1, P2, P3, Pm, and Pn identified in the record sections. Pg is a refracted (diving) wave from the crystalline basement; P1, P2 and P3 are wide-angle reflected waves from intracrustal interfaces; Pm is a wide-angle reflected wave from the top of the mantle (the Moho); Pn is a refracted (diving) wave from the uppermost mantle. Letters indicate the following: G–base of the sedimentary cover, C1, C2, C3–intracrustal interfaces, M–Moho.</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1AEDEF-2FEF-3441-B8CA-14EC7700BD0C}" type="slidenum">
              <a:rPr lang="en-US" sz="1200"/>
              <a:pPr eaLnBrk="1" hangingPunct="1"/>
              <a:t>22</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52BF28-3BE1-D848-B4A7-41573107956C}" type="slidenum">
              <a:rPr lang="en-US" sz="1200"/>
              <a:pPr eaLnBrk="1" hangingPunct="1"/>
              <a:t>23</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1162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1B7AB1-6793-9642-8C9C-89BEF0691BE1}" type="datetime4">
              <a:rPr lang="en-US" sz="1200"/>
              <a:pPr eaLnBrk="1" hangingPunct="1"/>
              <a:t>June 26, 2016</a:t>
            </a:fld>
            <a:endParaRPr lang="en-US" sz="1200"/>
          </a:p>
        </p:txBody>
      </p:sp>
      <p:sp>
        <p:nvSpPr>
          <p:cNvPr id="11162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6614CD-4911-BE41-991D-254D6E476889}" type="slidenum">
              <a:rPr lang="en-US" sz="1200"/>
              <a:pPr eaLnBrk="1" hangingPunct="1"/>
              <a:t>28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609AA6-1B6A-0940-A794-193A004F9303}" type="slidenum">
              <a:rPr lang="en-US" sz="1200"/>
              <a:pPr eaLnBrk="1" hangingPunct="1"/>
              <a:t>30</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D5CB131C-ED13-3549-B28E-C2B6CDC623CF}" type="slidenum">
              <a:rPr lang="en-US" sz="1200" b="0">
                <a:latin typeface="Times New Roman" charset="0"/>
              </a:rPr>
              <a:pPr/>
              <a:t>31</a:t>
            </a:fld>
            <a:endParaRPr lang="en-US" sz="1200" b="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EAB843-78E3-714A-932A-E728A9B2434D}" type="slidenum">
              <a:rPr lang="en-US" sz="1200"/>
              <a:pPr eaLnBrk="1" hangingPunct="1"/>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2AA2F92C-22DB-9D4E-9DF0-0B557863531B}" type="slidenum">
              <a:rPr lang="en-US" sz="1200" b="0">
                <a:latin typeface="Times New Roman" charset="0"/>
              </a:rPr>
              <a:pPr/>
              <a:t>32</a:t>
            </a:fld>
            <a:endParaRPr lang="en-US" sz="1200" b="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1059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10AD0-C904-9043-9C7B-3FF5FD553B6D}" type="datetime4">
              <a:rPr lang="en-US" sz="1200"/>
              <a:pPr eaLnBrk="1" hangingPunct="1"/>
              <a:t>June 26, 2016</a:t>
            </a:fld>
            <a:endParaRPr lang="en-US" sz="1200"/>
          </a:p>
        </p:txBody>
      </p:sp>
      <p:sp>
        <p:nvSpPr>
          <p:cNvPr id="11059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C05A77-EC48-9044-B76A-355DAA8E40D4}" type="slidenum">
              <a:rPr lang="en-US" sz="1200"/>
              <a:pPr eaLnBrk="1" hangingPunct="1"/>
              <a:t>41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46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125956" name="Slide Number Placeholder 3"/>
          <p:cNvSpPr>
            <a:spLocks noGrp="1"/>
          </p:cNvSpPr>
          <p:nvPr>
            <p:ph type="sldNum" sz="quarter" idx="5"/>
          </p:nvPr>
        </p:nvSpPr>
        <p:spPr>
          <a:noFill/>
        </p:spPr>
        <p:txBody>
          <a:bodyPr/>
          <a:lstStyle/>
          <a:p>
            <a:fld id="{97D7E5AB-6B4E-45DC-B21C-3C77AB1F4255}" type="slidenum">
              <a:rPr lang="en-US" smtClean="0">
                <a:latin typeface="Arial" charset="0"/>
              </a:rPr>
              <a:pPr/>
              <a:t>50</a:t>
            </a:fld>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125956" name="Slide Number Placeholder 3"/>
          <p:cNvSpPr>
            <a:spLocks noGrp="1"/>
          </p:cNvSpPr>
          <p:nvPr>
            <p:ph type="sldNum" sz="quarter" idx="5"/>
          </p:nvPr>
        </p:nvSpPr>
        <p:spPr>
          <a:noFill/>
        </p:spPr>
        <p:txBody>
          <a:bodyPr/>
          <a:lstStyle/>
          <a:p>
            <a:fld id="{97D7E5AB-6B4E-45DC-B21C-3C77AB1F4255}" type="slidenum">
              <a:rPr lang="en-US" smtClean="0">
                <a:latin typeface="Arial" charset="0"/>
              </a:rPr>
              <a:pPr/>
              <a:t>51</a:t>
            </a:fld>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E1C3F39E-DB03-3646-B8E1-ADA63CF9DD58}" type="slidenum">
              <a:rPr lang="en-US" sz="1200" b="0">
                <a:latin typeface="Times New Roman" charset="0"/>
              </a:rPr>
              <a:pPr/>
              <a:t>52</a:t>
            </a:fld>
            <a:endParaRPr lang="en-US" sz="1200" b="0">
              <a:latin typeface="Times New Roman"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smtClean="0">
              <a:latin typeface="Arial" pitchFamily="34" charset="0"/>
            </a:endParaRPr>
          </a:p>
        </p:txBody>
      </p:sp>
      <p:sp>
        <p:nvSpPr>
          <p:cNvPr id="158724" name="Date Placeholder 3"/>
          <p:cNvSpPr>
            <a:spLocks noGrp="1"/>
          </p:cNvSpPr>
          <p:nvPr>
            <p:ph type="dt" sz="quarter" idx="1"/>
          </p:nvPr>
        </p:nvSpPr>
        <p:spPr>
          <a:noFill/>
        </p:spPr>
        <p:txBody>
          <a:bodyPr/>
          <a:lstStyle/>
          <a:p>
            <a:fld id="{DBA6413A-B2C4-41DE-89E4-11B65EB238CF}" type="datetime4">
              <a:rPr lang="en-US" smtClean="0"/>
              <a:pPr/>
              <a:t>June 26, 2016</a:t>
            </a:fld>
            <a:endParaRPr lang="en-US" smtClean="0"/>
          </a:p>
        </p:txBody>
      </p:sp>
      <p:sp>
        <p:nvSpPr>
          <p:cNvPr id="158725" name="Slide Number Placeholder 4"/>
          <p:cNvSpPr>
            <a:spLocks noGrp="1"/>
          </p:cNvSpPr>
          <p:nvPr>
            <p:ph type="sldNum" sz="quarter" idx="5"/>
          </p:nvPr>
        </p:nvSpPr>
        <p:spPr>
          <a:noFill/>
        </p:spPr>
        <p:txBody>
          <a:bodyPr/>
          <a:lstStyle/>
          <a:p>
            <a:fld id="{DA4A3176-A2F5-4296-A0FD-3426FB0285E9}" type="slidenum">
              <a:rPr lang="en-US" smtClean="0"/>
              <a:pPr/>
              <a:t>53</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157700" name="Date Placeholder 3"/>
          <p:cNvSpPr>
            <a:spLocks noGrp="1"/>
          </p:cNvSpPr>
          <p:nvPr>
            <p:ph type="dt" sz="quarter" idx="1"/>
          </p:nvPr>
        </p:nvSpPr>
        <p:spPr>
          <a:noFill/>
        </p:spPr>
        <p:txBody>
          <a:bodyPr/>
          <a:lstStyle/>
          <a:p>
            <a:fld id="{8F8C08B1-D4D2-4840-8020-C6008BD64640}" type="datetime4">
              <a:rPr lang="en-US" smtClean="0"/>
              <a:pPr/>
              <a:t>June 26, 2016</a:t>
            </a:fld>
            <a:endParaRPr lang="en-US" smtClean="0"/>
          </a:p>
        </p:txBody>
      </p:sp>
      <p:sp>
        <p:nvSpPr>
          <p:cNvPr id="157701" name="Slide Number Placeholder 4"/>
          <p:cNvSpPr>
            <a:spLocks noGrp="1"/>
          </p:cNvSpPr>
          <p:nvPr>
            <p:ph type="sldNum" sz="quarter" idx="5"/>
          </p:nvPr>
        </p:nvSpPr>
        <p:spPr>
          <a:noFill/>
        </p:spPr>
        <p:txBody>
          <a:bodyPr/>
          <a:lstStyle/>
          <a:p>
            <a:fld id="{1DDCF89E-F6E6-42DC-B3E5-5BD3E64E3860}" type="slidenum">
              <a:rPr lang="en-US" smtClean="0"/>
              <a:pPr/>
              <a:t>54</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55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A17BD3-200C-7542-8060-E0CF7526AFAA}" type="slidenum">
              <a:rPr lang="en-US" sz="1200"/>
              <a:pPr eaLnBrk="1" hangingPunct="1"/>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58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59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60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61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37D59ED-B62C-6E44-82C4-8D51FC84137D}" type="slidenum">
              <a:rPr lang="en-US" smtClean="0"/>
              <a:pPr>
                <a:defRPr/>
              </a:pPr>
              <a:t>62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125956" name="Slide Number Placeholder 3"/>
          <p:cNvSpPr>
            <a:spLocks noGrp="1"/>
          </p:cNvSpPr>
          <p:nvPr>
            <p:ph type="sldNum" sz="quarter" idx="5"/>
          </p:nvPr>
        </p:nvSpPr>
        <p:spPr>
          <a:noFill/>
        </p:spPr>
        <p:txBody>
          <a:bodyPr/>
          <a:lstStyle/>
          <a:p>
            <a:fld id="{97D7E5AB-6B4E-45DC-B21C-3C77AB1F4255}" type="slidenum">
              <a:rPr lang="en-US" smtClean="0">
                <a:latin typeface="Arial" charset="0"/>
              </a:rPr>
              <a:pPr/>
              <a:t>63</a:t>
            </a:fld>
            <a:endParaRPr 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latin typeface="Arial" pitchFamily="34" charset="0"/>
            </a:endParaRPr>
          </a:p>
        </p:txBody>
      </p:sp>
      <p:sp>
        <p:nvSpPr>
          <p:cNvPr id="162820" name="Date Placeholder 3"/>
          <p:cNvSpPr>
            <a:spLocks noGrp="1"/>
          </p:cNvSpPr>
          <p:nvPr>
            <p:ph type="dt" sz="quarter" idx="1"/>
          </p:nvPr>
        </p:nvSpPr>
        <p:spPr>
          <a:noFill/>
        </p:spPr>
        <p:txBody>
          <a:bodyPr/>
          <a:lstStyle/>
          <a:p>
            <a:fld id="{3548163D-60D9-45BD-87FC-9D6035260D97}" type="datetime4">
              <a:rPr lang="en-US" smtClean="0"/>
              <a:pPr/>
              <a:t>June 26, 2016</a:t>
            </a:fld>
            <a:endParaRPr lang="en-US" smtClean="0"/>
          </a:p>
        </p:txBody>
      </p:sp>
      <p:sp>
        <p:nvSpPr>
          <p:cNvPr id="162821" name="Slide Number Placeholder 4"/>
          <p:cNvSpPr>
            <a:spLocks noGrp="1"/>
          </p:cNvSpPr>
          <p:nvPr>
            <p:ph type="sldNum" sz="quarter" idx="5"/>
          </p:nvPr>
        </p:nvSpPr>
        <p:spPr>
          <a:noFill/>
        </p:spPr>
        <p:txBody>
          <a:bodyPr/>
          <a:lstStyle/>
          <a:p>
            <a:fld id="{2EDB8C00-2997-4E31-9E34-663EB9D51F2E}" type="slidenum">
              <a:rPr lang="en-US" smtClean="0"/>
              <a:pPr/>
              <a:t>64</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dirty="0" smtClean="0">
              <a:latin typeface="Arial" pitchFamily="34" charset="0"/>
              <a:ea typeface="ＭＳ Ｐゴシック" charset="-128"/>
            </a:endParaRPr>
          </a:p>
        </p:txBody>
      </p:sp>
      <p:sp>
        <p:nvSpPr>
          <p:cNvPr id="129028" name="Date Placeholder 3"/>
          <p:cNvSpPr>
            <a:spLocks noGrp="1"/>
          </p:cNvSpPr>
          <p:nvPr>
            <p:ph type="dt" sz="quarter" idx="1"/>
          </p:nvPr>
        </p:nvSpPr>
        <p:spPr>
          <a:noFill/>
        </p:spPr>
        <p:txBody>
          <a:bodyPr/>
          <a:lstStyle/>
          <a:p>
            <a:fld id="{8079C1BB-ADB7-4578-9F67-B07D1F419D26}" type="datetime4">
              <a:rPr lang="en-US" smtClean="0">
                <a:latin typeface="Arial" pitchFamily="34" charset="0"/>
                <a:ea typeface="ＭＳ Ｐゴシック" charset="-128"/>
              </a:rPr>
              <a:pPr/>
              <a:t>June 26, 2016</a:t>
            </a:fld>
            <a:endParaRPr lang="en-US" smtClean="0">
              <a:latin typeface="Arial" pitchFamily="34" charset="0"/>
              <a:ea typeface="ＭＳ Ｐゴシック" charset="-128"/>
            </a:endParaRPr>
          </a:p>
        </p:txBody>
      </p:sp>
      <p:sp>
        <p:nvSpPr>
          <p:cNvPr id="129029" name="Slide Number Placeholder 4"/>
          <p:cNvSpPr>
            <a:spLocks noGrp="1"/>
          </p:cNvSpPr>
          <p:nvPr>
            <p:ph type="sldNum" sz="quarter" idx="5"/>
          </p:nvPr>
        </p:nvSpPr>
        <p:spPr>
          <a:noFill/>
        </p:spPr>
        <p:txBody>
          <a:bodyPr/>
          <a:lstStyle/>
          <a:p>
            <a:fld id="{6AD2C495-7539-433C-9EC1-B780EF2C01A1}" type="slidenum">
              <a:rPr lang="en-US" smtClean="0">
                <a:latin typeface="Arial" pitchFamily="34" charset="0"/>
                <a:ea typeface="ＭＳ Ｐゴシック" charset="-128"/>
              </a:rPr>
              <a:pPr/>
              <a:t>65</a:t>
            </a:fld>
            <a:endParaRPr lang="en-US" smtClean="0">
              <a:latin typeface="Arial" pitchFamily="34" charset="0"/>
              <a:ea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19812" name="Slide Number Placeholder 3"/>
          <p:cNvSpPr>
            <a:spLocks noGrp="1"/>
          </p:cNvSpPr>
          <p:nvPr>
            <p:ph type="sldNum" sz="quarter" idx="5"/>
          </p:nvPr>
        </p:nvSpPr>
        <p:spPr>
          <a:noFill/>
        </p:spPr>
        <p:txBody>
          <a:bodyPr/>
          <a:lstStyle/>
          <a:p>
            <a:fld id="{1A02F0FC-81D1-40DE-AD22-E4ABE25A7488}" type="slidenum">
              <a:rPr lang="en-US" smtClean="0"/>
              <a:pPr/>
              <a:t>66</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latin typeface="Arial" pitchFamily="34" charset="0"/>
            </a:endParaRPr>
          </a:p>
        </p:txBody>
      </p:sp>
      <p:sp>
        <p:nvSpPr>
          <p:cNvPr id="114692" name="Date Placeholder 3"/>
          <p:cNvSpPr>
            <a:spLocks noGrp="1"/>
          </p:cNvSpPr>
          <p:nvPr>
            <p:ph type="dt" sz="quarter" idx="1"/>
          </p:nvPr>
        </p:nvSpPr>
        <p:spPr>
          <a:noFill/>
        </p:spPr>
        <p:txBody>
          <a:bodyPr/>
          <a:lstStyle/>
          <a:p>
            <a:fld id="{07AACE21-A7B8-4BBD-AA8C-89BDD0A927F9}" type="datetime4">
              <a:rPr lang="en-US" smtClean="0"/>
              <a:pPr/>
              <a:t>June 26, 2016</a:t>
            </a:fld>
            <a:endParaRPr lang="en-US" smtClean="0"/>
          </a:p>
        </p:txBody>
      </p:sp>
      <p:sp>
        <p:nvSpPr>
          <p:cNvPr id="114693" name="Slide Number Placeholder 4"/>
          <p:cNvSpPr>
            <a:spLocks noGrp="1"/>
          </p:cNvSpPr>
          <p:nvPr>
            <p:ph type="sldNum" sz="quarter" idx="5"/>
          </p:nvPr>
        </p:nvSpPr>
        <p:spPr>
          <a:noFill/>
        </p:spPr>
        <p:txBody>
          <a:bodyPr/>
          <a:lstStyle/>
          <a:p>
            <a:fld id="{F2E6B373-BC43-4424-BF30-9EA710F00481}" type="slidenum">
              <a:rPr lang="en-US" smtClean="0"/>
              <a:pPr/>
              <a:t>67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F63DC1-0F31-DE4D-A470-4D86E419C7E4}" type="slidenum">
              <a:rPr lang="en-US" sz="1200"/>
              <a:pPr eaLnBrk="1" hangingPunct="1"/>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1505F74-8162-4FFA-B9C4-9A8366BCD9AA}" type="slidenum">
              <a:rPr lang="en-US" smtClean="0">
                <a:latin typeface="Arial" pitchFamily="34" charset="0"/>
              </a:rPr>
              <a:pPr/>
              <a:t>68</a:t>
            </a:fld>
            <a:endParaRPr lang="en-US" smtClean="0">
              <a:latin typeface="Arial" pitchFamily="34" charset="0"/>
            </a:endParaRPr>
          </a:p>
        </p:txBody>
      </p:sp>
      <p:sp>
        <p:nvSpPr>
          <p:cNvPr id="69635" name="Rectangle 2"/>
          <p:cNvSpPr>
            <a:spLocks noGrp="1" noRot="1" noChangeAspect="1" noChangeArrowheads="1" noTextEdit="1"/>
          </p:cNvSpPr>
          <p:nvPr>
            <p:ph type="sldImg"/>
          </p:nvPr>
        </p:nvSpPr>
        <p:spPr>
          <a:xfrm>
            <a:off x="1144588" y="685800"/>
            <a:ext cx="4572000" cy="3429000"/>
          </a:xfrm>
          <a:ln/>
        </p:spPr>
      </p:sp>
      <p:sp>
        <p:nvSpPr>
          <p:cNvPr id="69636" name="Rectangle 3"/>
          <p:cNvSpPr>
            <a:spLocks noGrp="1" noChangeArrowheads="1"/>
          </p:cNvSpPr>
          <p:nvPr>
            <p:ph type="body" idx="1"/>
          </p:nvPr>
        </p:nvSpPr>
        <p:spPr>
          <a:xfrm>
            <a:off x="913256" y="4345446"/>
            <a:ext cx="5031489" cy="4112597"/>
          </a:xfrm>
          <a:noFill/>
          <a:ln/>
        </p:spPr>
        <p:txBody>
          <a:bodyPr lIns="89936" tIns="44968" rIns="89936" bIns="44968"/>
          <a:lstStyle/>
          <a:p>
            <a:endParaRPr lang="en-GB"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B24CB0F4-59B6-4395-83C5-5B0FDD25661B}" type="slidenum">
              <a:rPr lang="en-US" smtClean="0">
                <a:latin typeface="Arial" pitchFamily="34" charset="0"/>
              </a:rPr>
              <a:pPr/>
              <a:t>69</a:t>
            </a:fld>
            <a:endParaRPr lang="en-US" smtClean="0">
              <a:latin typeface="Arial" pitchFamily="34" charset="0"/>
            </a:endParaRPr>
          </a:p>
        </p:txBody>
      </p:sp>
      <p:sp>
        <p:nvSpPr>
          <p:cNvPr id="73731" name="Rectangle 2"/>
          <p:cNvSpPr>
            <a:spLocks noGrp="1" noRot="1" noChangeAspect="1" noChangeArrowheads="1" noTextEdit="1"/>
          </p:cNvSpPr>
          <p:nvPr>
            <p:ph type="sldImg"/>
          </p:nvPr>
        </p:nvSpPr>
        <p:spPr>
          <a:xfrm>
            <a:off x="1144588" y="685800"/>
            <a:ext cx="4572000" cy="3429000"/>
          </a:xfrm>
          <a:ln/>
        </p:spPr>
      </p:sp>
      <p:sp>
        <p:nvSpPr>
          <p:cNvPr id="73732" name="Rectangle 3"/>
          <p:cNvSpPr>
            <a:spLocks noGrp="1" noChangeArrowheads="1"/>
          </p:cNvSpPr>
          <p:nvPr>
            <p:ph type="body" idx="1"/>
          </p:nvPr>
        </p:nvSpPr>
        <p:spPr>
          <a:xfrm>
            <a:off x="913256" y="4345446"/>
            <a:ext cx="5031489" cy="4112597"/>
          </a:xfrm>
          <a:noFill/>
          <a:ln/>
        </p:spPr>
        <p:txBody>
          <a:bodyPr lIns="89936" tIns="44968" rIns="89936" bIns="44968"/>
          <a:lstStyle/>
          <a:p>
            <a:endParaRPr lang="en-GB"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447589A-4B08-4D5E-854F-8259E7931823}" type="slidenum">
              <a:rPr lang="en-US" smtClean="0">
                <a:latin typeface="Arial" pitchFamily="34" charset="0"/>
              </a:rPr>
              <a:pPr/>
              <a:t>70</a:t>
            </a:fld>
            <a:endParaRPr lang="en-US" smtClean="0">
              <a:latin typeface="Arial" pitchFamily="34" charset="0"/>
            </a:endParaRPr>
          </a:p>
        </p:txBody>
      </p:sp>
      <p:sp>
        <p:nvSpPr>
          <p:cNvPr id="75779" name="Rectangle 2"/>
          <p:cNvSpPr>
            <a:spLocks noGrp="1" noRot="1" noChangeAspect="1" noChangeArrowheads="1" noTextEdit="1"/>
          </p:cNvSpPr>
          <p:nvPr>
            <p:ph type="sldImg"/>
          </p:nvPr>
        </p:nvSpPr>
        <p:spPr>
          <a:xfrm>
            <a:off x="1161473" y="685958"/>
            <a:ext cx="4535054" cy="3428214"/>
          </a:xfrm>
          <a:ln/>
        </p:spPr>
      </p:sp>
      <p:sp>
        <p:nvSpPr>
          <p:cNvPr id="75780" name="Rectangle 3"/>
          <p:cNvSpPr>
            <a:spLocks noGrp="1" noChangeArrowheads="1"/>
          </p:cNvSpPr>
          <p:nvPr>
            <p:ph type="body" idx="1"/>
          </p:nvPr>
        </p:nvSpPr>
        <p:spPr>
          <a:xfrm>
            <a:off x="685332" y="4343873"/>
            <a:ext cx="5487336" cy="4114170"/>
          </a:xfrm>
          <a:noFill/>
          <a:ln/>
        </p:spPr>
        <p:txBody>
          <a:bodyPr/>
          <a:lstStyle/>
          <a:p>
            <a:endParaRPr lang="en-GB"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89E6E8-945E-314E-9B4C-C471CA82D0AC}" type="slidenum">
              <a:rPr lang="en-US" sz="1200">
                <a:latin typeface="Times New Roman" charset="0"/>
              </a:rPr>
              <a:pPr eaLnBrk="1" hangingPunct="1"/>
              <a:t>71</a:t>
            </a:fld>
            <a:endParaRPr lang="en-US" sz="1200">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06CF76-04A1-1C4F-B463-220CB953F494}" type="slidenum">
              <a:rPr lang="en-US" sz="1200">
                <a:latin typeface="Times New Roman" charset="0"/>
              </a:rPr>
              <a:pPr eaLnBrk="1" hangingPunct="1"/>
              <a:t>73</a:t>
            </a:fld>
            <a:endParaRPr lang="en-US" sz="1200">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EC27FB-CA53-B747-A8A1-D2C05627940B}" type="slidenum">
              <a:rPr lang="en-US" sz="1200"/>
              <a:pPr eaLnBrk="1" hangingPunct="1"/>
              <a:t>74</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latin typeface="Arial" pitchFamily="34" charset="0"/>
            </a:endParaRPr>
          </a:p>
        </p:txBody>
      </p:sp>
      <p:sp>
        <p:nvSpPr>
          <p:cNvPr id="114692" name="Date Placeholder 3"/>
          <p:cNvSpPr>
            <a:spLocks noGrp="1"/>
          </p:cNvSpPr>
          <p:nvPr>
            <p:ph type="dt" sz="quarter" idx="1"/>
          </p:nvPr>
        </p:nvSpPr>
        <p:spPr>
          <a:noFill/>
        </p:spPr>
        <p:txBody>
          <a:bodyPr/>
          <a:lstStyle/>
          <a:p>
            <a:fld id="{07AACE21-A7B8-4BBD-AA8C-89BDD0A927F9}" type="datetime4">
              <a:rPr lang="en-US" smtClean="0"/>
              <a:pPr/>
              <a:t>June 26, 2016</a:t>
            </a:fld>
            <a:endParaRPr lang="en-US" smtClean="0"/>
          </a:p>
        </p:txBody>
      </p:sp>
      <p:sp>
        <p:nvSpPr>
          <p:cNvPr id="114693" name="Slide Number Placeholder 4"/>
          <p:cNvSpPr>
            <a:spLocks noGrp="1"/>
          </p:cNvSpPr>
          <p:nvPr>
            <p:ph type="sldNum" sz="quarter" idx="5"/>
          </p:nvPr>
        </p:nvSpPr>
        <p:spPr>
          <a:noFill/>
        </p:spPr>
        <p:txBody>
          <a:bodyPr/>
          <a:lstStyle/>
          <a:p>
            <a:fld id="{F2E6B373-BC43-4424-BF30-9EA710F00481}" type="slidenum">
              <a:rPr lang="en-US" smtClean="0"/>
              <a:pPr/>
              <a:t>75</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latin typeface="Arial" pitchFamily="34" charset="0"/>
            </a:endParaRPr>
          </a:p>
        </p:txBody>
      </p:sp>
      <p:sp>
        <p:nvSpPr>
          <p:cNvPr id="161796" name="Date Placeholder 3"/>
          <p:cNvSpPr>
            <a:spLocks noGrp="1"/>
          </p:cNvSpPr>
          <p:nvPr>
            <p:ph type="dt" sz="quarter" idx="1"/>
          </p:nvPr>
        </p:nvSpPr>
        <p:spPr>
          <a:noFill/>
        </p:spPr>
        <p:txBody>
          <a:bodyPr/>
          <a:lstStyle/>
          <a:p>
            <a:fld id="{710BB423-8F7C-4DBA-B568-C1FC9DB66F0B}" type="datetime4">
              <a:rPr lang="en-US" smtClean="0"/>
              <a:pPr/>
              <a:t>June 26, 2016</a:t>
            </a:fld>
            <a:endParaRPr lang="en-US" smtClean="0"/>
          </a:p>
        </p:txBody>
      </p:sp>
      <p:sp>
        <p:nvSpPr>
          <p:cNvPr id="161797" name="Slide Number Placeholder 4"/>
          <p:cNvSpPr>
            <a:spLocks noGrp="1"/>
          </p:cNvSpPr>
          <p:nvPr>
            <p:ph type="sldNum" sz="quarter" idx="5"/>
          </p:nvPr>
        </p:nvSpPr>
        <p:spPr>
          <a:noFill/>
        </p:spPr>
        <p:txBody>
          <a:bodyPr/>
          <a:lstStyle/>
          <a:p>
            <a:fld id="{142D0B3F-9C15-40C0-9421-8022E0F6E5C9}" type="slidenum">
              <a:rPr lang="en-US" smtClean="0"/>
              <a:pPr/>
              <a:t>76</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77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37D59ED-B62C-6E44-82C4-8D51FC84137D}" type="slidenum">
              <a:rPr lang="en-US" smtClean="0"/>
              <a:pPr>
                <a:defRPr/>
              </a:pPr>
              <a:t>78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F63DC1-0F31-DE4D-A470-4D86E419C7E4}" type="slidenum">
              <a:rPr lang="en-US" sz="1200"/>
              <a:pPr eaLnBrk="1" hangingPunct="1"/>
              <a:t>5</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37D59ED-B62C-6E44-82C4-8D51FC84137D}" type="slidenum">
              <a:rPr lang="en-US" smtClean="0"/>
              <a:pPr>
                <a:defRPr/>
              </a:pPr>
              <a:t>79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0A0ADE-3E80-934A-B6DC-5A1C748149F0}" type="slidenum">
              <a:rPr lang="en-US" sz="1200"/>
              <a:pPr eaLnBrk="1" hangingPunct="1"/>
              <a:t>81</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1A958E-4E9B-ED41-AA1B-22078EAABCC4}" type="slidenum">
              <a:rPr lang="de-DE" altLang="zh-CN" sz="1200">
                <a:latin typeface="Calibri" charset="0"/>
              </a:rPr>
              <a:pPr eaLnBrk="1" hangingPunct="1"/>
              <a:t>82</a:t>
            </a:fld>
            <a:endParaRPr lang="de-DE" altLang="zh-CN" sz="1200">
              <a:latin typeface="Calibri" charset="0"/>
            </a:endParaRPr>
          </a:p>
        </p:txBody>
      </p:sp>
      <p:sp>
        <p:nvSpPr>
          <p:cNvPr id="2150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lang="en-US" altLang="zh-CN">
              <a:latin typeface="Calibri"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A8BF077-AD12-44D1-AB06-D1678987D0E9}" type="slidenum">
              <a:rPr lang="en-US" smtClean="0"/>
              <a:pPr/>
              <a:t>84</a:t>
            </a:fld>
            <a:endParaRPr lang="en-US" smtClean="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xfrm>
            <a:off x="685800" y="4344025"/>
            <a:ext cx="5486400" cy="4114488"/>
          </a:xfrm>
          <a:solidFill>
            <a:srgbClr val="FFFFFF"/>
          </a:solidFill>
          <a:ln>
            <a:solidFill>
              <a:srgbClr val="000000"/>
            </a:solidFill>
          </a:ln>
        </p:spPr>
        <p:txBody>
          <a:bodyPr/>
          <a:lstStyle/>
          <a:p>
            <a:r>
              <a:rPr lang="en-US" smtClean="0">
                <a:latin typeface="Arial" pitchFamily="34" charset="0"/>
              </a:rPr>
              <a:t/>
            </a:r>
            <a:br>
              <a:rPr lang="en-US" smtClean="0">
                <a:latin typeface="Arial" pitchFamily="34" charset="0"/>
              </a:rPr>
            </a:br>
            <a:endParaRPr lang="en-US" smtClean="0">
              <a:latin typeface="Arial" pitchFamily="34" charset="0"/>
            </a:endParaRPr>
          </a:p>
          <a:p>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endParaRPr lang="en-US" smtClean="0"/>
          </a:p>
        </p:txBody>
      </p:sp>
      <p:sp>
        <p:nvSpPr>
          <p:cNvPr id="9220" name="Slide Number Placeholder 3"/>
          <p:cNvSpPr>
            <a:spLocks noGrp="1"/>
          </p:cNvSpPr>
          <p:nvPr>
            <p:ph type="sldNum" sz="quarter" idx="5"/>
          </p:nvPr>
        </p:nvSpPr>
        <p:spPr>
          <a:noFill/>
        </p:spPr>
        <p:txBody>
          <a:bodyPr/>
          <a:lstStyle/>
          <a:p>
            <a:fld id="{7C02BB15-1D50-4EC2-9781-6A10DB9507F6}" type="slidenum">
              <a:rPr lang="en-US" smtClean="0"/>
              <a:pPr/>
              <a:t>85</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C4323-9129-4AD4-BF43-36A6778D93FB}" type="slidenum">
              <a:rPr lang="en-US" smtClean="0"/>
              <a:pPr/>
              <a:t>86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87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E498AD5-898A-445F-BB24-F3BBFBD2A206}" type="slidenum">
              <a:rPr lang="en-US" smtClean="0"/>
              <a:pPr>
                <a:defRPr/>
              </a:pPr>
              <a:t>88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89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r>
              <a:rPr lang="en-US" smtClean="0">
                <a:ea typeface="ＭＳ Ｐゴシック" pitchFamily="8" charset="-128"/>
              </a:rPr>
              <a:t>Based on age dating of sand blows, paleoseismologists have found that there have been several large earthquake clusters occurring at least three times over the last 1500 years. The average recurrence interval for the most recent, well studied events is about 500 years.</a:t>
            </a:r>
          </a:p>
          <a:p>
            <a:endParaRPr lang="en-US" smtClean="0">
              <a:ea typeface="ＭＳ Ｐゴシック" pitchFamily="8" charset="-128"/>
            </a:endParaRPr>
          </a:p>
        </p:txBody>
      </p:sp>
      <p:sp>
        <p:nvSpPr>
          <p:cNvPr id="18436" name="Slide Number Placeholder 3"/>
          <p:cNvSpPr>
            <a:spLocks noGrp="1"/>
          </p:cNvSpPr>
          <p:nvPr>
            <p:ph type="sldNum" sz="quarter" idx="5"/>
          </p:nvPr>
        </p:nvSpPr>
        <p:spPr>
          <a:noFill/>
        </p:spPr>
        <p:txBody>
          <a:bodyPr/>
          <a:lstStyle/>
          <a:p>
            <a:fld id="{C9F51BE0-33DD-44D3-AF4C-7945F79628EA}" type="slidenum">
              <a:rPr lang="en-US"/>
              <a:pPr/>
              <a:t>90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2867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96844E43-734F-DE44-B7E3-F80896C596E4}" type="datetime4">
              <a:rPr lang="en-US" sz="1200" b="0">
                <a:latin typeface="Times New Roman" charset="0"/>
              </a:rPr>
              <a:pPr/>
              <a:t>June 26, 2016</a:t>
            </a:fld>
            <a:endParaRPr lang="en-US" sz="1200" b="0">
              <a:latin typeface="Times New Roman" charset="0"/>
            </a:endParaRPr>
          </a:p>
        </p:txBody>
      </p:sp>
      <p:sp>
        <p:nvSpPr>
          <p:cNvPr id="2867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D7095A66-3F08-B04C-AD3F-CE8627317783}" type="slidenum">
              <a:rPr lang="en-US" sz="1200" b="0">
                <a:latin typeface="Times New Roman" charset="0"/>
              </a:rPr>
              <a:pPr/>
              <a:t>10</a:t>
            </a:fld>
            <a:endParaRPr lang="en-US" sz="1200" b="0">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smtClean="0">
                <a:ea typeface="ＭＳ Ｐゴシック" pitchFamily="8" charset="-128"/>
              </a:rPr>
              <a:t>A recent controversy stems from the work of Calais and Stein in which they state “…the recent cluster of large magnitude events does not reflect long-term fault behavior, and may be ending.” This is based on geodetic measurements made over the last 10 years which suggest very little deformation across the New Madrid fault system. Most people agree that the cluster of large magnitude events occurring on average every 500 years does not represent long-term fault behavior. Besides the geodetic data, other researchers have pointed out the lack of significant topography, which would be required if these events had been occurring at this rate for tens of thousands of years. The controversy has to do with whether the 500-year return period of large magnitude events has ended. One of the big assumptions Calais and Stein make is that all of the stress is relieved in an earthquake. This may be a reasonable assumption for some faults at the edges of plates, but it may not hold on faults within plates. Another recent finding is that the 1450 event may have happened on a different part of the New Madrid fault system. This may mean that if each cluster occurs on a different part of the fault system, when taken as a whole, strain across the region may be low and satisfy the geodetic data.</a:t>
            </a:r>
          </a:p>
        </p:txBody>
      </p:sp>
      <p:sp>
        <p:nvSpPr>
          <p:cNvPr id="20484" name="Slide Number Placeholder 3"/>
          <p:cNvSpPr>
            <a:spLocks noGrp="1"/>
          </p:cNvSpPr>
          <p:nvPr>
            <p:ph type="sldNum" sz="quarter" idx="5"/>
          </p:nvPr>
        </p:nvSpPr>
        <p:spPr>
          <a:noFill/>
        </p:spPr>
        <p:txBody>
          <a:bodyPr/>
          <a:lstStyle/>
          <a:p>
            <a:fld id="{97B6E9EB-F136-467F-911C-B05B85FE429A}" type="slidenum">
              <a:rPr lang="en-US"/>
              <a:pPr/>
              <a:t>91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6379639-86C3-472B-9A98-1D2D11D3880C}" type="slidenum">
              <a:rPr lang="en-US" smtClean="0"/>
              <a:pPr>
                <a:defRPr/>
              </a:pPr>
              <a:t>92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r>
              <a:rPr lang="en-US" smtClean="0">
                <a:ea typeface="ＭＳ Ｐゴシック" pitchFamily="8" charset="-128"/>
              </a:rPr>
              <a:t>Based on age dating of sand blows, paleoseismologists have found that there have been several large earthquake clusters occurring at least three times over the last 1500 years. The average recurrence interval for the most recent, well studied events is about 500 years.</a:t>
            </a:r>
          </a:p>
          <a:p>
            <a:endParaRPr lang="en-US" smtClean="0">
              <a:ea typeface="ＭＳ Ｐゴシック" pitchFamily="8" charset="-128"/>
            </a:endParaRPr>
          </a:p>
        </p:txBody>
      </p:sp>
      <p:sp>
        <p:nvSpPr>
          <p:cNvPr id="18436" name="Slide Number Placeholder 3"/>
          <p:cNvSpPr>
            <a:spLocks noGrp="1"/>
          </p:cNvSpPr>
          <p:nvPr>
            <p:ph type="sldNum" sz="quarter" idx="5"/>
          </p:nvPr>
        </p:nvSpPr>
        <p:spPr>
          <a:noFill/>
        </p:spPr>
        <p:txBody>
          <a:bodyPr/>
          <a:lstStyle/>
          <a:p>
            <a:fld id="{C9F51BE0-33DD-44D3-AF4C-7945F79628EA}" type="slidenum">
              <a:rPr lang="en-US"/>
              <a:pPr/>
              <a:t>93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010AD8D-D95E-45CC-AD2C-BDB840B996CD}" type="slidenum">
              <a:rPr lang="en-US" smtClean="0"/>
              <a:pPr/>
              <a:t>95</a:t>
            </a:fld>
            <a:endParaRPr lang="en-US" smtClean="0"/>
          </a:p>
        </p:txBody>
      </p:sp>
      <p:sp>
        <p:nvSpPr>
          <p:cNvPr id="41987" name="Rectangle 2"/>
          <p:cNvSpPr>
            <a:spLocks noGrp="1" noRot="1" noChangeAspect="1" noChangeArrowheads="1" noTextEdit="1"/>
          </p:cNvSpPr>
          <p:nvPr>
            <p:ph type="sldImg"/>
          </p:nvPr>
        </p:nvSpPr>
        <p:spPr>
          <a:xfrm>
            <a:off x="1119189" y="686823"/>
            <a:ext cx="4619625" cy="3429393"/>
          </a:xfrm>
          <a:ln/>
        </p:spPr>
      </p:sp>
      <p:sp>
        <p:nvSpPr>
          <p:cNvPr id="41988" name="Rectangle 3"/>
          <p:cNvSpPr>
            <a:spLocks noGrp="1" noChangeArrowheads="1"/>
          </p:cNvSpPr>
          <p:nvPr>
            <p:ph type="body" idx="1"/>
          </p:nvPr>
        </p:nvSpPr>
        <p:spPr>
          <a:xfrm>
            <a:off x="914400" y="4344107"/>
            <a:ext cx="5029200" cy="4113072"/>
          </a:xfrm>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B599A4-0E4A-4677-A20E-A4E156878649}" type="slidenum">
              <a:rPr lang="en-US" smtClean="0"/>
              <a:pPr>
                <a:defRPr/>
              </a:pPr>
              <a:t>96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157700" name="Date Placeholder 3"/>
          <p:cNvSpPr>
            <a:spLocks noGrp="1"/>
          </p:cNvSpPr>
          <p:nvPr>
            <p:ph type="dt" sz="quarter" idx="1"/>
          </p:nvPr>
        </p:nvSpPr>
        <p:spPr>
          <a:noFill/>
        </p:spPr>
        <p:txBody>
          <a:bodyPr/>
          <a:lstStyle/>
          <a:p>
            <a:fld id="{8F8C08B1-D4D2-4840-8020-C6008BD64640}" type="datetime4">
              <a:rPr lang="en-US" smtClean="0"/>
              <a:pPr/>
              <a:t>June 26, 2016</a:t>
            </a:fld>
            <a:endParaRPr lang="en-US" smtClean="0"/>
          </a:p>
        </p:txBody>
      </p:sp>
      <p:sp>
        <p:nvSpPr>
          <p:cNvPr id="157701" name="Slide Number Placeholder 4"/>
          <p:cNvSpPr>
            <a:spLocks noGrp="1"/>
          </p:cNvSpPr>
          <p:nvPr>
            <p:ph type="sldNum" sz="quarter" idx="5"/>
          </p:nvPr>
        </p:nvSpPr>
        <p:spPr>
          <a:noFill/>
        </p:spPr>
        <p:txBody>
          <a:bodyPr/>
          <a:lstStyle/>
          <a:p>
            <a:fld id="{1DDCF89E-F6E6-42DC-B3E5-5BD3E64E3860}" type="slidenum">
              <a:rPr lang="en-US" smtClean="0"/>
              <a:pPr/>
              <a:t>97</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7940" name="Slide Number Placeholder 3"/>
          <p:cNvSpPr>
            <a:spLocks noGrp="1"/>
          </p:cNvSpPr>
          <p:nvPr>
            <p:ph type="sldNum" sz="quarter" idx="5"/>
          </p:nvPr>
        </p:nvSpPr>
        <p:spPr>
          <a:noFill/>
        </p:spPr>
        <p:txBody>
          <a:bodyPr/>
          <a:lstStyle/>
          <a:p>
            <a:fld id="{82A0F165-6461-4376-9B11-24D28104C2B3}" type="slidenum">
              <a:rPr lang="en-US" smtClean="0"/>
              <a:pPr/>
              <a:t>98</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3060" name="Slide Number Placeholder 3"/>
          <p:cNvSpPr>
            <a:spLocks noGrp="1"/>
          </p:cNvSpPr>
          <p:nvPr>
            <p:ph type="sldNum" sz="quarter" idx="5"/>
          </p:nvPr>
        </p:nvSpPr>
        <p:spPr>
          <a:noFill/>
        </p:spPr>
        <p:txBody>
          <a:bodyPr/>
          <a:lstStyle/>
          <a:p>
            <a:fld id="{558321C0-2661-4E46-ABB5-F649E3775020}" type="slidenum">
              <a:rPr lang="en-US" smtClean="0"/>
              <a:pPr/>
              <a:t>99</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Rot="1" noChangeAspect="1" noChangeArrowheads="1"/>
          </p:cNvSpPr>
          <p:nvPr>
            <p:ph type="sldImg"/>
          </p:nvPr>
        </p:nvSpPr>
        <p:spPr>
          <a:solidFill>
            <a:srgbClr val="FFFFFF"/>
          </a:solidFill>
          <a:ln/>
        </p:spPr>
      </p:sp>
      <p:sp>
        <p:nvSpPr>
          <p:cNvPr id="49155" name="Rectangle 2"/>
          <p:cNvSpPr>
            <a:spLocks noGrp="1" noChangeArrowheads="1"/>
          </p:cNvSpPr>
          <p:nvPr>
            <p:ph type="body" idx="1"/>
          </p:nvPr>
        </p:nvSpPr>
        <p:spPr>
          <a:noFill/>
          <a:ln/>
        </p:spPr>
        <p:txBody>
          <a:bodyPr/>
          <a:lstStyle/>
          <a:p>
            <a:pPr marL="80963" eaLnBrk="1" hangingPunct="1">
              <a:spcBef>
                <a:spcPts val="413"/>
              </a:spcBef>
            </a:pPr>
            <a:r>
              <a:rPr lang="en-US" smtClean="0">
                <a:solidFill>
                  <a:srgbClr val="000000"/>
                </a:solidFill>
                <a:latin typeface="Times" charset="0"/>
                <a:cs typeface="Times" charset="0"/>
                <a:sym typeface="Times" charset="0"/>
              </a:rPr>
              <a:t>PAGER will fill in the gap between knowing magnitude and location and damage information by estimating impact as soon as possible. We want these estimtes to be based on the best possible </a:t>
            </a:r>
          </a:p>
          <a:p>
            <a:pPr marL="80963" eaLnBrk="1" hangingPunct="1">
              <a:spcBef>
                <a:spcPts val="413"/>
              </a:spcBef>
            </a:pPr>
            <a:r>
              <a:rPr lang="en-US" smtClean="0">
                <a:solidFill>
                  <a:srgbClr val="000000"/>
                </a:solidFill>
                <a:latin typeface="Times" charset="0"/>
                <a:cs typeface="Times" charset="0"/>
                <a:sym typeface="Times" charset="0"/>
              </a:rPr>
              <a:t>science and hazard input information.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5B6899DB-CCF4-B14D-BEA1-FA34BD3B9D0B}" type="slidenum">
              <a:rPr lang="en-US" sz="1200" b="0">
                <a:latin typeface="Times New Roman" charset="0"/>
              </a:rPr>
              <a:pPr/>
              <a:t>11</a:t>
            </a:fld>
            <a:endParaRPr lang="en-US" sz="1200" b="0">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882502E9-7A96-440B-9892-9D987B638F23}" type="slidenum">
              <a:rPr lang="en-US" smtClean="0">
                <a:latin typeface="Times New Roman" charset="0"/>
              </a:rPr>
              <a:pPr/>
              <a:t>102</a:t>
            </a:fld>
            <a:endParaRPr lang="en-US" smtClean="0">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A912F-95B5-40A6-A751-4DD4B42EC32C}" type="slidenum">
              <a:rPr lang="en-US" smtClean="0"/>
              <a:pPr/>
              <a:t>103</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3C356BD-AF19-41D9-86A4-D661CA8A24B7}" type="slidenum">
              <a:rPr lang="en-US" smtClean="0"/>
              <a:pPr>
                <a:defRPr/>
              </a:pPr>
              <a:t>104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a:lstStyle/>
          <a:p>
            <a:endParaRPr lang="en-US" smtClean="0">
              <a:ea typeface="ＭＳ Ｐゴシック"/>
              <a:cs typeface="ＭＳ Ｐゴシック"/>
            </a:endParaRPr>
          </a:p>
        </p:txBody>
      </p:sp>
      <p:sp>
        <p:nvSpPr>
          <p:cNvPr id="90116" name="Slide Number Placeholder 3"/>
          <p:cNvSpPr>
            <a:spLocks noGrp="1"/>
          </p:cNvSpPr>
          <p:nvPr>
            <p:ph type="sldNum" sz="quarter" idx="5"/>
          </p:nvPr>
        </p:nvSpPr>
        <p:spPr bwMode="auto">
          <a:noFill/>
          <a:ln>
            <a:miter lim="800000"/>
            <a:headEnd/>
            <a:tailEnd/>
          </a:ln>
        </p:spPr>
        <p:txBody>
          <a:bodyPr/>
          <a:lstStyle/>
          <a:p>
            <a:fld id="{4E7DC6AD-52AF-4797-B41A-64C659CF2E03}" type="slidenum">
              <a:rPr lang="en-US" smtClean="0">
                <a:latin typeface="Arial" pitchFamily="34" charset="0"/>
                <a:ea typeface="ＭＳ Ｐゴシック"/>
                <a:cs typeface="ＭＳ Ｐゴシック"/>
              </a:rPr>
              <a:pPr/>
              <a:t>105</a:t>
            </a:fld>
            <a:endParaRPr lang="en-US" smtClean="0">
              <a:latin typeface="Arial" pitchFamily="34" charset="0"/>
              <a:ea typeface="ＭＳ Ｐゴシック"/>
              <a:cs typeface="ＭＳ Ｐゴシック"/>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CAAD28BB-3FD6-EC44-B455-EBDBD7A32206}" type="slidenum">
              <a:rPr lang="en-US" sz="1200" b="0">
                <a:latin typeface="Times New Roman" charset="0"/>
              </a:rPr>
              <a:pPr/>
              <a:t>107</a:t>
            </a:fld>
            <a:endParaRPr lang="en-US" sz="1200" b="0">
              <a:latin typeface="Times New Roman" charset="0"/>
            </a:endParaRPr>
          </a:p>
        </p:txBody>
      </p:sp>
      <p:sp>
        <p:nvSpPr>
          <p:cNvPr id="26626" name="Rectangle 2"/>
          <p:cNvSpPr>
            <a:spLocks noGrp="1" noRot="1" noChangeAspect="1" noChangeArrowheads="1" noTextEdit="1"/>
          </p:cNvSpPr>
          <p:nvPr>
            <p:ph type="sldImg"/>
          </p:nvPr>
        </p:nvSpPr>
        <p:spPr>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125956" name="Slide Number Placeholder 3"/>
          <p:cNvSpPr>
            <a:spLocks noGrp="1"/>
          </p:cNvSpPr>
          <p:nvPr>
            <p:ph type="sldNum" sz="quarter" idx="5"/>
          </p:nvPr>
        </p:nvSpPr>
        <p:spPr>
          <a:noFill/>
        </p:spPr>
        <p:txBody>
          <a:bodyPr/>
          <a:lstStyle/>
          <a:p>
            <a:fld id="{97D7E5AB-6B4E-45DC-B21C-3C77AB1F4255}" type="slidenum">
              <a:rPr lang="en-US" smtClean="0">
                <a:latin typeface="Arial" charset="0"/>
              </a:rPr>
              <a:pPr/>
              <a:t>110</a:t>
            </a:fld>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2C3322EE-ACB9-6D42-B01E-CF344AF888E1}" type="slidenum">
              <a:rPr lang="en-US" sz="1200" b="0">
                <a:latin typeface="Times New Roman" charset="0"/>
              </a:rPr>
              <a:pPr/>
              <a:t>12</a:t>
            </a:fld>
            <a:endParaRPr lang="en-US" sz="1200" b="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fld id="{08B3DDDA-60F5-6E47-95CC-50987632CAEF}" type="slidenum">
              <a:rPr lang="en-US" sz="1200" b="0">
                <a:latin typeface="Times New Roman" charset="0"/>
              </a:rPr>
              <a:pPr/>
              <a:t>13</a:t>
            </a:fld>
            <a:endParaRPr lang="en-US" sz="1200" b="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EAAEF7-B6F3-9047-B44A-CC2F97A5F5F2}" type="datetimeFigureOut">
              <a:rPr lang="en-US" smtClean="0"/>
              <a:t>6/26/16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348554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EAAEF7-B6F3-9047-B44A-CC2F97A5F5F2}" type="datetimeFigureOut">
              <a:rPr lang="en-US" smtClean="0"/>
              <a:t>6/26/16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1021939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EAAEF7-B6F3-9047-B44A-CC2F97A5F5F2}" type="datetimeFigureOut">
              <a:rPr lang="en-US" smtClean="0"/>
              <a:t>6/26/16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4062183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31763"/>
            <a:ext cx="8274050" cy="599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8099425" y="6303963"/>
            <a:ext cx="841375" cy="411162"/>
          </a:xfrm>
        </p:spPr>
        <p:txBody>
          <a:bodyPr/>
          <a:lstStyle>
            <a:lvl1pPr>
              <a:defRPr/>
            </a:lvl1pPr>
          </a:lstStyle>
          <a:p>
            <a:pPr>
              <a:defRPr/>
            </a:pPr>
            <a:fld id="{F9EA9C0C-63E9-4FC2-B01F-23AAFE25EE0B}" type="slidenum">
              <a:rPr lang="en-US"/>
              <a:pPr>
                <a:defRPr/>
              </a:pPr>
              <a:t>‹#›</a:t>
            </a:fld>
            <a:endParaRPr lang="en-US"/>
          </a:p>
        </p:txBody>
      </p:sp>
    </p:spTree>
    <p:extLst>
      <p:ext uri="{BB962C8B-B14F-4D97-AF65-F5344CB8AC3E}">
        <p14:creationId xmlns:p14="http://schemas.microsoft.com/office/powerpoint/2010/main" val="153535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EAAEF7-B6F3-9047-B44A-CC2F97A5F5F2}" type="datetimeFigureOut">
              <a:rPr lang="en-US" smtClean="0"/>
              <a:t>6/26/16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182726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EAAEF7-B6F3-9047-B44A-CC2F97A5F5F2}" type="datetimeFigureOut">
              <a:rPr lang="en-US" smtClean="0"/>
              <a:t>6/26/16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3798040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EAAEF7-B6F3-9047-B44A-CC2F97A5F5F2}" type="datetimeFigureOut">
              <a:rPr lang="en-US" smtClean="0"/>
              <a:t>6/26/16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2743412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EAAEF7-B6F3-9047-B44A-CC2F97A5F5F2}" type="datetimeFigureOut">
              <a:rPr lang="en-US" smtClean="0"/>
              <a:t>6/26/16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141015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EAAEF7-B6F3-9047-B44A-CC2F97A5F5F2}" type="datetimeFigureOut">
              <a:rPr lang="en-US" smtClean="0"/>
              <a:t>6/26/16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4036954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AAEF7-B6F3-9047-B44A-CC2F97A5F5F2}" type="datetimeFigureOut">
              <a:rPr lang="en-US" smtClean="0"/>
              <a:t>6/26/16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429205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AAEF7-B6F3-9047-B44A-CC2F97A5F5F2}" type="datetimeFigureOut">
              <a:rPr lang="en-US" smtClean="0"/>
              <a:t>6/26/16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362837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AAEF7-B6F3-9047-B44A-CC2F97A5F5F2}" type="datetimeFigureOut">
              <a:rPr lang="en-US" smtClean="0"/>
              <a:t>6/26/16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37514-0ACE-AE4E-B609-C7AD23A91D5C}" type="slidenum">
              <a:rPr lang="en-US" smtClean="0"/>
              <a:t>‹#›</a:t>
            </a:fld>
            <a:endParaRPr lang="en-US"/>
          </a:p>
        </p:txBody>
      </p:sp>
    </p:spTree>
    <p:extLst>
      <p:ext uri="{BB962C8B-B14F-4D97-AF65-F5344CB8AC3E}">
        <p14:creationId xmlns:p14="http://schemas.microsoft.com/office/powerpoint/2010/main" val="35778924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AAEF7-B6F3-9047-B44A-CC2F97A5F5F2}" type="datetimeFigureOut">
              <a:rPr lang="en-US" smtClean="0"/>
              <a:t>6/26/16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37514-0ACE-AE4E-B609-C7AD23A91D5C}" type="slidenum">
              <a:rPr lang="en-US" smtClean="0"/>
              <a:t>‹#›</a:t>
            </a:fld>
            <a:endParaRPr lang="en-US"/>
          </a:p>
        </p:txBody>
      </p:sp>
    </p:spTree>
    <p:extLst>
      <p:ext uri="{BB962C8B-B14F-4D97-AF65-F5344CB8AC3E}">
        <p14:creationId xmlns:p14="http://schemas.microsoft.com/office/powerpoint/2010/main" val="2738669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7.png"/></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0.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1.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9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tif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tiff"/><Relationship Id="rId3"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tiff"/><Relationship Id="rId3" Type="http://schemas.openxmlformats.org/officeDocument/2006/relationships/image" Target="../media/image17.tiff"/></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gif"/><Relationship Id="rId1" Type="http://schemas.openxmlformats.org/officeDocument/2006/relationships/slideLayout" Target="../slideLayouts/slideLayout1.xml"/><Relationship Id="rId2"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 Id="rId3" Type="http://schemas.openxmlformats.org/officeDocument/2006/relationships/image" Target="../media/image37.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http://pubs.usgs.gov/gip/dynamic/dynamic.html"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9.jpe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7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7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7.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7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7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tiff"/></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5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3" descr="Chicago_June_2012 394.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064375"/>
          </a:xfrm>
        </p:spPr>
      </p:pic>
      <p:sp>
        <p:nvSpPr>
          <p:cNvPr id="5" name="TextBox 4"/>
          <p:cNvSpPr txBox="1"/>
          <p:nvPr/>
        </p:nvSpPr>
        <p:spPr>
          <a:xfrm>
            <a:off x="228600" y="2667000"/>
            <a:ext cx="4114800" cy="4031873"/>
          </a:xfrm>
          <a:prstGeom prst="rect">
            <a:avLst/>
          </a:prstGeom>
          <a:noFill/>
        </p:spPr>
        <p:txBody>
          <a:bodyPr>
            <a:spAutoFit/>
          </a:bodyPr>
          <a:lstStyle/>
          <a:p>
            <a:pPr>
              <a:defRPr/>
            </a:pPr>
            <a:r>
              <a:rPr lang="en-US" sz="3600" b="1" i="1" dirty="0" smtClean="0">
                <a:ea typeface="ＭＳ Ｐゴシック" pitchFamily="-110" charset="-128"/>
                <a:cs typeface="+mn-cs"/>
              </a:rPr>
              <a:t>“China </a:t>
            </a:r>
          </a:p>
          <a:p>
            <a:pPr>
              <a:defRPr/>
            </a:pPr>
            <a:r>
              <a:rPr lang="en-US" sz="3600" b="1" i="1" dirty="0" smtClean="0">
                <a:ea typeface="ＭＳ Ｐゴシック" pitchFamily="-110" charset="-128"/>
              </a:rPr>
              <a:t>Seismological</a:t>
            </a:r>
          </a:p>
          <a:p>
            <a:pPr>
              <a:defRPr/>
            </a:pPr>
            <a:r>
              <a:rPr lang="en-US" sz="3600" b="1" i="1" dirty="0" smtClean="0">
                <a:ea typeface="ＭＳ Ｐゴシック" pitchFamily="-110" charset="-128"/>
                <a:cs typeface="ＭＳ Ｐゴシック"/>
              </a:rPr>
              <a:t>Reference Model”</a:t>
            </a:r>
          </a:p>
          <a:p>
            <a:pPr>
              <a:defRPr/>
            </a:pPr>
            <a:endParaRPr lang="en-US" sz="3600" b="1" i="1" dirty="0">
              <a:ea typeface="ＭＳ Ｐゴシック" pitchFamily="-110" charset="-128"/>
              <a:cs typeface="ＭＳ Ｐゴシック"/>
            </a:endParaRPr>
          </a:p>
          <a:p>
            <a:pPr>
              <a:defRPr/>
            </a:pPr>
            <a:r>
              <a:rPr lang="en-US" sz="2800" b="1" i="1" dirty="0" smtClean="0">
                <a:ea typeface="ＭＳ Ｐゴシック" pitchFamily="-110" charset="-128"/>
                <a:cs typeface="ＭＳ Ｐゴシック"/>
              </a:rPr>
              <a:t>Institute </a:t>
            </a:r>
            <a:r>
              <a:rPr lang="en-US" sz="2800" b="1" i="1" dirty="0">
                <a:ea typeface="ＭＳ Ｐゴシック" pitchFamily="-110" charset="-128"/>
                <a:cs typeface="ＭＳ Ｐゴシック"/>
              </a:rPr>
              <a:t>of Geology and Geophysics, CAS</a:t>
            </a:r>
          </a:p>
          <a:p>
            <a:pPr>
              <a:defRPr/>
            </a:pPr>
            <a:r>
              <a:rPr lang="en-US" sz="2800" i="1" dirty="0">
                <a:ea typeface="ＭＳ Ｐゴシック" pitchFamily="-110" charset="-128"/>
                <a:cs typeface="+mn-cs"/>
              </a:rPr>
              <a:t/>
            </a:r>
            <a:br>
              <a:rPr lang="en-US" sz="2800" i="1" dirty="0">
                <a:ea typeface="ＭＳ Ｐゴシック" pitchFamily="-110" charset="-128"/>
                <a:cs typeface="+mn-cs"/>
              </a:rPr>
            </a:b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ＭＳ Ｐゴシック" pitchFamily="-110" charset="-128"/>
              <a:cs typeface="+mn-cs"/>
            </a:endParaRPr>
          </a:p>
        </p:txBody>
      </p:sp>
      <p:sp>
        <p:nvSpPr>
          <p:cNvPr id="3076" name="TextBox 5"/>
          <p:cNvSpPr txBox="1">
            <a:spLocks noChangeArrowheads="1"/>
          </p:cNvSpPr>
          <p:nvPr/>
        </p:nvSpPr>
        <p:spPr bwMode="auto">
          <a:xfrm>
            <a:off x="5858715" y="4876800"/>
            <a:ext cx="328528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smtClean="0"/>
              <a:t>Walter Mooney</a:t>
            </a:r>
          </a:p>
          <a:p>
            <a:pPr eaLnBrk="1" hangingPunct="1"/>
            <a:r>
              <a:rPr lang="en-US" sz="3200" b="1" dirty="0"/>
              <a:t> </a:t>
            </a:r>
            <a:r>
              <a:rPr lang="en-US" sz="3200" b="1" dirty="0" smtClean="0"/>
              <a:t>    USGS</a:t>
            </a:r>
          </a:p>
          <a:p>
            <a:pPr eaLnBrk="1" hangingPunct="1"/>
            <a:endParaRPr lang="en-US" sz="3200" b="1" dirty="0" smtClean="0"/>
          </a:p>
          <a:p>
            <a:pPr eaLnBrk="1" hangingPunct="1"/>
            <a:r>
              <a:rPr lang="en-US" sz="3200" b="1" dirty="0" smtClean="0"/>
              <a:t>June 27, 2016</a:t>
            </a:r>
            <a:endParaRPr lang="en-US" sz="3200" b="1" dirty="0"/>
          </a:p>
        </p:txBody>
      </p:sp>
    </p:spTree>
    <p:extLst>
      <p:ext uri="{BB962C8B-B14F-4D97-AF65-F5344CB8AC3E}">
        <p14:creationId xmlns:p14="http://schemas.microsoft.com/office/powerpoint/2010/main" val="3904683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8"/>
          <p:cNvSpPr>
            <a:spLocks noChangeArrowheads="1"/>
          </p:cNvSpPr>
          <p:nvPr/>
        </p:nvSpPr>
        <p:spPr bwMode="auto">
          <a:xfrm>
            <a:off x="0" y="0"/>
            <a:ext cx="9144000" cy="6397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7650" name="Picture 7" descr="ocean_crust copy"/>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143000" y="860425"/>
            <a:ext cx="6037263" cy="5824538"/>
          </a:xfrm>
          <a:noFill/>
          <a:extLst>
            <a:ext uri="{909E8E84-426E-40dd-AFC4-6F175D3DCCD1}">
              <a14:hiddenFill xmlns:a14="http://schemas.microsoft.com/office/drawing/2010/main">
                <a:solidFill>
                  <a:srgbClr val="FFFFFF"/>
                </a:solidFill>
              </a14:hiddenFill>
            </a:ext>
          </a:extLst>
        </p:spPr>
      </p:pic>
      <p:sp>
        <p:nvSpPr>
          <p:cNvPr id="27651" name="Rectangle 2"/>
          <p:cNvSpPr>
            <a:spLocks noGrp="1" noChangeArrowheads="1"/>
          </p:cNvSpPr>
          <p:nvPr>
            <p:ph type="title"/>
          </p:nvPr>
        </p:nvSpPr>
        <p:spPr>
          <a:xfrm>
            <a:off x="0" y="0"/>
            <a:ext cx="9144000" cy="609600"/>
          </a:xfrm>
        </p:spPr>
        <p:txBody>
          <a:bodyPr/>
          <a:lstStyle/>
          <a:p>
            <a:pPr eaLnBrk="1" hangingPunct="1"/>
            <a:r>
              <a:rPr lang="en-US" sz="3200" b="1">
                <a:solidFill>
                  <a:srgbClr val="000000"/>
                </a:solidFill>
                <a:effectLst/>
                <a:latin typeface="Arial" charset="0"/>
              </a:rPr>
              <a:t>Oceanic Crust</a:t>
            </a:r>
          </a:p>
        </p:txBody>
      </p:sp>
    </p:spTree>
    <p:extLst>
      <p:ext uri="{BB962C8B-B14F-4D97-AF65-F5344CB8AC3E}">
        <p14:creationId xmlns:p14="http://schemas.microsoft.com/office/powerpoint/2010/main" val="21706697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arleysInterCon_Beijing.pdf"/>
          <p:cNvPicPr>
            <a:picLocks noChangeAspect="1"/>
          </p:cNvPicPr>
          <p:nvPr/>
        </p:nvPicPr>
        <p:blipFill>
          <a:blip r:embed="rId3"/>
          <a:srcRect/>
          <a:stretch>
            <a:fillRect/>
          </a:stretch>
        </p:blipFill>
        <p:spPr bwMode="auto">
          <a:xfrm>
            <a:off x="-2514600" y="-1241425"/>
            <a:ext cx="15127288" cy="10080625"/>
          </a:xfrm>
          <a:prstGeom prst="rect">
            <a:avLst/>
          </a:prstGeom>
          <a:noFill/>
          <a:ln w="9525">
            <a:noFill/>
            <a:miter lim="800000"/>
            <a:headEnd/>
            <a:tailEnd/>
          </a:ln>
        </p:spPr>
      </p:pic>
    </p:spTree>
    <p:extLst>
      <p:ext uri="{BB962C8B-B14F-4D97-AF65-F5344CB8AC3E}">
        <p14:creationId xmlns:p14="http://schemas.microsoft.com/office/powerpoint/2010/main" val="279581799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742950"/>
            <a:ext cx="9080500" cy="4921250"/>
          </a:xfrm>
          <a:prstGeom prst="rect">
            <a:avLst/>
          </a:prstGeom>
          <a:noFill/>
          <a:ln w="19050">
            <a:noFill/>
            <a:round/>
            <a:headEnd/>
            <a:tailEnd/>
          </a:ln>
        </p:spPr>
      </p:pic>
      <p:sp>
        <p:nvSpPr>
          <p:cNvPr id="48131" name="Rectangle 2"/>
          <p:cNvSpPr>
            <a:spLocks/>
          </p:cNvSpPr>
          <p:nvPr/>
        </p:nvSpPr>
        <p:spPr bwMode="auto">
          <a:xfrm>
            <a:off x="1447800" y="228600"/>
            <a:ext cx="6578600" cy="495300"/>
          </a:xfrm>
          <a:prstGeom prst="rect">
            <a:avLst/>
          </a:prstGeom>
          <a:noFill/>
          <a:ln w="12700">
            <a:noFill/>
            <a:miter lim="800000"/>
            <a:headEnd/>
            <a:tailEnd/>
          </a:ln>
        </p:spPr>
        <p:txBody>
          <a:bodyPr lIns="0" tIns="0" rIns="40639" bIns="0"/>
          <a:lstStyle/>
          <a:p>
            <a:pPr marL="39688" algn="ctr"/>
            <a:r>
              <a:rPr lang="en-US" sz="2400">
                <a:solidFill>
                  <a:schemeClr val="tx1"/>
                </a:solidFill>
                <a:cs typeface="Arial" charset="0"/>
              </a:rPr>
              <a:t>Station Distribution: Continuous Real-time</a:t>
            </a:r>
          </a:p>
        </p:txBody>
      </p:sp>
      <p:sp>
        <p:nvSpPr>
          <p:cNvPr id="48132" name="Rectangle 3"/>
          <p:cNvSpPr>
            <a:spLocks/>
          </p:cNvSpPr>
          <p:nvPr/>
        </p:nvSpPr>
        <p:spPr bwMode="auto">
          <a:xfrm>
            <a:off x="609600" y="5943600"/>
            <a:ext cx="7924800" cy="495300"/>
          </a:xfrm>
          <a:prstGeom prst="rect">
            <a:avLst/>
          </a:prstGeom>
          <a:noFill/>
          <a:ln w="12700">
            <a:noFill/>
            <a:miter lim="800000"/>
            <a:headEnd/>
            <a:tailEnd/>
          </a:ln>
        </p:spPr>
        <p:txBody>
          <a:bodyPr lIns="0" tIns="0" rIns="40639" bIns="0"/>
          <a:lstStyle/>
          <a:p>
            <a:pPr marL="39688" algn="ctr"/>
            <a:r>
              <a:rPr lang="en-US" sz="2000">
                <a:solidFill>
                  <a:schemeClr val="tx1"/>
                </a:solidFill>
                <a:cs typeface="Arial" charset="0"/>
              </a:rPr>
              <a:t>~1,300 station      ~5,000 channels     *2,000 stations; on-demand</a:t>
            </a:r>
          </a:p>
          <a:p>
            <a:pPr marL="39688" algn="ctr"/>
            <a:r>
              <a:rPr lang="en-US" sz="2000">
                <a:solidFill>
                  <a:schemeClr val="tx1"/>
                </a:solidFill>
                <a:cs typeface="Arial" charset="0"/>
              </a:rPr>
              <a:t>(Effectively respond to all Mw5+ events world-wide)</a:t>
            </a:r>
          </a:p>
        </p:txBody>
      </p:sp>
      <p:pic>
        <p:nvPicPr>
          <p:cNvPr id="5" name="Picture 4" descr="Screen shot 2010-10-23 at 9.02.47 PM.png"/>
          <p:cNvPicPr>
            <a:picLocks noChangeAspect="1"/>
          </p:cNvPicPr>
          <p:nvPr/>
        </p:nvPicPr>
        <p:blipFill>
          <a:blip r:embed="rId4"/>
          <a:srcRect/>
          <a:stretch>
            <a:fillRect/>
          </a:stretch>
        </p:blipFill>
        <p:spPr bwMode="auto">
          <a:xfrm>
            <a:off x="0" y="171450"/>
            <a:ext cx="9197975" cy="6515100"/>
          </a:xfrm>
          <a:prstGeom prst="rect">
            <a:avLst/>
          </a:prstGeom>
          <a:noFill/>
          <a:ln w="9525">
            <a:noFill/>
            <a:miter lim="800000"/>
            <a:headEnd/>
            <a:tailEnd/>
          </a:ln>
        </p:spPr>
      </p:pic>
    </p:spTree>
    <p:extLst>
      <p:ext uri="{BB962C8B-B14F-4D97-AF65-F5344CB8AC3E}">
        <p14:creationId xmlns:p14="http://schemas.microsoft.com/office/powerpoint/2010/main" val="2034528472"/>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179388"/>
            <a:ext cx="9144000" cy="6297612"/>
          </a:xfrm>
        </p:spPr>
        <p:txBody>
          <a:bodyPr/>
          <a:lstStyle/>
          <a:p>
            <a:pPr>
              <a:defRPr/>
            </a:pPr>
            <a:endParaRPr lang="en-US" smtClean="0"/>
          </a:p>
        </p:txBody>
      </p:sp>
      <p:pic>
        <p:nvPicPr>
          <p:cNvPr id="62467" name="Picture 3" descr="garnero_digtopo+cutout.jpg"/>
          <p:cNvPicPr>
            <a:picLocks noChangeAspect="1"/>
          </p:cNvPicPr>
          <p:nvPr/>
        </p:nvPicPr>
        <p:blipFill>
          <a:blip r:embed="rId3"/>
          <a:srcRect/>
          <a:stretch>
            <a:fillRect/>
          </a:stretch>
        </p:blipFill>
        <p:spPr bwMode="auto">
          <a:xfrm>
            <a:off x="838200" y="0"/>
            <a:ext cx="7543800" cy="6858000"/>
          </a:xfrm>
          <a:prstGeom prst="rect">
            <a:avLst/>
          </a:prstGeom>
          <a:noFill/>
          <a:ln w="9525">
            <a:noFill/>
            <a:miter lim="800000"/>
            <a:headEnd/>
            <a:tailEnd/>
          </a:ln>
        </p:spPr>
      </p:pic>
    </p:spTree>
    <p:extLst>
      <p:ext uri="{BB962C8B-B14F-4D97-AF65-F5344CB8AC3E}">
        <p14:creationId xmlns:p14="http://schemas.microsoft.com/office/powerpoint/2010/main" val="2275030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S-wave Anomaly, 150 km</a:t>
            </a:r>
            <a:endParaRPr lang="en-US" dirty="0"/>
          </a:p>
        </p:txBody>
      </p:sp>
      <p:pic>
        <p:nvPicPr>
          <p:cNvPr id="4" name="Content Placeholder 3" descr="s150.jpg"/>
          <p:cNvPicPr>
            <a:picLocks noGrp="1" noChangeAspect="1"/>
          </p:cNvPicPr>
          <p:nvPr>
            <p:ph idx="1"/>
          </p:nvPr>
        </p:nvPicPr>
        <p:blipFill>
          <a:blip r:embed="rId3"/>
          <a:stretch>
            <a:fillRect/>
          </a:stretch>
        </p:blipFill>
        <p:spPr>
          <a:xfrm>
            <a:off x="0" y="1006796"/>
            <a:ext cx="9144000" cy="5712772"/>
          </a:xfrm>
        </p:spPr>
      </p:pic>
    </p:spTree>
    <p:extLst>
      <p:ext uri="{BB962C8B-B14F-4D97-AF65-F5344CB8AC3E}">
        <p14:creationId xmlns:p14="http://schemas.microsoft.com/office/powerpoint/2010/main" val="36766574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2" descr="garnero_mantle_scenario1.jpg"/>
          <p:cNvPicPr>
            <a:picLocks noGrp="1" noChangeAspect="1"/>
          </p:cNvPicPr>
          <p:nvPr>
            <p:ph/>
          </p:nvPr>
        </p:nvPicPr>
        <p:blipFill>
          <a:blip r:embed="rId3"/>
          <a:srcRect/>
          <a:stretch>
            <a:fillRect/>
          </a:stretch>
        </p:blipFill>
        <p:spPr>
          <a:xfrm>
            <a:off x="0" y="838200"/>
            <a:ext cx="9144000" cy="5105400"/>
          </a:xfrm>
        </p:spPr>
      </p:pic>
    </p:spTree>
    <p:extLst>
      <p:ext uri="{BB962C8B-B14F-4D97-AF65-F5344CB8AC3E}">
        <p14:creationId xmlns:p14="http://schemas.microsoft.com/office/powerpoint/2010/main" val="156423027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3" descr="Chicago_June_2012 385.jpg"/>
          <p:cNvPicPr>
            <a:picLocks noGrp="1" noChangeAspect="1"/>
          </p:cNvPicPr>
          <p:nvPr>
            <p:ph idx="1"/>
          </p:nvPr>
        </p:nvPicPr>
        <p:blipFill>
          <a:blip r:embed="rId3"/>
          <a:srcRect/>
          <a:stretch>
            <a:fillRect/>
          </a:stretch>
        </p:blipFill>
        <p:spPr>
          <a:xfrm>
            <a:off x="1752600" y="-314325"/>
            <a:ext cx="5346700" cy="7172325"/>
          </a:xfrm>
        </p:spPr>
      </p:pic>
      <p:sp>
        <p:nvSpPr>
          <p:cNvPr id="6147" name="TextBox 5"/>
          <p:cNvSpPr txBox="1">
            <a:spLocks noChangeArrowheads="1"/>
          </p:cNvSpPr>
          <p:nvPr/>
        </p:nvSpPr>
        <p:spPr bwMode="auto">
          <a:xfrm>
            <a:off x="4572000" y="5105400"/>
            <a:ext cx="2362200" cy="954088"/>
          </a:xfrm>
          <a:prstGeom prst="rect">
            <a:avLst/>
          </a:prstGeom>
          <a:noFill/>
          <a:ln w="9525">
            <a:noFill/>
            <a:miter lim="800000"/>
            <a:headEnd/>
            <a:tailEnd/>
          </a:ln>
        </p:spPr>
        <p:txBody>
          <a:bodyPr>
            <a:spAutoFit/>
          </a:bodyPr>
          <a:lstStyle/>
          <a:p>
            <a:r>
              <a:rPr lang="en-US" sz="2800"/>
              <a:t>Walter </a:t>
            </a:r>
          </a:p>
          <a:p>
            <a:r>
              <a:rPr lang="en-US" sz="2800"/>
              <a:t>     Mooney</a:t>
            </a:r>
          </a:p>
        </p:txBody>
      </p:sp>
      <p:sp>
        <p:nvSpPr>
          <p:cNvPr id="7" name="Rectangle 6"/>
          <p:cNvSpPr/>
          <p:nvPr/>
        </p:nvSpPr>
        <p:spPr>
          <a:xfrm>
            <a:off x="0" y="-304800"/>
            <a:ext cx="1828800" cy="716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7086600" y="0"/>
            <a:ext cx="2209800" cy="754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0" name="TextBox 8"/>
          <p:cNvSpPr txBox="1">
            <a:spLocks noChangeArrowheads="1"/>
          </p:cNvSpPr>
          <p:nvPr/>
        </p:nvSpPr>
        <p:spPr bwMode="auto">
          <a:xfrm>
            <a:off x="3124200" y="6096000"/>
            <a:ext cx="990600" cy="400050"/>
          </a:xfrm>
          <a:prstGeom prst="rect">
            <a:avLst/>
          </a:prstGeom>
          <a:noFill/>
          <a:ln w="9525">
            <a:noFill/>
            <a:miter lim="800000"/>
            <a:headEnd/>
            <a:tailEnd/>
          </a:ln>
        </p:spPr>
        <p:txBody>
          <a:bodyPr>
            <a:spAutoFit/>
          </a:bodyPr>
          <a:lstStyle/>
          <a:p>
            <a:r>
              <a:rPr lang="en-US" sz="2000"/>
              <a:t>USGS</a:t>
            </a:r>
          </a:p>
        </p:txBody>
      </p:sp>
    </p:spTree>
    <p:extLst>
      <p:ext uri="{BB962C8B-B14F-4D97-AF65-F5344CB8AC3E}">
        <p14:creationId xmlns:p14="http://schemas.microsoft.com/office/powerpoint/2010/main" val="367098808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199" y="282222"/>
            <a:ext cx="8348133" cy="5843941"/>
          </a:xfrm>
        </p:spPr>
        <p:txBody>
          <a:bodyPr>
            <a:noAutofit/>
          </a:bodyPr>
          <a:lstStyle/>
          <a:p>
            <a:r>
              <a:rPr lang="en-US" sz="4800" dirty="0" smtClean="0"/>
              <a:t>OCEAN</a:t>
            </a:r>
          </a:p>
          <a:p>
            <a:r>
              <a:rPr lang="en-US" sz="4800" dirty="0" smtClean="0"/>
              <a:t>SHIELD</a:t>
            </a:r>
          </a:p>
          <a:p>
            <a:r>
              <a:rPr lang="en-US" sz="4800" dirty="0" smtClean="0"/>
              <a:t>PLATFORM</a:t>
            </a:r>
          </a:p>
          <a:p>
            <a:r>
              <a:rPr lang="en-US" sz="4800" dirty="0" smtClean="0"/>
              <a:t>OROGEN</a:t>
            </a:r>
          </a:p>
          <a:p>
            <a:r>
              <a:rPr lang="en-US" sz="4800" dirty="0" smtClean="0"/>
              <a:t>SEDIMENTARY BASIN</a:t>
            </a:r>
          </a:p>
          <a:p>
            <a:r>
              <a:rPr lang="en-US" sz="4800" dirty="0" smtClean="0"/>
              <a:t>LARGE IGNEOUS PROVINCE</a:t>
            </a:r>
          </a:p>
          <a:p>
            <a:r>
              <a:rPr lang="en-US" sz="4800" dirty="0" smtClean="0"/>
              <a:t>EXTENDED CRUST </a:t>
            </a:r>
            <a:endParaRPr lang="en-US" sz="4800" dirty="0"/>
          </a:p>
        </p:txBody>
      </p:sp>
    </p:spTree>
    <p:extLst>
      <p:ext uri="{BB962C8B-B14F-4D97-AF65-F5344CB8AC3E}">
        <p14:creationId xmlns:p14="http://schemas.microsoft.com/office/powerpoint/2010/main" val="399989628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74625"/>
            <a:ext cx="8229600" cy="685800"/>
          </a:xfrm>
        </p:spPr>
        <p:txBody>
          <a:bodyPr>
            <a:normAutofit fontScale="90000"/>
          </a:bodyPr>
          <a:lstStyle/>
          <a:p>
            <a:pPr eaLnBrk="1" hangingPunct="1">
              <a:defRPr/>
            </a:pPr>
            <a:r>
              <a:rPr lang="en-US">
                <a:solidFill>
                  <a:srgbClr val="000000"/>
                </a:solidFill>
                <a:effectLst>
                  <a:outerShdw blurRad="38100" dist="38100" dir="2700000" algn="tl">
                    <a:srgbClr val="DDDDDD"/>
                  </a:outerShdw>
                </a:effectLst>
                <a:latin typeface="Tahoma" charset="0"/>
                <a:cs typeface="+mj-cs"/>
              </a:rPr>
              <a:t>Mid-ocean ridge</a:t>
            </a:r>
          </a:p>
        </p:txBody>
      </p:sp>
      <p:pic>
        <p:nvPicPr>
          <p:cNvPr id="25602" name="Picture 8" descr="mid_ocean_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755650"/>
            <a:ext cx="5424487"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9"/>
          <p:cNvSpPr txBox="1">
            <a:spLocks noChangeArrowheads="1"/>
          </p:cNvSpPr>
          <p:nvPr/>
        </p:nvSpPr>
        <p:spPr bwMode="auto">
          <a:xfrm>
            <a:off x="5318125" y="2486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endParaRPr lang="en-US" sz="1800"/>
          </a:p>
        </p:txBody>
      </p:sp>
    </p:spTree>
    <p:extLst>
      <p:ext uri="{BB962C8B-B14F-4D97-AF65-F5344CB8AC3E}">
        <p14:creationId xmlns:p14="http://schemas.microsoft.com/office/powerpoint/2010/main" val="27856318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cks_velocity.tiff"/>
          <p:cNvPicPr>
            <a:picLocks noGrp="1" noChangeAspect="1"/>
          </p:cNvPicPr>
          <p:nvPr>
            <p:ph idx="1"/>
          </p:nvPr>
        </p:nvPicPr>
        <p:blipFill>
          <a:blip r:embed="rId2">
            <a:extLst>
              <a:ext uri="{28A0092B-C50C-407E-A947-70E740481C1C}">
                <a14:useLocalDpi xmlns:a14="http://schemas.microsoft.com/office/drawing/2010/main" val="0"/>
              </a:ext>
            </a:extLst>
          </a:blip>
          <a:srcRect t="1677" b="1677"/>
          <a:stretch>
            <a:fillRect/>
          </a:stretch>
        </p:blipFill>
        <p:spPr>
          <a:xfrm>
            <a:off x="457200" y="152400"/>
            <a:ext cx="5418138" cy="6705600"/>
          </a:xfrm>
        </p:spPr>
      </p:pic>
    </p:spTree>
    <p:extLst>
      <p:ext uri="{BB962C8B-B14F-4D97-AF65-F5344CB8AC3E}">
        <p14:creationId xmlns:p14="http://schemas.microsoft.com/office/powerpoint/2010/main" val="28452864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Geological Provinces</a:t>
            </a:r>
            <a:endParaRPr lang="en-US" dirty="0"/>
          </a:p>
        </p:txBody>
      </p:sp>
      <p:pic>
        <p:nvPicPr>
          <p:cNvPr id="4" name="Content Placeholder 3" descr="Geologic_Provinces.tiff"/>
          <p:cNvPicPr>
            <a:picLocks noGrp="1" noChangeAspect="1"/>
          </p:cNvPicPr>
          <p:nvPr>
            <p:ph idx="1"/>
          </p:nvPr>
        </p:nvPicPr>
        <p:blipFill>
          <a:blip r:embed="rId2">
            <a:extLst>
              <a:ext uri="{28A0092B-C50C-407E-A947-70E740481C1C}">
                <a14:useLocalDpi xmlns:a14="http://schemas.microsoft.com/office/drawing/2010/main" val="0"/>
              </a:ext>
            </a:extLst>
          </a:blip>
          <a:srcRect l="1347" r="1347"/>
          <a:stretch>
            <a:fillRect/>
          </a:stretch>
        </p:blipFill>
        <p:spPr/>
      </p:pic>
      <p:sp>
        <p:nvSpPr>
          <p:cNvPr id="3" name="TextBox 2"/>
          <p:cNvSpPr txBox="1"/>
          <p:nvPr/>
        </p:nvSpPr>
        <p:spPr>
          <a:xfrm>
            <a:off x="6534716" y="6404788"/>
            <a:ext cx="2062208" cy="369332"/>
          </a:xfrm>
          <a:prstGeom prst="rect">
            <a:avLst/>
          </a:prstGeom>
          <a:noFill/>
        </p:spPr>
        <p:txBody>
          <a:bodyPr wrap="none" rtlCol="0">
            <a:spAutoFit/>
          </a:bodyPr>
          <a:lstStyle/>
          <a:p>
            <a:r>
              <a:rPr lang="en-US" dirty="0" smtClean="0"/>
              <a:t>Mooney et al., 2007</a:t>
            </a:r>
            <a:endParaRPr lang="en-US" dirty="0"/>
          </a:p>
        </p:txBody>
      </p:sp>
    </p:spTree>
    <p:extLst>
      <p:ext uri="{BB962C8B-B14F-4D97-AF65-F5344CB8AC3E}">
        <p14:creationId xmlns:p14="http://schemas.microsoft.com/office/powerpoint/2010/main" val="25932487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066800"/>
            <a:ext cx="62230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5" descr="siogc29s5_0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371600"/>
            <a:ext cx="2427288" cy="33940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699" name="Picture 6" descr="caljsioa_85-8-08-34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8" y="838200"/>
            <a:ext cx="2290762" cy="29019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0" name="Text Box 7"/>
          <p:cNvSpPr txBox="1">
            <a:spLocks noChangeArrowheads="1"/>
          </p:cNvSpPr>
          <p:nvPr/>
        </p:nvSpPr>
        <p:spPr bwMode="auto">
          <a:xfrm>
            <a:off x="838200" y="6186488"/>
            <a:ext cx="716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a:spcBef>
                <a:spcPct val="50000"/>
              </a:spcBef>
            </a:pPr>
            <a:r>
              <a:rPr lang="en-US" sz="1800" dirty="0"/>
              <a:t> </a:t>
            </a:r>
            <a:r>
              <a:rPr lang="en-US" sz="1800" dirty="0" smtClean="0"/>
              <a:t>       George </a:t>
            </a:r>
            <a:r>
              <a:rPr lang="en-US" sz="1800" dirty="0" err="1"/>
              <a:t>Shor</a:t>
            </a:r>
            <a:r>
              <a:rPr lang="en-US" sz="1800" dirty="0"/>
              <a:t>, Maurice Ewing and Russell W. </a:t>
            </a:r>
            <a:r>
              <a:rPr lang="en-US" sz="1800" dirty="0" err="1"/>
              <a:t>Raitt</a:t>
            </a:r>
            <a:endParaRPr lang="en-US" sz="1800" dirty="0"/>
          </a:p>
        </p:txBody>
      </p:sp>
      <p:sp>
        <p:nvSpPr>
          <p:cNvPr id="7" name="Rectangle 6"/>
          <p:cNvSpPr/>
          <p:nvPr/>
        </p:nvSpPr>
        <p:spPr>
          <a:xfrm>
            <a:off x="76200" y="76200"/>
            <a:ext cx="8991600" cy="533400"/>
          </a:xfrm>
          <a:prstGeom prst="rect">
            <a:avLst/>
          </a:prstGeom>
          <a:solidFill>
            <a:schemeClr val="accent3">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2" name="TextBox 7"/>
          <p:cNvSpPr txBox="1">
            <a:spLocks noChangeArrowheads="1"/>
          </p:cNvSpPr>
          <p:nvPr/>
        </p:nvSpPr>
        <p:spPr bwMode="auto">
          <a:xfrm>
            <a:off x="0" y="762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algn="ctr"/>
            <a:r>
              <a:rPr lang="en-US" sz="2800" dirty="0" smtClean="0"/>
              <a:t>Marine Geophysicists in 1960’s</a:t>
            </a:r>
            <a:endParaRPr lang="en-US" sz="2800" dirty="0"/>
          </a:p>
        </p:txBody>
      </p:sp>
    </p:spTree>
    <p:extLst>
      <p:ext uri="{BB962C8B-B14F-4D97-AF65-F5344CB8AC3E}">
        <p14:creationId xmlns:p14="http://schemas.microsoft.com/office/powerpoint/2010/main" val="291278636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defRPr/>
            </a:pPr>
            <a:endParaRPr lang="en-US" smtClean="0"/>
          </a:p>
        </p:txBody>
      </p:sp>
      <p:pic>
        <p:nvPicPr>
          <p:cNvPr id="60419" name="Content Placeholder 4"/>
          <p:cNvPicPr>
            <a:picLocks noGrp="1" noChangeAspect="1"/>
          </p:cNvPicPr>
          <p:nvPr>
            <p:ph idx="1"/>
          </p:nvPr>
        </p:nvPicPr>
        <p:blipFill>
          <a:blip r:embed="rId3"/>
          <a:srcRect/>
          <a:stretch>
            <a:fillRect/>
          </a:stretch>
        </p:blipFill>
        <p:spPr>
          <a:xfrm>
            <a:off x="0" y="457200"/>
            <a:ext cx="9144000" cy="5745163"/>
          </a:xfrm>
        </p:spPr>
      </p:pic>
    </p:spTree>
    <p:extLst>
      <p:ext uri="{BB962C8B-B14F-4D97-AF65-F5344CB8AC3E}">
        <p14:creationId xmlns:p14="http://schemas.microsoft.com/office/powerpoint/2010/main" val="27813308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OCEAN_Map1950to1969.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598613" y="0"/>
            <a:ext cx="594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5729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OCEAN_Map1970to1989.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593850" y="0"/>
            <a:ext cx="5956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4561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OCEAN_Map1950to20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8153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4659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8" name="Group 2"/>
          <p:cNvGrpSpPr>
            <a:grpSpLocks/>
          </p:cNvGrpSpPr>
          <p:nvPr/>
        </p:nvGrpSpPr>
        <p:grpSpPr bwMode="auto">
          <a:xfrm>
            <a:off x="195189" y="1020233"/>
            <a:ext cx="8830277" cy="6261100"/>
            <a:chOff x="912" y="912"/>
            <a:chExt cx="4032" cy="3024"/>
          </a:xfrm>
        </p:grpSpPr>
        <p:pic>
          <p:nvPicPr>
            <p:cNvPr id="20490" name="Picture 3" descr="c:\Documents and Settings\sobrien.WWNNT\My Documents\NML_egeo\from_mandy\11-6-2003\hincks56-57.tif"/>
            <p:cNvPicPr>
              <a:picLocks noChangeAspect="1" noChangeArrowheads="1"/>
            </p:cNvPicPr>
            <p:nvPr/>
          </p:nvPicPr>
          <p:blipFill>
            <a:blip r:embed="rId3"/>
            <a:srcRect/>
            <a:stretch>
              <a:fillRect/>
            </a:stretch>
          </p:blipFill>
          <p:spPr bwMode="auto">
            <a:xfrm>
              <a:off x="912" y="912"/>
              <a:ext cx="4032" cy="3024"/>
            </a:xfrm>
            <a:prstGeom prst="rect">
              <a:avLst/>
            </a:prstGeom>
            <a:noFill/>
            <a:ln w="9525">
              <a:noFill/>
              <a:miter lim="800000"/>
              <a:headEnd/>
              <a:tailEnd/>
            </a:ln>
          </p:spPr>
        </p:pic>
        <p:sp>
          <p:nvSpPr>
            <p:cNvPr id="20491" name="Rectangle 4"/>
            <p:cNvSpPr>
              <a:spLocks noChangeArrowheads="1"/>
            </p:cNvSpPr>
            <p:nvPr/>
          </p:nvSpPr>
          <p:spPr bwMode="auto">
            <a:xfrm>
              <a:off x="2592" y="3168"/>
              <a:ext cx="1824" cy="48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0492" name="Rectangle 5"/>
            <p:cNvSpPr>
              <a:spLocks noChangeArrowheads="1"/>
            </p:cNvSpPr>
            <p:nvPr/>
          </p:nvSpPr>
          <p:spPr bwMode="auto">
            <a:xfrm>
              <a:off x="2880" y="2119"/>
              <a:ext cx="1488" cy="1248"/>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0493" name="Rectangle 6"/>
            <p:cNvSpPr>
              <a:spLocks noChangeArrowheads="1"/>
            </p:cNvSpPr>
            <p:nvPr/>
          </p:nvSpPr>
          <p:spPr bwMode="auto">
            <a:xfrm>
              <a:off x="3264" y="2064"/>
              <a:ext cx="672"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0487" name="Text Box 7"/>
          <p:cNvSpPr txBox="1">
            <a:spLocks noChangeArrowheads="1"/>
          </p:cNvSpPr>
          <p:nvPr/>
        </p:nvSpPr>
        <p:spPr bwMode="auto">
          <a:xfrm>
            <a:off x="1165225" y="304800"/>
            <a:ext cx="5201552" cy="923330"/>
          </a:xfrm>
          <a:prstGeom prst="rect">
            <a:avLst/>
          </a:prstGeom>
          <a:noFill/>
          <a:ln w="9525">
            <a:noFill/>
            <a:miter lim="800000"/>
            <a:headEnd/>
            <a:tailEnd/>
          </a:ln>
        </p:spPr>
        <p:txBody>
          <a:bodyPr wrap="none">
            <a:prstTxWarp prst="textNoShape">
              <a:avLst/>
            </a:prstTxWarp>
            <a:spAutoFit/>
          </a:bodyPr>
          <a:lstStyle/>
          <a:p>
            <a:r>
              <a:rPr lang="en-US" sz="5400" b="1" dirty="0" smtClean="0">
                <a:solidFill>
                  <a:srgbClr val="0000FF"/>
                </a:solidFill>
                <a:ea typeface="Times New Roman" charset="0"/>
                <a:cs typeface="Times New Roman" charset="0"/>
              </a:rPr>
              <a:t>Continental Crust</a:t>
            </a:r>
            <a:endParaRPr lang="en-US" sz="5400" dirty="0"/>
          </a:p>
        </p:txBody>
      </p:sp>
      <p:sp>
        <p:nvSpPr>
          <p:cNvPr id="14" name="Rectangle 5"/>
          <p:cNvSpPr>
            <a:spLocks noChangeArrowheads="1"/>
          </p:cNvSpPr>
          <p:nvPr/>
        </p:nvSpPr>
        <p:spPr bwMode="auto">
          <a:xfrm>
            <a:off x="5181600" y="3505200"/>
            <a:ext cx="1222786" cy="336399"/>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1397129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8" name="Group 2"/>
          <p:cNvGrpSpPr>
            <a:grpSpLocks/>
          </p:cNvGrpSpPr>
          <p:nvPr/>
        </p:nvGrpSpPr>
        <p:grpSpPr bwMode="auto">
          <a:xfrm>
            <a:off x="195189" y="1020233"/>
            <a:ext cx="8830277" cy="6261100"/>
            <a:chOff x="912" y="912"/>
            <a:chExt cx="4032" cy="3024"/>
          </a:xfrm>
        </p:grpSpPr>
        <p:pic>
          <p:nvPicPr>
            <p:cNvPr id="20490" name="Picture 3" descr="c:\Documents and Settings\sobrien.WWNNT\My Documents\NML_egeo\from_mandy\11-6-2003\hincks56-57.tif"/>
            <p:cNvPicPr>
              <a:picLocks noChangeAspect="1" noChangeArrowheads="1"/>
            </p:cNvPicPr>
            <p:nvPr/>
          </p:nvPicPr>
          <p:blipFill>
            <a:blip r:embed="rId3"/>
            <a:srcRect/>
            <a:stretch>
              <a:fillRect/>
            </a:stretch>
          </p:blipFill>
          <p:spPr bwMode="auto">
            <a:xfrm>
              <a:off x="912" y="912"/>
              <a:ext cx="4032" cy="3024"/>
            </a:xfrm>
            <a:prstGeom prst="rect">
              <a:avLst/>
            </a:prstGeom>
            <a:noFill/>
            <a:ln w="9525">
              <a:noFill/>
              <a:miter lim="800000"/>
              <a:headEnd/>
              <a:tailEnd/>
            </a:ln>
          </p:spPr>
        </p:pic>
        <p:sp>
          <p:nvSpPr>
            <p:cNvPr id="20491" name="Rectangle 4"/>
            <p:cNvSpPr>
              <a:spLocks noChangeArrowheads="1"/>
            </p:cNvSpPr>
            <p:nvPr/>
          </p:nvSpPr>
          <p:spPr bwMode="auto">
            <a:xfrm>
              <a:off x="2592" y="3168"/>
              <a:ext cx="1824" cy="48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0492" name="Rectangle 5"/>
            <p:cNvSpPr>
              <a:spLocks noChangeArrowheads="1"/>
            </p:cNvSpPr>
            <p:nvPr/>
          </p:nvSpPr>
          <p:spPr bwMode="auto">
            <a:xfrm>
              <a:off x="2880" y="2119"/>
              <a:ext cx="1488" cy="1248"/>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0493" name="Rectangle 6"/>
            <p:cNvSpPr>
              <a:spLocks noChangeArrowheads="1"/>
            </p:cNvSpPr>
            <p:nvPr/>
          </p:nvSpPr>
          <p:spPr bwMode="auto">
            <a:xfrm>
              <a:off x="3264" y="2064"/>
              <a:ext cx="672"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0487" name="Text Box 7"/>
          <p:cNvSpPr txBox="1">
            <a:spLocks noChangeArrowheads="1"/>
          </p:cNvSpPr>
          <p:nvPr/>
        </p:nvSpPr>
        <p:spPr bwMode="auto">
          <a:xfrm>
            <a:off x="1165225" y="304800"/>
            <a:ext cx="5201552" cy="923330"/>
          </a:xfrm>
          <a:prstGeom prst="rect">
            <a:avLst/>
          </a:prstGeom>
          <a:noFill/>
          <a:ln w="9525">
            <a:noFill/>
            <a:miter lim="800000"/>
            <a:headEnd/>
            <a:tailEnd/>
          </a:ln>
        </p:spPr>
        <p:txBody>
          <a:bodyPr wrap="none">
            <a:prstTxWarp prst="textNoShape">
              <a:avLst/>
            </a:prstTxWarp>
            <a:spAutoFit/>
          </a:bodyPr>
          <a:lstStyle/>
          <a:p>
            <a:r>
              <a:rPr lang="en-US" sz="5400" b="1" dirty="0" smtClean="0">
                <a:solidFill>
                  <a:srgbClr val="0000FF"/>
                </a:solidFill>
                <a:ea typeface="Times New Roman" charset="0"/>
                <a:cs typeface="Times New Roman" charset="0"/>
              </a:rPr>
              <a:t>Continental Crust</a:t>
            </a:r>
            <a:endParaRPr lang="en-US" sz="5400" dirty="0"/>
          </a:p>
        </p:txBody>
      </p:sp>
      <p:sp>
        <p:nvSpPr>
          <p:cNvPr id="14" name="Rectangle 5"/>
          <p:cNvSpPr>
            <a:spLocks noChangeArrowheads="1"/>
          </p:cNvSpPr>
          <p:nvPr/>
        </p:nvSpPr>
        <p:spPr bwMode="auto">
          <a:xfrm>
            <a:off x="5181600" y="3505200"/>
            <a:ext cx="1222786" cy="336399"/>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 name="TextBox 1"/>
          <p:cNvSpPr txBox="1"/>
          <p:nvPr/>
        </p:nvSpPr>
        <p:spPr>
          <a:xfrm>
            <a:off x="2889852" y="4753982"/>
            <a:ext cx="6460464" cy="1569660"/>
          </a:xfrm>
          <a:prstGeom prst="rect">
            <a:avLst/>
          </a:prstGeom>
          <a:noFill/>
        </p:spPr>
        <p:txBody>
          <a:bodyPr wrap="none" rtlCol="0">
            <a:spAutoFit/>
          </a:bodyPr>
          <a:lstStyle/>
          <a:p>
            <a:r>
              <a:rPr lang="en-US" sz="4800" i="1" dirty="0" smtClean="0">
                <a:solidFill>
                  <a:srgbClr val="3366FF"/>
                </a:solidFill>
                <a:latin typeface="Cambria"/>
                <a:cs typeface="Cambria"/>
              </a:rPr>
              <a:t>Variable Crustal and</a:t>
            </a:r>
          </a:p>
          <a:p>
            <a:r>
              <a:rPr lang="en-US" sz="4800" i="1" dirty="0" smtClean="0">
                <a:solidFill>
                  <a:srgbClr val="3366FF"/>
                </a:solidFill>
                <a:latin typeface="Cambria"/>
                <a:cs typeface="Cambria"/>
              </a:rPr>
              <a:t> Lithospheric Properties </a:t>
            </a:r>
            <a:endParaRPr lang="en-US" sz="4800" i="1" dirty="0">
              <a:solidFill>
                <a:srgbClr val="3366FF"/>
              </a:solidFill>
              <a:latin typeface="Cambria"/>
              <a:cs typeface="Cambria"/>
            </a:endParaRPr>
          </a:p>
        </p:txBody>
      </p:sp>
    </p:spTree>
    <p:extLst>
      <p:ext uri="{BB962C8B-B14F-4D97-AF65-F5344CB8AC3E}">
        <p14:creationId xmlns:p14="http://schemas.microsoft.com/office/powerpoint/2010/main" val="36587476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755" y="143932"/>
            <a:ext cx="8689622" cy="2731911"/>
          </a:xfrm>
        </p:spPr>
        <p:txBody>
          <a:bodyPr/>
          <a:lstStyle/>
          <a:p>
            <a:endParaRPr lang="en-US" dirty="0"/>
          </a:p>
        </p:txBody>
      </p:sp>
      <p:pic>
        <p:nvPicPr>
          <p:cNvPr id="4" name="Picture 3" descr="Christensen_Mooney_titl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2745374"/>
            <a:ext cx="10380134" cy="4318648"/>
          </a:xfrm>
          <a:prstGeom prst="rect">
            <a:avLst/>
          </a:prstGeom>
        </p:spPr>
      </p:pic>
      <p:pic>
        <p:nvPicPr>
          <p:cNvPr id="2" name="Picture 1" descr="rudnick_gao_2003_tit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7535333" cy="3685761"/>
          </a:xfrm>
          <a:prstGeom prst="rect">
            <a:avLst/>
          </a:prstGeom>
        </p:spPr>
      </p:pic>
    </p:spTree>
    <p:extLst>
      <p:ext uri="{BB962C8B-B14F-4D97-AF65-F5344CB8AC3E}">
        <p14:creationId xmlns:p14="http://schemas.microsoft.com/office/powerpoint/2010/main" val="40952077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755" y="143932"/>
            <a:ext cx="8689622" cy="2731911"/>
          </a:xfrm>
        </p:spPr>
        <p:txBody>
          <a:bodyPr/>
          <a:lstStyle/>
          <a:p>
            <a:endParaRPr lang="en-US" dirty="0"/>
          </a:p>
        </p:txBody>
      </p:sp>
      <p:pic>
        <p:nvPicPr>
          <p:cNvPr id="4" name="Picture 3" descr="Christensen_Mooney_titl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2745374"/>
            <a:ext cx="10380134" cy="4318648"/>
          </a:xfrm>
          <a:prstGeom prst="rect">
            <a:avLst/>
          </a:prstGeom>
        </p:spPr>
      </p:pic>
      <p:pic>
        <p:nvPicPr>
          <p:cNvPr id="2" name="Picture 1" descr="rudnick_gao_2003_tit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7535333" cy="3685761"/>
          </a:xfrm>
          <a:prstGeom prst="rect">
            <a:avLst/>
          </a:prstGeom>
        </p:spPr>
      </p:pic>
      <p:sp>
        <p:nvSpPr>
          <p:cNvPr id="5" name="TextBox 4"/>
          <p:cNvSpPr txBox="1"/>
          <p:nvPr/>
        </p:nvSpPr>
        <p:spPr>
          <a:xfrm>
            <a:off x="5283200" y="1396368"/>
            <a:ext cx="3666989" cy="830997"/>
          </a:xfrm>
          <a:prstGeom prst="rect">
            <a:avLst/>
          </a:prstGeom>
          <a:noFill/>
        </p:spPr>
        <p:txBody>
          <a:bodyPr wrap="none" rtlCol="0">
            <a:spAutoFit/>
          </a:bodyPr>
          <a:lstStyle/>
          <a:p>
            <a:r>
              <a:rPr lang="en-US" sz="4800" dirty="0" smtClean="0">
                <a:solidFill>
                  <a:srgbClr val="FF0000"/>
                </a:solidFill>
              </a:rPr>
              <a:t>Geochemistry</a:t>
            </a:r>
            <a:endParaRPr lang="en-US" sz="4800" dirty="0">
              <a:solidFill>
                <a:srgbClr val="FF0000"/>
              </a:solidFill>
            </a:endParaRPr>
          </a:p>
        </p:txBody>
      </p:sp>
      <p:sp>
        <p:nvSpPr>
          <p:cNvPr id="6" name="TextBox 5"/>
          <p:cNvSpPr txBox="1"/>
          <p:nvPr/>
        </p:nvSpPr>
        <p:spPr>
          <a:xfrm>
            <a:off x="3809186" y="4605867"/>
            <a:ext cx="5334814" cy="1569660"/>
          </a:xfrm>
          <a:prstGeom prst="rect">
            <a:avLst/>
          </a:prstGeom>
          <a:noFill/>
        </p:spPr>
        <p:txBody>
          <a:bodyPr wrap="none" rtlCol="0">
            <a:spAutoFit/>
          </a:bodyPr>
          <a:lstStyle/>
          <a:p>
            <a:r>
              <a:rPr lang="en-US" sz="4800" dirty="0" smtClean="0">
                <a:solidFill>
                  <a:srgbClr val="FF0000"/>
                </a:solidFill>
              </a:rPr>
              <a:t>Laboratory and Field</a:t>
            </a:r>
          </a:p>
          <a:p>
            <a:r>
              <a:rPr lang="en-US" sz="4800" dirty="0" smtClean="0">
                <a:solidFill>
                  <a:srgbClr val="FF0000"/>
                </a:solidFill>
              </a:rPr>
              <a:t>Seismology</a:t>
            </a:r>
            <a:endParaRPr lang="en-US" sz="4800" dirty="0">
              <a:solidFill>
                <a:srgbClr val="FF0000"/>
              </a:solidFill>
            </a:endParaRPr>
          </a:p>
        </p:txBody>
      </p:sp>
      <p:cxnSp>
        <p:nvCxnSpPr>
          <p:cNvPr id="8" name="Straight Connector 7"/>
          <p:cNvCxnSpPr/>
          <p:nvPr/>
        </p:nvCxnSpPr>
        <p:spPr>
          <a:xfrm>
            <a:off x="237067" y="3685762"/>
            <a:ext cx="9482666" cy="1"/>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5861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755" y="143932"/>
            <a:ext cx="8689622" cy="2731911"/>
          </a:xfrm>
        </p:spPr>
        <p:txBody>
          <a:bodyPr/>
          <a:lstStyle/>
          <a:p>
            <a:endParaRPr lang="en-US" dirty="0"/>
          </a:p>
        </p:txBody>
      </p:sp>
      <p:pic>
        <p:nvPicPr>
          <p:cNvPr id="4" name="Picture 3" descr="Christensen_Mooney_titl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2745374"/>
            <a:ext cx="10380134" cy="4318648"/>
          </a:xfrm>
          <a:prstGeom prst="rect">
            <a:avLst/>
          </a:prstGeom>
        </p:spPr>
      </p:pic>
      <p:pic>
        <p:nvPicPr>
          <p:cNvPr id="2" name="Picture 1" descr="rudnick_gao_2003_tit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7535333" cy="3685761"/>
          </a:xfrm>
          <a:prstGeom prst="rect">
            <a:avLst/>
          </a:prstGeom>
        </p:spPr>
      </p:pic>
      <p:pic>
        <p:nvPicPr>
          <p:cNvPr id="5" name="Picture 4" descr="image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777" y="1823361"/>
            <a:ext cx="3276600" cy="4761992"/>
          </a:xfrm>
          <a:prstGeom prst="rect">
            <a:avLst/>
          </a:prstGeom>
        </p:spPr>
      </p:pic>
      <p:sp>
        <p:nvSpPr>
          <p:cNvPr id="6" name="TextBox 5"/>
          <p:cNvSpPr txBox="1"/>
          <p:nvPr/>
        </p:nvSpPr>
        <p:spPr>
          <a:xfrm>
            <a:off x="6146800" y="6062133"/>
            <a:ext cx="1657600" cy="523220"/>
          </a:xfrm>
          <a:prstGeom prst="rect">
            <a:avLst/>
          </a:prstGeom>
          <a:solidFill>
            <a:schemeClr val="bg1"/>
          </a:solidFill>
        </p:spPr>
        <p:txBody>
          <a:bodyPr wrap="none" rtlCol="0">
            <a:spAutoFit/>
          </a:bodyPr>
          <a:lstStyle/>
          <a:p>
            <a:r>
              <a:rPr lang="en-US" sz="2800" dirty="0" err="1" smtClean="0"/>
              <a:t>Gao</a:t>
            </a:r>
            <a:r>
              <a:rPr lang="en-US" sz="2800" dirty="0" smtClean="0"/>
              <a:t> Shan, </a:t>
            </a:r>
            <a:endParaRPr lang="en-US" sz="2800" dirty="0"/>
          </a:p>
        </p:txBody>
      </p:sp>
      <p:sp>
        <p:nvSpPr>
          <p:cNvPr id="7" name="TextBox 6"/>
          <p:cNvSpPr txBox="1"/>
          <p:nvPr/>
        </p:nvSpPr>
        <p:spPr>
          <a:xfrm>
            <a:off x="5404741" y="6062133"/>
            <a:ext cx="3304636" cy="523220"/>
          </a:xfrm>
          <a:prstGeom prst="rect">
            <a:avLst/>
          </a:prstGeom>
          <a:solidFill>
            <a:schemeClr val="bg1"/>
          </a:solidFill>
        </p:spPr>
        <p:txBody>
          <a:bodyPr wrap="none" rtlCol="0">
            <a:spAutoFit/>
          </a:bodyPr>
          <a:lstStyle/>
          <a:p>
            <a:r>
              <a:rPr lang="en-US" sz="2800" dirty="0" err="1" smtClean="0"/>
              <a:t>Gao</a:t>
            </a:r>
            <a:r>
              <a:rPr lang="en-US" sz="2800" dirty="0" smtClean="0"/>
              <a:t> Shan, 1962-2016</a:t>
            </a:r>
            <a:endParaRPr lang="en-US" sz="2800" dirty="0"/>
          </a:p>
        </p:txBody>
      </p:sp>
    </p:spTree>
    <p:extLst>
      <p:ext uri="{BB962C8B-B14F-4D97-AF65-F5344CB8AC3E}">
        <p14:creationId xmlns:p14="http://schemas.microsoft.com/office/powerpoint/2010/main" val="41543211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Chicago_June_2012 412_Crop.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76200"/>
            <a:ext cx="9144000" cy="6858000"/>
          </a:xfrm>
        </p:spPr>
      </p:pic>
      <p:sp>
        <p:nvSpPr>
          <p:cNvPr id="5" name="Rounded Rectangle 4"/>
          <p:cNvSpPr/>
          <p:nvPr/>
        </p:nvSpPr>
        <p:spPr>
          <a:xfrm>
            <a:off x="2362200" y="152400"/>
            <a:ext cx="5410200" cy="266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i="1" dirty="0">
                <a:solidFill>
                  <a:schemeClr val="tx1"/>
                </a:solidFill>
              </a:rPr>
              <a:t>Special Thanks to:</a:t>
            </a:r>
          </a:p>
          <a:p>
            <a:pPr algn="ctr">
              <a:defRPr/>
            </a:pPr>
            <a:r>
              <a:rPr lang="en-US" sz="3200" i="1" dirty="0">
                <a:solidFill>
                  <a:schemeClr val="tx1"/>
                </a:solidFill>
              </a:rPr>
              <a:t>Prof.  </a:t>
            </a:r>
            <a:r>
              <a:rPr lang="en-US" sz="3200" i="1" dirty="0" smtClean="0">
                <a:solidFill>
                  <a:schemeClr val="tx1"/>
                </a:solidFill>
              </a:rPr>
              <a:t>Wen </a:t>
            </a:r>
            <a:r>
              <a:rPr lang="en-US" sz="3200" i="1" dirty="0" err="1" smtClean="0">
                <a:solidFill>
                  <a:schemeClr val="tx1"/>
                </a:solidFill>
              </a:rPr>
              <a:t>Lianxing</a:t>
            </a:r>
            <a:endParaRPr lang="en-US" sz="3200" i="1" dirty="0">
              <a:solidFill>
                <a:schemeClr val="tx1"/>
              </a:solidFill>
            </a:endParaRPr>
          </a:p>
          <a:p>
            <a:pPr algn="ctr">
              <a:defRPr/>
            </a:pPr>
            <a:r>
              <a:rPr lang="en-US" sz="3200" i="1" dirty="0">
                <a:solidFill>
                  <a:schemeClr val="tx1"/>
                </a:solidFill>
              </a:rPr>
              <a:t>Prof. </a:t>
            </a:r>
            <a:r>
              <a:rPr lang="en-US" sz="3200" i="1" dirty="0" smtClean="0">
                <a:solidFill>
                  <a:schemeClr val="tx1"/>
                </a:solidFill>
              </a:rPr>
              <a:t>Zhao </a:t>
            </a:r>
            <a:r>
              <a:rPr lang="en-US" sz="3200" i="1" dirty="0" err="1" smtClean="0">
                <a:solidFill>
                  <a:schemeClr val="tx1"/>
                </a:solidFill>
              </a:rPr>
              <a:t>Lian-Feng</a:t>
            </a:r>
            <a:endParaRPr lang="en-US" sz="3200" i="1" dirty="0">
              <a:solidFill>
                <a:schemeClr val="tx1"/>
              </a:solidFill>
            </a:endParaRPr>
          </a:p>
          <a:p>
            <a:pPr algn="ctr">
              <a:defRPr/>
            </a:pPr>
            <a:r>
              <a:rPr lang="en-US" sz="3200" i="1" dirty="0">
                <a:solidFill>
                  <a:schemeClr val="tx1"/>
                </a:solidFill>
              </a:rPr>
              <a:t>and</a:t>
            </a:r>
          </a:p>
          <a:p>
            <a:pPr algn="ctr">
              <a:defRPr/>
            </a:pPr>
            <a:r>
              <a:rPr lang="en-US" sz="3200" i="1" dirty="0">
                <a:solidFill>
                  <a:schemeClr val="tx1"/>
                </a:solidFill>
              </a:rPr>
              <a:t>Organizing Committee</a:t>
            </a:r>
          </a:p>
          <a:p>
            <a:pPr algn="ctr">
              <a:defRPr/>
            </a:pPr>
            <a:endParaRPr lang="en-US" sz="1790" dirty="0">
              <a:solidFill>
                <a:srgbClr val="FF6600"/>
              </a:solidFill>
            </a:endParaRPr>
          </a:p>
        </p:txBody>
      </p:sp>
    </p:spTree>
    <p:extLst>
      <p:ext uri="{BB962C8B-B14F-4D97-AF65-F5344CB8AC3E}">
        <p14:creationId xmlns:p14="http://schemas.microsoft.com/office/powerpoint/2010/main" val="21515712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0"/>
            <a:ext cx="7772400" cy="1470025"/>
          </a:xfrm>
        </p:spPr>
        <p:txBody>
          <a:bodyPr>
            <a:normAutofit fontScale="90000"/>
          </a:bodyPr>
          <a:lstStyle/>
          <a:p>
            <a:pPr eaLnBrk="1" hangingPunct="1"/>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Global </a:t>
            </a:r>
            <a:r>
              <a:rPr lang="en-US" sz="40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Active-Source Seismology</a:t>
            </a:r>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a:r>
            <a:b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br>
            <a:r>
              <a:rPr lang="en-US" sz="32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(Mooney, </a:t>
            </a:r>
            <a:r>
              <a:rPr lang="en-US" sz="24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2007, </a:t>
            </a:r>
            <a:r>
              <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Treatise on </a:t>
            </a:r>
            <a:r>
              <a:rPr lang="en-US" sz="24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Geophysics</a:t>
            </a:r>
            <a:r>
              <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a:r>
            <a:br>
              <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br>
            <a:r>
              <a:rPr lang="en-US" sz="2400" b="1" dirty="0" err="1">
                <a:solidFill>
                  <a:srgbClr val="000000"/>
                </a:solidFill>
                <a:effectLst>
                  <a:outerShdw blurRad="38100" dist="38100" dir="2700000" algn="tl">
                    <a:srgbClr val="FFFFFF"/>
                  </a:outerShdw>
                </a:effectLst>
                <a:latin typeface="Arial" charset="0"/>
                <a:ea typeface="ＭＳ Ｐゴシック" charset="0"/>
                <a:cs typeface="ＭＳ Ｐゴシック" charset="0"/>
              </a:rPr>
              <a:t>Prodehl</a:t>
            </a:r>
            <a:r>
              <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and Mooney, 2012, GSA Memoir) </a:t>
            </a:r>
          </a:p>
        </p:txBody>
      </p:sp>
      <p:pic>
        <p:nvPicPr>
          <p:cNvPr id="21507" name="Picture 4" descr="Howthick_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100774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6872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5" descr="Zhao_Qaidam_Fig3[27FEB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0"/>
            <a:ext cx="91440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5679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3" descr="New Imag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228600"/>
            <a:ext cx="8991600" cy="12961938"/>
          </a:xfrm>
        </p:spPr>
      </p:pic>
      <p:sp>
        <p:nvSpPr>
          <p:cNvPr id="3" name="Rectangle 2"/>
          <p:cNvSpPr/>
          <p:nvPr/>
        </p:nvSpPr>
        <p:spPr>
          <a:xfrm>
            <a:off x="0" y="5638800"/>
            <a:ext cx="89916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0" y="0"/>
            <a:ext cx="899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p:nvPr/>
        </p:nvSpPr>
        <p:spPr>
          <a:xfrm>
            <a:off x="7634864" y="2782440"/>
            <a:ext cx="884790" cy="369332"/>
          </a:xfrm>
          <a:prstGeom prst="rect">
            <a:avLst/>
          </a:prstGeom>
          <a:solidFill>
            <a:schemeClr val="bg1"/>
          </a:solidFill>
        </p:spPr>
        <p:txBody>
          <a:bodyPr wrap="square" rtlCol="0">
            <a:spAutoFit/>
          </a:bodyPr>
          <a:lstStyle/>
          <a:p>
            <a:r>
              <a:rPr lang="en-US" dirty="0" smtClean="0"/>
              <a:t>82 km</a:t>
            </a:r>
            <a:endParaRPr lang="en-US" dirty="0"/>
          </a:p>
        </p:txBody>
      </p:sp>
    </p:spTree>
    <p:extLst>
      <p:ext uri="{BB962C8B-B14F-4D97-AF65-F5344CB8AC3E}">
        <p14:creationId xmlns:p14="http://schemas.microsoft.com/office/powerpoint/2010/main" val="18324630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New Imag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1138" y="-4419600"/>
            <a:ext cx="9355138" cy="13179425"/>
          </a:xfrm>
        </p:spPr>
      </p:pic>
      <p:sp>
        <p:nvSpPr>
          <p:cNvPr id="3" name="Rectangle 2"/>
          <p:cNvSpPr/>
          <p:nvPr/>
        </p:nvSpPr>
        <p:spPr>
          <a:xfrm>
            <a:off x="-228600" y="4800600"/>
            <a:ext cx="9372600"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228600" y="-685800"/>
            <a:ext cx="9372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012083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139729"/>
          </a:xfrm>
        </p:spPr>
        <p:txBody>
          <a:bodyPr/>
          <a:lstStyle/>
          <a:p>
            <a:endParaRPr lang="en-US" dirty="0"/>
          </a:p>
        </p:txBody>
      </p:sp>
      <p:pic>
        <p:nvPicPr>
          <p:cNvPr id="3" name="Picture 2" descr="histogram_5_10_k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979" y="0"/>
            <a:ext cx="6592901" cy="6858000"/>
          </a:xfrm>
          <a:prstGeom prst="rect">
            <a:avLst/>
          </a:prstGeom>
        </p:spPr>
      </p:pic>
    </p:spTree>
    <p:extLst>
      <p:ext uri="{BB962C8B-B14F-4D97-AF65-F5344CB8AC3E}">
        <p14:creationId xmlns:p14="http://schemas.microsoft.com/office/powerpoint/2010/main" val="29267494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37409"/>
          </a:xfrm>
        </p:spPr>
        <p:txBody>
          <a:bodyPr/>
          <a:lstStyle/>
          <a:p>
            <a:endParaRPr lang="en-US" dirty="0"/>
          </a:p>
        </p:txBody>
      </p:sp>
      <p:pic>
        <p:nvPicPr>
          <p:cNvPr id="3" name="Picture 2" descr="histogram_20_25_K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796" y="0"/>
            <a:ext cx="6718515" cy="6626008"/>
          </a:xfrm>
          <a:prstGeom prst="rect">
            <a:avLst/>
          </a:prstGeom>
        </p:spPr>
      </p:pic>
    </p:spTree>
    <p:extLst>
      <p:ext uri="{BB962C8B-B14F-4D97-AF65-F5344CB8AC3E}">
        <p14:creationId xmlns:p14="http://schemas.microsoft.com/office/powerpoint/2010/main" val="503648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95791"/>
          </a:xfrm>
        </p:spPr>
        <p:txBody>
          <a:bodyPr/>
          <a:lstStyle/>
          <a:p>
            <a:endParaRPr lang="en-US" dirty="0"/>
          </a:p>
        </p:txBody>
      </p:sp>
      <p:pic>
        <p:nvPicPr>
          <p:cNvPr id="4" name="Picture 3" descr="histogram_45_50_k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62" y="0"/>
            <a:ext cx="6606120" cy="6858000"/>
          </a:xfrm>
          <a:prstGeom prst="rect">
            <a:avLst/>
          </a:prstGeom>
        </p:spPr>
      </p:pic>
    </p:spTree>
    <p:extLst>
      <p:ext uri="{BB962C8B-B14F-4D97-AF65-F5344CB8AC3E}">
        <p14:creationId xmlns:p14="http://schemas.microsoft.com/office/powerpoint/2010/main" val="15596995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Christensen_Mooney_Composition.tiff"/>
          <p:cNvPicPr>
            <a:picLocks noGrp="1" noChangeAspect="1"/>
          </p:cNvPicPr>
          <p:nvPr>
            <p:ph idx="1"/>
          </p:nvPr>
        </p:nvPicPr>
        <p:blipFill>
          <a:blip r:embed="rId2">
            <a:extLst>
              <a:ext uri="{28A0092B-C50C-407E-A947-70E740481C1C}">
                <a14:useLocalDpi xmlns:a14="http://schemas.microsoft.com/office/drawing/2010/main" val="0"/>
              </a:ext>
            </a:extLst>
          </a:blip>
          <a:srcRect l="2852" r="2852"/>
          <a:stretch>
            <a:fillRect/>
          </a:stretch>
        </p:blipFill>
        <p:spPr>
          <a:xfrm>
            <a:off x="490008" y="0"/>
            <a:ext cx="7045325" cy="6858000"/>
          </a:xfrm>
        </p:spPr>
      </p:pic>
      <p:sp>
        <p:nvSpPr>
          <p:cNvPr id="2" name="TextBox 1"/>
          <p:cNvSpPr txBox="1"/>
          <p:nvPr/>
        </p:nvSpPr>
        <p:spPr>
          <a:xfrm>
            <a:off x="7617083" y="5317067"/>
            <a:ext cx="1543850" cy="923330"/>
          </a:xfrm>
          <a:prstGeom prst="rect">
            <a:avLst/>
          </a:prstGeom>
          <a:noFill/>
        </p:spPr>
        <p:txBody>
          <a:bodyPr wrap="none" rtlCol="0">
            <a:spAutoFit/>
          </a:bodyPr>
          <a:lstStyle/>
          <a:p>
            <a:r>
              <a:rPr lang="en-US" dirty="0" smtClean="0"/>
              <a:t>Christensen</a:t>
            </a:r>
          </a:p>
          <a:p>
            <a:r>
              <a:rPr lang="en-US" dirty="0"/>
              <a:t> </a:t>
            </a:r>
            <a:r>
              <a:rPr lang="en-US" dirty="0" smtClean="0"/>
              <a:t>     and</a:t>
            </a:r>
          </a:p>
          <a:p>
            <a:r>
              <a:rPr lang="en-US" dirty="0" smtClean="0"/>
              <a:t>Mooney, 1995</a:t>
            </a:r>
            <a:endParaRPr lang="en-US" dirty="0"/>
          </a:p>
        </p:txBody>
      </p:sp>
    </p:spTree>
    <p:extLst>
      <p:ext uri="{BB962C8B-B14F-4D97-AF65-F5344CB8AC3E}">
        <p14:creationId xmlns:p14="http://schemas.microsoft.com/office/powerpoint/2010/main" val="13336446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typical_values_platform cop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7722" b="3860"/>
          <a:stretch>
            <a:fillRect/>
          </a:stretch>
        </p:blipFill>
        <p:spPr>
          <a:xfrm>
            <a:off x="1854200" y="776288"/>
            <a:ext cx="5437188" cy="5845175"/>
          </a:xfrm>
        </p:spPr>
      </p:pic>
      <p:sp>
        <p:nvSpPr>
          <p:cNvPr id="24579" name="Rectangle 10"/>
          <p:cNvSpPr>
            <a:spLocks noChangeArrowheads="1"/>
          </p:cNvSpPr>
          <p:nvPr/>
        </p:nvSpPr>
        <p:spPr bwMode="auto">
          <a:xfrm>
            <a:off x="0" y="0"/>
            <a:ext cx="9144000" cy="6397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0" name="Rectangle 2"/>
          <p:cNvSpPr>
            <a:spLocks noGrp="1" noChangeArrowheads="1"/>
          </p:cNvSpPr>
          <p:nvPr>
            <p:ph type="title"/>
          </p:nvPr>
        </p:nvSpPr>
        <p:spPr>
          <a:xfrm>
            <a:off x="0" y="0"/>
            <a:ext cx="9144000" cy="635000"/>
          </a:xfrm>
        </p:spPr>
        <p:txBody>
          <a:bodyPr/>
          <a:lstStyle/>
          <a:p>
            <a:pPr eaLnBrk="1" hangingPunct="1"/>
            <a:r>
              <a:rPr lang="en-US" sz="3200" b="1" dirty="0" smtClean="0">
                <a:solidFill>
                  <a:srgbClr val="000000"/>
                </a:solidFill>
                <a:latin typeface="Arial" charset="0"/>
                <a:ea typeface="ＭＳ Ｐゴシック" charset="0"/>
                <a:cs typeface="ＭＳ Ｐゴシック" charset="0"/>
              </a:rPr>
              <a:t>Continental </a:t>
            </a:r>
            <a:r>
              <a:rPr lang="en-US" sz="3200" b="1" dirty="0">
                <a:solidFill>
                  <a:srgbClr val="000000"/>
                </a:solidFill>
                <a:latin typeface="Arial" charset="0"/>
                <a:ea typeface="ＭＳ Ｐゴシック" charset="0"/>
                <a:cs typeface="ＭＳ Ｐゴシック" charset="0"/>
              </a:rPr>
              <a:t>Crust: Platform</a:t>
            </a:r>
          </a:p>
        </p:txBody>
      </p:sp>
    </p:spTree>
    <p:extLst>
      <p:ext uri="{BB962C8B-B14F-4D97-AF65-F5344CB8AC3E}">
        <p14:creationId xmlns:p14="http://schemas.microsoft.com/office/powerpoint/2010/main" val="16185799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ooney_etal_Global_Types.tiff"/>
          <p:cNvPicPr>
            <a:picLocks noGrp="1" noChangeAspect="1"/>
          </p:cNvPicPr>
          <p:nvPr>
            <p:ph idx="1"/>
          </p:nvPr>
        </p:nvPicPr>
        <p:blipFill>
          <a:blip r:embed="rId2">
            <a:extLst>
              <a:ext uri="{28A0092B-C50C-407E-A947-70E740481C1C}">
                <a14:useLocalDpi xmlns:a14="http://schemas.microsoft.com/office/drawing/2010/main" val="0"/>
              </a:ext>
            </a:extLst>
          </a:blip>
          <a:srcRect l="1266" r="1266"/>
          <a:stretch>
            <a:fillRect/>
          </a:stretch>
        </p:blipFill>
        <p:spPr>
          <a:xfrm>
            <a:off x="0" y="1951038"/>
            <a:ext cx="9144000" cy="4175125"/>
          </a:xfrm>
        </p:spPr>
      </p:pic>
      <p:sp>
        <p:nvSpPr>
          <p:cNvPr id="9" name="TextBox 8"/>
          <p:cNvSpPr txBox="1"/>
          <p:nvPr/>
        </p:nvSpPr>
        <p:spPr>
          <a:xfrm>
            <a:off x="656906" y="909629"/>
            <a:ext cx="8019143" cy="830997"/>
          </a:xfrm>
          <a:prstGeom prst="rect">
            <a:avLst/>
          </a:prstGeom>
          <a:noFill/>
        </p:spPr>
        <p:txBody>
          <a:bodyPr wrap="none" rtlCol="0">
            <a:spAutoFit/>
          </a:bodyPr>
          <a:lstStyle/>
          <a:p>
            <a:r>
              <a:rPr lang="en-US" sz="4800" dirty="0" smtClean="0"/>
              <a:t>Global Crustal Types (Crust 5.1)</a:t>
            </a:r>
            <a:endParaRPr lang="en-US" sz="4800" dirty="0"/>
          </a:p>
        </p:txBody>
      </p:sp>
      <p:sp>
        <p:nvSpPr>
          <p:cNvPr id="10" name="TextBox 9"/>
          <p:cNvSpPr txBox="1"/>
          <p:nvPr/>
        </p:nvSpPr>
        <p:spPr>
          <a:xfrm>
            <a:off x="6755608" y="6312144"/>
            <a:ext cx="2062208" cy="369332"/>
          </a:xfrm>
          <a:prstGeom prst="rect">
            <a:avLst/>
          </a:prstGeom>
          <a:noFill/>
        </p:spPr>
        <p:txBody>
          <a:bodyPr wrap="none" rtlCol="0">
            <a:spAutoFit/>
          </a:bodyPr>
          <a:lstStyle/>
          <a:p>
            <a:r>
              <a:rPr lang="en-US" dirty="0" smtClean="0"/>
              <a:t>Mooney et al., 1998</a:t>
            </a:r>
            <a:endParaRPr lang="en-US" dirty="0"/>
          </a:p>
        </p:txBody>
      </p:sp>
    </p:spTree>
    <p:extLst>
      <p:ext uri="{BB962C8B-B14F-4D97-AF65-F5344CB8AC3E}">
        <p14:creationId xmlns:p14="http://schemas.microsoft.com/office/powerpoint/2010/main" val="15549536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descr="Chicago_June_2012 39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28600"/>
            <a:ext cx="9144000" cy="6858000"/>
          </a:xfrm>
        </p:spPr>
      </p:pic>
      <p:sp>
        <p:nvSpPr>
          <p:cNvPr id="7171" name="TextBox 4"/>
          <p:cNvSpPr txBox="1">
            <a:spLocks noChangeArrowheads="1"/>
          </p:cNvSpPr>
          <p:nvPr/>
        </p:nvSpPr>
        <p:spPr bwMode="auto">
          <a:xfrm>
            <a:off x="5702300" y="228600"/>
            <a:ext cx="37338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i="1" dirty="0"/>
              <a:t>Earthquake </a:t>
            </a:r>
          </a:p>
          <a:p>
            <a:pPr eaLnBrk="1" hangingPunct="1"/>
            <a:r>
              <a:rPr lang="en-US" sz="4400" b="1" i="1" dirty="0"/>
              <a:t>Science Center</a:t>
            </a:r>
          </a:p>
          <a:p>
            <a:pPr eaLnBrk="1" hangingPunct="1"/>
            <a:endParaRPr lang="en-US" dirty="0"/>
          </a:p>
        </p:txBody>
      </p:sp>
      <p:sp>
        <p:nvSpPr>
          <p:cNvPr id="7172" name="TextBox 5"/>
          <p:cNvSpPr txBox="1">
            <a:spLocks noChangeArrowheads="1"/>
          </p:cNvSpPr>
          <p:nvPr/>
        </p:nvSpPr>
        <p:spPr bwMode="auto">
          <a:xfrm>
            <a:off x="2819400" y="3352800"/>
            <a:ext cx="5943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U.S. Geological Survey</a:t>
            </a:r>
          </a:p>
          <a:p>
            <a:pPr eaLnBrk="1" hangingPunct="1"/>
            <a:r>
              <a:rPr lang="en-US" sz="2000" b="1" dirty="0"/>
              <a:t>Menlo Park, California USA</a:t>
            </a:r>
          </a:p>
          <a:p>
            <a:pPr eaLnBrk="1" hangingPunct="1"/>
            <a:r>
              <a:rPr lang="en-US" sz="2000" b="1" dirty="0"/>
              <a:t>      </a:t>
            </a:r>
          </a:p>
          <a:p>
            <a:pPr eaLnBrk="1" hangingPunct="1"/>
            <a:r>
              <a:rPr lang="en-US" sz="2000" b="1" dirty="0"/>
              <a:t>               </a:t>
            </a:r>
            <a:r>
              <a:rPr lang="en-US" sz="2000" dirty="0" err="1"/>
              <a:t>mooney@usgs.gov</a:t>
            </a:r>
            <a:endParaRPr lang="en-US" sz="2000" dirty="0"/>
          </a:p>
          <a:p>
            <a:pPr eaLnBrk="1" hangingPunct="1"/>
            <a:endParaRPr lang="en-US" dirty="0"/>
          </a:p>
        </p:txBody>
      </p:sp>
      <p:sp>
        <p:nvSpPr>
          <p:cNvPr id="2" name="TextBox 1"/>
          <p:cNvSpPr txBox="1"/>
          <p:nvPr/>
        </p:nvSpPr>
        <p:spPr>
          <a:xfrm>
            <a:off x="419100" y="927100"/>
            <a:ext cx="4046339" cy="646331"/>
          </a:xfrm>
          <a:prstGeom prst="rect">
            <a:avLst/>
          </a:prstGeom>
          <a:noFill/>
        </p:spPr>
        <p:txBody>
          <a:bodyPr wrap="square" rtlCol="0">
            <a:spAutoFit/>
          </a:bodyPr>
          <a:lstStyle/>
          <a:p>
            <a:r>
              <a:rPr lang="en-US" sz="3600" dirty="0" smtClean="0"/>
              <a:t>Walter D. Mooney</a:t>
            </a:r>
            <a:endParaRPr lang="en-US" sz="3600" dirty="0"/>
          </a:p>
        </p:txBody>
      </p:sp>
    </p:spTree>
    <p:extLst>
      <p:ext uri="{BB962C8B-B14F-4D97-AF65-F5344CB8AC3E}">
        <p14:creationId xmlns:p14="http://schemas.microsoft.com/office/powerpoint/2010/main" val="41540236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descr="Howthick_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34" y="0"/>
            <a:ext cx="13452828" cy="701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nut 1"/>
          <p:cNvSpPr/>
          <p:nvPr/>
        </p:nvSpPr>
        <p:spPr>
          <a:xfrm>
            <a:off x="3149600" y="1405466"/>
            <a:ext cx="914400" cy="914400"/>
          </a:xfrm>
          <a:prstGeom prst="donut">
            <a:avLst>
              <a:gd name="adj" fmla="val 1554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48989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457200" y="152400"/>
            <a:ext cx="8229600" cy="731838"/>
          </a:xfrm>
        </p:spPr>
        <p:txBody>
          <a:bodyPr/>
          <a:lstStyle/>
          <a:p>
            <a:pPr eaLnBrk="1" hangingPunct="1">
              <a:defRPr/>
            </a:pPr>
            <a:r>
              <a:rPr lang="en-US" sz="2400" b="1">
                <a:effectLst>
                  <a:outerShdw blurRad="38100" dist="38100" dir="2700000" algn="tl">
                    <a:srgbClr val="DDDDDD"/>
                  </a:outerShdw>
                </a:effectLst>
                <a:latin typeface="Times New Roman" charset="0"/>
                <a:cs typeface="+mj-cs"/>
              </a:rPr>
              <a:t>North America- Atlantic Coast</a:t>
            </a:r>
          </a:p>
        </p:txBody>
      </p:sp>
      <p:pic>
        <p:nvPicPr>
          <p:cNvPr id="50178" name="Picture 4" descr="GSC_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6962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5"/>
          <p:cNvSpPr txBox="1">
            <a:spLocks noChangeArrowheads="1"/>
          </p:cNvSpPr>
          <p:nvPr/>
        </p:nvSpPr>
        <p:spPr bwMode="auto">
          <a:xfrm>
            <a:off x="76199" y="6242734"/>
            <a:ext cx="2650067" cy="369332"/>
          </a:xfrm>
          <a:prstGeom prst="rect">
            <a:avLst/>
          </a:prstGeom>
          <a:noFill/>
          <a:ln w="9525">
            <a:solidFill>
              <a:schemeClr val="tx1"/>
            </a:solidFill>
            <a:miter lim="800000"/>
            <a:headEnd/>
            <a:tailEnd/>
          </a:ln>
        </p:spPr>
        <p:txBody>
          <a:bodyPr wrap="square">
            <a:spAutoFit/>
          </a:bodyPr>
          <a:lstStyle/>
          <a:p>
            <a:pPr>
              <a:defRPr/>
            </a:pPr>
            <a:r>
              <a:rPr lang="en-US" dirty="0" err="1">
                <a:latin typeface="+mn-lt"/>
                <a:ea typeface="+mn-ea"/>
                <a:cs typeface="+mn-cs"/>
              </a:rPr>
              <a:t>Funck</a:t>
            </a:r>
            <a:r>
              <a:rPr lang="en-US" dirty="0">
                <a:latin typeface="+mn-lt"/>
                <a:ea typeface="+mn-ea"/>
                <a:cs typeface="+mn-cs"/>
              </a:rPr>
              <a:t> et al. (2004, JGR)</a:t>
            </a:r>
          </a:p>
        </p:txBody>
      </p:sp>
      <p:sp>
        <p:nvSpPr>
          <p:cNvPr id="5" name="Rectangle 4"/>
          <p:cNvSpPr/>
          <p:nvPr/>
        </p:nvSpPr>
        <p:spPr>
          <a:xfrm>
            <a:off x="76200" y="76200"/>
            <a:ext cx="8991600" cy="533400"/>
          </a:xfrm>
          <a:prstGeom prst="rect">
            <a:avLst/>
          </a:prstGeom>
          <a:solidFill>
            <a:schemeClr val="accent3">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81" name="TextBox 5"/>
          <p:cNvSpPr txBox="1">
            <a:spLocks noChangeArrowheads="1"/>
          </p:cNvSpPr>
          <p:nvPr/>
        </p:nvSpPr>
        <p:spPr bwMode="auto">
          <a:xfrm>
            <a:off x="0" y="762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algn="ctr"/>
            <a:r>
              <a:rPr lang="en-US" sz="2800"/>
              <a:t>North America – Atlantic Coast</a:t>
            </a:r>
          </a:p>
        </p:txBody>
      </p:sp>
    </p:spTree>
    <p:extLst>
      <p:ext uri="{BB962C8B-B14F-4D97-AF65-F5344CB8AC3E}">
        <p14:creationId xmlns:p14="http://schemas.microsoft.com/office/powerpoint/2010/main" val="31639360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descr="s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6266"/>
            <a:ext cx="7681913"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8991600" cy="533400"/>
          </a:xfrm>
          <a:prstGeom prst="rect">
            <a:avLst/>
          </a:prstGeom>
          <a:solidFill>
            <a:schemeClr val="accent3">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27" name="TextBox 3"/>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algn="ctr"/>
            <a:r>
              <a:rPr lang="en-US" sz="2800"/>
              <a:t>Thickness of Sediments, </a:t>
            </a:r>
            <a:r>
              <a:rPr lang="en-US" sz="1600"/>
              <a:t>Mooney and Kaban, JGR, 2010</a:t>
            </a:r>
          </a:p>
        </p:txBody>
      </p:sp>
    </p:spTree>
    <p:extLst>
      <p:ext uri="{BB962C8B-B14F-4D97-AF65-F5344CB8AC3E}">
        <p14:creationId xmlns:p14="http://schemas.microsoft.com/office/powerpoint/2010/main" val="29164986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ensity_depth.tiff"/>
          <p:cNvPicPr>
            <a:picLocks noGrp="1" noChangeAspect="1"/>
          </p:cNvPicPr>
          <p:nvPr>
            <p:ph idx="1"/>
          </p:nvPr>
        </p:nvPicPr>
        <p:blipFill>
          <a:blip r:embed="rId2">
            <a:extLst>
              <a:ext uri="{28A0092B-C50C-407E-A947-70E740481C1C}">
                <a14:useLocalDpi xmlns:a14="http://schemas.microsoft.com/office/drawing/2010/main" val="0"/>
              </a:ext>
            </a:extLst>
          </a:blip>
          <a:srcRect l="479" r="479"/>
          <a:stretch>
            <a:fillRect/>
          </a:stretch>
        </p:blipFill>
        <p:spPr>
          <a:xfrm>
            <a:off x="643466" y="0"/>
            <a:ext cx="7129463" cy="6977063"/>
          </a:xfrm>
        </p:spPr>
      </p:pic>
      <p:sp>
        <p:nvSpPr>
          <p:cNvPr id="7" name="TextBox 6"/>
          <p:cNvSpPr txBox="1"/>
          <p:nvPr/>
        </p:nvSpPr>
        <p:spPr>
          <a:xfrm>
            <a:off x="7772929" y="5046134"/>
            <a:ext cx="1106981" cy="1200329"/>
          </a:xfrm>
          <a:prstGeom prst="rect">
            <a:avLst/>
          </a:prstGeom>
          <a:noFill/>
        </p:spPr>
        <p:txBody>
          <a:bodyPr wrap="none" rtlCol="0">
            <a:spAutoFit/>
          </a:bodyPr>
          <a:lstStyle/>
          <a:p>
            <a:r>
              <a:rPr lang="en-US" dirty="0" smtClean="0"/>
              <a:t>Mooney</a:t>
            </a:r>
          </a:p>
          <a:p>
            <a:r>
              <a:rPr lang="en-US" dirty="0"/>
              <a:t> </a:t>
            </a:r>
            <a:r>
              <a:rPr lang="en-US" dirty="0" smtClean="0"/>
              <a:t>   and </a:t>
            </a:r>
          </a:p>
          <a:p>
            <a:r>
              <a:rPr lang="en-US" dirty="0" err="1" smtClean="0"/>
              <a:t>Kaban</a:t>
            </a:r>
            <a:r>
              <a:rPr lang="en-US" dirty="0" smtClean="0"/>
              <a:t>,</a:t>
            </a:r>
          </a:p>
          <a:p>
            <a:r>
              <a:rPr lang="en-US" dirty="0" smtClean="0"/>
              <a:t>JGR, 2010</a:t>
            </a:r>
            <a:endParaRPr lang="en-US" dirty="0"/>
          </a:p>
        </p:txBody>
      </p:sp>
    </p:spTree>
    <p:extLst>
      <p:ext uri="{BB962C8B-B14F-4D97-AF65-F5344CB8AC3E}">
        <p14:creationId xmlns:p14="http://schemas.microsoft.com/office/powerpoint/2010/main" val="31365114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eologic_Provinces.tiff"/>
          <p:cNvPicPr>
            <a:picLocks noGrp="1" noChangeAspect="1"/>
          </p:cNvPicPr>
          <p:nvPr>
            <p:ph idx="1"/>
          </p:nvPr>
        </p:nvPicPr>
        <p:blipFill>
          <a:blip r:embed="rId2">
            <a:extLst>
              <a:ext uri="{28A0092B-C50C-407E-A947-70E740481C1C}">
                <a14:useLocalDpi xmlns:a14="http://schemas.microsoft.com/office/drawing/2010/main" val="0"/>
              </a:ext>
            </a:extLst>
          </a:blip>
          <a:srcRect l="1347" r="1347"/>
          <a:stretch>
            <a:fillRect/>
          </a:stretch>
        </p:blipFill>
        <p:spPr>
          <a:xfrm>
            <a:off x="-2769606" y="0"/>
            <a:ext cx="11913606" cy="6826662"/>
          </a:xfrm>
        </p:spPr>
      </p:pic>
      <p:sp>
        <p:nvSpPr>
          <p:cNvPr id="3" name="TextBox 2"/>
          <p:cNvSpPr txBox="1"/>
          <p:nvPr/>
        </p:nvSpPr>
        <p:spPr>
          <a:xfrm>
            <a:off x="0" y="2456795"/>
            <a:ext cx="4668585" cy="4401205"/>
          </a:xfrm>
          <a:prstGeom prst="rect">
            <a:avLst/>
          </a:prstGeom>
          <a:solidFill>
            <a:schemeClr val="tx2">
              <a:lumMod val="20000"/>
              <a:lumOff val="80000"/>
            </a:schemeClr>
          </a:solidFill>
        </p:spPr>
        <p:txBody>
          <a:bodyPr wrap="square" rtlCol="0">
            <a:spAutoFit/>
          </a:bodyPr>
          <a:lstStyle/>
          <a:p>
            <a:r>
              <a:rPr lang="en-US" sz="4000" dirty="0" err="1" smtClean="0"/>
              <a:t>Archean</a:t>
            </a:r>
            <a:endParaRPr lang="en-US" sz="4000" dirty="0"/>
          </a:p>
          <a:p>
            <a:r>
              <a:rPr lang="en-US" sz="4000" dirty="0" smtClean="0"/>
              <a:t>Early-Mid Proterozoic</a:t>
            </a:r>
            <a:endParaRPr lang="en-US" sz="4000" dirty="0"/>
          </a:p>
          <a:p>
            <a:r>
              <a:rPr lang="en-US" sz="4000" dirty="0" smtClean="0"/>
              <a:t>Late Proterozoic</a:t>
            </a:r>
            <a:endParaRPr lang="en-US" sz="4000" dirty="0"/>
          </a:p>
          <a:p>
            <a:r>
              <a:rPr lang="en-US" sz="4000" dirty="0" smtClean="0"/>
              <a:t>Phanerozoic</a:t>
            </a:r>
            <a:endParaRPr lang="en-US" sz="4000" dirty="0"/>
          </a:p>
          <a:p>
            <a:r>
              <a:rPr lang="en-US" sz="4000" dirty="0" smtClean="0"/>
              <a:t>Platform</a:t>
            </a:r>
            <a:endParaRPr lang="en-US" sz="4000" dirty="0"/>
          </a:p>
          <a:p>
            <a:r>
              <a:rPr lang="en-US" sz="4000" dirty="0" smtClean="0"/>
              <a:t>Extended Crust  </a:t>
            </a:r>
          </a:p>
          <a:p>
            <a:r>
              <a:rPr lang="en-US" sz="4000" dirty="0" err="1" smtClean="0"/>
              <a:t>Orogenic</a:t>
            </a:r>
            <a:r>
              <a:rPr lang="en-US" sz="4000" dirty="0" smtClean="0"/>
              <a:t> Crust </a:t>
            </a:r>
            <a:endParaRPr lang="en-US" sz="4000" dirty="0"/>
          </a:p>
        </p:txBody>
      </p:sp>
    </p:spTree>
    <p:extLst>
      <p:ext uri="{BB962C8B-B14F-4D97-AF65-F5344CB8AC3E}">
        <p14:creationId xmlns:p14="http://schemas.microsoft.com/office/powerpoint/2010/main" val="361470764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ooney_etal_Types_1.tiff"/>
          <p:cNvPicPr>
            <a:picLocks noGrp="1" noChangeAspect="1"/>
          </p:cNvPicPr>
          <p:nvPr>
            <p:ph idx="1"/>
          </p:nvPr>
        </p:nvPicPr>
        <p:blipFill>
          <a:blip r:embed="rId2">
            <a:extLst>
              <a:ext uri="{28A0092B-C50C-407E-A947-70E740481C1C}">
                <a14:useLocalDpi xmlns:a14="http://schemas.microsoft.com/office/drawing/2010/main" val="0"/>
              </a:ext>
            </a:extLst>
          </a:blip>
          <a:srcRect l="438" r="438"/>
          <a:stretch>
            <a:fillRect/>
          </a:stretch>
        </p:blipFill>
        <p:spPr>
          <a:xfrm>
            <a:off x="1454150" y="0"/>
            <a:ext cx="6424613" cy="6858000"/>
          </a:xfrm>
        </p:spPr>
      </p:pic>
      <p:sp>
        <p:nvSpPr>
          <p:cNvPr id="7" name="TextBox 6"/>
          <p:cNvSpPr txBox="1"/>
          <p:nvPr/>
        </p:nvSpPr>
        <p:spPr>
          <a:xfrm>
            <a:off x="6774014" y="6367979"/>
            <a:ext cx="2153695" cy="369332"/>
          </a:xfrm>
          <a:prstGeom prst="rect">
            <a:avLst/>
          </a:prstGeom>
          <a:noFill/>
        </p:spPr>
        <p:txBody>
          <a:bodyPr wrap="square" rtlCol="0">
            <a:spAutoFit/>
          </a:bodyPr>
          <a:lstStyle/>
          <a:p>
            <a:r>
              <a:rPr lang="en-US" dirty="0" smtClean="0"/>
              <a:t>Mooney et al., 1998</a:t>
            </a:r>
            <a:endParaRPr lang="en-US" dirty="0"/>
          </a:p>
        </p:txBody>
      </p:sp>
    </p:spTree>
    <p:extLst>
      <p:ext uri="{BB962C8B-B14F-4D97-AF65-F5344CB8AC3E}">
        <p14:creationId xmlns:p14="http://schemas.microsoft.com/office/powerpoint/2010/main" val="22719816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eologic_Provinces.tiff"/>
          <p:cNvPicPr>
            <a:picLocks noGrp="1" noChangeAspect="1"/>
          </p:cNvPicPr>
          <p:nvPr>
            <p:ph idx="1"/>
          </p:nvPr>
        </p:nvPicPr>
        <p:blipFill>
          <a:blip r:embed="rId2">
            <a:extLst>
              <a:ext uri="{28A0092B-C50C-407E-A947-70E740481C1C}">
                <a14:useLocalDpi xmlns:a14="http://schemas.microsoft.com/office/drawing/2010/main" val="0"/>
              </a:ext>
            </a:extLst>
          </a:blip>
          <a:srcRect l="1347" r="1347"/>
          <a:stretch>
            <a:fillRect/>
          </a:stretch>
        </p:blipFill>
        <p:spPr>
          <a:xfrm>
            <a:off x="-2769606" y="0"/>
            <a:ext cx="11913606" cy="6826662"/>
          </a:xfrm>
        </p:spPr>
      </p:pic>
      <p:sp>
        <p:nvSpPr>
          <p:cNvPr id="3" name="TextBox 2"/>
          <p:cNvSpPr txBox="1"/>
          <p:nvPr/>
        </p:nvSpPr>
        <p:spPr>
          <a:xfrm>
            <a:off x="0" y="3041010"/>
            <a:ext cx="4668585" cy="3785652"/>
          </a:xfrm>
          <a:prstGeom prst="rect">
            <a:avLst/>
          </a:prstGeom>
          <a:solidFill>
            <a:schemeClr val="tx2">
              <a:lumMod val="20000"/>
              <a:lumOff val="80000"/>
            </a:schemeClr>
          </a:solidFill>
        </p:spPr>
        <p:txBody>
          <a:bodyPr wrap="square" rtlCol="0">
            <a:spAutoFit/>
          </a:bodyPr>
          <a:lstStyle/>
          <a:p>
            <a:r>
              <a:rPr lang="en-US" sz="4000" dirty="0" err="1" smtClean="0"/>
              <a:t>Forearc</a:t>
            </a:r>
            <a:endParaRPr lang="en-US" sz="4000" dirty="0" smtClean="0"/>
          </a:p>
          <a:p>
            <a:r>
              <a:rPr lang="en-US" sz="4000" dirty="0" smtClean="0"/>
              <a:t>Continental Arc</a:t>
            </a:r>
          </a:p>
          <a:p>
            <a:r>
              <a:rPr lang="en-US" sz="4000" dirty="0" smtClean="0"/>
              <a:t>Submarine Plateau</a:t>
            </a:r>
          </a:p>
          <a:p>
            <a:r>
              <a:rPr lang="en-US" sz="4000" dirty="0" smtClean="0"/>
              <a:t>Shelf</a:t>
            </a:r>
          </a:p>
          <a:p>
            <a:r>
              <a:rPr lang="en-US" sz="4000" dirty="0" smtClean="0"/>
              <a:t>Continental Margin</a:t>
            </a:r>
          </a:p>
          <a:p>
            <a:r>
              <a:rPr lang="en-US" sz="4000" dirty="0" smtClean="0"/>
              <a:t>Oceanic Crust</a:t>
            </a:r>
            <a:endParaRPr lang="en-US" sz="4000" dirty="0"/>
          </a:p>
        </p:txBody>
      </p:sp>
      <p:sp>
        <p:nvSpPr>
          <p:cNvPr id="5" name="Donut 4"/>
          <p:cNvSpPr/>
          <p:nvPr/>
        </p:nvSpPr>
        <p:spPr>
          <a:xfrm>
            <a:off x="6807201" y="2905542"/>
            <a:ext cx="914400" cy="914400"/>
          </a:xfrm>
          <a:prstGeom prst="donut">
            <a:avLst>
              <a:gd name="adj" fmla="val 1574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92506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ooney_etal_Types_2.tiff"/>
          <p:cNvPicPr>
            <a:picLocks noGrp="1" noChangeAspect="1"/>
          </p:cNvPicPr>
          <p:nvPr>
            <p:ph idx="1"/>
          </p:nvPr>
        </p:nvPicPr>
        <p:blipFill>
          <a:blip r:embed="rId2">
            <a:extLst>
              <a:ext uri="{28A0092B-C50C-407E-A947-70E740481C1C}">
                <a14:useLocalDpi xmlns:a14="http://schemas.microsoft.com/office/drawing/2010/main" val="0"/>
              </a:ext>
            </a:extLst>
          </a:blip>
          <a:srcRect l="1044" r="1044"/>
          <a:stretch>
            <a:fillRect/>
          </a:stretch>
        </p:blipFill>
        <p:spPr>
          <a:xfrm>
            <a:off x="1030288" y="0"/>
            <a:ext cx="6996112" cy="6858000"/>
          </a:xfrm>
        </p:spPr>
      </p:pic>
      <p:sp>
        <p:nvSpPr>
          <p:cNvPr id="7" name="TextBox 6"/>
          <p:cNvSpPr txBox="1"/>
          <p:nvPr/>
        </p:nvSpPr>
        <p:spPr>
          <a:xfrm>
            <a:off x="1030288" y="0"/>
            <a:ext cx="865700" cy="497544"/>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5908856" y="6294360"/>
            <a:ext cx="2062208" cy="369332"/>
          </a:xfrm>
          <a:prstGeom prst="rect">
            <a:avLst/>
          </a:prstGeom>
          <a:noFill/>
        </p:spPr>
        <p:txBody>
          <a:bodyPr wrap="none" rtlCol="0">
            <a:spAutoFit/>
          </a:bodyPr>
          <a:lstStyle/>
          <a:p>
            <a:r>
              <a:rPr lang="en-US" dirty="0" smtClean="0"/>
              <a:t>Mooney et al., 1998</a:t>
            </a:r>
            <a:endParaRPr lang="en-US" dirty="0"/>
          </a:p>
        </p:txBody>
      </p:sp>
    </p:spTree>
    <p:extLst>
      <p:ext uri="{BB962C8B-B14F-4D97-AF65-F5344CB8AC3E}">
        <p14:creationId xmlns:p14="http://schemas.microsoft.com/office/powerpoint/2010/main" val="15307770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ooney_etal_Global_Types.tiff"/>
          <p:cNvPicPr>
            <a:picLocks noGrp="1" noChangeAspect="1"/>
          </p:cNvPicPr>
          <p:nvPr>
            <p:ph idx="1"/>
          </p:nvPr>
        </p:nvPicPr>
        <p:blipFill>
          <a:blip r:embed="rId2">
            <a:extLst>
              <a:ext uri="{28A0092B-C50C-407E-A947-70E740481C1C}">
                <a14:useLocalDpi xmlns:a14="http://schemas.microsoft.com/office/drawing/2010/main" val="0"/>
              </a:ext>
            </a:extLst>
          </a:blip>
          <a:srcRect l="1266" r="1266"/>
          <a:stretch>
            <a:fillRect/>
          </a:stretch>
        </p:blipFill>
        <p:spPr>
          <a:xfrm>
            <a:off x="0" y="1951038"/>
            <a:ext cx="9144000" cy="4175125"/>
          </a:xfrm>
        </p:spPr>
      </p:pic>
      <p:sp>
        <p:nvSpPr>
          <p:cNvPr id="9" name="TextBox 8"/>
          <p:cNvSpPr txBox="1"/>
          <p:nvPr/>
        </p:nvSpPr>
        <p:spPr>
          <a:xfrm>
            <a:off x="656906" y="909629"/>
            <a:ext cx="8019143" cy="830997"/>
          </a:xfrm>
          <a:prstGeom prst="rect">
            <a:avLst/>
          </a:prstGeom>
          <a:noFill/>
        </p:spPr>
        <p:txBody>
          <a:bodyPr wrap="none" rtlCol="0">
            <a:spAutoFit/>
          </a:bodyPr>
          <a:lstStyle/>
          <a:p>
            <a:r>
              <a:rPr lang="en-US" sz="4800" dirty="0" smtClean="0"/>
              <a:t>Global Crustal Types (Crust 5.1)</a:t>
            </a:r>
            <a:endParaRPr lang="en-US" sz="4800" dirty="0"/>
          </a:p>
        </p:txBody>
      </p:sp>
      <p:sp>
        <p:nvSpPr>
          <p:cNvPr id="10" name="TextBox 9"/>
          <p:cNvSpPr txBox="1"/>
          <p:nvPr/>
        </p:nvSpPr>
        <p:spPr>
          <a:xfrm>
            <a:off x="6755608" y="6312144"/>
            <a:ext cx="2062208" cy="369332"/>
          </a:xfrm>
          <a:prstGeom prst="rect">
            <a:avLst/>
          </a:prstGeom>
          <a:noFill/>
        </p:spPr>
        <p:txBody>
          <a:bodyPr wrap="none" rtlCol="0">
            <a:spAutoFit/>
          </a:bodyPr>
          <a:lstStyle/>
          <a:p>
            <a:r>
              <a:rPr lang="en-US" dirty="0" smtClean="0"/>
              <a:t>Mooney et al., 1998</a:t>
            </a:r>
            <a:endParaRPr lang="en-US" dirty="0"/>
          </a:p>
        </p:txBody>
      </p:sp>
    </p:spTree>
    <p:extLst>
      <p:ext uri="{BB962C8B-B14F-4D97-AF65-F5344CB8AC3E}">
        <p14:creationId xmlns:p14="http://schemas.microsoft.com/office/powerpoint/2010/main" val="37014212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Sediment Thickness</a:t>
            </a:r>
            <a:br>
              <a:rPr lang="en-US" dirty="0" smtClean="0"/>
            </a:br>
            <a:r>
              <a:rPr lang="en-US" dirty="0" smtClean="0"/>
              <a:t>5 by 5 Degree (Crust 5.1)</a:t>
            </a:r>
            <a:endParaRPr lang="en-US" dirty="0"/>
          </a:p>
        </p:txBody>
      </p:sp>
      <p:pic>
        <p:nvPicPr>
          <p:cNvPr id="4" name="Content Placeholder 3" descr="Mooney_etal_Sed_Thick.tiff"/>
          <p:cNvPicPr>
            <a:picLocks noGrp="1" noChangeAspect="1"/>
          </p:cNvPicPr>
          <p:nvPr>
            <p:ph idx="1"/>
          </p:nvPr>
        </p:nvPicPr>
        <p:blipFill>
          <a:blip r:embed="rId2">
            <a:extLst>
              <a:ext uri="{28A0092B-C50C-407E-A947-70E740481C1C}">
                <a14:useLocalDpi xmlns:a14="http://schemas.microsoft.com/office/drawing/2010/main" val="0"/>
              </a:ext>
            </a:extLst>
          </a:blip>
          <a:srcRect t="873" b="873"/>
          <a:stretch>
            <a:fillRect/>
          </a:stretch>
        </p:blipFill>
        <p:spPr>
          <a:xfrm>
            <a:off x="0" y="1600200"/>
            <a:ext cx="9144000" cy="4525963"/>
          </a:xfrm>
        </p:spPr>
      </p:pic>
    </p:spTree>
    <p:extLst>
      <p:ext uri="{BB962C8B-B14F-4D97-AF65-F5344CB8AC3E}">
        <p14:creationId xmlns:p14="http://schemas.microsoft.com/office/powerpoint/2010/main" val="15339651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descr="Chicago_June_2012 42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304800"/>
            <a:ext cx="4541838" cy="7162800"/>
          </a:xfrm>
        </p:spPr>
      </p:pic>
      <p:sp>
        <p:nvSpPr>
          <p:cNvPr id="3" name="Rectangle 2"/>
          <p:cNvSpPr/>
          <p:nvPr/>
        </p:nvSpPr>
        <p:spPr>
          <a:xfrm>
            <a:off x="4572000" y="-304800"/>
            <a:ext cx="4572000" cy="716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dirty="0" smtClean="0">
                <a:solidFill>
                  <a:schemeClr val="tx1"/>
                </a:solidFill>
              </a:rPr>
              <a:t>Global</a:t>
            </a:r>
          </a:p>
          <a:p>
            <a:pPr algn="ctr">
              <a:defRPr/>
            </a:pPr>
            <a:r>
              <a:rPr lang="en-US" sz="4800" dirty="0" smtClean="0">
                <a:solidFill>
                  <a:schemeClr val="tx1"/>
                </a:solidFill>
              </a:rPr>
              <a:t>Crustal</a:t>
            </a:r>
          </a:p>
          <a:p>
            <a:pPr algn="ctr">
              <a:defRPr/>
            </a:pPr>
            <a:r>
              <a:rPr lang="en-US" sz="4800" dirty="0" smtClean="0">
                <a:solidFill>
                  <a:schemeClr val="tx1"/>
                </a:solidFill>
              </a:rPr>
              <a:t>and</a:t>
            </a:r>
          </a:p>
          <a:p>
            <a:pPr algn="ctr">
              <a:defRPr/>
            </a:pPr>
            <a:r>
              <a:rPr lang="en-US" sz="4800" dirty="0" smtClean="0">
                <a:solidFill>
                  <a:schemeClr val="tx1"/>
                </a:solidFill>
              </a:rPr>
              <a:t>Lithospheric</a:t>
            </a:r>
          </a:p>
          <a:p>
            <a:pPr algn="ctr">
              <a:defRPr/>
            </a:pPr>
            <a:r>
              <a:rPr lang="en-US" sz="4800" dirty="0" smtClean="0">
                <a:solidFill>
                  <a:schemeClr val="tx1"/>
                </a:solidFill>
              </a:rPr>
              <a:t>Models:</a:t>
            </a:r>
          </a:p>
          <a:p>
            <a:pPr algn="ctr">
              <a:defRPr/>
            </a:pPr>
            <a:r>
              <a:rPr lang="en-US" sz="4800" dirty="0" smtClean="0">
                <a:solidFill>
                  <a:schemeClr val="tx1"/>
                </a:solidFill>
              </a:rPr>
              <a:t>A Synthesis</a:t>
            </a:r>
            <a:endParaRPr lang="en-US" sz="4800" dirty="0">
              <a:solidFill>
                <a:schemeClr val="tx1"/>
              </a:solidFill>
            </a:endParaRPr>
          </a:p>
        </p:txBody>
      </p:sp>
    </p:spTree>
    <p:extLst>
      <p:ext uri="{BB962C8B-B14F-4D97-AF65-F5344CB8AC3E}">
        <p14:creationId xmlns:p14="http://schemas.microsoft.com/office/powerpoint/2010/main" val="19248570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Crustal Thickness</a:t>
            </a:r>
            <a:endParaRPr lang="en-US" dirty="0"/>
          </a:p>
        </p:txBody>
      </p:sp>
      <p:pic>
        <p:nvPicPr>
          <p:cNvPr id="6" name="Content Placeholder 5" descr="Mooney_etal_Crust_Thick.tiff"/>
          <p:cNvPicPr>
            <a:picLocks noGrp="1" noChangeAspect="1"/>
          </p:cNvPicPr>
          <p:nvPr>
            <p:ph idx="1"/>
          </p:nvPr>
        </p:nvPicPr>
        <p:blipFill>
          <a:blip r:embed="rId2">
            <a:extLst>
              <a:ext uri="{28A0092B-C50C-407E-A947-70E740481C1C}">
                <a14:useLocalDpi xmlns:a14="http://schemas.microsoft.com/office/drawing/2010/main" val="0"/>
              </a:ext>
            </a:extLst>
          </a:blip>
          <a:srcRect l="344" r="344"/>
          <a:stretch>
            <a:fillRect/>
          </a:stretch>
        </p:blipFill>
        <p:spPr>
          <a:xfrm>
            <a:off x="0" y="1600200"/>
            <a:ext cx="9144000" cy="4675188"/>
          </a:xfrm>
        </p:spPr>
      </p:pic>
      <p:sp>
        <p:nvSpPr>
          <p:cNvPr id="7" name="TextBox 6"/>
          <p:cNvSpPr txBox="1"/>
          <p:nvPr/>
        </p:nvSpPr>
        <p:spPr>
          <a:xfrm>
            <a:off x="6681977" y="6275388"/>
            <a:ext cx="2062208" cy="369332"/>
          </a:xfrm>
          <a:prstGeom prst="rect">
            <a:avLst/>
          </a:prstGeom>
          <a:noFill/>
        </p:spPr>
        <p:txBody>
          <a:bodyPr wrap="none" rtlCol="0">
            <a:spAutoFit/>
          </a:bodyPr>
          <a:lstStyle/>
          <a:p>
            <a:r>
              <a:rPr lang="en-US" dirty="0" smtClean="0"/>
              <a:t>Mooney et al., 1998</a:t>
            </a:r>
            <a:endParaRPr lang="en-US" dirty="0"/>
          </a:p>
        </p:txBody>
      </p:sp>
    </p:spTree>
    <p:extLst>
      <p:ext uri="{BB962C8B-B14F-4D97-AF65-F5344CB8AC3E}">
        <p14:creationId xmlns:p14="http://schemas.microsoft.com/office/powerpoint/2010/main" val="2376651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topoconto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65100"/>
            <a:ext cx="9144000" cy="6692900"/>
          </a:xfrm>
          <a:ln w="12700">
            <a:solidFill>
              <a:srgbClr val="000000"/>
            </a:solidFill>
            <a:miter lim="800000"/>
            <a:headEnd/>
            <a:tailEnd/>
          </a:ln>
        </p:spPr>
      </p:pic>
      <p:sp>
        <p:nvSpPr>
          <p:cNvPr id="23555" name="Text Box 7"/>
          <p:cNvSpPr txBox="1">
            <a:spLocks noChangeArrowheads="1"/>
          </p:cNvSpPr>
          <p:nvPr/>
        </p:nvSpPr>
        <p:spPr bwMode="auto">
          <a:xfrm>
            <a:off x="0" y="6548438"/>
            <a:ext cx="220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000000"/>
                </a:solidFill>
                <a:latin typeface="Times New Roman" charset="0"/>
              </a:rPr>
              <a:t>Source: Mooney et al., 1998</a:t>
            </a:r>
          </a:p>
        </p:txBody>
      </p:sp>
    </p:spTree>
    <p:extLst>
      <p:ext uri="{BB962C8B-B14F-4D97-AF65-F5344CB8AC3E}">
        <p14:creationId xmlns:p14="http://schemas.microsoft.com/office/powerpoint/2010/main" val="9636030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oney_etal_Asia_Thick.tiff"/>
          <p:cNvPicPr>
            <a:picLocks noGrp="1" noChangeAspect="1"/>
          </p:cNvPicPr>
          <p:nvPr>
            <p:ph idx="1"/>
          </p:nvPr>
        </p:nvPicPr>
        <p:blipFill>
          <a:blip r:embed="rId2">
            <a:extLst>
              <a:ext uri="{28A0092B-C50C-407E-A947-70E740481C1C}">
                <a14:useLocalDpi xmlns:a14="http://schemas.microsoft.com/office/drawing/2010/main" val="0"/>
              </a:ext>
            </a:extLst>
          </a:blip>
          <a:srcRect t="5854" b="5854"/>
          <a:stretch>
            <a:fillRect/>
          </a:stretch>
        </p:blipFill>
        <p:spPr>
          <a:xfrm>
            <a:off x="457200" y="0"/>
            <a:ext cx="6096000" cy="6858000"/>
          </a:xfrm>
        </p:spPr>
      </p:pic>
      <p:pic>
        <p:nvPicPr>
          <p:cNvPr id="5" name="Picture 4" descr="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299" y="0"/>
            <a:ext cx="1593381" cy="6858000"/>
          </a:xfrm>
          <a:prstGeom prst="rect">
            <a:avLst/>
          </a:prstGeom>
        </p:spPr>
      </p:pic>
      <p:sp>
        <p:nvSpPr>
          <p:cNvPr id="2" name="TextBox 1"/>
          <p:cNvSpPr txBox="1"/>
          <p:nvPr/>
        </p:nvSpPr>
        <p:spPr>
          <a:xfrm>
            <a:off x="457200" y="0"/>
            <a:ext cx="3514378" cy="954107"/>
          </a:xfrm>
          <a:prstGeom prst="rect">
            <a:avLst/>
          </a:prstGeom>
          <a:solidFill>
            <a:schemeClr val="bg1"/>
          </a:solidFill>
        </p:spPr>
        <p:txBody>
          <a:bodyPr wrap="none" rtlCol="0">
            <a:spAutoFit/>
          </a:bodyPr>
          <a:lstStyle/>
          <a:p>
            <a:r>
              <a:rPr lang="en-US" sz="3600" dirty="0" smtClean="0"/>
              <a:t>5° X 5° Resolution</a:t>
            </a:r>
          </a:p>
          <a:p>
            <a:r>
              <a:rPr lang="en-US" sz="2000" dirty="0" smtClean="0"/>
              <a:t> (Crust 5.1; Mooney et al, 1998)</a:t>
            </a:r>
            <a:endParaRPr lang="en-US" sz="2000" dirty="0"/>
          </a:p>
        </p:txBody>
      </p:sp>
    </p:spTree>
    <p:extLst>
      <p:ext uri="{BB962C8B-B14F-4D97-AF65-F5344CB8AC3E}">
        <p14:creationId xmlns:p14="http://schemas.microsoft.com/office/powerpoint/2010/main" val="25140049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endParaRPr lang="en-US" dirty="0"/>
          </a:p>
        </p:txBody>
      </p:sp>
      <p:sp>
        <p:nvSpPr>
          <p:cNvPr id="6" name="Content Placeholder 5"/>
          <p:cNvSpPr>
            <a:spLocks noGrp="1"/>
          </p:cNvSpPr>
          <p:nvPr>
            <p:ph idx="1"/>
          </p:nvPr>
        </p:nvSpPr>
        <p:spPr/>
        <p:txBody>
          <a:bodyPr/>
          <a:lstStyle/>
          <a:p>
            <a:endParaRPr lang="en-US"/>
          </a:p>
        </p:txBody>
      </p:sp>
      <p:pic>
        <p:nvPicPr>
          <p:cNvPr id="7" name="Picture 6" descr="China_Crus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142"/>
            <a:ext cx="9144000" cy="1575582"/>
          </a:xfrm>
          <a:prstGeom prst="rect">
            <a:avLst/>
          </a:prstGeom>
        </p:spPr>
      </p:pic>
    </p:spTree>
    <p:extLst>
      <p:ext uri="{BB962C8B-B14F-4D97-AF65-F5344CB8AC3E}">
        <p14:creationId xmlns:p14="http://schemas.microsoft.com/office/powerpoint/2010/main" val="31307005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40 s Love Waves</a:t>
            </a:r>
            <a:endParaRPr lang="en-US" dirty="0"/>
          </a:p>
        </p:txBody>
      </p:sp>
      <p:pic>
        <p:nvPicPr>
          <p:cNvPr id="6" name="Content Placeholder 5" descr="Mooney_etal_1998_Love_Wave_Corrected.tiff"/>
          <p:cNvPicPr>
            <a:picLocks noGrp="1" noChangeAspect="1"/>
          </p:cNvPicPr>
          <p:nvPr>
            <p:ph idx="1"/>
          </p:nvPr>
        </p:nvPicPr>
        <p:blipFill>
          <a:blip r:embed="rId2">
            <a:extLst>
              <a:ext uri="{28A0092B-C50C-407E-A947-70E740481C1C}">
                <a14:useLocalDpi xmlns:a14="http://schemas.microsoft.com/office/drawing/2010/main" val="0"/>
              </a:ext>
            </a:extLst>
          </a:blip>
          <a:srcRect t="767" b="767"/>
          <a:stretch>
            <a:fillRect/>
          </a:stretch>
        </p:blipFill>
        <p:spPr>
          <a:xfrm>
            <a:off x="-1" y="1417638"/>
            <a:ext cx="9323607" cy="5440362"/>
          </a:xfrm>
        </p:spPr>
      </p:pic>
    </p:spTree>
    <p:extLst>
      <p:ext uri="{BB962C8B-B14F-4D97-AF65-F5344CB8AC3E}">
        <p14:creationId xmlns:p14="http://schemas.microsoft.com/office/powerpoint/2010/main" val="8290909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40 s Love Waves</a:t>
            </a:r>
            <a:endParaRPr lang="en-US" dirty="0"/>
          </a:p>
        </p:txBody>
      </p:sp>
      <p:pic>
        <p:nvPicPr>
          <p:cNvPr id="6" name="Content Placeholder 5" descr="Mooney_etal_1998_Love_Wave_Corrected.tiff"/>
          <p:cNvPicPr>
            <a:picLocks noGrp="1" noChangeAspect="1"/>
          </p:cNvPicPr>
          <p:nvPr>
            <p:ph idx="1"/>
          </p:nvPr>
        </p:nvPicPr>
        <p:blipFill>
          <a:blip r:embed="rId2">
            <a:extLst>
              <a:ext uri="{28A0092B-C50C-407E-A947-70E740481C1C}">
                <a14:useLocalDpi xmlns:a14="http://schemas.microsoft.com/office/drawing/2010/main" val="0"/>
              </a:ext>
            </a:extLst>
          </a:blip>
          <a:srcRect t="767" b="767"/>
          <a:stretch>
            <a:fillRect/>
          </a:stretch>
        </p:blipFill>
        <p:spPr>
          <a:xfrm>
            <a:off x="-1" y="1417638"/>
            <a:ext cx="9323607" cy="5440362"/>
          </a:xfrm>
        </p:spPr>
      </p:pic>
      <p:sp>
        <p:nvSpPr>
          <p:cNvPr id="3" name="Donut 2"/>
          <p:cNvSpPr/>
          <p:nvPr/>
        </p:nvSpPr>
        <p:spPr>
          <a:xfrm>
            <a:off x="2556933" y="4436533"/>
            <a:ext cx="1168400" cy="1236134"/>
          </a:xfrm>
          <a:prstGeom prst="donut">
            <a:avLst>
              <a:gd name="adj" fmla="val 6160"/>
            </a:avLst>
          </a:prstGeom>
          <a:solidFill>
            <a:srgbClr val="8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7010401" y="4436533"/>
            <a:ext cx="1371600" cy="1236134"/>
          </a:xfrm>
          <a:prstGeom prst="donut">
            <a:avLst>
              <a:gd name="adj" fmla="val 717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4961467" y="2015067"/>
            <a:ext cx="2218265" cy="1964266"/>
          </a:xfrm>
          <a:prstGeom prst="donut">
            <a:avLst>
              <a:gd name="adj" fmla="val 633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7010401" y="6383867"/>
            <a:ext cx="2062208" cy="369332"/>
          </a:xfrm>
          <a:prstGeom prst="rect">
            <a:avLst/>
          </a:prstGeom>
          <a:noFill/>
        </p:spPr>
        <p:txBody>
          <a:bodyPr wrap="none" rtlCol="0">
            <a:spAutoFit/>
          </a:bodyPr>
          <a:lstStyle/>
          <a:p>
            <a:r>
              <a:rPr lang="en-US" dirty="0" smtClean="0"/>
              <a:t>Mooney et al., 1998</a:t>
            </a:r>
            <a:endParaRPr lang="en-US" dirty="0"/>
          </a:p>
        </p:txBody>
      </p:sp>
    </p:spTree>
    <p:extLst>
      <p:ext uri="{BB962C8B-B14F-4D97-AF65-F5344CB8AC3E}">
        <p14:creationId xmlns:p14="http://schemas.microsoft.com/office/powerpoint/2010/main" val="37641909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a:t>
            </a:r>
            <a:r>
              <a:rPr lang="en-US" sz="5400" dirty="0" smtClean="0"/>
              <a:t>he Lithosphere</a:t>
            </a:r>
            <a:endParaRPr lang="en-US" sz="5400" dirty="0"/>
          </a:p>
        </p:txBody>
      </p:sp>
      <p:pic>
        <p:nvPicPr>
          <p:cNvPr id="4" name="Content Placeholder 3" descr="Corel orogenic cross section_2.JPG"/>
          <p:cNvPicPr>
            <a:picLocks noGrp="1" noChangeAspect="1"/>
          </p:cNvPicPr>
          <p:nvPr>
            <p:ph idx="1"/>
          </p:nvPr>
        </p:nvPicPr>
        <p:blipFill>
          <a:blip r:embed="rId3"/>
          <a:stretch>
            <a:fillRect/>
          </a:stretch>
        </p:blipFill>
        <p:spPr>
          <a:xfrm>
            <a:off x="0" y="2008580"/>
            <a:ext cx="9144000" cy="3709203"/>
          </a:xfrm>
        </p:spPr>
      </p:pic>
      <p:sp>
        <p:nvSpPr>
          <p:cNvPr id="3" name="TextBox 2"/>
          <p:cNvSpPr txBox="1"/>
          <p:nvPr/>
        </p:nvSpPr>
        <p:spPr>
          <a:xfrm>
            <a:off x="6400800" y="5717783"/>
            <a:ext cx="2608406" cy="369332"/>
          </a:xfrm>
          <a:prstGeom prst="rect">
            <a:avLst/>
          </a:prstGeom>
          <a:noFill/>
        </p:spPr>
        <p:txBody>
          <a:bodyPr wrap="none" rtlCol="0">
            <a:spAutoFit/>
          </a:bodyPr>
          <a:lstStyle/>
          <a:p>
            <a:r>
              <a:rPr lang="en-US" dirty="0" smtClean="0"/>
              <a:t>Mooney et al., 2013, EPSL</a:t>
            </a:r>
            <a:endParaRPr lang="en-US" dirty="0"/>
          </a:p>
        </p:txBody>
      </p:sp>
    </p:spTree>
    <p:extLst>
      <p:ext uri="{BB962C8B-B14F-4D97-AF65-F5344CB8AC3E}">
        <p14:creationId xmlns:p14="http://schemas.microsoft.com/office/powerpoint/2010/main" val="18153757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8890" y="685800"/>
            <a:ext cx="8834328" cy="5851309"/>
          </a:xfrm>
        </p:spPr>
      </p:pic>
      <p:sp>
        <p:nvSpPr>
          <p:cNvPr id="3" name="TextBox 2"/>
          <p:cNvSpPr txBox="1"/>
          <p:nvPr/>
        </p:nvSpPr>
        <p:spPr>
          <a:xfrm>
            <a:off x="5844909" y="694363"/>
            <a:ext cx="3295243" cy="1446550"/>
          </a:xfrm>
          <a:prstGeom prst="rect">
            <a:avLst/>
          </a:prstGeom>
          <a:solidFill>
            <a:schemeClr val="bg1"/>
          </a:solidFill>
        </p:spPr>
        <p:txBody>
          <a:bodyPr wrap="none" rtlCol="0">
            <a:spAutoFit/>
          </a:bodyPr>
          <a:lstStyle/>
          <a:p>
            <a:r>
              <a:rPr lang="en-US" sz="4400" dirty="0" smtClean="0"/>
              <a:t>What is the</a:t>
            </a:r>
          </a:p>
          <a:p>
            <a:r>
              <a:rPr lang="en-US" sz="4400" dirty="0" smtClean="0"/>
              <a:t> Lithosphere?</a:t>
            </a:r>
            <a:endParaRPr lang="en-US" sz="4400" dirty="0"/>
          </a:p>
        </p:txBody>
      </p:sp>
    </p:spTree>
    <p:extLst>
      <p:ext uri="{BB962C8B-B14F-4D97-AF65-F5344CB8AC3E}">
        <p14:creationId xmlns:p14="http://schemas.microsoft.com/office/powerpoint/2010/main" val="88891471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09" y="457200"/>
            <a:ext cx="8747281" cy="5793654"/>
          </a:xfrm>
        </p:spPr>
      </p:pic>
      <p:sp>
        <p:nvSpPr>
          <p:cNvPr id="3" name="TextBox 2"/>
          <p:cNvSpPr txBox="1"/>
          <p:nvPr/>
        </p:nvSpPr>
        <p:spPr>
          <a:xfrm>
            <a:off x="5300134" y="457200"/>
            <a:ext cx="3622506" cy="2308324"/>
          </a:xfrm>
          <a:prstGeom prst="rect">
            <a:avLst/>
          </a:prstGeom>
          <a:solidFill>
            <a:schemeClr val="bg1"/>
          </a:solidFill>
        </p:spPr>
        <p:txBody>
          <a:bodyPr wrap="none" rtlCol="0">
            <a:spAutoFit/>
          </a:bodyPr>
          <a:lstStyle/>
          <a:p>
            <a:r>
              <a:rPr lang="en-US" sz="4800" dirty="0" smtClean="0"/>
              <a:t>Lithosphere:</a:t>
            </a:r>
          </a:p>
          <a:p>
            <a:r>
              <a:rPr lang="en-US" sz="4800" dirty="0" smtClean="0"/>
              <a:t>“The Tectonic </a:t>
            </a:r>
          </a:p>
          <a:p>
            <a:r>
              <a:rPr lang="en-US" sz="4800" dirty="0" smtClean="0"/>
              <a:t>Plates”</a:t>
            </a:r>
            <a:endParaRPr lang="en-US" sz="4800" dirty="0"/>
          </a:p>
        </p:txBody>
      </p:sp>
    </p:spTree>
    <p:extLst>
      <p:ext uri="{BB962C8B-B14F-4D97-AF65-F5344CB8AC3E}">
        <p14:creationId xmlns:p14="http://schemas.microsoft.com/office/powerpoint/2010/main" val="14055877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8106" y="609600"/>
            <a:ext cx="8213880" cy="5440363"/>
          </a:xfrm>
        </p:spPr>
      </p:pic>
      <p:sp>
        <p:nvSpPr>
          <p:cNvPr id="3" name="TextBox 2"/>
          <p:cNvSpPr txBox="1"/>
          <p:nvPr/>
        </p:nvSpPr>
        <p:spPr>
          <a:xfrm>
            <a:off x="5503650" y="609600"/>
            <a:ext cx="3318336" cy="2185214"/>
          </a:xfrm>
          <a:prstGeom prst="rect">
            <a:avLst/>
          </a:prstGeom>
          <a:solidFill>
            <a:schemeClr val="bg1"/>
          </a:solidFill>
        </p:spPr>
        <p:txBody>
          <a:bodyPr wrap="none" rtlCol="0">
            <a:spAutoFit/>
          </a:bodyPr>
          <a:lstStyle/>
          <a:p>
            <a:r>
              <a:rPr lang="en-US" sz="4800" dirty="0" smtClean="0"/>
              <a:t>Lithosphere:</a:t>
            </a:r>
          </a:p>
          <a:p>
            <a:r>
              <a:rPr lang="en-US" sz="4800" dirty="0" smtClean="0"/>
              <a:t> </a:t>
            </a:r>
            <a:r>
              <a:rPr lang="en-US" sz="4000" dirty="0" smtClean="0"/>
              <a:t>“Based on</a:t>
            </a:r>
          </a:p>
          <a:p>
            <a:r>
              <a:rPr lang="en-US" sz="4000" dirty="0" smtClean="0"/>
              <a:t>Seismology”</a:t>
            </a:r>
            <a:endParaRPr lang="en-US" sz="4000" dirty="0"/>
          </a:p>
        </p:txBody>
      </p:sp>
    </p:spTree>
    <p:extLst>
      <p:ext uri="{BB962C8B-B14F-4D97-AF65-F5344CB8AC3E}">
        <p14:creationId xmlns:p14="http://schemas.microsoft.com/office/powerpoint/2010/main" val="18392807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descr="Chicago_June_2012 42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304800"/>
            <a:ext cx="4541838" cy="7162800"/>
          </a:xfrm>
        </p:spPr>
      </p:pic>
      <p:sp>
        <p:nvSpPr>
          <p:cNvPr id="3" name="Rectangle 2"/>
          <p:cNvSpPr/>
          <p:nvPr/>
        </p:nvSpPr>
        <p:spPr>
          <a:xfrm>
            <a:off x="4572000" y="-304800"/>
            <a:ext cx="4572000" cy="7162800"/>
          </a:xfrm>
          <a:prstGeom prst="rect">
            <a:avLst/>
          </a:prstGeom>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600" dirty="0" smtClean="0">
                <a:solidFill>
                  <a:srgbClr val="800000"/>
                </a:solidFill>
              </a:rPr>
              <a:t>THE</a:t>
            </a:r>
          </a:p>
          <a:p>
            <a:pPr algn="ctr">
              <a:defRPr/>
            </a:pPr>
            <a:r>
              <a:rPr lang="en-US" sz="9600" dirty="0" smtClean="0">
                <a:solidFill>
                  <a:srgbClr val="800000"/>
                </a:solidFill>
              </a:rPr>
              <a:t>CRUST</a:t>
            </a:r>
            <a:endParaRPr lang="en-US" sz="9600" dirty="0">
              <a:solidFill>
                <a:srgbClr val="800000"/>
              </a:solidFill>
            </a:endParaRPr>
          </a:p>
        </p:txBody>
      </p:sp>
    </p:spTree>
    <p:extLst>
      <p:ext uri="{BB962C8B-B14F-4D97-AF65-F5344CB8AC3E}">
        <p14:creationId xmlns:p14="http://schemas.microsoft.com/office/powerpoint/2010/main" val="9693756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defRPr/>
            </a:pPr>
            <a:endParaRPr lang="en-US" smtClean="0"/>
          </a:p>
        </p:txBody>
      </p:sp>
      <p:pic>
        <p:nvPicPr>
          <p:cNvPr id="60419" name="Content Placeholder 4"/>
          <p:cNvPicPr>
            <a:picLocks noGrp="1" noChangeAspect="1"/>
          </p:cNvPicPr>
          <p:nvPr>
            <p:ph idx="1"/>
          </p:nvPr>
        </p:nvPicPr>
        <p:blipFill>
          <a:blip r:embed="rId3"/>
          <a:srcRect/>
          <a:stretch>
            <a:fillRect/>
          </a:stretch>
        </p:blipFill>
        <p:spPr>
          <a:xfrm>
            <a:off x="0" y="457200"/>
            <a:ext cx="9144000" cy="5745163"/>
          </a:xfrm>
        </p:spPr>
      </p:pic>
    </p:spTree>
    <p:extLst>
      <p:ext uri="{BB962C8B-B14F-4D97-AF65-F5344CB8AC3E}">
        <p14:creationId xmlns:p14="http://schemas.microsoft.com/office/powerpoint/2010/main" val="314756005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defRPr/>
            </a:pPr>
            <a:endParaRPr lang="en-US" smtClean="0"/>
          </a:p>
        </p:txBody>
      </p:sp>
      <p:pic>
        <p:nvPicPr>
          <p:cNvPr id="60419" name="Content Placeholder 4"/>
          <p:cNvPicPr>
            <a:picLocks noGrp="1" noChangeAspect="1"/>
          </p:cNvPicPr>
          <p:nvPr>
            <p:ph idx="1"/>
          </p:nvPr>
        </p:nvPicPr>
        <p:blipFill>
          <a:blip r:embed="rId3"/>
          <a:srcRect/>
          <a:stretch>
            <a:fillRect/>
          </a:stretch>
        </p:blipFill>
        <p:spPr>
          <a:xfrm>
            <a:off x="0" y="457200"/>
            <a:ext cx="9144000" cy="5745163"/>
          </a:xfrm>
        </p:spPr>
      </p:pic>
      <p:sp>
        <p:nvSpPr>
          <p:cNvPr id="2" name="Donut 1"/>
          <p:cNvSpPr/>
          <p:nvPr/>
        </p:nvSpPr>
        <p:spPr>
          <a:xfrm>
            <a:off x="-1" y="1"/>
            <a:ext cx="2472267" cy="2353732"/>
          </a:xfrm>
          <a:prstGeom prst="donut">
            <a:avLst>
              <a:gd name="adj" fmla="val 700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660900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8"/>
            <a:ext cx="9721850" cy="750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4"/>
          <p:cNvSpPr>
            <a:spLocks/>
          </p:cNvSpPr>
          <p:nvPr/>
        </p:nvSpPr>
        <p:spPr bwMode="auto">
          <a:xfrm>
            <a:off x="80963" y="6629400"/>
            <a:ext cx="23526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defTabSz="642938" eaLnBrk="1" hangingPunct="1"/>
            <a:r>
              <a:rPr lang="en-US" sz="1000">
                <a:latin typeface="Gill Sans" charset="0"/>
                <a:sym typeface="Gill Sans" charset="0"/>
                <a:hlinkClick r:id="rId4"/>
              </a:rPr>
              <a:t>http://terra.rice.edu/plateboundary/index.html</a:t>
            </a:r>
            <a:endParaRPr lang="en-US" sz="1000">
              <a:latin typeface="Gill Sans" charset="0"/>
              <a:sym typeface="Gill Sans" charset="0"/>
            </a:endParaRPr>
          </a:p>
        </p:txBody>
      </p:sp>
    </p:spTree>
    <p:extLst>
      <p:ext uri="{BB962C8B-B14F-4D97-AF65-F5344CB8AC3E}">
        <p14:creationId xmlns:p14="http://schemas.microsoft.com/office/powerpoint/2010/main" val="26000240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ocean_lith_age copy"/>
          <p:cNvPicPr>
            <a:picLocks noGrp="1" noChangeAspect="1" noChangeArrowheads="1"/>
          </p:cNvPicPr>
          <p:nvPr>
            <p:ph idx="1"/>
          </p:nvPr>
        </p:nvPicPr>
        <p:blipFill>
          <a:blip r:embed="rId3"/>
          <a:srcRect t="3308" b="6615"/>
          <a:stretch>
            <a:fillRect/>
          </a:stretch>
        </p:blipFill>
        <p:spPr>
          <a:xfrm>
            <a:off x="1612900" y="658813"/>
            <a:ext cx="5918200" cy="6076950"/>
          </a:xfrm>
          <a:noFill/>
        </p:spPr>
      </p:pic>
      <p:sp>
        <p:nvSpPr>
          <p:cNvPr id="59395" name="Rectangle 6"/>
          <p:cNvSpPr>
            <a:spLocks noChangeArrowheads="1"/>
          </p:cNvSpPr>
          <p:nvPr/>
        </p:nvSpPr>
        <p:spPr bwMode="auto">
          <a:xfrm>
            <a:off x="0" y="0"/>
            <a:ext cx="9144000" cy="639763"/>
          </a:xfrm>
          <a:prstGeom prst="rect">
            <a:avLst/>
          </a:prstGeom>
          <a:solidFill>
            <a:srgbClr val="DDDDDD"/>
          </a:solidFill>
          <a:ln w="9525">
            <a:noFill/>
            <a:miter lim="800000"/>
            <a:headEnd/>
            <a:tailEnd/>
          </a:ln>
        </p:spPr>
        <p:txBody>
          <a:bodyPr wrap="none" anchor="ctr"/>
          <a:lstStyle/>
          <a:p>
            <a:endParaRPr lang="en-US"/>
          </a:p>
        </p:txBody>
      </p:sp>
      <p:sp>
        <p:nvSpPr>
          <p:cNvPr id="59396" name="Rectangle 2"/>
          <p:cNvSpPr>
            <a:spLocks noGrp="1" noChangeArrowheads="1"/>
          </p:cNvSpPr>
          <p:nvPr>
            <p:ph type="title"/>
          </p:nvPr>
        </p:nvSpPr>
        <p:spPr>
          <a:xfrm>
            <a:off x="0" y="0"/>
            <a:ext cx="9144000" cy="639763"/>
          </a:xfrm>
        </p:spPr>
        <p:txBody>
          <a:bodyPr/>
          <a:lstStyle/>
          <a:p>
            <a:pPr eaLnBrk="1" hangingPunct="1"/>
            <a:r>
              <a:rPr lang="en-US" sz="3200" b="1" smtClean="0">
                <a:solidFill>
                  <a:srgbClr val="000000"/>
                </a:solidFill>
                <a:effectLst/>
                <a:latin typeface="Arial" pitchFamily="34" charset="0"/>
              </a:rPr>
              <a:t>Oceanic Lithosphere Thickens by Cooling</a:t>
            </a:r>
          </a:p>
        </p:txBody>
      </p:sp>
    </p:spTree>
    <p:extLst>
      <p:ext uri="{BB962C8B-B14F-4D97-AF65-F5344CB8AC3E}">
        <p14:creationId xmlns:p14="http://schemas.microsoft.com/office/powerpoint/2010/main" val="5225036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533400" y="1524000"/>
            <a:ext cx="8229600" cy="4525963"/>
          </a:xfrm>
        </p:spPr>
        <p:txBody>
          <a:bodyPr>
            <a:normAutofit/>
          </a:bodyPr>
          <a:lstStyle/>
          <a:p>
            <a:pPr>
              <a:defRPr/>
            </a:pPr>
            <a:r>
              <a:rPr lang="en-US" sz="8000" dirty="0" smtClean="0">
                <a:solidFill>
                  <a:srgbClr val="000000"/>
                </a:solidFill>
              </a:rPr>
              <a:t>The Seismological Lithosphere</a:t>
            </a:r>
            <a:endParaRPr lang="en-US" sz="8000" dirty="0">
              <a:solidFill>
                <a:srgbClr val="000000"/>
              </a:solidFill>
            </a:endParaRPr>
          </a:p>
        </p:txBody>
      </p:sp>
    </p:spTree>
    <p:extLst>
      <p:ext uri="{BB962C8B-B14F-4D97-AF65-F5344CB8AC3E}">
        <p14:creationId xmlns:p14="http://schemas.microsoft.com/office/powerpoint/2010/main" val="172837158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Woodhouse and </a:t>
            </a:r>
            <a:r>
              <a:rPr lang="en-US" sz="3600" dirty="0" err="1" smtClean="0"/>
              <a:t>Dziewonski</a:t>
            </a:r>
            <a:r>
              <a:rPr lang="en-US" sz="3600" dirty="0" smtClean="0"/>
              <a:t>, 1984</a:t>
            </a:r>
            <a:br>
              <a:rPr lang="en-US" sz="3600" dirty="0" smtClean="0"/>
            </a:br>
            <a:r>
              <a:rPr lang="en-US" sz="2700" dirty="0" smtClean="0"/>
              <a:t>Vs at 100 km; blue is positive, red is negative</a:t>
            </a:r>
            <a:endParaRPr lang="en-US" sz="2700"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482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9126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029229"/>
          </a:xfrm>
        </p:spPr>
        <p:txBody>
          <a:bodyPr>
            <a:normAutofit fontScale="90000"/>
          </a:bodyPr>
          <a:lstStyle/>
          <a:p>
            <a:r>
              <a:rPr lang="en-US" dirty="0" smtClean="0"/>
              <a:t>Adam </a:t>
            </a:r>
            <a:r>
              <a:rPr lang="en-US" dirty="0" err="1" smtClean="0"/>
              <a:t>Dwiewonski</a:t>
            </a:r>
            <a:r>
              <a:rPr lang="en-US" dirty="0" smtClean="0"/>
              <a:t>, Harvard University</a:t>
            </a:r>
            <a:br>
              <a:rPr lang="en-US" dirty="0" smtClean="0"/>
            </a:br>
            <a:r>
              <a:rPr lang="en-US" dirty="0" smtClean="0"/>
              <a:t>1936</a:t>
            </a:r>
            <a:r>
              <a:rPr lang="en-US" dirty="0"/>
              <a:t> </a:t>
            </a:r>
            <a:r>
              <a:rPr lang="en-US" dirty="0" smtClean="0"/>
              <a:t>to 1/3/2016</a:t>
            </a:r>
            <a:endParaRPr lang="en-US" dirty="0"/>
          </a:p>
        </p:txBody>
      </p:sp>
      <p:pic>
        <p:nvPicPr>
          <p:cNvPr id="4" name="Content Placeholder 3" descr="adam2.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97021" y="1600200"/>
            <a:ext cx="9241021" cy="5082205"/>
          </a:xfrm>
        </p:spPr>
      </p:pic>
    </p:spTree>
    <p:extLst>
      <p:ext uri="{BB962C8B-B14F-4D97-AF65-F5344CB8AC3E}">
        <p14:creationId xmlns:p14="http://schemas.microsoft.com/office/powerpoint/2010/main" val="194082639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S-wave Anomaly 50 Km</a:t>
            </a:r>
            <a:endParaRPr lang="en-US" dirty="0"/>
          </a:p>
        </p:txBody>
      </p:sp>
      <p:pic>
        <p:nvPicPr>
          <p:cNvPr id="4" name="Content Placeholder 3" descr="s50.jpg"/>
          <p:cNvPicPr>
            <a:picLocks noGrp="1" noChangeAspect="1"/>
          </p:cNvPicPr>
          <p:nvPr>
            <p:ph idx="1"/>
          </p:nvPr>
        </p:nvPicPr>
        <p:blipFill>
          <a:blip r:embed="rId3"/>
          <a:stretch>
            <a:fillRect/>
          </a:stretch>
        </p:blipFill>
        <p:spPr>
          <a:xfrm>
            <a:off x="0" y="990600"/>
            <a:ext cx="8903631" cy="5562600"/>
          </a:xfrm>
        </p:spPr>
      </p:pic>
      <p:sp>
        <p:nvSpPr>
          <p:cNvPr id="5" name="TextBox 4"/>
          <p:cNvSpPr txBox="1"/>
          <p:nvPr/>
        </p:nvSpPr>
        <p:spPr>
          <a:xfrm>
            <a:off x="0" y="6396335"/>
            <a:ext cx="4191000" cy="461665"/>
          </a:xfrm>
          <a:prstGeom prst="rect">
            <a:avLst/>
          </a:prstGeom>
          <a:noFill/>
        </p:spPr>
        <p:txBody>
          <a:bodyPr wrap="square" rtlCol="0">
            <a:spAutoFit/>
          </a:bodyPr>
          <a:lstStyle/>
          <a:p>
            <a:r>
              <a:rPr lang="en-US" sz="2400" b="1" dirty="0" err="1" smtClean="0"/>
              <a:t>Ritsema</a:t>
            </a:r>
            <a:r>
              <a:rPr lang="en-US" sz="2400" b="1" dirty="0" smtClean="0"/>
              <a:t> et al., GJI, 2011</a:t>
            </a:r>
            <a:endParaRPr lang="en-US" sz="2400" b="1" dirty="0"/>
          </a:p>
        </p:txBody>
      </p:sp>
    </p:spTree>
    <p:extLst>
      <p:ext uri="{BB962C8B-B14F-4D97-AF65-F5344CB8AC3E}">
        <p14:creationId xmlns:p14="http://schemas.microsoft.com/office/powerpoint/2010/main" val="205788181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S-wave Anomaly 100 km</a:t>
            </a:r>
            <a:endParaRPr lang="en-US" dirty="0"/>
          </a:p>
        </p:txBody>
      </p:sp>
      <p:pic>
        <p:nvPicPr>
          <p:cNvPr id="4" name="Content Placeholder 3" descr="s100.jpg"/>
          <p:cNvPicPr>
            <a:picLocks noGrp="1" noChangeAspect="1"/>
          </p:cNvPicPr>
          <p:nvPr>
            <p:ph idx="1"/>
          </p:nvPr>
        </p:nvPicPr>
        <p:blipFill>
          <a:blip r:embed="rId3"/>
          <a:stretch>
            <a:fillRect/>
          </a:stretch>
        </p:blipFill>
        <p:spPr>
          <a:xfrm>
            <a:off x="96044" y="1066800"/>
            <a:ext cx="8781664" cy="5486400"/>
          </a:xfrm>
        </p:spPr>
      </p:pic>
    </p:spTree>
    <p:extLst>
      <p:ext uri="{BB962C8B-B14F-4D97-AF65-F5344CB8AC3E}">
        <p14:creationId xmlns:p14="http://schemas.microsoft.com/office/powerpoint/2010/main" val="39200544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S-wave Anomaly, 150 km</a:t>
            </a:r>
            <a:endParaRPr lang="en-US" dirty="0"/>
          </a:p>
        </p:txBody>
      </p:sp>
      <p:pic>
        <p:nvPicPr>
          <p:cNvPr id="4" name="Content Placeholder 3" descr="s150.jpg"/>
          <p:cNvPicPr>
            <a:picLocks noGrp="1" noChangeAspect="1"/>
          </p:cNvPicPr>
          <p:nvPr>
            <p:ph idx="1"/>
          </p:nvPr>
        </p:nvPicPr>
        <p:blipFill>
          <a:blip r:embed="rId3"/>
          <a:stretch>
            <a:fillRect/>
          </a:stretch>
        </p:blipFill>
        <p:spPr>
          <a:xfrm>
            <a:off x="0" y="1006796"/>
            <a:ext cx="9144000" cy="5712772"/>
          </a:xfrm>
        </p:spPr>
      </p:pic>
    </p:spTree>
    <p:extLst>
      <p:ext uri="{BB962C8B-B14F-4D97-AF65-F5344CB8AC3E}">
        <p14:creationId xmlns:p14="http://schemas.microsoft.com/office/powerpoint/2010/main" val="39220161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Geological Provinces</a:t>
            </a:r>
            <a:endParaRPr lang="en-US" dirty="0"/>
          </a:p>
        </p:txBody>
      </p:sp>
      <p:pic>
        <p:nvPicPr>
          <p:cNvPr id="4" name="Content Placeholder 3" descr="Geologic_Provinces.tiff"/>
          <p:cNvPicPr>
            <a:picLocks noGrp="1" noChangeAspect="1"/>
          </p:cNvPicPr>
          <p:nvPr>
            <p:ph idx="1"/>
          </p:nvPr>
        </p:nvPicPr>
        <p:blipFill>
          <a:blip r:embed="rId2">
            <a:extLst>
              <a:ext uri="{28A0092B-C50C-407E-A947-70E740481C1C}">
                <a14:useLocalDpi xmlns:a14="http://schemas.microsoft.com/office/drawing/2010/main" val="0"/>
              </a:ext>
            </a:extLst>
          </a:blip>
          <a:srcRect l="1347" r="1347"/>
          <a:stretch>
            <a:fillRect/>
          </a:stretch>
        </p:blipFill>
        <p:spPr/>
      </p:pic>
      <p:sp>
        <p:nvSpPr>
          <p:cNvPr id="3" name="TextBox 2"/>
          <p:cNvSpPr txBox="1"/>
          <p:nvPr/>
        </p:nvSpPr>
        <p:spPr>
          <a:xfrm>
            <a:off x="6534716" y="6404788"/>
            <a:ext cx="2062208" cy="369332"/>
          </a:xfrm>
          <a:prstGeom prst="rect">
            <a:avLst/>
          </a:prstGeom>
          <a:noFill/>
        </p:spPr>
        <p:txBody>
          <a:bodyPr wrap="none" rtlCol="0">
            <a:spAutoFit/>
          </a:bodyPr>
          <a:lstStyle/>
          <a:p>
            <a:r>
              <a:rPr lang="en-US" dirty="0" smtClean="0"/>
              <a:t>Mooney et al., 2007</a:t>
            </a:r>
            <a:endParaRPr lang="en-US" dirty="0"/>
          </a:p>
        </p:txBody>
      </p:sp>
    </p:spTree>
    <p:extLst>
      <p:ext uri="{BB962C8B-B14F-4D97-AF65-F5344CB8AC3E}">
        <p14:creationId xmlns:p14="http://schemas.microsoft.com/office/powerpoint/2010/main" val="22076567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S-wave Anomaly 200 km</a:t>
            </a:r>
            <a:endParaRPr lang="en-US" dirty="0"/>
          </a:p>
        </p:txBody>
      </p:sp>
      <p:pic>
        <p:nvPicPr>
          <p:cNvPr id="4" name="Content Placeholder 3" descr="s200.jpg"/>
          <p:cNvPicPr>
            <a:picLocks noGrp="1" noChangeAspect="1"/>
          </p:cNvPicPr>
          <p:nvPr>
            <p:ph idx="1"/>
          </p:nvPr>
        </p:nvPicPr>
        <p:blipFill>
          <a:blip r:embed="rId3"/>
          <a:stretch>
            <a:fillRect/>
          </a:stretch>
        </p:blipFill>
        <p:spPr>
          <a:xfrm>
            <a:off x="-3566" y="1143000"/>
            <a:ext cx="9147566" cy="5715000"/>
          </a:xfrm>
        </p:spPr>
      </p:pic>
    </p:spTree>
    <p:extLst>
      <p:ext uri="{BB962C8B-B14F-4D97-AF65-F5344CB8AC3E}">
        <p14:creationId xmlns:p14="http://schemas.microsoft.com/office/powerpoint/2010/main" val="361757574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S-wave Anomaly 250 km</a:t>
            </a:r>
            <a:endParaRPr lang="en-US" dirty="0"/>
          </a:p>
        </p:txBody>
      </p:sp>
      <p:pic>
        <p:nvPicPr>
          <p:cNvPr id="4" name="Content Placeholder 3" descr="s250.jpg"/>
          <p:cNvPicPr>
            <a:picLocks noGrp="1" noChangeAspect="1"/>
          </p:cNvPicPr>
          <p:nvPr>
            <p:ph idx="1"/>
          </p:nvPr>
        </p:nvPicPr>
        <p:blipFill>
          <a:blip r:embed="rId3"/>
          <a:stretch>
            <a:fillRect/>
          </a:stretch>
        </p:blipFill>
        <p:spPr>
          <a:xfrm>
            <a:off x="-25924" y="990601"/>
            <a:ext cx="9147567" cy="5715000"/>
          </a:xfrm>
        </p:spPr>
      </p:pic>
    </p:spTree>
    <p:extLst>
      <p:ext uri="{BB962C8B-B14F-4D97-AF65-F5344CB8AC3E}">
        <p14:creationId xmlns:p14="http://schemas.microsoft.com/office/powerpoint/2010/main" val="106125635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533"/>
            <a:ext cx="8915400" cy="1024467"/>
          </a:xfrm>
        </p:spPr>
        <p:txBody>
          <a:bodyPr>
            <a:noAutofit/>
          </a:bodyPr>
          <a:lstStyle/>
          <a:p>
            <a:r>
              <a:rPr lang="en-US" b="1" dirty="0" smtClean="0"/>
              <a:t>Lithospheric Structure:</a:t>
            </a:r>
            <a:r>
              <a:rPr lang="en-US" b="1" dirty="0"/>
              <a:t/>
            </a:r>
            <a:br>
              <a:rPr lang="en-US" b="1" dirty="0"/>
            </a:br>
            <a:r>
              <a:rPr lang="en-US" b="1" dirty="0" smtClean="0"/>
              <a:t>Seismic Anisotropy</a:t>
            </a:r>
            <a:endParaRPr lang="en-US" b="1" dirty="0"/>
          </a:p>
        </p:txBody>
      </p:sp>
      <p:sp>
        <p:nvSpPr>
          <p:cNvPr id="3" name="Content Placeholder 2"/>
          <p:cNvSpPr>
            <a:spLocks noGrp="1"/>
          </p:cNvSpPr>
          <p:nvPr>
            <p:ph idx="1"/>
          </p:nvPr>
        </p:nvSpPr>
        <p:spPr>
          <a:xfrm>
            <a:off x="457200" y="1600200"/>
            <a:ext cx="8166618" cy="4525963"/>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endParaRPr lang="en-US" dirty="0" smtClean="0"/>
          </a:p>
          <a:p>
            <a:endParaRPr lang="en-US" sz="2200" dirty="0" smtClean="0"/>
          </a:p>
          <a:p>
            <a:endParaRPr lang="en-US" sz="2200" dirty="0"/>
          </a:p>
        </p:txBody>
      </p:sp>
      <p:sp>
        <p:nvSpPr>
          <p:cNvPr id="4" name="Footer Placeholder 3"/>
          <p:cNvSpPr>
            <a:spLocks noGrp="1"/>
          </p:cNvSpPr>
          <p:nvPr>
            <p:ph type="ftr" sz="quarter" idx="11"/>
          </p:nvPr>
        </p:nvSpPr>
        <p:spPr/>
        <p:txBody>
          <a:bodyPr/>
          <a:lstStyle/>
          <a:p>
            <a:pPr>
              <a:defRPr/>
            </a:pPr>
            <a:r>
              <a:rPr lang="en-US" smtClean="0"/>
              <a:t>A global survey </a:t>
            </a:r>
            <a:endParaRPr lang="en-US"/>
          </a:p>
        </p:txBody>
      </p:sp>
      <p:sp>
        <p:nvSpPr>
          <p:cNvPr id="6" name="Text Box 9"/>
          <p:cNvSpPr txBox="1">
            <a:spLocks noChangeArrowheads="1"/>
          </p:cNvSpPr>
          <p:nvPr/>
        </p:nvSpPr>
        <p:spPr bwMode="auto">
          <a:xfrm>
            <a:off x="3581400" y="5486400"/>
            <a:ext cx="5181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2400" dirty="0"/>
              <a:t>Yuan and Romanowicz, </a:t>
            </a:r>
            <a:r>
              <a:rPr lang="en-US" sz="2400" i="1" dirty="0"/>
              <a:t>Nature,</a:t>
            </a:r>
            <a:r>
              <a:rPr lang="en-US" sz="2400" dirty="0"/>
              <a:t> 466, 1063-1068, 2010</a:t>
            </a:r>
          </a:p>
        </p:txBody>
      </p:sp>
      <p:sp>
        <p:nvSpPr>
          <p:cNvPr id="8" name="Footer Placeholder 3"/>
          <p:cNvSpPr txBox="1">
            <a:spLocks/>
          </p:cNvSpPr>
          <p:nvPr/>
        </p:nvSpPr>
        <p:spPr bwMode="auto">
          <a:xfrm>
            <a:off x="0" y="6534150"/>
            <a:ext cx="5715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endParaRPr lang="en-US" dirty="0">
              <a:solidFill>
                <a:srgbClr val="FF0000"/>
              </a:solidFill>
            </a:endParaRP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60" y="1219200"/>
            <a:ext cx="840664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80052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defRPr/>
            </a:pPr>
            <a:endParaRPr lang="en-US" smtClean="0"/>
          </a:p>
        </p:txBody>
      </p:sp>
      <p:pic>
        <p:nvPicPr>
          <p:cNvPr id="60419" name="Content Placeholder 4"/>
          <p:cNvPicPr>
            <a:picLocks noGrp="1" noChangeAspect="1"/>
          </p:cNvPicPr>
          <p:nvPr>
            <p:ph idx="1"/>
          </p:nvPr>
        </p:nvPicPr>
        <p:blipFill>
          <a:blip r:embed="rId3"/>
          <a:srcRect/>
          <a:stretch>
            <a:fillRect/>
          </a:stretch>
        </p:blipFill>
        <p:spPr>
          <a:xfrm>
            <a:off x="0" y="457200"/>
            <a:ext cx="9144000" cy="5745163"/>
          </a:xfrm>
        </p:spPr>
      </p:pic>
    </p:spTree>
    <p:extLst>
      <p:ext uri="{BB962C8B-B14F-4D97-AF65-F5344CB8AC3E}">
        <p14:creationId xmlns:p14="http://schemas.microsoft.com/office/powerpoint/2010/main" val="6448997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ChangeArrowheads="1"/>
          </p:cNvSpPr>
          <p:nvPr/>
        </p:nvSpPr>
        <p:spPr bwMode="auto">
          <a:xfrm>
            <a:off x="0" y="0"/>
            <a:ext cx="9144000" cy="639763"/>
          </a:xfrm>
          <a:prstGeom prst="rect">
            <a:avLst/>
          </a:prstGeom>
          <a:solidFill>
            <a:srgbClr val="DDDDDD"/>
          </a:solidFill>
          <a:ln w="9525">
            <a:noFill/>
            <a:miter lim="800000"/>
            <a:headEnd/>
            <a:tailEnd/>
          </a:ln>
        </p:spPr>
        <p:txBody>
          <a:bodyPr wrap="none" anchor="ctr"/>
          <a:lstStyle/>
          <a:p>
            <a:endParaRPr lang="en-US"/>
          </a:p>
        </p:txBody>
      </p:sp>
      <p:sp>
        <p:nvSpPr>
          <p:cNvPr id="232451" name="Rectangle 3"/>
          <p:cNvSpPr>
            <a:spLocks noGrp="1" noChangeArrowheads="1"/>
          </p:cNvSpPr>
          <p:nvPr>
            <p:ph type="body" idx="1"/>
          </p:nvPr>
        </p:nvSpPr>
        <p:spPr>
          <a:xfrm>
            <a:off x="703263" y="1066800"/>
            <a:ext cx="8229600" cy="4114800"/>
          </a:xfrm>
        </p:spPr>
        <p:txBody>
          <a:bodyPr>
            <a:normAutofit fontScale="85000" lnSpcReduction="20000"/>
          </a:bodyPr>
          <a:lstStyle/>
          <a:p>
            <a:pPr eaLnBrk="1" hangingPunct="1">
              <a:lnSpc>
                <a:spcPct val="90000"/>
              </a:lnSpc>
              <a:buFont typeface="Wingdings" pitchFamily="2" charset="2"/>
              <a:buNone/>
              <a:defRPr/>
            </a:pPr>
            <a:r>
              <a:rPr lang="en-US" sz="2800" smtClean="0">
                <a:solidFill>
                  <a:srgbClr val="000000"/>
                </a:solidFill>
                <a:effectLst/>
                <a:latin typeface="Arial" charset="0"/>
              </a:rPr>
              <a:t>Steady State Thermal Conductivity</a:t>
            </a:r>
          </a:p>
          <a:p>
            <a:pPr eaLnBrk="1" hangingPunct="1">
              <a:lnSpc>
                <a:spcPct val="90000"/>
              </a:lnSpc>
              <a:buFont typeface="Wingdings" pitchFamily="2" charset="2"/>
              <a:buNone/>
              <a:defRPr/>
            </a:pPr>
            <a:endParaRPr lang="en-US" sz="1000" smtClean="0">
              <a:solidFill>
                <a:srgbClr val="3333CC"/>
              </a:solidFill>
              <a:effectLst/>
              <a:latin typeface="Arial" charset="0"/>
            </a:endParaRPr>
          </a:p>
          <a:p>
            <a:pPr eaLnBrk="1" hangingPunct="1">
              <a:lnSpc>
                <a:spcPct val="90000"/>
              </a:lnSpc>
              <a:buFont typeface="Wingdings" pitchFamily="2" charset="2"/>
              <a:buNone/>
              <a:defRPr/>
            </a:pPr>
            <a:r>
              <a:rPr lang="en-US" baseline="30000" smtClean="0">
                <a:solidFill>
                  <a:srgbClr val="3333CC"/>
                </a:solidFill>
                <a:effectLst/>
                <a:latin typeface="Arial" charset="0"/>
                <a:cs typeface="Arial" charset="0"/>
              </a:rPr>
              <a:t>				 </a:t>
            </a:r>
            <a:r>
              <a:rPr lang="en-US" smtClean="0">
                <a:solidFill>
                  <a:srgbClr val="3333CC"/>
                </a:solidFill>
                <a:effectLst/>
                <a:latin typeface="Arial" charset="0"/>
                <a:cs typeface="Arial" charset="0"/>
              </a:rPr>
              <a:t>∂</a:t>
            </a:r>
            <a:r>
              <a:rPr lang="en-US" baseline="30000" smtClean="0">
                <a:solidFill>
                  <a:srgbClr val="3333CC"/>
                </a:solidFill>
                <a:effectLst/>
                <a:latin typeface="Arial" charset="0"/>
                <a:cs typeface="Arial" charset="0"/>
              </a:rPr>
              <a:t>2 </a:t>
            </a:r>
            <a:r>
              <a:rPr lang="en-US" smtClean="0">
                <a:solidFill>
                  <a:srgbClr val="3333CC"/>
                </a:solidFill>
                <a:effectLst/>
                <a:latin typeface="Arial" charset="0"/>
                <a:cs typeface="Arial" charset="0"/>
              </a:rPr>
              <a:t>T / ∂z</a:t>
            </a:r>
            <a:r>
              <a:rPr lang="en-US" baseline="30000" smtClean="0">
                <a:solidFill>
                  <a:srgbClr val="3333CC"/>
                </a:solidFill>
                <a:effectLst/>
                <a:latin typeface="Arial" charset="0"/>
                <a:cs typeface="Arial" charset="0"/>
              </a:rPr>
              <a:t>2 </a:t>
            </a:r>
            <a:r>
              <a:rPr lang="en-US" smtClean="0">
                <a:solidFill>
                  <a:srgbClr val="3333CC"/>
                </a:solidFill>
                <a:effectLst/>
                <a:latin typeface="Arial" charset="0"/>
                <a:cs typeface="Arial" charset="0"/>
              </a:rPr>
              <a:t>= - A / k</a:t>
            </a:r>
          </a:p>
          <a:p>
            <a:pPr eaLnBrk="1" hangingPunct="1">
              <a:lnSpc>
                <a:spcPct val="90000"/>
              </a:lnSpc>
              <a:buFont typeface="Wingdings" pitchFamily="2" charset="2"/>
              <a:buNone/>
              <a:defRPr/>
            </a:pPr>
            <a:r>
              <a:rPr lang="en-US" smtClean="0">
                <a:solidFill>
                  <a:srgbClr val="3333CC"/>
                </a:solidFill>
                <a:effectLst/>
                <a:latin typeface="Arial" charset="0"/>
                <a:cs typeface="Arial" charset="0"/>
              </a:rPr>
              <a:t>	at z = 0: 	T = 0</a:t>
            </a:r>
          </a:p>
          <a:p>
            <a:pPr eaLnBrk="1" hangingPunct="1">
              <a:lnSpc>
                <a:spcPct val="90000"/>
              </a:lnSpc>
              <a:buFont typeface="Wingdings" pitchFamily="2" charset="2"/>
              <a:buNone/>
              <a:defRPr/>
            </a:pPr>
            <a:r>
              <a:rPr lang="en-US" smtClean="0">
                <a:solidFill>
                  <a:srgbClr val="3333CC"/>
                </a:solidFill>
                <a:effectLst/>
                <a:latin typeface="Arial" charset="0"/>
                <a:cs typeface="Arial" charset="0"/>
              </a:rPr>
              <a:t>				Q</a:t>
            </a:r>
            <a:r>
              <a:rPr lang="en-US" baseline="-25000" smtClean="0">
                <a:solidFill>
                  <a:srgbClr val="3333CC"/>
                </a:solidFill>
                <a:effectLst/>
                <a:latin typeface="Arial" charset="0"/>
              </a:rPr>
              <a:t>0</a:t>
            </a:r>
            <a:r>
              <a:rPr lang="en-US" smtClean="0">
                <a:solidFill>
                  <a:srgbClr val="3333CC"/>
                </a:solidFill>
                <a:effectLst/>
                <a:latin typeface="Arial" charset="0"/>
                <a:cs typeface="Arial" charset="0"/>
              </a:rPr>
              <a:t> = - k · ∂T / ∂z</a:t>
            </a:r>
          </a:p>
          <a:p>
            <a:pPr eaLnBrk="1" hangingPunct="1">
              <a:lnSpc>
                <a:spcPct val="90000"/>
              </a:lnSpc>
              <a:buFont typeface="Wingdings" pitchFamily="2" charset="2"/>
              <a:buNone/>
              <a:defRPr/>
            </a:pPr>
            <a:endParaRPr lang="en-US" sz="1000" smtClean="0">
              <a:solidFill>
                <a:srgbClr val="3333CC"/>
              </a:solidFill>
              <a:effectLst/>
              <a:latin typeface="Arial" charset="0"/>
              <a:cs typeface="Arial" charset="0"/>
            </a:endParaRPr>
          </a:p>
          <a:p>
            <a:pPr eaLnBrk="1" hangingPunct="1">
              <a:lnSpc>
                <a:spcPct val="90000"/>
              </a:lnSpc>
              <a:buFont typeface="Wingdings" pitchFamily="2" charset="2"/>
              <a:buNone/>
              <a:defRPr/>
            </a:pPr>
            <a:r>
              <a:rPr lang="en-US" sz="2800" smtClean="0">
                <a:solidFill>
                  <a:srgbClr val="000000"/>
                </a:solidFill>
                <a:effectLst/>
                <a:latin typeface="Arial" charset="0"/>
              </a:rPr>
              <a:t>+ Assumption</a:t>
            </a:r>
          </a:p>
          <a:p>
            <a:pPr eaLnBrk="1" hangingPunct="1">
              <a:lnSpc>
                <a:spcPct val="90000"/>
              </a:lnSpc>
              <a:buFont typeface="Wingdings" pitchFamily="2" charset="2"/>
              <a:buNone/>
              <a:defRPr/>
            </a:pPr>
            <a:endParaRPr lang="en-US" sz="1000" smtClean="0">
              <a:solidFill>
                <a:srgbClr val="3333CC"/>
              </a:solidFill>
              <a:effectLst/>
              <a:latin typeface="Arial" charset="0"/>
            </a:endParaRPr>
          </a:p>
          <a:p>
            <a:pPr eaLnBrk="1" hangingPunct="1">
              <a:lnSpc>
                <a:spcPct val="90000"/>
              </a:lnSpc>
              <a:buFont typeface="Wingdings" pitchFamily="2" charset="2"/>
              <a:buNone/>
              <a:defRPr/>
            </a:pPr>
            <a:r>
              <a:rPr lang="en-US" smtClean="0">
                <a:solidFill>
                  <a:srgbClr val="3333CC"/>
                </a:solidFill>
                <a:effectLst/>
                <a:latin typeface="Arial" charset="0"/>
              </a:rPr>
              <a:t>				A(z) = A</a:t>
            </a:r>
            <a:r>
              <a:rPr lang="en-US" baseline="-25000" smtClean="0">
                <a:solidFill>
                  <a:srgbClr val="3333CC"/>
                </a:solidFill>
                <a:effectLst/>
                <a:latin typeface="Arial" charset="0"/>
              </a:rPr>
              <a:t>0 </a:t>
            </a:r>
            <a:r>
              <a:rPr lang="en-US" smtClean="0">
                <a:solidFill>
                  <a:srgbClr val="3333CC"/>
                </a:solidFill>
                <a:effectLst/>
                <a:latin typeface="Arial" charset="0"/>
                <a:cs typeface="Arial" charset="0"/>
              </a:rPr>
              <a:t>· </a:t>
            </a:r>
            <a:r>
              <a:rPr lang="en-US" smtClean="0">
                <a:solidFill>
                  <a:srgbClr val="3333CC"/>
                </a:solidFill>
                <a:effectLst/>
                <a:latin typeface="Arial" charset="0"/>
              </a:rPr>
              <a:t>exp(-z / D)</a:t>
            </a:r>
          </a:p>
          <a:p>
            <a:pPr eaLnBrk="1" hangingPunct="1">
              <a:lnSpc>
                <a:spcPct val="90000"/>
              </a:lnSpc>
              <a:buFont typeface="Wingdings" pitchFamily="2" charset="2"/>
              <a:buNone/>
              <a:defRPr/>
            </a:pPr>
            <a:r>
              <a:rPr lang="en-US" smtClean="0">
                <a:solidFill>
                  <a:srgbClr val="3333CC"/>
                </a:solidFill>
                <a:effectLst/>
                <a:latin typeface="Arial" charset="0"/>
              </a:rPr>
              <a:t>				Q</a:t>
            </a:r>
            <a:r>
              <a:rPr lang="en-US" baseline="-25000" smtClean="0">
                <a:solidFill>
                  <a:srgbClr val="3333CC"/>
                </a:solidFill>
                <a:effectLst/>
                <a:latin typeface="Arial" charset="0"/>
              </a:rPr>
              <a:t>0</a:t>
            </a:r>
            <a:r>
              <a:rPr lang="en-US" smtClean="0">
                <a:solidFill>
                  <a:srgbClr val="3333CC"/>
                </a:solidFill>
                <a:effectLst/>
                <a:latin typeface="Arial" charset="0"/>
              </a:rPr>
              <a:t> = q + A</a:t>
            </a:r>
            <a:r>
              <a:rPr lang="en-US" baseline="-25000" smtClean="0">
                <a:solidFill>
                  <a:srgbClr val="3333CC"/>
                </a:solidFill>
                <a:effectLst/>
                <a:latin typeface="Arial" charset="0"/>
              </a:rPr>
              <a:t>0 </a:t>
            </a:r>
            <a:r>
              <a:rPr lang="en-US" smtClean="0">
                <a:solidFill>
                  <a:srgbClr val="3333CC"/>
                </a:solidFill>
                <a:effectLst/>
                <a:latin typeface="Arial" charset="0"/>
                <a:cs typeface="Arial" charset="0"/>
              </a:rPr>
              <a:t>· </a:t>
            </a:r>
            <a:r>
              <a:rPr lang="en-US" smtClean="0">
                <a:solidFill>
                  <a:srgbClr val="3333CC"/>
                </a:solidFill>
                <a:effectLst/>
                <a:latin typeface="Arial" charset="0"/>
              </a:rPr>
              <a:t>D</a:t>
            </a:r>
          </a:p>
          <a:p>
            <a:pPr eaLnBrk="1" hangingPunct="1">
              <a:lnSpc>
                <a:spcPct val="90000"/>
              </a:lnSpc>
              <a:buFont typeface="Wingdings" pitchFamily="2" charset="2"/>
              <a:buNone/>
              <a:defRPr/>
            </a:pPr>
            <a:endParaRPr lang="en-US" sz="1000" smtClean="0">
              <a:solidFill>
                <a:srgbClr val="3333CC"/>
              </a:solidFill>
              <a:effectLst/>
              <a:latin typeface="Arial" charset="0"/>
            </a:endParaRPr>
          </a:p>
          <a:p>
            <a:pPr eaLnBrk="1" hangingPunct="1">
              <a:lnSpc>
                <a:spcPct val="90000"/>
              </a:lnSpc>
              <a:buFont typeface="Wingdings" pitchFamily="2" charset="2"/>
              <a:buNone/>
              <a:defRPr/>
            </a:pPr>
            <a:r>
              <a:rPr lang="en-US" sz="2400" smtClean="0">
                <a:solidFill>
                  <a:srgbClr val="000000"/>
                </a:solidFill>
                <a:effectLst/>
                <a:latin typeface="Arial" charset="0"/>
              </a:rPr>
              <a:t>A</a:t>
            </a:r>
            <a:r>
              <a:rPr lang="en-US" sz="2400" baseline="-25000" smtClean="0">
                <a:solidFill>
                  <a:srgbClr val="000000"/>
                </a:solidFill>
                <a:effectLst/>
                <a:latin typeface="Arial" charset="0"/>
              </a:rPr>
              <a:t>0</a:t>
            </a:r>
            <a:r>
              <a:rPr lang="en-US" sz="2400" smtClean="0">
                <a:solidFill>
                  <a:srgbClr val="000000"/>
                </a:solidFill>
                <a:effectLst/>
                <a:latin typeface="Arial" charset="0"/>
              </a:rPr>
              <a:t> – surface radioactivity		k- thermal conductivity</a:t>
            </a:r>
          </a:p>
          <a:p>
            <a:pPr eaLnBrk="1" hangingPunct="1">
              <a:lnSpc>
                <a:spcPct val="90000"/>
              </a:lnSpc>
              <a:buFont typeface="Wingdings" pitchFamily="2" charset="2"/>
              <a:buNone/>
              <a:defRPr/>
            </a:pPr>
            <a:r>
              <a:rPr lang="en-US" sz="2400" smtClean="0">
                <a:solidFill>
                  <a:srgbClr val="000000"/>
                </a:solidFill>
                <a:effectLst/>
                <a:latin typeface="Arial" charset="0"/>
              </a:rPr>
              <a:t>Q</a:t>
            </a:r>
            <a:r>
              <a:rPr lang="en-US" sz="2400" baseline="-25000" smtClean="0">
                <a:solidFill>
                  <a:srgbClr val="000000"/>
                </a:solidFill>
                <a:effectLst/>
                <a:latin typeface="Arial" charset="0"/>
              </a:rPr>
              <a:t>0</a:t>
            </a:r>
            <a:r>
              <a:rPr lang="en-US" sz="2400" smtClean="0">
                <a:solidFill>
                  <a:srgbClr val="000000"/>
                </a:solidFill>
                <a:effectLst/>
                <a:latin typeface="Arial" charset="0"/>
              </a:rPr>
              <a:t> - surface heat flow		T- temperature</a:t>
            </a:r>
          </a:p>
          <a:p>
            <a:pPr eaLnBrk="1" hangingPunct="1">
              <a:lnSpc>
                <a:spcPct val="90000"/>
              </a:lnSpc>
              <a:buFont typeface="Wingdings" pitchFamily="2" charset="2"/>
              <a:buNone/>
              <a:defRPr/>
            </a:pPr>
            <a:r>
              <a:rPr lang="en-US" sz="2400" smtClean="0">
                <a:solidFill>
                  <a:srgbClr val="000000"/>
                </a:solidFill>
                <a:effectLst/>
                <a:latin typeface="Arial" charset="0"/>
              </a:rPr>
              <a:t>q - reduced (mantle)heat flow	D – characteristic depth</a:t>
            </a:r>
          </a:p>
          <a:p>
            <a:pPr eaLnBrk="1" hangingPunct="1">
              <a:lnSpc>
                <a:spcPct val="90000"/>
              </a:lnSpc>
              <a:buFont typeface="Wingdings" pitchFamily="2" charset="2"/>
              <a:buNone/>
              <a:defRPr/>
            </a:pPr>
            <a:endParaRPr lang="en-US" smtClean="0"/>
          </a:p>
        </p:txBody>
      </p:sp>
      <p:sp>
        <p:nvSpPr>
          <p:cNvPr id="63492" name="Rectangle 2"/>
          <p:cNvSpPr>
            <a:spLocks noGrp="1" noChangeArrowheads="1"/>
          </p:cNvSpPr>
          <p:nvPr>
            <p:ph type="title"/>
          </p:nvPr>
        </p:nvSpPr>
        <p:spPr>
          <a:xfrm>
            <a:off x="0" y="0"/>
            <a:ext cx="9144000" cy="627063"/>
          </a:xfrm>
        </p:spPr>
        <p:txBody>
          <a:bodyPr/>
          <a:lstStyle/>
          <a:p>
            <a:pPr eaLnBrk="1" hangingPunct="1"/>
            <a:r>
              <a:rPr lang="en-US" sz="3200" smtClean="0">
                <a:solidFill>
                  <a:srgbClr val="000000"/>
                </a:solidFill>
                <a:effectLst/>
                <a:latin typeface="Arial" pitchFamily="34" charset="0"/>
              </a:rPr>
              <a:t>Lithospheric Thermal Thickness</a:t>
            </a:r>
          </a:p>
        </p:txBody>
      </p:sp>
    </p:spTree>
    <p:extLst>
      <p:ext uri="{BB962C8B-B14F-4D97-AF65-F5344CB8AC3E}">
        <p14:creationId xmlns:p14="http://schemas.microsoft.com/office/powerpoint/2010/main" val="236984789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ChangeArrowheads="1"/>
          </p:cNvSpPr>
          <p:nvPr/>
        </p:nvSpPr>
        <p:spPr bwMode="auto">
          <a:xfrm>
            <a:off x="0" y="0"/>
            <a:ext cx="9144000" cy="1096963"/>
          </a:xfrm>
          <a:prstGeom prst="rect">
            <a:avLst/>
          </a:prstGeom>
          <a:solidFill>
            <a:srgbClr val="DDDDDD"/>
          </a:solidFill>
          <a:ln w="9525">
            <a:noFill/>
            <a:miter lim="800000"/>
            <a:headEnd/>
            <a:tailEnd/>
          </a:ln>
        </p:spPr>
        <p:txBody>
          <a:bodyPr wrap="none" anchor="ctr"/>
          <a:lstStyle/>
          <a:p>
            <a:endParaRPr lang="en-US"/>
          </a:p>
        </p:txBody>
      </p:sp>
      <p:sp>
        <p:nvSpPr>
          <p:cNvPr id="64515" name="Rectangle 2"/>
          <p:cNvSpPr>
            <a:spLocks noGrp="1" noChangeArrowheads="1"/>
          </p:cNvSpPr>
          <p:nvPr>
            <p:ph type="title"/>
          </p:nvPr>
        </p:nvSpPr>
        <p:spPr>
          <a:xfrm>
            <a:off x="0" y="76200"/>
            <a:ext cx="9144000" cy="998538"/>
          </a:xfrm>
        </p:spPr>
        <p:txBody>
          <a:bodyPr>
            <a:normAutofit fontScale="90000"/>
          </a:bodyPr>
          <a:lstStyle/>
          <a:p>
            <a:pPr eaLnBrk="1" hangingPunct="1"/>
            <a:r>
              <a:rPr lang="en-US" sz="3200" b="1" smtClean="0">
                <a:solidFill>
                  <a:srgbClr val="000000"/>
                </a:solidFill>
                <a:latin typeface="Arial" pitchFamily="34" charset="0"/>
              </a:rPr>
              <a:t>Lithosphere Thermal Thickness </a:t>
            </a:r>
            <a:br>
              <a:rPr lang="en-US" sz="3200" b="1" smtClean="0">
                <a:solidFill>
                  <a:srgbClr val="000000"/>
                </a:solidFill>
                <a:latin typeface="Arial" pitchFamily="34" charset="0"/>
              </a:rPr>
            </a:br>
            <a:r>
              <a:rPr lang="en-US" sz="3200" b="1" smtClean="0">
                <a:solidFill>
                  <a:srgbClr val="000000"/>
                </a:solidFill>
                <a:latin typeface="Arial" pitchFamily="34" charset="0"/>
              </a:rPr>
              <a:t>as the Depth to 1300 </a:t>
            </a:r>
            <a:r>
              <a:rPr lang="en-US" sz="3200" b="1" smtClean="0">
                <a:solidFill>
                  <a:srgbClr val="000000"/>
                </a:solidFill>
                <a:latin typeface="Arial" pitchFamily="34" charset="0"/>
                <a:cs typeface="Arial" pitchFamily="34" charset="0"/>
              </a:rPr>
              <a:t>°C</a:t>
            </a:r>
          </a:p>
        </p:txBody>
      </p:sp>
      <p:pic>
        <p:nvPicPr>
          <p:cNvPr id="64516" name="Picture 4" descr="thermal_lith_1300 copy"/>
          <p:cNvPicPr>
            <a:picLocks noGrp="1" noChangeAspect="1" noChangeArrowheads="1"/>
          </p:cNvPicPr>
          <p:nvPr>
            <p:ph idx="1"/>
          </p:nvPr>
        </p:nvPicPr>
        <p:blipFill>
          <a:blip r:embed="rId3"/>
          <a:srcRect t="3052"/>
          <a:stretch>
            <a:fillRect/>
          </a:stretch>
        </p:blipFill>
        <p:spPr>
          <a:xfrm>
            <a:off x="0" y="1089025"/>
            <a:ext cx="7434263" cy="5768975"/>
          </a:xfrm>
          <a:noFill/>
        </p:spPr>
      </p:pic>
      <p:sp>
        <p:nvSpPr>
          <p:cNvPr id="64517" name="Text Box 9"/>
          <p:cNvSpPr txBox="1">
            <a:spLocks noChangeArrowheads="1"/>
          </p:cNvSpPr>
          <p:nvPr/>
        </p:nvSpPr>
        <p:spPr bwMode="auto">
          <a:xfrm>
            <a:off x="7439025" y="5562600"/>
            <a:ext cx="1704975" cy="1200329"/>
          </a:xfrm>
          <a:prstGeom prst="rect">
            <a:avLst/>
          </a:prstGeom>
          <a:noFill/>
          <a:ln w="9525" algn="ctr">
            <a:noFill/>
            <a:miter lim="800000"/>
            <a:headEnd/>
            <a:tailEnd/>
          </a:ln>
        </p:spPr>
        <p:txBody>
          <a:bodyPr wrap="square">
            <a:spAutoFit/>
          </a:bodyPr>
          <a:lstStyle/>
          <a:p>
            <a:pPr algn="ctr"/>
            <a:r>
              <a:rPr lang="en-US" b="1" i="1" dirty="0">
                <a:solidFill>
                  <a:srgbClr val="000000"/>
                </a:solidFill>
                <a:latin typeface="Times New Roman" pitchFamily="18" charset="0"/>
              </a:rPr>
              <a:t>Source: </a:t>
            </a:r>
            <a:r>
              <a:rPr lang="en-US" b="1" i="1" dirty="0" err="1">
                <a:solidFill>
                  <a:srgbClr val="000000"/>
                </a:solidFill>
                <a:latin typeface="Times New Roman" pitchFamily="18" charset="0"/>
              </a:rPr>
              <a:t>Artemieva</a:t>
            </a:r>
            <a:r>
              <a:rPr lang="en-US" b="1" i="1" dirty="0">
                <a:solidFill>
                  <a:srgbClr val="000000"/>
                </a:solidFill>
                <a:latin typeface="Times New Roman" pitchFamily="18" charset="0"/>
              </a:rPr>
              <a:t> and Mooney, </a:t>
            </a:r>
            <a:r>
              <a:rPr lang="en-US" b="1" i="1" dirty="0" smtClean="0">
                <a:solidFill>
                  <a:srgbClr val="000000"/>
                </a:solidFill>
                <a:latin typeface="Times New Roman" pitchFamily="18" charset="0"/>
              </a:rPr>
              <a:t>JGR, 2001</a:t>
            </a:r>
            <a:endParaRPr lang="en-US" b="1" i="1" dirty="0">
              <a:solidFill>
                <a:srgbClr val="000000"/>
              </a:solidFill>
              <a:latin typeface="Times New Roman" pitchFamily="18" charset="0"/>
            </a:endParaRPr>
          </a:p>
        </p:txBody>
      </p:sp>
    </p:spTree>
    <p:extLst>
      <p:ext uri="{BB962C8B-B14F-4D97-AF65-F5344CB8AC3E}">
        <p14:creationId xmlns:p14="http://schemas.microsoft.com/office/powerpoint/2010/main" val="344288683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ap2_new"/>
          <p:cNvPicPr>
            <a:picLocks noChangeAspect="1" noChangeArrowheads="1"/>
          </p:cNvPicPr>
          <p:nvPr/>
        </p:nvPicPr>
        <p:blipFill>
          <a:blip r:embed="rId3"/>
          <a:srcRect l="5833" t="6007" r="10173" b="31111"/>
          <a:stretch>
            <a:fillRect/>
          </a:stretch>
        </p:blipFill>
        <p:spPr bwMode="auto">
          <a:xfrm>
            <a:off x="762000" y="549275"/>
            <a:ext cx="7680325" cy="5749925"/>
          </a:xfrm>
          <a:prstGeom prst="rect">
            <a:avLst/>
          </a:prstGeom>
          <a:noFill/>
          <a:ln w="9525">
            <a:noFill/>
            <a:miter lim="800000"/>
            <a:headEnd/>
            <a:tailEnd/>
          </a:ln>
        </p:spPr>
      </p:pic>
    </p:spTree>
    <p:extLst>
      <p:ext uri="{BB962C8B-B14F-4D97-AF65-F5344CB8AC3E}">
        <p14:creationId xmlns:p14="http://schemas.microsoft.com/office/powerpoint/2010/main" val="293909151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topocontour"/>
          <p:cNvPicPr>
            <a:picLocks noGrp="1" noChangeAspect="1" noChangeArrowheads="1"/>
          </p:cNvPicPr>
          <p:nvPr>
            <p:ph idx="1"/>
          </p:nvPr>
        </p:nvPicPr>
        <p:blipFill>
          <a:blip r:embed="rId3"/>
          <a:srcRect/>
          <a:stretch>
            <a:fillRect/>
          </a:stretch>
        </p:blipFill>
        <p:spPr>
          <a:xfrm>
            <a:off x="381000" y="165100"/>
            <a:ext cx="8616951" cy="6380163"/>
          </a:xfrm>
          <a:noFill/>
          <a:ln w="12700">
            <a:solidFill>
              <a:srgbClr val="000000"/>
            </a:solidFill>
          </a:ln>
        </p:spPr>
      </p:pic>
      <p:sp>
        <p:nvSpPr>
          <p:cNvPr id="15363" name="Text Box 7"/>
          <p:cNvSpPr txBox="1">
            <a:spLocks noChangeArrowheads="1"/>
          </p:cNvSpPr>
          <p:nvPr/>
        </p:nvSpPr>
        <p:spPr bwMode="auto">
          <a:xfrm>
            <a:off x="0" y="6548438"/>
            <a:ext cx="2200275" cy="304800"/>
          </a:xfrm>
          <a:prstGeom prst="rect">
            <a:avLst/>
          </a:prstGeom>
          <a:noFill/>
          <a:ln w="9525" algn="ctr">
            <a:noFill/>
            <a:miter lim="800000"/>
            <a:headEnd/>
            <a:tailEnd/>
          </a:ln>
        </p:spPr>
        <p:txBody>
          <a:bodyPr wrap="none">
            <a:spAutoFit/>
          </a:bodyPr>
          <a:lstStyle/>
          <a:p>
            <a:r>
              <a:rPr lang="en-US" sz="1400" b="0" i="1">
                <a:solidFill>
                  <a:srgbClr val="000000"/>
                </a:solidFill>
                <a:latin typeface="Times New Roman" pitchFamily="18" charset="0"/>
              </a:rPr>
              <a:t>Source: Mooney et al., 1998</a:t>
            </a:r>
          </a:p>
        </p:txBody>
      </p:sp>
      <p:sp>
        <p:nvSpPr>
          <p:cNvPr id="6" name="Rectangle 5"/>
          <p:cNvSpPr/>
          <p:nvPr/>
        </p:nvSpPr>
        <p:spPr>
          <a:xfrm>
            <a:off x="5257800" y="3962400"/>
            <a:ext cx="152400" cy="685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03243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p:cNvPicPr>
            <a:picLocks noChangeAspect="1" noChangeArrowheads="1"/>
          </p:cNvPicPr>
          <p:nvPr/>
        </p:nvPicPr>
        <p:blipFill>
          <a:blip r:embed="rId3"/>
          <a:srcRect/>
          <a:stretch>
            <a:fillRect/>
          </a:stretch>
        </p:blipFill>
        <p:spPr bwMode="auto">
          <a:xfrm>
            <a:off x="2873375" y="188913"/>
            <a:ext cx="6091238" cy="6408737"/>
          </a:xfrm>
          <a:prstGeom prst="rect">
            <a:avLst/>
          </a:prstGeom>
          <a:noFill/>
          <a:ln w="9525">
            <a:noFill/>
            <a:miter lim="800000"/>
            <a:headEnd/>
            <a:tailEnd/>
          </a:ln>
        </p:spPr>
      </p:pic>
      <p:sp>
        <p:nvSpPr>
          <p:cNvPr id="847875" name="Rectangle 3"/>
          <p:cNvSpPr>
            <a:spLocks noGrp="1" noChangeArrowheads="1"/>
          </p:cNvSpPr>
          <p:nvPr>
            <p:ph type="title"/>
          </p:nvPr>
        </p:nvSpPr>
        <p:spPr>
          <a:xfrm>
            <a:off x="179388" y="188913"/>
            <a:ext cx="8856662" cy="647700"/>
          </a:xfrm>
        </p:spPr>
        <p:txBody>
          <a:bodyPr>
            <a:normAutofit fontScale="90000"/>
          </a:bodyPr>
          <a:lstStyle/>
          <a:p>
            <a:pPr algn="l">
              <a:defRPr/>
            </a:pPr>
            <a:endParaRPr lang="en-US" dirty="0">
              <a:solidFill>
                <a:srgbClr val="FF0000"/>
              </a:solidFill>
              <a:effectLst>
                <a:outerShdw blurRad="38100" dist="38100" dir="2700000" algn="tl">
                  <a:srgbClr val="000000"/>
                </a:outerShdw>
              </a:effectLst>
            </a:endParaRPr>
          </a:p>
        </p:txBody>
      </p:sp>
      <p:sp>
        <p:nvSpPr>
          <p:cNvPr id="29700" name="Rectangle 4"/>
          <p:cNvSpPr>
            <a:spLocks noChangeArrowheads="1"/>
          </p:cNvSpPr>
          <p:nvPr/>
        </p:nvSpPr>
        <p:spPr bwMode="auto">
          <a:xfrm>
            <a:off x="71438" y="981075"/>
            <a:ext cx="2928937" cy="3539430"/>
          </a:xfrm>
          <a:prstGeom prst="rect">
            <a:avLst/>
          </a:prstGeom>
          <a:noFill/>
          <a:ln w="9525">
            <a:noFill/>
            <a:miter lim="800000"/>
            <a:headEnd/>
            <a:tailEnd/>
          </a:ln>
        </p:spPr>
        <p:txBody>
          <a:bodyPr>
            <a:spAutoFit/>
          </a:bodyPr>
          <a:lstStyle/>
          <a:p>
            <a:r>
              <a:rPr lang="en-US" sz="2800" dirty="0">
                <a:solidFill>
                  <a:schemeClr val="tx2">
                    <a:lumMod val="50000"/>
                  </a:schemeClr>
                </a:solidFill>
              </a:rPr>
              <a:t>Southern African (or </a:t>
            </a:r>
            <a:r>
              <a:rPr lang="en-US" sz="2800" dirty="0" err="1">
                <a:solidFill>
                  <a:schemeClr val="tx2">
                    <a:lumMod val="50000"/>
                  </a:schemeClr>
                </a:solidFill>
              </a:rPr>
              <a:t>Kaapvaal</a:t>
            </a:r>
            <a:r>
              <a:rPr lang="en-US" sz="2800" dirty="0">
                <a:solidFill>
                  <a:schemeClr val="tx2">
                    <a:lumMod val="50000"/>
                  </a:schemeClr>
                </a:solidFill>
              </a:rPr>
              <a:t>)</a:t>
            </a:r>
          </a:p>
          <a:p>
            <a:r>
              <a:rPr lang="en-US" sz="2800" dirty="0">
                <a:solidFill>
                  <a:schemeClr val="tx2">
                    <a:lumMod val="50000"/>
                  </a:schemeClr>
                </a:solidFill>
              </a:rPr>
              <a:t>Seismic</a:t>
            </a:r>
          </a:p>
          <a:p>
            <a:r>
              <a:rPr lang="en-US" sz="2800" dirty="0">
                <a:solidFill>
                  <a:schemeClr val="tx2">
                    <a:lumMod val="50000"/>
                  </a:schemeClr>
                </a:solidFill>
              </a:rPr>
              <a:t>Experiment</a:t>
            </a:r>
          </a:p>
          <a:p>
            <a:endParaRPr lang="en-GB" sz="2800" dirty="0">
              <a:solidFill>
                <a:schemeClr val="tx2">
                  <a:lumMod val="50000"/>
                </a:schemeClr>
              </a:solidFill>
            </a:endParaRPr>
          </a:p>
          <a:p>
            <a:endParaRPr lang="en-GB" sz="2800" dirty="0">
              <a:solidFill>
                <a:schemeClr val="tx2">
                  <a:lumMod val="50000"/>
                </a:schemeClr>
              </a:solidFill>
            </a:endParaRPr>
          </a:p>
          <a:p>
            <a:endParaRPr lang="en-GB" sz="2800" dirty="0">
              <a:solidFill>
                <a:schemeClr val="tx2">
                  <a:lumMod val="50000"/>
                </a:schemeClr>
              </a:solidFill>
            </a:endParaRPr>
          </a:p>
          <a:p>
            <a:endParaRPr lang="en-IE" sz="2800" dirty="0">
              <a:solidFill>
                <a:schemeClr val="tx2">
                  <a:lumMod val="50000"/>
                </a:schemeClr>
              </a:solidFill>
            </a:endParaRPr>
          </a:p>
        </p:txBody>
      </p:sp>
    </p:spTree>
    <p:extLst>
      <p:ext uri="{BB962C8B-B14F-4D97-AF65-F5344CB8AC3E}">
        <p14:creationId xmlns:p14="http://schemas.microsoft.com/office/powerpoint/2010/main" val="976313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a:stretch>
            <a:fillRect/>
          </a:stretch>
        </p:blipFill>
        <p:spPr bwMode="auto">
          <a:xfrm>
            <a:off x="395288" y="941388"/>
            <a:ext cx="8569325" cy="3640137"/>
          </a:xfrm>
          <a:prstGeom prst="rect">
            <a:avLst/>
          </a:prstGeom>
          <a:noFill/>
          <a:ln w="9525">
            <a:noFill/>
            <a:miter lim="800000"/>
            <a:headEnd/>
            <a:tailEnd/>
          </a:ln>
        </p:spPr>
      </p:pic>
      <p:sp>
        <p:nvSpPr>
          <p:cNvPr id="890883" name="Rectangle 3"/>
          <p:cNvSpPr>
            <a:spLocks noChangeArrowheads="1"/>
          </p:cNvSpPr>
          <p:nvPr/>
        </p:nvSpPr>
        <p:spPr bwMode="auto">
          <a:xfrm>
            <a:off x="179388" y="222250"/>
            <a:ext cx="8569325" cy="641350"/>
          </a:xfrm>
          <a:prstGeom prst="rect">
            <a:avLst/>
          </a:prstGeom>
          <a:noFill/>
          <a:ln w="9525">
            <a:noFill/>
            <a:miter lim="800000"/>
            <a:headEnd/>
            <a:tailEnd/>
          </a:ln>
          <a:effectLst/>
        </p:spPr>
        <p:txBody>
          <a:bodyPr>
            <a:spAutoFit/>
          </a:bodyPr>
          <a:lstStyle/>
          <a:p>
            <a:pPr>
              <a:defRPr/>
            </a:pPr>
            <a:r>
              <a:rPr lang="en-IE" sz="3600" dirty="0" smtClean="0">
                <a:solidFill>
                  <a:srgbClr val="FF0000"/>
                </a:solidFill>
                <a:effectLst>
                  <a:outerShdw blurRad="38100" dist="38100" dir="2700000" algn="tl">
                    <a:srgbClr val="000000"/>
                  </a:outerShdw>
                </a:effectLst>
                <a:latin typeface="Arial" charset="0"/>
              </a:rPr>
              <a:t>Electrical Lithosphere: South Africa</a:t>
            </a:r>
            <a:endParaRPr lang="en-US" dirty="0">
              <a:solidFill>
                <a:srgbClr val="FEE1BA"/>
              </a:solidFill>
              <a:effectLst>
                <a:outerShdw blurRad="38100" dist="38100" dir="2700000" algn="tl">
                  <a:srgbClr val="000000"/>
                </a:outerShdw>
              </a:effectLst>
              <a:latin typeface="Arial" charset="0"/>
            </a:endParaRPr>
          </a:p>
        </p:txBody>
      </p:sp>
      <p:sp>
        <p:nvSpPr>
          <p:cNvPr id="890884" name="Rectangle 4"/>
          <p:cNvSpPr>
            <a:spLocks noChangeArrowheads="1"/>
          </p:cNvSpPr>
          <p:nvPr/>
        </p:nvSpPr>
        <p:spPr bwMode="auto">
          <a:xfrm>
            <a:off x="889000" y="1374775"/>
            <a:ext cx="488950" cy="641350"/>
          </a:xfrm>
          <a:prstGeom prst="rect">
            <a:avLst/>
          </a:prstGeom>
          <a:noFill/>
          <a:ln w="9525">
            <a:noFill/>
            <a:miter lim="800000"/>
            <a:headEnd/>
            <a:tailEnd/>
          </a:ln>
          <a:effectLst/>
        </p:spPr>
        <p:txBody>
          <a:bodyPr wrap="none">
            <a:spAutoFit/>
          </a:bodyPr>
          <a:lstStyle/>
          <a:p>
            <a:pPr>
              <a:defRPr/>
            </a:pPr>
            <a:r>
              <a:rPr lang="en-IE" sz="3600">
                <a:effectLst>
                  <a:outerShdw blurRad="38100" dist="38100" dir="2700000" algn="tl">
                    <a:srgbClr val="FFFFFF"/>
                  </a:outerShdw>
                </a:effectLst>
                <a:latin typeface="Arial" charset="0"/>
              </a:rPr>
              <a:t>S</a:t>
            </a:r>
            <a:endParaRPr lang="en-GB" sz="3600">
              <a:effectLst>
                <a:outerShdw blurRad="38100" dist="38100" dir="2700000" algn="tl">
                  <a:srgbClr val="FFFFFF"/>
                </a:outerShdw>
              </a:effectLst>
              <a:latin typeface="Arial" charset="0"/>
            </a:endParaRPr>
          </a:p>
        </p:txBody>
      </p:sp>
      <p:sp>
        <p:nvSpPr>
          <p:cNvPr id="890885" name="Rectangle 5"/>
          <p:cNvSpPr>
            <a:spLocks noChangeArrowheads="1"/>
          </p:cNvSpPr>
          <p:nvPr/>
        </p:nvSpPr>
        <p:spPr bwMode="auto">
          <a:xfrm>
            <a:off x="7672388" y="1379538"/>
            <a:ext cx="514350" cy="641350"/>
          </a:xfrm>
          <a:prstGeom prst="rect">
            <a:avLst/>
          </a:prstGeom>
          <a:noFill/>
          <a:ln w="9525">
            <a:noFill/>
            <a:miter lim="800000"/>
            <a:headEnd/>
            <a:tailEnd/>
          </a:ln>
          <a:effectLst/>
        </p:spPr>
        <p:txBody>
          <a:bodyPr wrap="none">
            <a:spAutoFit/>
          </a:bodyPr>
          <a:lstStyle/>
          <a:p>
            <a:pPr>
              <a:defRPr/>
            </a:pPr>
            <a:r>
              <a:rPr lang="en-IE" sz="3600">
                <a:effectLst>
                  <a:outerShdw blurRad="38100" dist="38100" dir="2700000" algn="tl">
                    <a:srgbClr val="FFFFFF"/>
                  </a:outerShdw>
                </a:effectLst>
                <a:latin typeface="Arial" charset="0"/>
              </a:rPr>
              <a:t>N</a:t>
            </a:r>
            <a:endParaRPr lang="en-GB" sz="3600">
              <a:effectLst>
                <a:outerShdw blurRad="38100" dist="38100" dir="2700000" algn="tl">
                  <a:srgbClr val="FFFFFF"/>
                </a:outerShdw>
              </a:effectLst>
              <a:latin typeface="Arial" charset="0"/>
            </a:endParaRPr>
          </a:p>
        </p:txBody>
      </p:sp>
      <p:sp>
        <p:nvSpPr>
          <p:cNvPr id="890886" name="Rectangle 6"/>
          <p:cNvSpPr>
            <a:spLocks noChangeArrowheads="1"/>
          </p:cNvSpPr>
          <p:nvPr/>
        </p:nvSpPr>
        <p:spPr bwMode="auto">
          <a:xfrm>
            <a:off x="107950" y="1984375"/>
            <a:ext cx="608013" cy="396875"/>
          </a:xfrm>
          <a:prstGeom prst="rect">
            <a:avLst/>
          </a:prstGeom>
          <a:solidFill>
            <a:schemeClr val="bg1"/>
          </a:solidFill>
          <a:ln w="9525">
            <a:noFill/>
            <a:miter lim="800000"/>
            <a:headEnd/>
            <a:tailEnd/>
          </a:ln>
          <a:effectLst/>
        </p:spPr>
        <p:txBody>
          <a:bodyPr wrap="none">
            <a:spAutoFit/>
          </a:bodyPr>
          <a:lstStyle/>
          <a:p>
            <a:pPr>
              <a:defRPr/>
            </a:pPr>
            <a:r>
              <a:rPr lang="en-IE" sz="2000">
                <a:effectLst>
                  <a:outerShdw blurRad="38100" dist="38100" dir="2700000" algn="tl">
                    <a:srgbClr val="FFFFFF"/>
                  </a:outerShdw>
                </a:effectLst>
                <a:latin typeface="Arial" charset="0"/>
              </a:rPr>
              <a:t>100</a:t>
            </a:r>
            <a:endParaRPr lang="en-GB" sz="2000">
              <a:effectLst>
                <a:outerShdw blurRad="38100" dist="38100" dir="2700000" algn="tl">
                  <a:srgbClr val="FFFFFF"/>
                </a:outerShdw>
              </a:effectLst>
              <a:latin typeface="Arial" charset="0"/>
            </a:endParaRPr>
          </a:p>
        </p:txBody>
      </p:sp>
      <p:sp>
        <p:nvSpPr>
          <p:cNvPr id="890887" name="Rectangle 7"/>
          <p:cNvSpPr>
            <a:spLocks noChangeArrowheads="1"/>
          </p:cNvSpPr>
          <p:nvPr/>
        </p:nvSpPr>
        <p:spPr bwMode="auto">
          <a:xfrm>
            <a:off x="76200" y="2992438"/>
            <a:ext cx="608013" cy="396875"/>
          </a:xfrm>
          <a:prstGeom prst="rect">
            <a:avLst/>
          </a:prstGeom>
          <a:solidFill>
            <a:schemeClr val="bg1"/>
          </a:solidFill>
          <a:ln w="9525">
            <a:noFill/>
            <a:miter lim="800000"/>
            <a:headEnd/>
            <a:tailEnd/>
          </a:ln>
          <a:effectLst/>
        </p:spPr>
        <p:txBody>
          <a:bodyPr wrap="none">
            <a:spAutoFit/>
          </a:bodyPr>
          <a:lstStyle/>
          <a:p>
            <a:pPr>
              <a:defRPr/>
            </a:pPr>
            <a:r>
              <a:rPr lang="en-IE" sz="2000">
                <a:effectLst>
                  <a:outerShdw blurRad="38100" dist="38100" dir="2700000" algn="tl">
                    <a:srgbClr val="FFFFFF"/>
                  </a:outerShdw>
                </a:effectLst>
                <a:latin typeface="Arial" charset="0"/>
              </a:rPr>
              <a:t>200</a:t>
            </a:r>
            <a:endParaRPr lang="en-GB" sz="2000">
              <a:effectLst>
                <a:outerShdw blurRad="38100" dist="38100" dir="2700000" algn="tl">
                  <a:srgbClr val="FFFFFF"/>
                </a:outerShdw>
              </a:effectLst>
              <a:latin typeface="Arial" charset="0"/>
            </a:endParaRPr>
          </a:p>
        </p:txBody>
      </p:sp>
      <p:sp>
        <p:nvSpPr>
          <p:cNvPr id="890888" name="Rectangle 8"/>
          <p:cNvSpPr>
            <a:spLocks noChangeArrowheads="1"/>
          </p:cNvSpPr>
          <p:nvPr/>
        </p:nvSpPr>
        <p:spPr bwMode="auto">
          <a:xfrm>
            <a:off x="76200" y="3929063"/>
            <a:ext cx="608013" cy="396875"/>
          </a:xfrm>
          <a:prstGeom prst="rect">
            <a:avLst/>
          </a:prstGeom>
          <a:solidFill>
            <a:schemeClr val="bg1"/>
          </a:solidFill>
          <a:ln w="9525">
            <a:noFill/>
            <a:miter lim="800000"/>
            <a:headEnd/>
            <a:tailEnd/>
          </a:ln>
          <a:effectLst/>
        </p:spPr>
        <p:txBody>
          <a:bodyPr wrap="none">
            <a:spAutoFit/>
          </a:bodyPr>
          <a:lstStyle/>
          <a:p>
            <a:pPr>
              <a:defRPr/>
            </a:pPr>
            <a:r>
              <a:rPr lang="en-IE" sz="2000">
                <a:effectLst>
                  <a:outerShdw blurRad="38100" dist="38100" dir="2700000" algn="tl">
                    <a:srgbClr val="FFFFFF"/>
                  </a:outerShdw>
                </a:effectLst>
                <a:latin typeface="Arial" charset="0"/>
              </a:rPr>
              <a:t>300</a:t>
            </a:r>
            <a:endParaRPr lang="en-GB" sz="2000">
              <a:effectLst>
                <a:outerShdw blurRad="38100" dist="38100" dir="2700000" algn="tl">
                  <a:srgbClr val="FFFFFF"/>
                </a:outerShdw>
              </a:effectLst>
              <a:latin typeface="Arial" charset="0"/>
            </a:endParaRPr>
          </a:p>
        </p:txBody>
      </p:sp>
      <p:sp>
        <p:nvSpPr>
          <p:cNvPr id="33801" name="Freeform 9"/>
          <p:cNvSpPr>
            <a:spLocks/>
          </p:cNvSpPr>
          <p:nvPr/>
        </p:nvSpPr>
        <p:spPr bwMode="auto">
          <a:xfrm>
            <a:off x="900113" y="1863725"/>
            <a:ext cx="7200900" cy="1706563"/>
          </a:xfrm>
          <a:custGeom>
            <a:avLst/>
            <a:gdLst>
              <a:gd name="T0" fmla="*/ 0 w 4536"/>
              <a:gd name="T1" fmla="*/ 2147483647 h 1075"/>
              <a:gd name="T2" fmla="*/ 2147483647 w 4536"/>
              <a:gd name="T3" fmla="*/ 2147483647 h 1075"/>
              <a:gd name="T4" fmla="*/ 2147483647 w 4536"/>
              <a:gd name="T5" fmla="*/ 2147483647 h 1075"/>
              <a:gd name="T6" fmla="*/ 2147483647 w 4536"/>
              <a:gd name="T7" fmla="*/ 2147483647 h 1075"/>
              <a:gd name="T8" fmla="*/ 2147483647 w 4536"/>
              <a:gd name="T9" fmla="*/ 2147483647 h 1075"/>
              <a:gd name="T10" fmla="*/ 2147483647 w 4536"/>
              <a:gd name="T11" fmla="*/ 2147483647 h 1075"/>
              <a:gd name="T12" fmla="*/ 2147483647 w 4536"/>
              <a:gd name="T13" fmla="*/ 2147483647 h 1075"/>
              <a:gd name="T14" fmla="*/ 2147483647 w 4536"/>
              <a:gd name="T15" fmla="*/ 2147483647 h 1075"/>
              <a:gd name="T16" fmla="*/ 2147483647 w 4536"/>
              <a:gd name="T17" fmla="*/ 2147483647 h 1075"/>
              <a:gd name="T18" fmla="*/ 2147483647 w 4536"/>
              <a:gd name="T19" fmla="*/ 2147483647 h 1075"/>
              <a:gd name="T20" fmla="*/ 2147483647 w 4536"/>
              <a:gd name="T21" fmla="*/ 2147483647 h 1075"/>
              <a:gd name="T22" fmla="*/ 2147483647 w 4536"/>
              <a:gd name="T23" fmla="*/ 2147483647 h 1075"/>
              <a:gd name="T24" fmla="*/ 2147483647 w 4536"/>
              <a:gd name="T25" fmla="*/ 2147483647 h 1075"/>
              <a:gd name="T26" fmla="*/ 2147483647 w 4536"/>
              <a:gd name="T27" fmla="*/ 2147483647 h 1075"/>
              <a:gd name="T28" fmla="*/ 2147483647 w 4536"/>
              <a:gd name="T29" fmla="*/ 2147483647 h 1075"/>
              <a:gd name="T30" fmla="*/ 2147483647 w 4536"/>
              <a:gd name="T31" fmla="*/ 2147483647 h 1075"/>
              <a:gd name="T32" fmla="*/ 2147483647 w 4536"/>
              <a:gd name="T33" fmla="*/ 2147483647 h 10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36"/>
              <a:gd name="T52" fmla="*/ 0 h 1075"/>
              <a:gd name="T53" fmla="*/ 4536 w 4536"/>
              <a:gd name="T54" fmla="*/ 1075 h 10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36" h="1075">
                <a:moveTo>
                  <a:pt x="0" y="462"/>
                </a:moveTo>
                <a:cubicBezTo>
                  <a:pt x="148" y="458"/>
                  <a:pt x="296" y="455"/>
                  <a:pt x="409" y="462"/>
                </a:cubicBezTo>
                <a:cubicBezTo>
                  <a:pt x="522" y="469"/>
                  <a:pt x="553" y="500"/>
                  <a:pt x="681" y="507"/>
                </a:cubicBezTo>
                <a:cubicBezTo>
                  <a:pt x="809" y="514"/>
                  <a:pt x="1067" y="469"/>
                  <a:pt x="1180" y="507"/>
                </a:cubicBezTo>
                <a:cubicBezTo>
                  <a:pt x="1293" y="545"/>
                  <a:pt x="1286" y="666"/>
                  <a:pt x="1361" y="734"/>
                </a:cubicBezTo>
                <a:cubicBezTo>
                  <a:pt x="1436" y="802"/>
                  <a:pt x="1520" y="863"/>
                  <a:pt x="1633" y="916"/>
                </a:cubicBezTo>
                <a:cubicBezTo>
                  <a:pt x="1746" y="969"/>
                  <a:pt x="1891" y="1029"/>
                  <a:pt x="2042" y="1052"/>
                </a:cubicBezTo>
                <a:cubicBezTo>
                  <a:pt x="2193" y="1075"/>
                  <a:pt x="2398" y="1075"/>
                  <a:pt x="2541" y="1052"/>
                </a:cubicBezTo>
                <a:cubicBezTo>
                  <a:pt x="2684" y="1029"/>
                  <a:pt x="2790" y="961"/>
                  <a:pt x="2903" y="916"/>
                </a:cubicBezTo>
                <a:cubicBezTo>
                  <a:pt x="3016" y="871"/>
                  <a:pt x="3115" y="809"/>
                  <a:pt x="3221" y="779"/>
                </a:cubicBezTo>
                <a:cubicBezTo>
                  <a:pt x="3327" y="749"/>
                  <a:pt x="3470" y="764"/>
                  <a:pt x="3538" y="734"/>
                </a:cubicBezTo>
                <a:cubicBezTo>
                  <a:pt x="3606" y="704"/>
                  <a:pt x="3599" y="674"/>
                  <a:pt x="3629" y="598"/>
                </a:cubicBezTo>
                <a:cubicBezTo>
                  <a:pt x="3659" y="522"/>
                  <a:pt x="3690" y="357"/>
                  <a:pt x="3720" y="281"/>
                </a:cubicBezTo>
                <a:cubicBezTo>
                  <a:pt x="3750" y="205"/>
                  <a:pt x="3766" y="174"/>
                  <a:pt x="3811" y="144"/>
                </a:cubicBezTo>
                <a:cubicBezTo>
                  <a:pt x="3856" y="114"/>
                  <a:pt x="3917" y="122"/>
                  <a:pt x="3992" y="99"/>
                </a:cubicBezTo>
                <a:cubicBezTo>
                  <a:pt x="4067" y="76"/>
                  <a:pt x="4173" y="16"/>
                  <a:pt x="4264" y="8"/>
                </a:cubicBezTo>
                <a:cubicBezTo>
                  <a:pt x="4355" y="0"/>
                  <a:pt x="4491" y="46"/>
                  <a:pt x="4536" y="54"/>
                </a:cubicBezTo>
              </a:path>
            </a:pathLst>
          </a:custGeom>
          <a:noFill/>
          <a:ln w="57150">
            <a:solidFill>
              <a:schemeClr val="tx1"/>
            </a:solidFill>
            <a:round/>
            <a:headEnd/>
            <a:tailEnd/>
          </a:ln>
        </p:spPr>
        <p:txBody>
          <a:bodyPr/>
          <a:lstStyle/>
          <a:p>
            <a:endParaRPr lang="en-US"/>
          </a:p>
        </p:txBody>
      </p:sp>
      <p:sp>
        <p:nvSpPr>
          <p:cNvPr id="33802" name="Rectangle 10"/>
          <p:cNvSpPr>
            <a:spLocks noChangeArrowheads="1"/>
          </p:cNvSpPr>
          <p:nvPr/>
        </p:nvSpPr>
        <p:spPr bwMode="auto">
          <a:xfrm>
            <a:off x="107950" y="4829175"/>
            <a:ext cx="8893175" cy="830263"/>
          </a:xfrm>
          <a:prstGeom prst="rect">
            <a:avLst/>
          </a:prstGeom>
          <a:noFill/>
          <a:ln w="9525">
            <a:noFill/>
            <a:miter lim="800000"/>
            <a:headEnd/>
            <a:tailEnd/>
          </a:ln>
        </p:spPr>
        <p:txBody>
          <a:bodyPr>
            <a:spAutoFit/>
          </a:bodyPr>
          <a:lstStyle/>
          <a:p>
            <a:r>
              <a:rPr lang="en-IE">
                <a:solidFill>
                  <a:schemeClr val="hlink"/>
                </a:solidFill>
              </a:rPr>
              <a:t>Lithospheric thickness varies along the profile, with the thickest part from just south of Kimberley -&gt; north of Pretoria</a:t>
            </a:r>
          </a:p>
        </p:txBody>
      </p:sp>
      <p:sp>
        <p:nvSpPr>
          <p:cNvPr id="890891" name="Rectangle 11"/>
          <p:cNvSpPr>
            <a:spLocks noChangeArrowheads="1"/>
          </p:cNvSpPr>
          <p:nvPr/>
        </p:nvSpPr>
        <p:spPr bwMode="auto">
          <a:xfrm>
            <a:off x="5724525" y="2884488"/>
            <a:ext cx="354013" cy="457200"/>
          </a:xfrm>
          <a:prstGeom prst="rect">
            <a:avLst/>
          </a:prstGeom>
          <a:noFill/>
          <a:ln w="9525">
            <a:noFill/>
            <a:miter lim="800000"/>
            <a:headEnd/>
            <a:tailEnd/>
          </a:ln>
          <a:effectLst/>
        </p:spPr>
        <p:txBody>
          <a:bodyPr wrap="none">
            <a:spAutoFit/>
          </a:bodyPr>
          <a:lstStyle/>
          <a:p>
            <a:pPr>
              <a:defRPr/>
            </a:pPr>
            <a:r>
              <a:rPr lang="en-IE">
                <a:effectLst>
                  <a:outerShdw blurRad="38100" dist="38100" dir="2700000" algn="tl">
                    <a:srgbClr val="FFFFFF"/>
                  </a:outerShdw>
                </a:effectLst>
                <a:latin typeface="Arial" charset="0"/>
              </a:rPr>
              <a:t>?</a:t>
            </a:r>
            <a:endParaRPr lang="en-GB">
              <a:effectLst>
                <a:outerShdw blurRad="38100" dist="38100" dir="2700000" algn="tl">
                  <a:srgbClr val="FFFFFF"/>
                </a:outerShdw>
              </a:effectLst>
              <a:latin typeface="Arial" charset="0"/>
            </a:endParaRPr>
          </a:p>
        </p:txBody>
      </p:sp>
      <p:sp>
        <p:nvSpPr>
          <p:cNvPr id="12" name="TextBox 11"/>
          <p:cNvSpPr txBox="1"/>
          <p:nvPr/>
        </p:nvSpPr>
        <p:spPr>
          <a:xfrm>
            <a:off x="6477000" y="5562600"/>
            <a:ext cx="2633066" cy="369332"/>
          </a:xfrm>
          <a:prstGeom prst="rect">
            <a:avLst/>
          </a:prstGeom>
          <a:noFill/>
        </p:spPr>
        <p:txBody>
          <a:bodyPr wrap="square" rtlCol="0">
            <a:spAutoFit/>
          </a:bodyPr>
          <a:lstStyle/>
          <a:p>
            <a:r>
              <a:rPr lang="en-US" dirty="0" smtClean="0"/>
              <a:t>Alan Jones et al., 2004</a:t>
            </a:r>
            <a:endParaRPr lang="en-US" dirty="0"/>
          </a:p>
        </p:txBody>
      </p:sp>
    </p:spTree>
    <p:extLst>
      <p:ext uri="{BB962C8B-B14F-4D97-AF65-F5344CB8AC3E}">
        <p14:creationId xmlns:p14="http://schemas.microsoft.com/office/powerpoint/2010/main" val="3071782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eologic_Provinces.tiff"/>
          <p:cNvPicPr>
            <a:picLocks noGrp="1" noChangeAspect="1"/>
          </p:cNvPicPr>
          <p:nvPr>
            <p:ph idx="1"/>
          </p:nvPr>
        </p:nvPicPr>
        <p:blipFill>
          <a:blip r:embed="rId2">
            <a:extLst>
              <a:ext uri="{28A0092B-C50C-407E-A947-70E740481C1C}">
                <a14:useLocalDpi xmlns:a14="http://schemas.microsoft.com/office/drawing/2010/main" val="0"/>
              </a:ext>
            </a:extLst>
          </a:blip>
          <a:srcRect l="1347" r="1347"/>
          <a:stretch>
            <a:fillRect/>
          </a:stretch>
        </p:blipFill>
        <p:spPr>
          <a:xfrm>
            <a:off x="-2769606" y="0"/>
            <a:ext cx="11913606" cy="6826662"/>
          </a:xfrm>
        </p:spPr>
      </p:pic>
      <p:sp>
        <p:nvSpPr>
          <p:cNvPr id="3" name="TextBox 2"/>
          <p:cNvSpPr txBox="1"/>
          <p:nvPr/>
        </p:nvSpPr>
        <p:spPr>
          <a:xfrm>
            <a:off x="135812" y="274638"/>
            <a:ext cx="4668585" cy="5016758"/>
          </a:xfrm>
          <a:prstGeom prst="rect">
            <a:avLst/>
          </a:prstGeom>
          <a:solidFill>
            <a:schemeClr val="tx2">
              <a:lumMod val="20000"/>
              <a:lumOff val="80000"/>
            </a:schemeClr>
          </a:solidFill>
        </p:spPr>
        <p:txBody>
          <a:bodyPr wrap="square" rtlCol="0">
            <a:spAutoFit/>
          </a:bodyPr>
          <a:lstStyle/>
          <a:p>
            <a:r>
              <a:rPr lang="en-US" sz="4000" dirty="0"/>
              <a:t>OCEAN</a:t>
            </a:r>
          </a:p>
          <a:p>
            <a:r>
              <a:rPr lang="en-US" sz="4000" dirty="0"/>
              <a:t>SHIELD</a:t>
            </a:r>
          </a:p>
          <a:p>
            <a:r>
              <a:rPr lang="en-US" sz="4000" dirty="0"/>
              <a:t>PLATFORM</a:t>
            </a:r>
          </a:p>
          <a:p>
            <a:r>
              <a:rPr lang="en-US" sz="4000" dirty="0"/>
              <a:t>OROGEN</a:t>
            </a:r>
          </a:p>
          <a:p>
            <a:r>
              <a:rPr lang="en-US" sz="4000" dirty="0"/>
              <a:t>SEDIMENTARY BASIN</a:t>
            </a:r>
          </a:p>
          <a:p>
            <a:r>
              <a:rPr lang="en-US" sz="4000" dirty="0"/>
              <a:t>LARGE IGNEOUS </a:t>
            </a:r>
            <a:r>
              <a:rPr lang="en-US" sz="4000" dirty="0" smtClean="0"/>
              <a:t> </a:t>
            </a:r>
          </a:p>
          <a:p>
            <a:r>
              <a:rPr lang="en-US" sz="4000" dirty="0" smtClean="0"/>
              <a:t>    PROVINCE</a:t>
            </a:r>
            <a:endParaRPr lang="en-US" sz="4000" dirty="0"/>
          </a:p>
          <a:p>
            <a:r>
              <a:rPr lang="en-US" sz="4000" dirty="0"/>
              <a:t>EXTENDED CRUST </a:t>
            </a:r>
          </a:p>
        </p:txBody>
      </p:sp>
    </p:spTree>
    <p:extLst>
      <p:ext uri="{BB962C8B-B14F-4D97-AF65-F5344CB8AC3E}">
        <p14:creationId xmlns:p14="http://schemas.microsoft.com/office/powerpoint/2010/main" val="402487648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0" name="Rectangle 2"/>
          <p:cNvSpPr>
            <a:spLocks noGrp="1" noChangeArrowheads="1"/>
          </p:cNvSpPr>
          <p:nvPr>
            <p:ph type="title"/>
          </p:nvPr>
        </p:nvSpPr>
        <p:spPr>
          <a:xfrm>
            <a:off x="0" y="0"/>
            <a:ext cx="9144000" cy="836613"/>
          </a:xfrm>
        </p:spPr>
        <p:txBody>
          <a:bodyPr/>
          <a:lstStyle/>
          <a:p>
            <a:pPr algn="l">
              <a:defRPr/>
            </a:pPr>
            <a:r>
              <a:rPr lang="en-US" sz="3600" dirty="0" smtClean="0">
                <a:solidFill>
                  <a:srgbClr val="FF0000"/>
                </a:solidFill>
                <a:effectLst>
                  <a:outerShdw blurRad="38100" dist="38100" dir="2700000" algn="tl">
                    <a:srgbClr val="000000">
                      <a:alpha val="43137"/>
                    </a:srgbClr>
                  </a:outerShdw>
                </a:effectLst>
              </a:rPr>
              <a:t>New velocity model VsF1.5d at 100 km</a:t>
            </a:r>
          </a:p>
        </p:txBody>
      </p:sp>
      <p:pic>
        <p:nvPicPr>
          <p:cNvPr id="35843" name="Picture 2"/>
          <p:cNvPicPr>
            <a:picLocks noChangeAspect="1" noChangeArrowheads="1"/>
          </p:cNvPicPr>
          <p:nvPr/>
        </p:nvPicPr>
        <p:blipFill>
          <a:blip r:embed="rId3"/>
          <a:srcRect/>
          <a:stretch>
            <a:fillRect/>
          </a:stretch>
        </p:blipFill>
        <p:spPr bwMode="auto">
          <a:xfrm>
            <a:off x="428625" y="765175"/>
            <a:ext cx="8286750" cy="5949950"/>
          </a:xfrm>
          <a:prstGeom prst="rect">
            <a:avLst/>
          </a:prstGeom>
          <a:noFill/>
          <a:ln w="9525">
            <a:noFill/>
            <a:miter lim="800000"/>
            <a:headEnd/>
            <a:tailEnd/>
          </a:ln>
        </p:spPr>
      </p:pic>
      <p:grpSp>
        <p:nvGrpSpPr>
          <p:cNvPr id="2" name="Group 4"/>
          <p:cNvGrpSpPr>
            <a:grpSpLocks/>
          </p:cNvGrpSpPr>
          <p:nvPr/>
        </p:nvGrpSpPr>
        <p:grpSpPr bwMode="auto">
          <a:xfrm>
            <a:off x="468313" y="1557338"/>
            <a:ext cx="2847975" cy="4319587"/>
            <a:chOff x="467544" y="1556792"/>
            <a:chExt cx="2847975" cy="4320480"/>
          </a:xfrm>
        </p:grpSpPr>
        <p:sp>
          <p:nvSpPr>
            <p:cNvPr id="35845" name="Oval 7"/>
            <p:cNvSpPr>
              <a:spLocks noChangeArrowheads="1"/>
            </p:cNvSpPr>
            <p:nvPr/>
          </p:nvSpPr>
          <p:spPr bwMode="auto">
            <a:xfrm>
              <a:off x="1907704" y="1556792"/>
              <a:ext cx="1285875" cy="1285875"/>
            </a:xfrm>
            <a:prstGeom prst="ellipse">
              <a:avLst/>
            </a:prstGeom>
            <a:noFill/>
            <a:ln w="76200" algn="ctr">
              <a:solidFill>
                <a:srgbClr val="0000FF"/>
              </a:solidFill>
              <a:round/>
              <a:headEnd/>
              <a:tailEnd/>
            </a:ln>
          </p:spPr>
          <p:txBody>
            <a:bodyPr/>
            <a:lstStyle/>
            <a:p>
              <a:endParaRPr lang="en-GB"/>
            </a:p>
          </p:txBody>
        </p:sp>
        <p:sp>
          <p:nvSpPr>
            <p:cNvPr id="35846" name="Rectangle 6"/>
            <p:cNvSpPr>
              <a:spLocks noChangeArrowheads="1"/>
            </p:cNvSpPr>
            <p:nvPr/>
          </p:nvSpPr>
          <p:spPr bwMode="auto">
            <a:xfrm>
              <a:off x="467544" y="4293096"/>
              <a:ext cx="2847975" cy="1584176"/>
            </a:xfrm>
            <a:prstGeom prst="rect">
              <a:avLst/>
            </a:prstGeom>
            <a:solidFill>
              <a:schemeClr val="bg1"/>
            </a:solidFill>
            <a:ln w="9525">
              <a:solidFill>
                <a:srgbClr val="0000FF"/>
              </a:solidFill>
              <a:miter lim="800000"/>
              <a:headEnd/>
              <a:tailEnd/>
            </a:ln>
          </p:spPr>
          <p:txBody>
            <a:bodyPr/>
            <a:lstStyle/>
            <a:p>
              <a:pPr>
                <a:spcBef>
                  <a:spcPct val="20000"/>
                </a:spcBef>
              </a:pPr>
              <a:r>
                <a:rPr lang="en-GB">
                  <a:solidFill>
                    <a:srgbClr val="0000FF"/>
                  </a:solidFill>
                </a:rPr>
                <a:t>Low velocity “notch” in southern extension of Angola Craton</a:t>
              </a:r>
              <a:endParaRPr lang="en-US">
                <a:solidFill>
                  <a:srgbClr val="0000FF"/>
                </a:solidFill>
              </a:endParaRPr>
            </a:p>
          </p:txBody>
        </p:sp>
        <p:cxnSp>
          <p:nvCxnSpPr>
            <p:cNvPr id="35847" name="Straight Arrow Connector 7"/>
            <p:cNvCxnSpPr>
              <a:cxnSpLocks noChangeShapeType="1"/>
              <a:endCxn id="35845" idx="4"/>
            </p:cNvCxnSpPr>
            <p:nvPr/>
          </p:nvCxnSpPr>
          <p:spPr bwMode="auto">
            <a:xfrm rot="5400000" flipH="1" flipV="1">
              <a:off x="1539964" y="3354426"/>
              <a:ext cx="1522437" cy="498920"/>
            </a:xfrm>
            <a:prstGeom prst="straightConnector1">
              <a:avLst/>
            </a:prstGeom>
            <a:noFill/>
            <a:ln w="76200" algn="ctr">
              <a:solidFill>
                <a:srgbClr val="0000FF"/>
              </a:solidFill>
              <a:round/>
              <a:headEnd/>
              <a:tailEnd type="arrow" w="med" len="med"/>
            </a:ln>
          </p:spPr>
        </p:cxnSp>
      </p:grpSp>
    </p:spTree>
    <p:extLst>
      <p:ext uri="{BB962C8B-B14F-4D97-AF65-F5344CB8AC3E}">
        <p14:creationId xmlns:p14="http://schemas.microsoft.com/office/powerpoint/2010/main" val="9552908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0" descr="slice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79248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44570" y="6387068"/>
            <a:ext cx="2013630" cy="369332"/>
          </a:xfrm>
          <a:prstGeom prst="rect">
            <a:avLst/>
          </a:prstGeom>
          <a:noFill/>
        </p:spPr>
        <p:txBody>
          <a:bodyPr wrap="none" rtlCol="0">
            <a:spAutoFit/>
          </a:bodyPr>
          <a:lstStyle/>
          <a:p>
            <a:r>
              <a:rPr lang="en-US" dirty="0" err="1" smtClean="0"/>
              <a:t>Fishwick</a:t>
            </a:r>
            <a:r>
              <a:rPr lang="en-US" dirty="0" smtClean="0"/>
              <a:t> et al, 2013</a:t>
            </a:r>
            <a:endParaRPr lang="en-US" dirty="0"/>
          </a:p>
        </p:txBody>
      </p:sp>
    </p:spTree>
    <p:extLst>
      <p:ext uri="{BB962C8B-B14F-4D97-AF65-F5344CB8AC3E}">
        <p14:creationId xmlns:p14="http://schemas.microsoft.com/office/powerpoint/2010/main" val="96516665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Arrays in Chin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56714" cy="6858000"/>
          </a:xfrm>
          <a:prstGeom prst="rect">
            <a:avLst/>
          </a:prstGeom>
        </p:spPr>
      </p:pic>
    </p:spTree>
    <p:extLst>
      <p:ext uri="{BB962C8B-B14F-4D97-AF65-F5344CB8AC3E}">
        <p14:creationId xmlns:p14="http://schemas.microsoft.com/office/powerpoint/2010/main" val="222644885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manga_2002_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87955" y="136525"/>
            <a:ext cx="6675437" cy="6596063"/>
          </a:xfrm>
          <a:noFill/>
          <a:ln>
            <a:solidFill>
              <a:schemeClr val="tx1"/>
            </a:solidFill>
            <a:miter lim="800000"/>
            <a:headEnd/>
            <a:tailEnd/>
          </a:ln>
        </p:spPr>
      </p:pic>
    </p:spTree>
    <p:extLst>
      <p:ext uri="{BB962C8B-B14F-4D97-AF65-F5344CB8AC3E}">
        <p14:creationId xmlns:p14="http://schemas.microsoft.com/office/powerpoint/2010/main" val="313475027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3" descr="Chicago_June_2012 38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314325"/>
            <a:ext cx="5346700" cy="7172325"/>
          </a:xfrm>
        </p:spPr>
      </p:pic>
      <p:sp>
        <p:nvSpPr>
          <p:cNvPr id="6147" name="TextBox 5"/>
          <p:cNvSpPr txBox="1">
            <a:spLocks noChangeArrowheads="1"/>
          </p:cNvSpPr>
          <p:nvPr/>
        </p:nvSpPr>
        <p:spPr bwMode="auto">
          <a:xfrm>
            <a:off x="4572000" y="5105400"/>
            <a:ext cx="236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t>THANK </a:t>
            </a:r>
            <a:br>
              <a:rPr lang="en-US" sz="2800" dirty="0" smtClean="0"/>
            </a:br>
            <a:r>
              <a:rPr lang="en-US" sz="2800" dirty="0" smtClean="0"/>
              <a:t>     YOU!</a:t>
            </a:r>
            <a:endParaRPr lang="en-US" sz="2800" dirty="0"/>
          </a:p>
        </p:txBody>
      </p:sp>
      <p:sp>
        <p:nvSpPr>
          <p:cNvPr id="7" name="Rectangle 6"/>
          <p:cNvSpPr/>
          <p:nvPr/>
        </p:nvSpPr>
        <p:spPr>
          <a:xfrm>
            <a:off x="0" y="-304800"/>
            <a:ext cx="1828800" cy="716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7086600" y="0"/>
            <a:ext cx="2209800" cy="754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0" name="TextBox 8"/>
          <p:cNvSpPr txBox="1">
            <a:spLocks noChangeArrowheads="1"/>
          </p:cNvSpPr>
          <p:nvPr/>
        </p:nvSpPr>
        <p:spPr bwMode="auto">
          <a:xfrm>
            <a:off x="3124200" y="60960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000" dirty="0"/>
          </a:p>
        </p:txBody>
      </p:sp>
    </p:spTree>
    <p:extLst>
      <p:ext uri="{BB962C8B-B14F-4D97-AF65-F5344CB8AC3E}">
        <p14:creationId xmlns:p14="http://schemas.microsoft.com/office/powerpoint/2010/main" val="257532836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topocontour"/>
          <p:cNvPicPr>
            <a:picLocks noGrp="1" noChangeAspect="1" noChangeArrowheads="1"/>
          </p:cNvPicPr>
          <p:nvPr>
            <p:ph idx="1"/>
          </p:nvPr>
        </p:nvPicPr>
        <p:blipFill>
          <a:blip r:embed="rId3"/>
          <a:srcRect/>
          <a:stretch>
            <a:fillRect/>
          </a:stretch>
        </p:blipFill>
        <p:spPr>
          <a:xfrm>
            <a:off x="381000" y="165100"/>
            <a:ext cx="8616951" cy="6380163"/>
          </a:xfrm>
          <a:noFill/>
          <a:ln w="12700">
            <a:solidFill>
              <a:srgbClr val="000000"/>
            </a:solidFill>
          </a:ln>
        </p:spPr>
      </p:pic>
      <p:sp>
        <p:nvSpPr>
          <p:cNvPr id="15363" name="Text Box 7"/>
          <p:cNvSpPr txBox="1">
            <a:spLocks noChangeArrowheads="1"/>
          </p:cNvSpPr>
          <p:nvPr/>
        </p:nvSpPr>
        <p:spPr bwMode="auto">
          <a:xfrm>
            <a:off x="0" y="6548438"/>
            <a:ext cx="2200275" cy="304800"/>
          </a:xfrm>
          <a:prstGeom prst="rect">
            <a:avLst/>
          </a:prstGeom>
          <a:noFill/>
          <a:ln w="9525" algn="ctr">
            <a:noFill/>
            <a:miter lim="800000"/>
            <a:headEnd/>
            <a:tailEnd/>
          </a:ln>
        </p:spPr>
        <p:txBody>
          <a:bodyPr wrap="none">
            <a:spAutoFit/>
          </a:bodyPr>
          <a:lstStyle/>
          <a:p>
            <a:r>
              <a:rPr lang="en-US" sz="1400" b="0" i="1">
                <a:solidFill>
                  <a:srgbClr val="000000"/>
                </a:solidFill>
                <a:latin typeface="Times New Roman" pitchFamily="18" charset="0"/>
              </a:rPr>
              <a:t>Source: Mooney et al., 1998</a:t>
            </a:r>
          </a:p>
        </p:txBody>
      </p:sp>
      <p:sp>
        <p:nvSpPr>
          <p:cNvPr id="6" name="Rectangle 5"/>
          <p:cNvSpPr/>
          <p:nvPr/>
        </p:nvSpPr>
        <p:spPr>
          <a:xfrm>
            <a:off x="2057400" y="1524000"/>
            <a:ext cx="152400" cy="685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79000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ChangeArrowheads="1"/>
          </p:cNvSpPr>
          <p:nvPr/>
        </p:nvSpPr>
        <p:spPr bwMode="auto">
          <a:xfrm>
            <a:off x="0" y="0"/>
            <a:ext cx="9144000" cy="639763"/>
          </a:xfrm>
          <a:prstGeom prst="rect">
            <a:avLst/>
          </a:prstGeom>
          <a:solidFill>
            <a:srgbClr val="DDDDDD"/>
          </a:solidFill>
          <a:ln w="9525">
            <a:noFill/>
            <a:miter lim="800000"/>
            <a:headEnd/>
            <a:tailEnd/>
          </a:ln>
        </p:spPr>
        <p:txBody>
          <a:bodyPr wrap="none" anchor="ctr"/>
          <a:lstStyle/>
          <a:p>
            <a:endParaRPr lang="en-US"/>
          </a:p>
        </p:txBody>
      </p:sp>
      <p:sp>
        <p:nvSpPr>
          <p:cNvPr id="62467" name="Rectangle 2"/>
          <p:cNvSpPr>
            <a:spLocks noGrp="1" noChangeArrowheads="1"/>
          </p:cNvSpPr>
          <p:nvPr>
            <p:ph type="title"/>
          </p:nvPr>
        </p:nvSpPr>
        <p:spPr>
          <a:xfrm>
            <a:off x="0" y="76200"/>
            <a:ext cx="9144000" cy="555625"/>
          </a:xfrm>
        </p:spPr>
        <p:txBody>
          <a:bodyPr>
            <a:normAutofit fontScale="90000"/>
          </a:bodyPr>
          <a:lstStyle/>
          <a:p>
            <a:pPr eaLnBrk="1" hangingPunct="1"/>
            <a:r>
              <a:rPr lang="en-US" sz="3200" b="1" smtClean="0">
                <a:solidFill>
                  <a:srgbClr val="000000"/>
                </a:solidFill>
                <a:effectLst/>
                <a:latin typeface="Arial" pitchFamily="34" charset="0"/>
              </a:rPr>
              <a:t>Heat Flow Data for Continents</a:t>
            </a:r>
            <a:endParaRPr lang="en-US" sz="3200" b="1" smtClean="0">
              <a:solidFill>
                <a:srgbClr val="000000"/>
              </a:solidFill>
              <a:effectLst/>
              <a:latin typeface="Arial" pitchFamily="34" charset="0"/>
              <a:cs typeface="Arial" pitchFamily="34" charset="0"/>
            </a:endParaRPr>
          </a:p>
        </p:txBody>
      </p:sp>
      <p:sp>
        <p:nvSpPr>
          <p:cNvPr id="62468" name="Text Box 4"/>
          <p:cNvSpPr txBox="1">
            <a:spLocks noChangeArrowheads="1"/>
          </p:cNvSpPr>
          <p:nvPr/>
        </p:nvSpPr>
        <p:spPr bwMode="auto">
          <a:xfrm>
            <a:off x="0" y="6513513"/>
            <a:ext cx="9144000" cy="304800"/>
          </a:xfrm>
          <a:prstGeom prst="rect">
            <a:avLst/>
          </a:prstGeom>
          <a:noFill/>
          <a:ln w="9525" algn="ctr">
            <a:noFill/>
            <a:miter lim="800000"/>
            <a:headEnd/>
            <a:tailEnd/>
          </a:ln>
        </p:spPr>
        <p:txBody>
          <a:bodyPr>
            <a:spAutoFit/>
          </a:bodyPr>
          <a:lstStyle/>
          <a:p>
            <a:pPr algn="ctr"/>
            <a:r>
              <a:rPr lang="en-US" sz="1400" b="0" i="1">
                <a:solidFill>
                  <a:srgbClr val="000000"/>
                </a:solidFill>
                <a:latin typeface="Times New Roman" pitchFamily="18" charset="0"/>
              </a:rPr>
              <a:t>Source: Artemieva and Mooney, 2000</a:t>
            </a:r>
          </a:p>
        </p:txBody>
      </p:sp>
      <p:pic>
        <p:nvPicPr>
          <p:cNvPr id="62469" name="Picture 6" descr="heat_flow_continent copy"/>
          <p:cNvPicPr>
            <a:picLocks noGrp="1" noChangeAspect="1" noChangeArrowheads="1"/>
          </p:cNvPicPr>
          <p:nvPr>
            <p:ph idx="1"/>
          </p:nvPr>
        </p:nvPicPr>
        <p:blipFill>
          <a:blip r:embed="rId3" cstate="print"/>
          <a:srcRect/>
          <a:stretch>
            <a:fillRect/>
          </a:stretch>
        </p:blipFill>
        <p:spPr>
          <a:xfrm>
            <a:off x="403225" y="693738"/>
            <a:ext cx="8335963" cy="5859462"/>
          </a:xfrm>
          <a:noFill/>
        </p:spPr>
      </p:pic>
    </p:spTree>
    <p:extLst>
      <p:ext uri="{BB962C8B-B14F-4D97-AF65-F5344CB8AC3E}">
        <p14:creationId xmlns:p14="http://schemas.microsoft.com/office/powerpoint/2010/main" val="73060494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ontent Placeholder 3"/>
          <p:cNvGrpSpPr>
            <a:grpSpLocks noGrp="1"/>
          </p:cNvGrpSpPr>
          <p:nvPr/>
        </p:nvGrpSpPr>
        <p:grpSpPr>
          <a:xfrm>
            <a:off x="457200" y="1600200"/>
            <a:ext cx="8229600" cy="4525963"/>
            <a:chOff x="895350" y="304800"/>
            <a:chExt cx="6794500" cy="264795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56" y="304800"/>
              <a:ext cx="677545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50" y="812800"/>
              <a:ext cx="6794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50" y="2057400"/>
              <a:ext cx="67754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437910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Global lithosphere thickness from seismic anisotropy</a:t>
            </a:r>
            <a:endParaRPr lang="en-US" sz="3600" dirty="0"/>
          </a:p>
        </p:txBody>
      </p:sp>
      <p:sp>
        <p:nvSpPr>
          <p:cNvPr id="3" name="Content Placeholder 2"/>
          <p:cNvSpPr>
            <a:spLocks noGrp="1"/>
          </p:cNvSpPr>
          <p:nvPr>
            <p:ph idx="1"/>
          </p:nvPr>
        </p:nvSpPr>
        <p:spPr>
          <a:xfrm>
            <a:off x="457200" y="1600200"/>
            <a:ext cx="8458200" cy="4525963"/>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sz="2200" b="1" dirty="0" smtClean="0">
                <a:latin typeface="Arial" charset="0"/>
              </a:rPr>
              <a:t>Pattern of anisotropy (rock fabric) change across the LAB</a:t>
            </a:r>
            <a:endParaRPr lang="en-US" sz="2200" dirty="0"/>
          </a:p>
          <a:p>
            <a:endParaRPr lang="en-US" dirty="0" smtClean="0"/>
          </a:p>
          <a:p>
            <a:endParaRPr lang="en-US" dirty="0" smtClean="0"/>
          </a:p>
          <a:p>
            <a:endParaRPr lang="en-US" dirty="0" smtClean="0"/>
          </a:p>
          <a:p>
            <a:endParaRPr lang="en-US" sz="2200" dirty="0" smtClean="0"/>
          </a:p>
          <a:p>
            <a:endParaRPr lang="en-US" sz="2200" dirty="0"/>
          </a:p>
        </p:txBody>
      </p:sp>
      <p:sp>
        <p:nvSpPr>
          <p:cNvPr id="4" name="Footer Placeholder 3"/>
          <p:cNvSpPr>
            <a:spLocks noGrp="1"/>
          </p:cNvSpPr>
          <p:nvPr>
            <p:ph type="ftr" sz="quarter" idx="11"/>
          </p:nvPr>
        </p:nvSpPr>
        <p:spPr/>
        <p:txBody>
          <a:bodyPr/>
          <a:lstStyle/>
          <a:p>
            <a:pPr>
              <a:defRPr/>
            </a:pPr>
            <a:r>
              <a:rPr lang="en-US" smtClean="0"/>
              <a:t>A global survey </a:t>
            </a:r>
            <a:endParaRPr lang="en-US"/>
          </a:p>
        </p:txBody>
      </p:sp>
      <p:sp>
        <p:nvSpPr>
          <p:cNvPr id="6" name="Text Box 9"/>
          <p:cNvSpPr txBox="1">
            <a:spLocks noChangeArrowheads="1"/>
          </p:cNvSpPr>
          <p:nvPr/>
        </p:nvSpPr>
        <p:spPr bwMode="auto">
          <a:xfrm>
            <a:off x="5257800" y="6027003"/>
            <a:ext cx="3124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1600" dirty="0" err="1"/>
              <a:t>Plomerová</a:t>
            </a:r>
            <a:r>
              <a:rPr lang="en-US" sz="1600" dirty="0"/>
              <a:t>,  et al. </a:t>
            </a:r>
            <a:r>
              <a:rPr lang="en-US" sz="1600" i="1" dirty="0" err="1"/>
              <a:t>Tectonophysics</a:t>
            </a:r>
            <a:r>
              <a:rPr lang="en-US" sz="1600" i="1" dirty="0"/>
              <a:t>,</a:t>
            </a:r>
            <a:r>
              <a:rPr lang="en-US" sz="1600" dirty="0"/>
              <a:t> 358</a:t>
            </a:r>
            <a:r>
              <a:rPr lang="en-US" sz="1600" b="1" dirty="0"/>
              <a:t>,</a:t>
            </a:r>
            <a:r>
              <a:rPr lang="en-US" sz="1600" dirty="0"/>
              <a:t> 175-185, 2002</a:t>
            </a:r>
          </a:p>
        </p:txBody>
      </p:sp>
      <p:pic>
        <p:nvPicPr>
          <p:cNvPr id="7" name="Picture 2" descr="Full-size image (155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397" y="1491732"/>
            <a:ext cx="6353175" cy="415290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3"/>
          <p:cNvSpPr txBox="1">
            <a:spLocks/>
          </p:cNvSpPr>
          <p:nvPr/>
        </p:nvSpPr>
        <p:spPr bwMode="auto">
          <a:xfrm>
            <a:off x="0" y="6534150"/>
            <a:ext cx="5715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endParaRPr lang="en-US" dirty="0">
              <a:solidFill>
                <a:srgbClr val="FF0000"/>
              </a:solidFill>
            </a:endParaRPr>
          </a:p>
        </p:txBody>
      </p:sp>
    </p:spTree>
    <p:extLst>
      <p:ext uri="{BB962C8B-B14F-4D97-AF65-F5344CB8AC3E}">
        <p14:creationId xmlns:p14="http://schemas.microsoft.com/office/powerpoint/2010/main" val="272583160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868362"/>
          </a:xfrm>
        </p:spPr>
        <p:txBody>
          <a:bodyPr>
            <a:normAutofit fontScale="90000"/>
          </a:bodyPr>
          <a:lstStyle/>
          <a:p>
            <a:r>
              <a:rPr lang="en-US" sz="3600" b="1" dirty="0" smtClean="0"/>
              <a:t>lithosphere thickness from azimuthal anisotropy</a:t>
            </a:r>
            <a:endParaRPr lang="en-US" sz="3600" b="1" dirty="0"/>
          </a:p>
        </p:txBody>
      </p:sp>
      <p:sp>
        <p:nvSpPr>
          <p:cNvPr id="3" name="Content Placeholder 2"/>
          <p:cNvSpPr>
            <a:spLocks noGrp="1"/>
          </p:cNvSpPr>
          <p:nvPr>
            <p:ph idx="1"/>
          </p:nvPr>
        </p:nvSpPr>
        <p:spPr>
          <a:xfrm>
            <a:off x="457200" y="1600200"/>
            <a:ext cx="8166618" cy="4525963"/>
          </a:xfrm>
        </p:spPr>
        <p:txBody>
          <a:bodyPr>
            <a:normAutofit lnSpcReduction="10000"/>
          </a:bodyPr>
          <a:lstStyle/>
          <a:p>
            <a:endParaRPr lang="en-US" dirty="0" smtClean="0"/>
          </a:p>
          <a:p>
            <a:endParaRPr lang="en-US" dirty="0"/>
          </a:p>
          <a:p>
            <a:endParaRPr lang="en-US" dirty="0" smtClean="0"/>
          </a:p>
          <a:p>
            <a:endParaRPr lang="en-US" dirty="0"/>
          </a:p>
          <a:p>
            <a:endParaRPr lang="en-US" dirty="0" smtClean="0"/>
          </a:p>
          <a:p>
            <a:r>
              <a:rPr lang="en-US" sz="2200" b="1" dirty="0" smtClean="0"/>
              <a:t>Depth dependent azimuthal anisotropy </a:t>
            </a:r>
          </a:p>
          <a:p>
            <a:r>
              <a:rPr lang="en-US" sz="2200" b="1" dirty="0" smtClean="0"/>
              <a:t>Fast axis direction parallel to current plate motion</a:t>
            </a:r>
          </a:p>
          <a:p>
            <a:r>
              <a:rPr lang="en-US" sz="2200" b="1" dirty="0" smtClean="0"/>
              <a:t>Multiple episode of continent formation</a:t>
            </a:r>
          </a:p>
          <a:p>
            <a:r>
              <a:rPr lang="en-US" sz="2200" b="1" dirty="0" smtClean="0"/>
              <a:t>Applicable to the globe</a:t>
            </a:r>
            <a:endParaRPr lang="en-US" sz="2200" b="1" dirty="0"/>
          </a:p>
          <a:p>
            <a:endParaRPr lang="en-US" dirty="0" smtClean="0"/>
          </a:p>
          <a:p>
            <a:endParaRPr lang="en-US" dirty="0" smtClean="0"/>
          </a:p>
          <a:p>
            <a:endParaRPr lang="en-US" dirty="0" smtClean="0"/>
          </a:p>
          <a:p>
            <a:endParaRPr lang="en-US" sz="2200" dirty="0" smtClean="0"/>
          </a:p>
          <a:p>
            <a:endParaRPr lang="en-US" sz="2200" dirty="0"/>
          </a:p>
        </p:txBody>
      </p:sp>
      <p:sp>
        <p:nvSpPr>
          <p:cNvPr id="4" name="Footer Placeholder 3"/>
          <p:cNvSpPr>
            <a:spLocks noGrp="1"/>
          </p:cNvSpPr>
          <p:nvPr>
            <p:ph type="ftr" sz="quarter" idx="11"/>
          </p:nvPr>
        </p:nvSpPr>
        <p:spPr/>
        <p:txBody>
          <a:bodyPr/>
          <a:lstStyle/>
          <a:p>
            <a:pPr>
              <a:defRPr/>
            </a:pPr>
            <a:r>
              <a:rPr lang="en-US" smtClean="0"/>
              <a:t>A global survey </a:t>
            </a:r>
            <a:endParaRPr lang="en-US"/>
          </a:p>
        </p:txBody>
      </p:sp>
      <p:sp>
        <p:nvSpPr>
          <p:cNvPr id="6" name="Text Box 9"/>
          <p:cNvSpPr txBox="1">
            <a:spLocks noChangeArrowheads="1"/>
          </p:cNvSpPr>
          <p:nvPr/>
        </p:nvSpPr>
        <p:spPr bwMode="auto">
          <a:xfrm>
            <a:off x="5334000" y="5486400"/>
            <a:ext cx="33527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2400" dirty="0"/>
              <a:t>Yuan and Romanowicz, </a:t>
            </a:r>
            <a:r>
              <a:rPr lang="en-US" sz="2400" i="1" dirty="0"/>
              <a:t>Nature,</a:t>
            </a:r>
            <a:r>
              <a:rPr lang="en-US" sz="2400" dirty="0"/>
              <a:t> 466, 1063-1068, 2010</a:t>
            </a:r>
          </a:p>
        </p:txBody>
      </p:sp>
      <p:sp>
        <p:nvSpPr>
          <p:cNvPr id="8" name="Footer Placeholder 3"/>
          <p:cNvSpPr txBox="1">
            <a:spLocks/>
          </p:cNvSpPr>
          <p:nvPr/>
        </p:nvSpPr>
        <p:spPr bwMode="auto">
          <a:xfrm>
            <a:off x="0" y="6534150"/>
            <a:ext cx="5715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endParaRPr lang="en-US" dirty="0">
              <a:solidFill>
                <a:srgbClr val="FF0000"/>
              </a:solidFill>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124200" cy="254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371600"/>
            <a:ext cx="5010402" cy="254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0429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2"/>
          <p:cNvSpPr txBox="1">
            <a:spLocks noChangeArrowheads="1"/>
          </p:cNvSpPr>
          <p:nvPr/>
        </p:nvSpPr>
        <p:spPr bwMode="auto">
          <a:xfrm>
            <a:off x="3652838" y="1143000"/>
            <a:ext cx="17859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r>
              <a:rPr lang="en-US" sz="3200"/>
              <a:t>Oceanic </a:t>
            </a:r>
          </a:p>
        </p:txBody>
      </p:sp>
      <p:sp>
        <p:nvSpPr>
          <p:cNvPr id="202754" name="Text Box 4"/>
          <p:cNvSpPr txBox="1">
            <a:spLocks noChangeArrowheads="1"/>
          </p:cNvSpPr>
          <p:nvPr/>
        </p:nvSpPr>
        <p:spPr bwMode="auto">
          <a:xfrm>
            <a:off x="2328863" y="5562600"/>
            <a:ext cx="4435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algn="ctr"/>
            <a:r>
              <a:rPr lang="en-US" sz="1800"/>
              <a:t>Intrusion and differentiation of mantle-derived basalt</a:t>
            </a:r>
          </a:p>
        </p:txBody>
      </p:sp>
      <p:grpSp>
        <p:nvGrpSpPr>
          <p:cNvPr id="202755" name="Group 5"/>
          <p:cNvGrpSpPr>
            <a:grpSpLocks/>
          </p:cNvGrpSpPr>
          <p:nvPr/>
        </p:nvGrpSpPr>
        <p:grpSpPr bwMode="auto">
          <a:xfrm>
            <a:off x="223608" y="1143000"/>
            <a:ext cx="8382000" cy="5080000"/>
            <a:chOff x="0" y="1181"/>
            <a:chExt cx="3168" cy="1825"/>
          </a:xfrm>
        </p:grpSpPr>
        <p:pic>
          <p:nvPicPr>
            <p:cNvPr id="202757" name="Picture 6" descr="ocean crust fm.gif                                             000DBE02Macintosh HD                   B64C55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1"/>
              <a:ext cx="3168" cy="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8" name="Text Box 7"/>
            <p:cNvSpPr txBox="1">
              <a:spLocks noChangeArrowheads="1"/>
            </p:cNvSpPr>
            <p:nvPr/>
          </p:nvSpPr>
          <p:spPr bwMode="auto">
            <a:xfrm>
              <a:off x="528" y="2832"/>
              <a:ext cx="82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r>
                <a:rPr lang="en-US" sz="1200" i="1"/>
                <a:t>From Press &amp; Siever</a:t>
              </a:r>
            </a:p>
          </p:txBody>
        </p:sp>
      </p:grpSp>
      <p:sp>
        <p:nvSpPr>
          <p:cNvPr id="202756" name="Text Box 7"/>
          <p:cNvSpPr txBox="1">
            <a:spLocks noChangeArrowheads="1"/>
          </p:cNvSpPr>
          <p:nvPr/>
        </p:nvSpPr>
        <p:spPr bwMode="auto">
          <a:xfrm>
            <a:off x="949325" y="304800"/>
            <a:ext cx="752000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ahoma" charset="0"/>
                <a:ea typeface="ＭＳ Ｐゴシック" charset="0"/>
                <a:cs typeface="ＭＳ Ｐゴシック" charset="0"/>
              </a:defRPr>
            </a:lvl1pPr>
            <a:lvl2pPr marL="742950" indent="-285750">
              <a:defRPr sz="2400" b="1">
                <a:solidFill>
                  <a:schemeClr val="tx1"/>
                </a:solidFill>
                <a:latin typeface="Tahoma" charset="0"/>
                <a:ea typeface="ＭＳ Ｐゴシック" charset="0"/>
              </a:defRPr>
            </a:lvl2pPr>
            <a:lvl3pPr marL="1143000" indent="-228600">
              <a:defRPr sz="2400" b="1">
                <a:solidFill>
                  <a:schemeClr val="tx1"/>
                </a:solidFill>
                <a:latin typeface="Tahoma" charset="0"/>
                <a:ea typeface="ＭＳ Ｐゴシック" charset="0"/>
              </a:defRPr>
            </a:lvl3pPr>
            <a:lvl4pPr marL="1600200" indent="-228600">
              <a:defRPr sz="2400" b="1">
                <a:solidFill>
                  <a:schemeClr val="tx1"/>
                </a:solidFill>
                <a:latin typeface="Tahoma" charset="0"/>
                <a:ea typeface="ＭＳ Ｐゴシック" charset="0"/>
              </a:defRPr>
            </a:lvl4pPr>
            <a:lvl5pPr marL="2057400" indent="-22860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r>
              <a:rPr lang="en-US" sz="3200" dirty="0">
                <a:solidFill>
                  <a:srgbClr val="0000FF"/>
                </a:solidFill>
                <a:cs typeface="Times New Roman" charset="0"/>
              </a:rPr>
              <a:t>Generation of Earth’s </a:t>
            </a:r>
            <a:r>
              <a:rPr lang="en-US" sz="3200" dirty="0" smtClean="0">
                <a:solidFill>
                  <a:srgbClr val="0000FF"/>
                </a:solidFill>
                <a:cs typeface="Times New Roman" charset="0"/>
              </a:rPr>
              <a:t>Oceanic Crust</a:t>
            </a:r>
            <a:endParaRPr lang="en-US" sz="1800" dirty="0"/>
          </a:p>
        </p:txBody>
      </p:sp>
    </p:spTree>
    <p:extLst>
      <p:ext uri="{BB962C8B-B14F-4D97-AF65-F5344CB8AC3E}">
        <p14:creationId xmlns:p14="http://schemas.microsoft.com/office/powerpoint/2010/main" val="151853721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North_America_1.png"/>
          <p:cNvPicPr>
            <a:picLocks noGrp="1" noChangeAspect="1"/>
          </p:cNvPicPr>
          <p:nvPr>
            <p:ph idx="1"/>
          </p:nvPr>
        </p:nvPicPr>
        <p:blipFill>
          <a:blip r:embed="rId2">
            <a:extLst>
              <a:ext uri="{28A0092B-C50C-407E-A947-70E740481C1C}">
                <a14:useLocalDpi xmlns:a14="http://schemas.microsoft.com/office/drawing/2010/main" val="0"/>
              </a:ext>
            </a:extLst>
          </a:blip>
          <a:srcRect l="563" r="563"/>
          <a:stretch>
            <a:fillRect/>
          </a:stretch>
        </p:blipFill>
        <p:spPr>
          <a:xfrm>
            <a:off x="169863" y="225425"/>
            <a:ext cx="8720137" cy="6350000"/>
          </a:xfrm>
        </p:spPr>
      </p:pic>
    </p:spTree>
    <p:extLst>
      <p:ext uri="{BB962C8B-B14F-4D97-AF65-F5344CB8AC3E}">
        <p14:creationId xmlns:p14="http://schemas.microsoft.com/office/powerpoint/2010/main" val="82819873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74638"/>
            <a:ext cx="8229600" cy="931862"/>
          </a:xfrm>
        </p:spPr>
        <p:txBody>
          <a:bodyPr/>
          <a:lstStyle/>
          <a:p>
            <a:r>
              <a:rPr lang="en-US" sz="5400">
                <a:latin typeface="Arial" charset="0"/>
                <a:ea typeface="ＭＳ Ｐゴシック" charset="0"/>
                <a:cs typeface="ＭＳ Ｐゴシック" charset="0"/>
              </a:rPr>
              <a:t>What is the lithosphere?</a:t>
            </a:r>
          </a:p>
        </p:txBody>
      </p:sp>
      <p:sp>
        <p:nvSpPr>
          <p:cNvPr id="18434" name="Content Placeholder 2"/>
          <p:cNvSpPr>
            <a:spLocks noGrp="1"/>
          </p:cNvSpPr>
          <p:nvPr>
            <p:ph idx="1"/>
          </p:nvPr>
        </p:nvSpPr>
        <p:spPr>
          <a:xfrm>
            <a:off x="406400" y="1155700"/>
            <a:ext cx="8229600" cy="4767263"/>
          </a:xfrm>
        </p:spPr>
        <p:txBody>
          <a:bodyPr/>
          <a:lstStyle/>
          <a:p>
            <a:pPr>
              <a:buFontTx/>
              <a:buNone/>
            </a:pPr>
            <a:endParaRPr lang="en-US" sz="2800">
              <a:latin typeface="Arial" charset="0"/>
              <a:ea typeface="ＭＳ Ｐゴシック" charset="0"/>
              <a:cs typeface="ＭＳ Ｐゴシック" charset="0"/>
            </a:endParaRPr>
          </a:p>
          <a:p>
            <a:pPr>
              <a:buFontTx/>
              <a:buNone/>
            </a:pPr>
            <a:r>
              <a:rPr lang="en-US" sz="4000" i="1">
                <a:solidFill>
                  <a:srgbClr val="C00000"/>
                </a:solidFill>
                <a:latin typeface="Arial" charset="0"/>
                <a:ea typeface="ＭＳ Ｐゴシック" charset="0"/>
                <a:cs typeface="ＭＳ Ｐゴシック" charset="0"/>
              </a:rPr>
              <a:t>  The rigid outer shell of the Earth that moves as tectonic plates is called the lithosphere.</a:t>
            </a:r>
          </a:p>
          <a:p>
            <a:pPr>
              <a:buFontTx/>
              <a:buNone/>
            </a:pPr>
            <a:endParaRPr lang="en-US" sz="4000">
              <a:latin typeface="Arial" charset="0"/>
              <a:ea typeface="ＭＳ Ｐゴシック" charset="0"/>
              <a:cs typeface="ＭＳ Ｐゴシック" charset="0"/>
            </a:endParaRPr>
          </a:p>
          <a:p>
            <a:pPr>
              <a:buFontTx/>
              <a:buNone/>
            </a:pPr>
            <a:r>
              <a:rPr lang="en-US" sz="4000">
                <a:latin typeface="Arial" charset="0"/>
                <a:ea typeface="ＭＳ Ｐゴシック" charset="0"/>
                <a:cs typeface="ＭＳ Ｐゴシック" charset="0"/>
              </a:rPr>
              <a:t>However, there are several ways to define the lithosphere</a:t>
            </a:r>
            <a:r>
              <a:rPr lang="en-US" sz="2800">
                <a:latin typeface="Arial" charset="0"/>
                <a:ea typeface="ＭＳ Ｐゴシック" charset="0"/>
                <a:cs typeface="ＭＳ Ｐゴシック" charset="0"/>
              </a:rPr>
              <a:t>.</a:t>
            </a:r>
          </a:p>
        </p:txBody>
      </p:sp>
    </p:spTree>
    <p:extLst>
      <p:ext uri="{BB962C8B-B14F-4D97-AF65-F5344CB8AC3E}">
        <p14:creationId xmlns:p14="http://schemas.microsoft.com/office/powerpoint/2010/main" val="214117899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plate-tectonics0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069975"/>
            <a:ext cx="88233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7890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_3_LAB_ Rychert_Page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282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ctrTitle"/>
          </p:nvPr>
        </p:nvSpPr>
        <p:spPr>
          <a:xfrm>
            <a:off x="2843213" y="317500"/>
            <a:ext cx="5646737" cy="844550"/>
          </a:xfrm>
        </p:spPr>
        <p:txBody>
          <a:bodyPr/>
          <a:lstStyle/>
          <a:p>
            <a:pPr>
              <a:defRPr/>
            </a:pPr>
            <a:r>
              <a:rPr lang="en-US" sz="3600">
                <a:solidFill>
                  <a:schemeClr val="accent2"/>
                </a:solidFill>
              </a:rPr>
              <a:t>Tomographic Model</a:t>
            </a:r>
          </a:p>
        </p:txBody>
      </p:sp>
      <p:pic>
        <p:nvPicPr>
          <p:cNvPr id="19459" name="Picture 3" descr="vanhojist_tomography"/>
          <p:cNvPicPr>
            <a:picLocks noChangeAspect="1" noChangeArrowheads="1"/>
          </p:cNvPicPr>
          <p:nvPr/>
        </p:nvPicPr>
        <p:blipFill>
          <a:blip r:embed="rId3"/>
          <a:srcRect/>
          <a:stretch>
            <a:fillRect/>
          </a:stretch>
        </p:blipFill>
        <p:spPr bwMode="auto">
          <a:xfrm>
            <a:off x="155575" y="1601788"/>
            <a:ext cx="8832850" cy="5030787"/>
          </a:xfrm>
          <a:prstGeom prst="rect">
            <a:avLst/>
          </a:prstGeom>
          <a:noFill/>
          <a:ln w="12700">
            <a:solidFill>
              <a:srgbClr val="000000"/>
            </a:solidFill>
            <a:miter lim="800000"/>
            <a:headEnd/>
            <a:tailEnd/>
          </a:ln>
        </p:spPr>
      </p:pic>
      <p:pic>
        <p:nvPicPr>
          <p:cNvPr id="19460" name="Picture 4" descr="vanhojist_tomography_1"/>
          <p:cNvPicPr>
            <a:picLocks noChangeAspect="1" noChangeArrowheads="1"/>
          </p:cNvPicPr>
          <p:nvPr/>
        </p:nvPicPr>
        <p:blipFill>
          <a:blip r:embed="rId4"/>
          <a:srcRect/>
          <a:stretch>
            <a:fillRect/>
          </a:stretch>
        </p:blipFill>
        <p:spPr bwMode="auto">
          <a:xfrm>
            <a:off x="155575" y="165100"/>
            <a:ext cx="2151063" cy="2151063"/>
          </a:xfrm>
          <a:prstGeom prst="rect">
            <a:avLst/>
          </a:prstGeom>
          <a:noFill/>
          <a:ln w="12700">
            <a:solidFill>
              <a:srgbClr val="000000"/>
            </a:solidFill>
            <a:miter lim="800000"/>
            <a:headEnd/>
            <a:tailEnd/>
          </a:ln>
        </p:spPr>
      </p:pic>
      <p:sp>
        <p:nvSpPr>
          <p:cNvPr id="19461" name="Text Box 5"/>
          <p:cNvSpPr txBox="1">
            <a:spLocks noChangeArrowheads="1"/>
          </p:cNvSpPr>
          <p:nvPr/>
        </p:nvSpPr>
        <p:spPr bwMode="auto">
          <a:xfrm>
            <a:off x="6761163" y="1585913"/>
            <a:ext cx="2227262" cy="611187"/>
          </a:xfrm>
          <a:prstGeom prst="rect">
            <a:avLst/>
          </a:prstGeom>
          <a:noFill/>
          <a:ln w="9525">
            <a:noFill/>
            <a:miter lim="800000"/>
            <a:headEnd/>
            <a:tailEnd/>
          </a:ln>
        </p:spPr>
        <p:txBody>
          <a:bodyPr>
            <a:spAutoFit/>
          </a:bodyPr>
          <a:lstStyle/>
          <a:p>
            <a:r>
              <a:rPr lang="en-US" sz="1600" i="1"/>
              <a:t>Van Heijst, Ritsema, </a:t>
            </a:r>
          </a:p>
          <a:p>
            <a:r>
              <a:rPr lang="en-US" sz="1600" i="1"/>
              <a:t>and Woodhouse, 1999</a:t>
            </a:r>
            <a:r>
              <a:rPr lang="en-US"/>
              <a:t> </a:t>
            </a:r>
          </a:p>
        </p:txBody>
      </p:sp>
    </p:spTree>
    <p:extLst>
      <p:ext uri="{BB962C8B-B14F-4D97-AF65-F5344CB8AC3E}">
        <p14:creationId xmlns:p14="http://schemas.microsoft.com/office/powerpoint/2010/main" val="106827703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Jeroen_175_NA_contour.jpg"/>
          <p:cNvPicPr>
            <a:picLocks noGrp="1" noChangeAspect="1"/>
          </p:cNvPicPr>
          <p:nvPr isPhoto="1"/>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86350768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Meeting on science cooperation between China and the U.S. , </a:t>
            </a:r>
            <a:r>
              <a:rPr lang="en-US" dirty="0" smtClean="0"/>
              <a:t>Xian, </a:t>
            </a:r>
            <a:r>
              <a:rPr lang="en-US" dirty="0"/>
              <a:t>China, October 22, 2010</a:t>
            </a:r>
          </a:p>
          <a:p>
            <a:endParaRPr lang="en-US" dirty="0"/>
          </a:p>
        </p:txBody>
      </p:sp>
      <p:pic>
        <p:nvPicPr>
          <p:cNvPr id="5" name="Picture 6"/>
          <p:cNvPicPr>
            <a:picLocks noChangeAspect="1" noChangeArrowheads="1"/>
          </p:cNvPicPr>
          <p:nvPr/>
        </p:nvPicPr>
        <p:blipFill>
          <a:blip r:embed="rId3" cstate="print"/>
          <a:srcRect/>
          <a:stretch>
            <a:fillRect/>
          </a:stretch>
        </p:blipFill>
        <p:spPr bwMode="auto">
          <a:xfrm>
            <a:off x="762000" y="838200"/>
            <a:ext cx="7543800" cy="4173538"/>
          </a:xfrm>
          <a:prstGeom prst="rect">
            <a:avLst/>
          </a:prstGeom>
          <a:noFill/>
          <a:ln w="9525">
            <a:noFill/>
            <a:miter lim="800000"/>
            <a:headEnd/>
            <a:tailEnd/>
          </a:ln>
        </p:spPr>
      </p:pic>
      <p:sp>
        <p:nvSpPr>
          <p:cNvPr id="6" name="Line 8"/>
          <p:cNvSpPr>
            <a:spLocks noChangeShapeType="1"/>
          </p:cNvSpPr>
          <p:nvPr/>
        </p:nvSpPr>
        <p:spPr bwMode="auto">
          <a:xfrm flipH="1" flipV="1">
            <a:off x="4572000" y="3429000"/>
            <a:ext cx="609600" cy="1752600"/>
          </a:xfrm>
          <a:prstGeom prst="line">
            <a:avLst/>
          </a:prstGeom>
          <a:noFill/>
          <a:ln w="9525">
            <a:solidFill>
              <a:schemeClr val="tx1"/>
            </a:solidFill>
            <a:round/>
            <a:headEnd/>
            <a:tailEnd type="triangle" w="med" len="med"/>
          </a:ln>
        </p:spPr>
        <p:txBody>
          <a:bodyPr/>
          <a:lstStyle/>
          <a:p>
            <a:endParaRPr lang="en-US"/>
          </a:p>
        </p:txBody>
      </p:sp>
      <p:sp>
        <p:nvSpPr>
          <p:cNvPr id="7" name="Line 9"/>
          <p:cNvSpPr>
            <a:spLocks noChangeShapeType="1"/>
          </p:cNvSpPr>
          <p:nvPr/>
        </p:nvSpPr>
        <p:spPr bwMode="auto">
          <a:xfrm flipH="1" flipV="1">
            <a:off x="4648200" y="3124200"/>
            <a:ext cx="1143000" cy="2362200"/>
          </a:xfrm>
          <a:prstGeom prst="line">
            <a:avLst/>
          </a:prstGeom>
          <a:noFill/>
          <a:ln w="9525">
            <a:solidFill>
              <a:schemeClr val="tx1"/>
            </a:solidFill>
            <a:round/>
            <a:headEnd/>
            <a:tailEnd type="triangle" w="med" len="med"/>
          </a:ln>
        </p:spPr>
        <p:txBody>
          <a:bodyPr/>
          <a:lstStyle/>
          <a:p>
            <a:endParaRPr lang="en-US"/>
          </a:p>
        </p:txBody>
      </p:sp>
      <p:sp>
        <p:nvSpPr>
          <p:cNvPr id="8" name="Line 10"/>
          <p:cNvSpPr>
            <a:spLocks noChangeShapeType="1"/>
          </p:cNvSpPr>
          <p:nvPr/>
        </p:nvSpPr>
        <p:spPr bwMode="auto">
          <a:xfrm flipH="1" flipV="1">
            <a:off x="5791200" y="3733800"/>
            <a:ext cx="1295400" cy="1371600"/>
          </a:xfrm>
          <a:prstGeom prst="line">
            <a:avLst/>
          </a:prstGeom>
          <a:noFill/>
          <a:ln w="9525">
            <a:solidFill>
              <a:schemeClr val="tx1"/>
            </a:solidFill>
            <a:round/>
            <a:headEnd/>
            <a:tailEnd type="triangle" w="med" len="med"/>
          </a:ln>
        </p:spPr>
        <p:txBody>
          <a:bodyPr/>
          <a:lstStyle/>
          <a:p>
            <a:endParaRPr lang="en-US"/>
          </a:p>
        </p:txBody>
      </p:sp>
      <p:sp>
        <p:nvSpPr>
          <p:cNvPr id="9" name="Line 11"/>
          <p:cNvSpPr>
            <a:spLocks noChangeShapeType="1"/>
          </p:cNvSpPr>
          <p:nvPr/>
        </p:nvSpPr>
        <p:spPr bwMode="auto">
          <a:xfrm flipH="1" flipV="1">
            <a:off x="5257800" y="3352800"/>
            <a:ext cx="1600200" cy="2362200"/>
          </a:xfrm>
          <a:prstGeom prst="line">
            <a:avLst/>
          </a:prstGeom>
          <a:noFill/>
          <a:ln w="9525">
            <a:solidFill>
              <a:schemeClr val="tx1"/>
            </a:solidFill>
            <a:round/>
            <a:headEnd/>
            <a:tailEnd type="triangle" w="med" len="med"/>
          </a:ln>
        </p:spPr>
        <p:txBody>
          <a:bodyPr/>
          <a:lstStyle/>
          <a:p>
            <a:endParaRPr lang="en-US"/>
          </a:p>
        </p:txBody>
      </p:sp>
      <p:sp>
        <p:nvSpPr>
          <p:cNvPr id="10" name="Text Box 12"/>
          <p:cNvSpPr txBox="1">
            <a:spLocks noChangeArrowheads="1"/>
          </p:cNvSpPr>
          <p:nvPr/>
        </p:nvSpPr>
        <p:spPr bwMode="auto">
          <a:xfrm>
            <a:off x="3962400" y="5181600"/>
            <a:ext cx="1403350" cy="366713"/>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New Madrid</a:t>
            </a:r>
          </a:p>
        </p:txBody>
      </p:sp>
      <p:sp>
        <p:nvSpPr>
          <p:cNvPr id="11" name="Text Box 13"/>
          <p:cNvSpPr txBox="1">
            <a:spLocks noChangeArrowheads="1"/>
          </p:cNvSpPr>
          <p:nvPr/>
        </p:nvSpPr>
        <p:spPr bwMode="auto">
          <a:xfrm>
            <a:off x="5394325" y="5446713"/>
            <a:ext cx="1022350" cy="641350"/>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Wabash</a:t>
            </a:r>
          </a:p>
          <a:p>
            <a:pPr>
              <a:defRPr/>
            </a:pPr>
            <a:r>
              <a:rPr lang="en-US" dirty="0">
                <a:solidFill>
                  <a:schemeClr val="accent6">
                    <a:lumMod val="60000"/>
                    <a:lumOff val="40000"/>
                  </a:schemeClr>
                </a:solidFill>
                <a:latin typeface="Arial" charset="0"/>
                <a:cs typeface="Arial" charset="0"/>
              </a:rPr>
              <a:t>Valley</a:t>
            </a:r>
          </a:p>
        </p:txBody>
      </p:sp>
      <p:sp>
        <p:nvSpPr>
          <p:cNvPr id="12" name="Text Box 14"/>
          <p:cNvSpPr txBox="1">
            <a:spLocks noChangeArrowheads="1"/>
          </p:cNvSpPr>
          <p:nvPr/>
        </p:nvSpPr>
        <p:spPr bwMode="auto">
          <a:xfrm>
            <a:off x="6858000" y="5486400"/>
            <a:ext cx="1314450" cy="641350"/>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Eastern</a:t>
            </a:r>
          </a:p>
          <a:p>
            <a:pPr>
              <a:defRPr/>
            </a:pPr>
            <a:r>
              <a:rPr lang="en-US" dirty="0">
                <a:solidFill>
                  <a:schemeClr val="accent6">
                    <a:lumMod val="60000"/>
                    <a:lumOff val="40000"/>
                  </a:schemeClr>
                </a:solidFill>
                <a:latin typeface="Arial" charset="0"/>
                <a:cs typeface="Arial" charset="0"/>
              </a:rPr>
              <a:t>Tennessee</a:t>
            </a:r>
          </a:p>
        </p:txBody>
      </p:sp>
      <p:sp>
        <p:nvSpPr>
          <p:cNvPr id="13" name="Text Box 15"/>
          <p:cNvSpPr txBox="1">
            <a:spLocks noChangeArrowheads="1"/>
          </p:cNvSpPr>
          <p:nvPr/>
        </p:nvSpPr>
        <p:spPr bwMode="auto">
          <a:xfrm>
            <a:off x="7146925" y="4989513"/>
            <a:ext cx="1289050" cy="366712"/>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Charleston</a:t>
            </a:r>
          </a:p>
        </p:txBody>
      </p:sp>
      <p:sp>
        <p:nvSpPr>
          <p:cNvPr id="14" name="Text Box 16"/>
          <p:cNvSpPr txBox="1">
            <a:spLocks noChangeArrowheads="1"/>
          </p:cNvSpPr>
          <p:nvPr/>
        </p:nvSpPr>
        <p:spPr bwMode="auto">
          <a:xfrm>
            <a:off x="381000" y="152400"/>
            <a:ext cx="8553450" cy="366713"/>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Seismic hazard map for PGA – firm rock: 2% probability of exceedance in 50 years</a:t>
            </a:r>
          </a:p>
        </p:txBody>
      </p:sp>
      <p:sp>
        <p:nvSpPr>
          <p:cNvPr id="15" name="Line 17"/>
          <p:cNvSpPr>
            <a:spLocks noChangeShapeType="1"/>
          </p:cNvSpPr>
          <p:nvPr/>
        </p:nvSpPr>
        <p:spPr bwMode="auto">
          <a:xfrm flipH="1" flipV="1">
            <a:off x="2133600" y="2590800"/>
            <a:ext cx="457200" cy="2819400"/>
          </a:xfrm>
          <a:prstGeom prst="line">
            <a:avLst/>
          </a:prstGeom>
          <a:noFill/>
          <a:ln w="9525">
            <a:solidFill>
              <a:schemeClr val="tx1"/>
            </a:solidFill>
            <a:round/>
            <a:headEnd/>
            <a:tailEnd type="triangle" w="med" len="med"/>
          </a:ln>
        </p:spPr>
        <p:txBody>
          <a:bodyPr/>
          <a:lstStyle/>
          <a:p>
            <a:endParaRPr lang="en-US"/>
          </a:p>
        </p:txBody>
      </p:sp>
      <p:sp>
        <p:nvSpPr>
          <p:cNvPr id="16" name="Text Box 18"/>
          <p:cNvSpPr txBox="1">
            <a:spLocks noChangeArrowheads="1"/>
          </p:cNvSpPr>
          <p:nvPr/>
        </p:nvSpPr>
        <p:spPr bwMode="auto">
          <a:xfrm>
            <a:off x="2286000" y="5334000"/>
            <a:ext cx="1073150" cy="366713"/>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Wasatch</a:t>
            </a:r>
          </a:p>
        </p:txBody>
      </p:sp>
      <p:sp>
        <p:nvSpPr>
          <p:cNvPr id="17" name="Line 19"/>
          <p:cNvSpPr>
            <a:spLocks noChangeShapeType="1"/>
          </p:cNvSpPr>
          <p:nvPr/>
        </p:nvSpPr>
        <p:spPr bwMode="auto">
          <a:xfrm flipH="1" flipV="1">
            <a:off x="1219200" y="3276600"/>
            <a:ext cx="228600" cy="2057400"/>
          </a:xfrm>
          <a:prstGeom prst="line">
            <a:avLst/>
          </a:prstGeom>
          <a:noFill/>
          <a:ln w="9525">
            <a:solidFill>
              <a:schemeClr val="tx1"/>
            </a:solidFill>
            <a:round/>
            <a:headEnd/>
            <a:tailEnd type="triangle" w="med" len="med"/>
          </a:ln>
        </p:spPr>
        <p:txBody>
          <a:bodyPr/>
          <a:lstStyle/>
          <a:p>
            <a:endParaRPr lang="en-US"/>
          </a:p>
        </p:txBody>
      </p:sp>
      <p:sp>
        <p:nvSpPr>
          <p:cNvPr id="18" name="Text Box 20"/>
          <p:cNvSpPr txBox="1">
            <a:spLocks noChangeArrowheads="1"/>
          </p:cNvSpPr>
          <p:nvPr/>
        </p:nvSpPr>
        <p:spPr bwMode="auto">
          <a:xfrm>
            <a:off x="762000" y="5257800"/>
            <a:ext cx="1504950" cy="366713"/>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San Andreas</a:t>
            </a:r>
          </a:p>
        </p:txBody>
      </p:sp>
      <p:sp>
        <p:nvSpPr>
          <p:cNvPr id="19" name="Line 21"/>
          <p:cNvSpPr>
            <a:spLocks noChangeShapeType="1"/>
          </p:cNvSpPr>
          <p:nvPr/>
        </p:nvSpPr>
        <p:spPr bwMode="auto">
          <a:xfrm flipV="1">
            <a:off x="685800" y="1752600"/>
            <a:ext cx="381000" cy="4191000"/>
          </a:xfrm>
          <a:prstGeom prst="line">
            <a:avLst/>
          </a:prstGeom>
          <a:noFill/>
          <a:ln w="9525">
            <a:solidFill>
              <a:schemeClr val="tx1"/>
            </a:solidFill>
            <a:round/>
            <a:headEnd/>
            <a:tailEnd type="triangle" w="med" len="med"/>
          </a:ln>
        </p:spPr>
        <p:txBody>
          <a:bodyPr/>
          <a:lstStyle/>
          <a:p>
            <a:endParaRPr lang="en-US"/>
          </a:p>
        </p:txBody>
      </p:sp>
      <p:sp>
        <p:nvSpPr>
          <p:cNvPr id="20" name="Text Box 22"/>
          <p:cNvSpPr txBox="1">
            <a:spLocks noChangeArrowheads="1"/>
          </p:cNvSpPr>
          <p:nvPr/>
        </p:nvSpPr>
        <p:spPr bwMode="auto">
          <a:xfrm>
            <a:off x="669925" y="5751513"/>
            <a:ext cx="1136650" cy="366712"/>
          </a:xfrm>
          <a:prstGeom prst="rect">
            <a:avLst/>
          </a:prstGeom>
          <a:noFill/>
          <a:ln w="9525">
            <a:noFill/>
            <a:miter lim="800000"/>
            <a:headEnd/>
            <a:tailEnd/>
          </a:ln>
        </p:spPr>
        <p:txBody>
          <a:bodyPr wrap="none">
            <a:spAutoFit/>
          </a:bodyPr>
          <a:lstStyle/>
          <a:p>
            <a:pPr>
              <a:defRPr/>
            </a:pPr>
            <a:r>
              <a:rPr lang="en-US" dirty="0" err="1">
                <a:solidFill>
                  <a:schemeClr val="accent6">
                    <a:lumMod val="60000"/>
                    <a:lumOff val="40000"/>
                  </a:schemeClr>
                </a:solidFill>
                <a:latin typeface="Arial" charset="0"/>
                <a:cs typeface="Arial" charset="0"/>
              </a:rPr>
              <a:t>Cascadia</a:t>
            </a:r>
            <a:endParaRPr lang="en-US" dirty="0">
              <a:solidFill>
                <a:schemeClr val="accent6">
                  <a:lumMod val="60000"/>
                  <a:lumOff val="40000"/>
                </a:schemeClr>
              </a:solidFill>
              <a:latin typeface="Arial" charset="0"/>
              <a:cs typeface="Arial" charset="0"/>
            </a:endParaRPr>
          </a:p>
        </p:txBody>
      </p:sp>
      <p:sp>
        <p:nvSpPr>
          <p:cNvPr id="21" name="Line 23"/>
          <p:cNvSpPr>
            <a:spLocks noChangeShapeType="1"/>
          </p:cNvSpPr>
          <p:nvPr/>
        </p:nvSpPr>
        <p:spPr bwMode="auto">
          <a:xfrm flipH="1" flipV="1">
            <a:off x="2743200" y="3276600"/>
            <a:ext cx="381000" cy="1828800"/>
          </a:xfrm>
          <a:prstGeom prst="line">
            <a:avLst/>
          </a:prstGeom>
          <a:noFill/>
          <a:ln w="9525">
            <a:solidFill>
              <a:schemeClr val="tx1"/>
            </a:solidFill>
            <a:round/>
            <a:headEnd/>
            <a:tailEnd type="triangle" w="med" len="med"/>
          </a:ln>
        </p:spPr>
        <p:txBody>
          <a:bodyPr/>
          <a:lstStyle/>
          <a:p>
            <a:endParaRPr lang="en-US"/>
          </a:p>
        </p:txBody>
      </p:sp>
      <p:sp>
        <p:nvSpPr>
          <p:cNvPr id="22" name="Text Box 24"/>
          <p:cNvSpPr txBox="1">
            <a:spLocks noChangeArrowheads="1"/>
          </p:cNvSpPr>
          <p:nvPr/>
        </p:nvSpPr>
        <p:spPr bwMode="auto">
          <a:xfrm>
            <a:off x="2743200" y="4953000"/>
            <a:ext cx="1352550" cy="366713"/>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Rio Grande</a:t>
            </a:r>
          </a:p>
        </p:txBody>
      </p:sp>
      <p:sp>
        <p:nvSpPr>
          <p:cNvPr id="23" name="Line 25"/>
          <p:cNvSpPr>
            <a:spLocks noChangeShapeType="1"/>
          </p:cNvSpPr>
          <p:nvPr/>
        </p:nvSpPr>
        <p:spPr bwMode="auto">
          <a:xfrm flipH="1" flipV="1">
            <a:off x="1371600" y="2819400"/>
            <a:ext cx="381000" cy="2209800"/>
          </a:xfrm>
          <a:prstGeom prst="line">
            <a:avLst/>
          </a:prstGeom>
          <a:noFill/>
          <a:ln w="9525">
            <a:solidFill>
              <a:schemeClr val="tx1"/>
            </a:solidFill>
            <a:round/>
            <a:headEnd/>
            <a:tailEnd type="triangle" w="med" len="med"/>
          </a:ln>
        </p:spPr>
        <p:txBody>
          <a:bodyPr/>
          <a:lstStyle/>
          <a:p>
            <a:endParaRPr lang="en-US"/>
          </a:p>
        </p:txBody>
      </p:sp>
      <p:sp>
        <p:nvSpPr>
          <p:cNvPr id="24" name="Text Box 26"/>
          <p:cNvSpPr txBox="1">
            <a:spLocks noChangeArrowheads="1"/>
          </p:cNvSpPr>
          <p:nvPr/>
        </p:nvSpPr>
        <p:spPr bwMode="auto">
          <a:xfrm>
            <a:off x="1295400" y="4953000"/>
            <a:ext cx="895350" cy="366713"/>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Walker</a:t>
            </a:r>
          </a:p>
        </p:txBody>
      </p:sp>
      <p:sp>
        <p:nvSpPr>
          <p:cNvPr id="25" name="Line 27"/>
          <p:cNvSpPr>
            <a:spLocks noChangeShapeType="1"/>
          </p:cNvSpPr>
          <p:nvPr/>
        </p:nvSpPr>
        <p:spPr bwMode="auto">
          <a:xfrm flipH="1">
            <a:off x="2362200" y="1295400"/>
            <a:ext cx="304800" cy="762000"/>
          </a:xfrm>
          <a:prstGeom prst="line">
            <a:avLst/>
          </a:prstGeom>
          <a:noFill/>
          <a:ln w="9525">
            <a:solidFill>
              <a:schemeClr val="tx1"/>
            </a:solidFill>
            <a:round/>
            <a:headEnd/>
            <a:tailEnd type="triangle" w="med" len="med"/>
          </a:ln>
        </p:spPr>
        <p:txBody>
          <a:bodyPr/>
          <a:lstStyle/>
          <a:p>
            <a:endParaRPr lang="en-US"/>
          </a:p>
        </p:txBody>
      </p:sp>
      <p:sp>
        <p:nvSpPr>
          <p:cNvPr id="26" name="Text Box 28"/>
          <p:cNvSpPr txBox="1">
            <a:spLocks noChangeArrowheads="1"/>
          </p:cNvSpPr>
          <p:nvPr/>
        </p:nvSpPr>
        <p:spPr bwMode="auto">
          <a:xfrm>
            <a:off x="2209800" y="990600"/>
            <a:ext cx="1416050" cy="366713"/>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Yellowstone</a:t>
            </a:r>
          </a:p>
        </p:txBody>
      </p:sp>
      <p:sp>
        <p:nvSpPr>
          <p:cNvPr id="27" name="Line 29"/>
          <p:cNvSpPr>
            <a:spLocks noChangeShapeType="1"/>
          </p:cNvSpPr>
          <p:nvPr/>
        </p:nvSpPr>
        <p:spPr bwMode="auto">
          <a:xfrm>
            <a:off x="6172200" y="1371600"/>
            <a:ext cx="228600" cy="228600"/>
          </a:xfrm>
          <a:prstGeom prst="line">
            <a:avLst/>
          </a:prstGeom>
          <a:noFill/>
          <a:ln w="9525">
            <a:solidFill>
              <a:schemeClr val="tx1"/>
            </a:solidFill>
            <a:round/>
            <a:headEnd/>
            <a:tailEnd type="triangle" w="med" len="med"/>
          </a:ln>
        </p:spPr>
        <p:txBody>
          <a:bodyPr/>
          <a:lstStyle/>
          <a:p>
            <a:endParaRPr lang="en-US"/>
          </a:p>
        </p:txBody>
      </p:sp>
      <p:sp>
        <p:nvSpPr>
          <p:cNvPr id="28" name="Text Box 30"/>
          <p:cNvSpPr txBox="1">
            <a:spLocks noChangeArrowheads="1"/>
          </p:cNvSpPr>
          <p:nvPr/>
        </p:nvSpPr>
        <p:spPr bwMode="auto">
          <a:xfrm>
            <a:off x="5622925" y="1027113"/>
            <a:ext cx="1263650" cy="366712"/>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Charlevoix</a:t>
            </a:r>
          </a:p>
        </p:txBody>
      </p:sp>
      <p:sp>
        <p:nvSpPr>
          <p:cNvPr id="29" name="Line 31"/>
          <p:cNvSpPr>
            <a:spLocks noChangeShapeType="1"/>
          </p:cNvSpPr>
          <p:nvPr/>
        </p:nvSpPr>
        <p:spPr bwMode="auto">
          <a:xfrm>
            <a:off x="5867400" y="1828800"/>
            <a:ext cx="228600" cy="228600"/>
          </a:xfrm>
          <a:prstGeom prst="line">
            <a:avLst/>
          </a:prstGeom>
          <a:noFill/>
          <a:ln w="9525">
            <a:solidFill>
              <a:schemeClr val="tx1"/>
            </a:solidFill>
            <a:round/>
            <a:headEnd/>
            <a:tailEnd type="triangle" w="med" len="med"/>
          </a:ln>
        </p:spPr>
        <p:txBody>
          <a:bodyPr/>
          <a:lstStyle/>
          <a:p>
            <a:endParaRPr lang="en-US"/>
          </a:p>
        </p:txBody>
      </p:sp>
      <p:sp>
        <p:nvSpPr>
          <p:cNvPr id="30" name="Text Box 32"/>
          <p:cNvSpPr txBox="1">
            <a:spLocks noChangeArrowheads="1"/>
          </p:cNvSpPr>
          <p:nvPr/>
        </p:nvSpPr>
        <p:spPr bwMode="auto">
          <a:xfrm>
            <a:off x="4572000" y="1219200"/>
            <a:ext cx="1441450" cy="641350"/>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Ottawa-</a:t>
            </a:r>
          </a:p>
          <a:p>
            <a:pPr>
              <a:defRPr/>
            </a:pPr>
            <a:r>
              <a:rPr lang="en-US" dirty="0">
                <a:solidFill>
                  <a:schemeClr val="accent6">
                    <a:lumMod val="60000"/>
                    <a:lumOff val="40000"/>
                  </a:schemeClr>
                </a:solidFill>
                <a:latin typeface="Arial" charset="0"/>
                <a:cs typeface="Arial" charset="0"/>
              </a:rPr>
              <a:t>Adirondacks</a:t>
            </a:r>
          </a:p>
        </p:txBody>
      </p:sp>
      <p:sp>
        <p:nvSpPr>
          <p:cNvPr id="31" name="Line 33"/>
          <p:cNvSpPr>
            <a:spLocks noChangeShapeType="1"/>
          </p:cNvSpPr>
          <p:nvPr/>
        </p:nvSpPr>
        <p:spPr bwMode="auto">
          <a:xfrm flipH="1" flipV="1">
            <a:off x="3657600" y="3581400"/>
            <a:ext cx="381000" cy="914400"/>
          </a:xfrm>
          <a:prstGeom prst="line">
            <a:avLst/>
          </a:prstGeom>
          <a:noFill/>
          <a:ln w="9525">
            <a:solidFill>
              <a:schemeClr val="tx1"/>
            </a:solidFill>
            <a:round/>
            <a:headEnd/>
            <a:tailEnd type="triangle" w="med" len="med"/>
          </a:ln>
        </p:spPr>
        <p:txBody>
          <a:bodyPr/>
          <a:lstStyle/>
          <a:p>
            <a:endParaRPr lang="en-US"/>
          </a:p>
        </p:txBody>
      </p:sp>
      <p:sp>
        <p:nvSpPr>
          <p:cNvPr id="32" name="Text Box 34"/>
          <p:cNvSpPr txBox="1">
            <a:spLocks noChangeArrowheads="1"/>
          </p:cNvSpPr>
          <p:nvPr/>
        </p:nvSpPr>
        <p:spPr bwMode="auto">
          <a:xfrm>
            <a:off x="3870325" y="4456113"/>
            <a:ext cx="819150" cy="366712"/>
          </a:xfrm>
          <a:prstGeom prst="rect">
            <a:avLst/>
          </a:prstGeom>
          <a:noFill/>
          <a:ln w="9525">
            <a:noFill/>
            <a:miter lim="800000"/>
            <a:headEnd/>
            <a:tailEnd/>
          </a:ln>
        </p:spPr>
        <p:txBody>
          <a:bodyPr wrap="none">
            <a:spAutoFit/>
          </a:bodyPr>
          <a:lstStyle/>
          <a:p>
            <a:pPr>
              <a:defRPr/>
            </a:pPr>
            <a:r>
              <a:rPr lang="en-US" dirty="0" err="1">
                <a:solidFill>
                  <a:schemeClr val="accent6">
                    <a:lumMod val="60000"/>
                    <a:lumOff val="40000"/>
                  </a:schemeClr>
                </a:solidFill>
                <a:latin typeface="Arial" charset="0"/>
                <a:cs typeface="Arial" charset="0"/>
              </a:rPr>
              <a:t>Meers</a:t>
            </a:r>
            <a:endParaRPr lang="en-US" dirty="0">
              <a:solidFill>
                <a:schemeClr val="accent6">
                  <a:lumMod val="60000"/>
                  <a:lumOff val="40000"/>
                </a:schemeClr>
              </a:solidFill>
              <a:latin typeface="Arial" charset="0"/>
              <a:cs typeface="Arial" charset="0"/>
            </a:endParaRPr>
          </a:p>
        </p:txBody>
      </p:sp>
      <p:sp>
        <p:nvSpPr>
          <p:cNvPr id="33" name="Line 10"/>
          <p:cNvSpPr>
            <a:spLocks noChangeShapeType="1"/>
          </p:cNvSpPr>
          <p:nvPr/>
        </p:nvSpPr>
        <p:spPr bwMode="auto">
          <a:xfrm flipH="1" flipV="1">
            <a:off x="7239000" y="3886200"/>
            <a:ext cx="1143000" cy="609600"/>
          </a:xfrm>
          <a:prstGeom prst="line">
            <a:avLst/>
          </a:prstGeom>
          <a:noFill/>
          <a:ln w="9525">
            <a:solidFill>
              <a:schemeClr val="tx1"/>
            </a:solidFill>
            <a:round/>
            <a:headEnd/>
            <a:tailEnd type="triangle" w="med" len="med"/>
          </a:ln>
        </p:spPr>
        <p:txBody>
          <a:bodyPr/>
          <a:lstStyle/>
          <a:p>
            <a:endParaRPr lang="en-US"/>
          </a:p>
        </p:txBody>
      </p:sp>
      <p:sp>
        <p:nvSpPr>
          <p:cNvPr id="34" name="Rectangle 30"/>
          <p:cNvSpPr>
            <a:spLocks noChangeArrowheads="1"/>
          </p:cNvSpPr>
          <p:nvPr/>
        </p:nvSpPr>
        <p:spPr bwMode="auto">
          <a:xfrm>
            <a:off x="8266113" y="4419600"/>
            <a:ext cx="877887" cy="369888"/>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Alaska</a:t>
            </a:r>
          </a:p>
        </p:txBody>
      </p:sp>
      <p:sp>
        <p:nvSpPr>
          <p:cNvPr id="35" name="Line 10"/>
          <p:cNvSpPr>
            <a:spLocks noChangeShapeType="1"/>
          </p:cNvSpPr>
          <p:nvPr/>
        </p:nvSpPr>
        <p:spPr bwMode="auto">
          <a:xfrm flipH="1" flipV="1">
            <a:off x="1981200" y="4572000"/>
            <a:ext cx="457200" cy="1447800"/>
          </a:xfrm>
          <a:prstGeom prst="line">
            <a:avLst/>
          </a:prstGeom>
          <a:noFill/>
          <a:ln w="9525">
            <a:solidFill>
              <a:schemeClr val="tx1"/>
            </a:solidFill>
            <a:round/>
            <a:headEnd/>
            <a:tailEnd type="triangle" w="med" len="med"/>
          </a:ln>
        </p:spPr>
        <p:txBody>
          <a:bodyPr/>
          <a:lstStyle/>
          <a:p>
            <a:endParaRPr lang="en-US"/>
          </a:p>
        </p:txBody>
      </p:sp>
      <p:sp>
        <p:nvSpPr>
          <p:cNvPr id="36" name="Rectangle 32"/>
          <p:cNvSpPr>
            <a:spLocks noChangeArrowheads="1"/>
          </p:cNvSpPr>
          <p:nvPr/>
        </p:nvSpPr>
        <p:spPr bwMode="auto">
          <a:xfrm>
            <a:off x="2438400" y="5715000"/>
            <a:ext cx="877888" cy="369888"/>
          </a:xfrm>
          <a:prstGeom prst="rect">
            <a:avLst/>
          </a:prstGeom>
          <a:noFill/>
          <a:ln w="9525">
            <a:noFill/>
            <a:miter lim="800000"/>
            <a:headEnd/>
            <a:tailEnd/>
          </a:ln>
        </p:spPr>
        <p:txBody>
          <a:bodyPr wrap="none">
            <a:spAutoFit/>
          </a:bodyPr>
          <a:lstStyle/>
          <a:p>
            <a:pPr>
              <a:defRPr/>
            </a:pPr>
            <a:r>
              <a:rPr lang="en-US" dirty="0">
                <a:solidFill>
                  <a:schemeClr val="accent6">
                    <a:lumMod val="60000"/>
                    <a:lumOff val="40000"/>
                  </a:schemeClr>
                </a:solidFill>
                <a:latin typeface="Arial" charset="0"/>
                <a:cs typeface="Arial" charset="0"/>
              </a:rPr>
              <a:t>Hawaii</a:t>
            </a:r>
          </a:p>
        </p:txBody>
      </p:sp>
      <p:sp>
        <p:nvSpPr>
          <p:cNvPr id="2" name="Oval 1"/>
          <p:cNvSpPr/>
          <p:nvPr/>
        </p:nvSpPr>
        <p:spPr>
          <a:xfrm>
            <a:off x="4460875" y="3429000"/>
            <a:ext cx="2286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133600" y="2743200"/>
            <a:ext cx="2286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295400" y="1440976"/>
            <a:ext cx="2286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09841" y="1116568"/>
            <a:ext cx="1193468" cy="369332"/>
          </a:xfrm>
          <a:prstGeom prst="rect">
            <a:avLst/>
          </a:prstGeom>
          <a:noFill/>
        </p:spPr>
        <p:txBody>
          <a:bodyPr wrap="none" rtlCol="0">
            <a:spAutoFit/>
          </a:bodyPr>
          <a:lstStyle/>
          <a:p>
            <a:r>
              <a:rPr lang="en-US" dirty="0" smtClean="0"/>
              <a:t>SEATTLE</a:t>
            </a:r>
            <a:endParaRPr lang="en-US" dirty="0"/>
          </a:p>
        </p:txBody>
      </p:sp>
      <p:sp>
        <p:nvSpPr>
          <p:cNvPr id="39" name="TextBox 38"/>
          <p:cNvSpPr txBox="1"/>
          <p:nvPr/>
        </p:nvSpPr>
        <p:spPr>
          <a:xfrm>
            <a:off x="2211790" y="2373868"/>
            <a:ext cx="1984389" cy="369332"/>
          </a:xfrm>
          <a:prstGeom prst="rect">
            <a:avLst/>
          </a:prstGeom>
          <a:noFill/>
        </p:spPr>
        <p:txBody>
          <a:bodyPr wrap="none" rtlCol="0">
            <a:spAutoFit/>
          </a:bodyPr>
          <a:lstStyle/>
          <a:p>
            <a:r>
              <a:rPr lang="en-US" dirty="0" smtClean="0"/>
              <a:t>SALT LAKE CITY</a:t>
            </a:r>
            <a:endParaRPr lang="en-US" dirty="0"/>
          </a:p>
        </p:txBody>
      </p:sp>
      <p:sp>
        <p:nvSpPr>
          <p:cNvPr id="40" name="TextBox 39"/>
          <p:cNvSpPr txBox="1"/>
          <p:nvPr/>
        </p:nvSpPr>
        <p:spPr>
          <a:xfrm>
            <a:off x="3464808" y="3207519"/>
            <a:ext cx="1261884" cy="369332"/>
          </a:xfrm>
          <a:prstGeom prst="rect">
            <a:avLst/>
          </a:prstGeom>
          <a:noFill/>
        </p:spPr>
        <p:txBody>
          <a:bodyPr wrap="none" rtlCol="0">
            <a:spAutoFit/>
          </a:bodyPr>
          <a:lstStyle/>
          <a:p>
            <a:r>
              <a:rPr lang="en-US" dirty="0" smtClean="0"/>
              <a:t>MEMPHIS</a:t>
            </a:r>
            <a:endParaRPr lang="en-US" dirty="0"/>
          </a:p>
        </p:txBody>
      </p:sp>
      <p:sp>
        <p:nvSpPr>
          <p:cNvPr id="42" name="Oval 41"/>
          <p:cNvSpPr/>
          <p:nvPr/>
        </p:nvSpPr>
        <p:spPr>
          <a:xfrm>
            <a:off x="1577975" y="3131319"/>
            <a:ext cx="2286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427328" y="2667000"/>
            <a:ext cx="2286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586832" y="3124200"/>
            <a:ext cx="2286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123950" y="3379675"/>
            <a:ext cx="2286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962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S-wave Anomaly, 150 km</a:t>
            </a:r>
            <a:endParaRPr lang="en-US" dirty="0"/>
          </a:p>
        </p:txBody>
      </p:sp>
      <p:pic>
        <p:nvPicPr>
          <p:cNvPr id="4" name="Content Placeholder 3" descr="s150.jpg"/>
          <p:cNvPicPr>
            <a:picLocks noGrp="1" noChangeAspect="1"/>
          </p:cNvPicPr>
          <p:nvPr>
            <p:ph idx="1"/>
          </p:nvPr>
        </p:nvPicPr>
        <p:blipFill>
          <a:blip r:embed="rId3"/>
          <a:stretch>
            <a:fillRect/>
          </a:stretch>
        </p:blipFill>
        <p:spPr>
          <a:xfrm>
            <a:off x="0" y="1006796"/>
            <a:ext cx="9144000" cy="5712772"/>
          </a:xfrm>
        </p:spPr>
      </p:pic>
    </p:spTree>
    <p:extLst>
      <p:ext uri="{BB962C8B-B14F-4D97-AF65-F5344CB8AC3E}">
        <p14:creationId xmlns:p14="http://schemas.microsoft.com/office/powerpoint/2010/main" val="284434653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Pic_UpdatedCatalog_2012_black.gif"/>
          <p:cNvPicPr>
            <a:picLocks noChangeAspect="1"/>
          </p:cNvPicPr>
          <p:nvPr/>
        </p:nvPicPr>
        <p:blipFill>
          <a:blip r:embed="rId3"/>
          <a:srcRect/>
          <a:stretch>
            <a:fillRect/>
          </a:stretch>
        </p:blipFill>
        <p:spPr bwMode="auto">
          <a:xfrm>
            <a:off x="0" y="923925"/>
            <a:ext cx="9144000" cy="5010150"/>
          </a:xfrm>
          <a:prstGeom prst="rect">
            <a:avLst/>
          </a:prstGeom>
          <a:noFill/>
          <a:ln w="9525">
            <a:noFill/>
            <a:miter lim="800000"/>
            <a:headEnd/>
            <a:tailEnd/>
          </a:ln>
        </p:spPr>
      </p:pic>
      <p:sp>
        <p:nvSpPr>
          <p:cNvPr id="18434" name="TextBox 2"/>
          <p:cNvSpPr txBox="1">
            <a:spLocks noChangeArrowheads="1"/>
          </p:cNvSpPr>
          <p:nvPr/>
        </p:nvSpPr>
        <p:spPr bwMode="auto">
          <a:xfrm>
            <a:off x="2236788" y="215900"/>
            <a:ext cx="4146550" cy="477838"/>
          </a:xfrm>
          <a:prstGeom prst="rect">
            <a:avLst/>
          </a:prstGeom>
          <a:noFill/>
          <a:ln w="9525">
            <a:noFill/>
            <a:miter lim="800000"/>
            <a:headEnd/>
            <a:tailEnd/>
          </a:ln>
        </p:spPr>
        <p:txBody>
          <a:bodyPr wrap="none">
            <a:spAutoFit/>
          </a:bodyPr>
          <a:lstStyle/>
          <a:p>
            <a:r>
              <a:rPr lang="en-US" sz="2500" b="1">
                <a:latin typeface="Calibri" pitchFamily="34" charset="0"/>
              </a:rPr>
              <a:t>Intraplate Earthquake Catalog</a:t>
            </a:r>
          </a:p>
        </p:txBody>
      </p:sp>
      <p:sp>
        <p:nvSpPr>
          <p:cNvPr id="18435" name="TextBox 3"/>
          <p:cNvSpPr txBox="1">
            <a:spLocks noChangeArrowheads="1"/>
          </p:cNvSpPr>
          <p:nvPr/>
        </p:nvSpPr>
        <p:spPr bwMode="auto">
          <a:xfrm>
            <a:off x="3527425" y="6184900"/>
            <a:ext cx="1746250" cy="369888"/>
          </a:xfrm>
          <a:prstGeom prst="rect">
            <a:avLst/>
          </a:prstGeom>
          <a:noFill/>
          <a:ln w="9525">
            <a:noFill/>
            <a:miter lim="800000"/>
            <a:headEnd/>
            <a:tailEnd/>
          </a:ln>
        </p:spPr>
        <p:txBody>
          <a:bodyPr wrap="none">
            <a:spAutoFit/>
          </a:bodyPr>
          <a:lstStyle/>
          <a:p>
            <a:r>
              <a:rPr lang="en-US">
                <a:latin typeface="Calibri" pitchFamily="34" charset="0"/>
              </a:rPr>
              <a:t>Updated Catalog</a:t>
            </a:r>
          </a:p>
        </p:txBody>
      </p:sp>
    </p:spTree>
    <p:extLst>
      <p:ext uri="{BB962C8B-B14F-4D97-AF65-F5344CB8AC3E}">
        <p14:creationId xmlns:p14="http://schemas.microsoft.com/office/powerpoint/2010/main" val="161909496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Intraplate</a:t>
            </a:r>
            <a:r>
              <a:rPr lang="en-US" dirty="0" smtClean="0"/>
              <a:t> EQ and the Lithosphere</a:t>
            </a:r>
            <a:endParaRPr lang="en-US" dirty="0"/>
          </a:p>
        </p:txBody>
      </p:sp>
      <p:pic>
        <p:nvPicPr>
          <p:cNvPr id="4" name="Content Placeholder 3" descr="Corel orogenic cross section_2.JPG"/>
          <p:cNvPicPr>
            <a:picLocks noGrp="1" noChangeAspect="1"/>
          </p:cNvPicPr>
          <p:nvPr>
            <p:ph idx="1"/>
          </p:nvPr>
        </p:nvPicPr>
        <p:blipFill>
          <a:blip r:embed="rId3"/>
          <a:stretch>
            <a:fillRect/>
          </a:stretch>
        </p:blipFill>
        <p:spPr>
          <a:xfrm>
            <a:off x="0" y="2008580"/>
            <a:ext cx="9144000" cy="3709203"/>
          </a:xfrm>
        </p:spPr>
      </p:pic>
      <p:sp>
        <p:nvSpPr>
          <p:cNvPr id="5" name="TextBox 4"/>
          <p:cNvSpPr txBox="1"/>
          <p:nvPr/>
        </p:nvSpPr>
        <p:spPr>
          <a:xfrm>
            <a:off x="5410200" y="6273225"/>
            <a:ext cx="4113034" cy="553998"/>
          </a:xfrm>
          <a:prstGeom prst="rect">
            <a:avLst/>
          </a:prstGeom>
          <a:noFill/>
        </p:spPr>
        <p:txBody>
          <a:bodyPr wrap="square" rtlCol="0">
            <a:spAutoFit/>
          </a:bodyPr>
          <a:lstStyle/>
          <a:p>
            <a:r>
              <a:rPr lang="en-US" sz="3000" dirty="0" smtClean="0"/>
              <a:t>Mooney et al., 2012</a:t>
            </a:r>
            <a:endParaRPr lang="en-US" sz="3000" dirty="0"/>
          </a:p>
        </p:txBody>
      </p:sp>
    </p:spTree>
    <p:extLst>
      <p:ext uri="{BB962C8B-B14F-4D97-AF65-F5344CB8AC3E}">
        <p14:creationId xmlns:p14="http://schemas.microsoft.com/office/powerpoint/2010/main" val="16169318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1" descr="Basalt_Japan_March_1_2014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98133" y="6211669"/>
            <a:ext cx="5454588" cy="646331"/>
          </a:xfrm>
          <a:prstGeom prst="rect">
            <a:avLst/>
          </a:prstGeom>
          <a:noFill/>
        </p:spPr>
        <p:txBody>
          <a:bodyPr wrap="none" rtlCol="0">
            <a:spAutoFit/>
          </a:bodyPr>
          <a:lstStyle/>
          <a:p>
            <a:r>
              <a:rPr lang="en-US" sz="3600" dirty="0" smtClean="0"/>
              <a:t>Sheeted Dikes, Japan (2014)</a:t>
            </a:r>
            <a:endParaRPr lang="en-US" sz="3600" dirty="0"/>
          </a:p>
        </p:txBody>
      </p:sp>
    </p:spTree>
    <p:extLst>
      <p:ext uri="{BB962C8B-B14F-4D97-AF65-F5344CB8AC3E}">
        <p14:creationId xmlns:p14="http://schemas.microsoft.com/office/powerpoint/2010/main" val="346764640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bwMode="auto">
          <a:xfrm>
            <a:off x="457200" y="152400"/>
            <a:ext cx="8229600" cy="11430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sz="2800" dirty="0" err="1" smtClean="0">
                <a:ea typeface="ＭＳ Ｐゴシック" pitchFamily="8" charset="-128"/>
              </a:rPr>
              <a:t>Paleoseismology</a:t>
            </a:r>
            <a:r>
              <a:rPr lang="en-US" sz="2800" dirty="0" smtClean="0">
                <a:ea typeface="ＭＳ Ｐゴシック" pitchFamily="8" charset="-128"/>
              </a:rPr>
              <a:t>: 500 yr</a:t>
            </a:r>
          </a:p>
        </p:txBody>
      </p:sp>
      <p:pic>
        <p:nvPicPr>
          <p:cNvPr id="17411" name="Picture 5"/>
          <p:cNvPicPr>
            <a:picLocks noChangeAspect="1"/>
          </p:cNvPicPr>
          <p:nvPr/>
        </p:nvPicPr>
        <p:blipFill>
          <a:blip r:embed="rId3"/>
          <a:srcRect/>
          <a:stretch>
            <a:fillRect/>
          </a:stretch>
        </p:blipFill>
        <p:spPr bwMode="auto">
          <a:xfrm>
            <a:off x="1098972" y="762000"/>
            <a:ext cx="6521028" cy="5059363"/>
          </a:xfrm>
          <a:prstGeom prst="rect">
            <a:avLst/>
          </a:prstGeom>
          <a:noFill/>
          <a:ln w="25400">
            <a:solidFill>
              <a:schemeClr val="tx1"/>
            </a:solidFill>
            <a:miter lim="800000"/>
            <a:headEnd/>
            <a:tailEnd/>
          </a:ln>
        </p:spPr>
      </p:pic>
      <p:sp>
        <p:nvSpPr>
          <p:cNvPr id="17413" name="TextBox 2"/>
          <p:cNvSpPr txBox="1">
            <a:spLocks noChangeArrowheads="1"/>
          </p:cNvSpPr>
          <p:nvPr/>
        </p:nvSpPr>
        <p:spPr bwMode="auto">
          <a:xfrm>
            <a:off x="5943600" y="6019800"/>
            <a:ext cx="3198813" cy="369888"/>
          </a:xfrm>
          <a:prstGeom prst="rect">
            <a:avLst/>
          </a:prstGeom>
          <a:noFill/>
          <a:ln w="9525">
            <a:noFill/>
            <a:miter lim="800000"/>
            <a:headEnd/>
            <a:tailEnd/>
          </a:ln>
        </p:spPr>
        <p:txBody>
          <a:bodyPr wrap="none">
            <a:spAutoFit/>
          </a:bodyPr>
          <a:lstStyle/>
          <a:p>
            <a:r>
              <a:rPr lang="en-US" i="1">
                <a:solidFill>
                  <a:srgbClr val="FFFFFF"/>
                </a:solidFill>
              </a:rPr>
              <a:t>From Tuttle and others, 2002</a:t>
            </a:r>
          </a:p>
        </p:txBody>
      </p:sp>
    </p:spTree>
    <p:extLst>
      <p:ext uri="{BB962C8B-B14F-4D97-AF65-F5344CB8AC3E}">
        <p14:creationId xmlns:p14="http://schemas.microsoft.com/office/powerpoint/2010/main" val="220460840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3"/>
          <a:srcRect/>
          <a:stretch>
            <a:fillRect/>
          </a:stretch>
        </p:blipFill>
        <p:spPr bwMode="auto">
          <a:xfrm>
            <a:off x="914400" y="0"/>
            <a:ext cx="6777160" cy="6881932"/>
          </a:xfrm>
          <a:prstGeom prst="rect">
            <a:avLst/>
          </a:prstGeom>
          <a:noFill/>
          <a:ln w="25400">
            <a:solidFill>
              <a:schemeClr val="tx1"/>
            </a:solidFill>
            <a:miter lim="800000"/>
            <a:headEnd/>
            <a:tailEnd/>
          </a:ln>
        </p:spPr>
      </p:pic>
      <p:sp>
        <p:nvSpPr>
          <p:cNvPr id="19459" name="TextBox 2"/>
          <p:cNvSpPr txBox="1">
            <a:spLocks noChangeArrowheads="1"/>
          </p:cNvSpPr>
          <p:nvPr/>
        </p:nvSpPr>
        <p:spPr bwMode="auto">
          <a:xfrm>
            <a:off x="6019800" y="6324600"/>
            <a:ext cx="3163888" cy="369888"/>
          </a:xfrm>
          <a:prstGeom prst="rect">
            <a:avLst/>
          </a:prstGeom>
          <a:noFill/>
          <a:ln w="9525">
            <a:noFill/>
            <a:miter lim="800000"/>
            <a:headEnd/>
            <a:tailEnd/>
          </a:ln>
        </p:spPr>
        <p:txBody>
          <a:bodyPr wrap="none">
            <a:spAutoFit/>
          </a:bodyPr>
          <a:lstStyle/>
          <a:p>
            <a:r>
              <a:rPr lang="en-US" i="1">
                <a:solidFill>
                  <a:srgbClr val="FFFFFF"/>
                </a:solidFill>
              </a:rPr>
              <a:t>From Calais and Stein, 2009</a:t>
            </a:r>
          </a:p>
        </p:txBody>
      </p:sp>
    </p:spTree>
    <p:extLst>
      <p:ext uri="{BB962C8B-B14F-4D97-AF65-F5344CB8AC3E}">
        <p14:creationId xmlns:p14="http://schemas.microsoft.com/office/powerpoint/2010/main" val="94223072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Current strain rate in the NMSZ is less than 0.2 mm/yr over 100 km</a:t>
            </a:r>
            <a:endParaRPr lang="en-US" dirty="0"/>
          </a:p>
        </p:txBody>
      </p:sp>
      <p:pic>
        <p:nvPicPr>
          <p:cNvPr id="3075" name="Picture 3" descr="fun_all"/>
          <p:cNvPicPr>
            <a:picLocks noChangeAspect="1" noChangeArrowheads="1"/>
          </p:cNvPicPr>
          <p:nvPr/>
        </p:nvPicPr>
        <p:blipFill>
          <a:blip r:embed="rId3"/>
          <a:srcRect/>
          <a:stretch>
            <a:fillRect/>
          </a:stretch>
        </p:blipFill>
        <p:spPr bwMode="auto">
          <a:xfrm>
            <a:off x="0" y="2184400"/>
            <a:ext cx="4572000" cy="3160713"/>
          </a:xfrm>
          <a:prstGeom prst="rect">
            <a:avLst/>
          </a:prstGeom>
          <a:noFill/>
          <a:ln w="9525">
            <a:noFill/>
            <a:miter lim="800000"/>
            <a:headEnd/>
            <a:tailEnd/>
          </a:ln>
        </p:spPr>
      </p:pic>
      <p:pic>
        <p:nvPicPr>
          <p:cNvPr id="3076" name="Picture 19" descr="rms.pdf"/>
          <p:cNvPicPr>
            <a:picLocks noChangeAspect="1"/>
          </p:cNvPicPr>
          <p:nvPr/>
        </p:nvPicPr>
        <p:blipFill>
          <a:blip r:embed="rId4"/>
          <a:srcRect/>
          <a:stretch>
            <a:fillRect/>
          </a:stretch>
        </p:blipFill>
        <p:spPr bwMode="auto">
          <a:xfrm>
            <a:off x="4572000" y="2032000"/>
            <a:ext cx="4572000" cy="3378200"/>
          </a:xfrm>
          <a:prstGeom prst="rect">
            <a:avLst/>
          </a:prstGeom>
          <a:noFill/>
          <a:ln w="9525">
            <a:noFill/>
            <a:miter lim="800000"/>
            <a:headEnd/>
            <a:tailEnd/>
          </a:ln>
        </p:spPr>
      </p:pic>
      <p:sp>
        <p:nvSpPr>
          <p:cNvPr id="3077" name="TextBox 20"/>
          <p:cNvSpPr txBox="1">
            <a:spLocks noChangeArrowheads="1"/>
          </p:cNvSpPr>
          <p:nvPr/>
        </p:nvSpPr>
        <p:spPr bwMode="auto">
          <a:xfrm>
            <a:off x="1524000" y="5867400"/>
            <a:ext cx="6096000" cy="708025"/>
          </a:xfrm>
          <a:prstGeom prst="rect">
            <a:avLst/>
          </a:prstGeom>
          <a:noFill/>
          <a:ln w="9525">
            <a:noFill/>
            <a:miter lim="800000"/>
            <a:headEnd/>
            <a:tailEnd/>
          </a:ln>
        </p:spPr>
        <p:txBody>
          <a:bodyPr>
            <a:spAutoFit/>
          </a:bodyPr>
          <a:lstStyle/>
          <a:p>
            <a:pPr algn="ctr"/>
            <a:r>
              <a:rPr lang="en-US" sz="2000">
                <a:latin typeface="Calibri" pitchFamily="34" charset="0"/>
              </a:rPr>
              <a:t>The longer we measure, the smaller the uncertainties, the smaller the signal.</a:t>
            </a:r>
          </a:p>
        </p:txBody>
      </p:sp>
    </p:spTree>
    <p:extLst>
      <p:ext uri="{BB962C8B-B14F-4D97-AF65-F5344CB8AC3E}">
        <p14:creationId xmlns:p14="http://schemas.microsoft.com/office/powerpoint/2010/main" val="329318094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bwMode="auto">
          <a:xfrm>
            <a:off x="457200" y="152400"/>
            <a:ext cx="8229600" cy="11430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sz="2800" dirty="0" err="1" smtClean="0">
                <a:ea typeface="ＭＳ Ｐゴシック" pitchFamily="8" charset="-128"/>
              </a:rPr>
              <a:t>Paleoseismology</a:t>
            </a:r>
            <a:r>
              <a:rPr lang="en-US" sz="2800" dirty="0" smtClean="0">
                <a:ea typeface="ＭＳ Ｐゴシック" pitchFamily="8" charset="-128"/>
              </a:rPr>
              <a:t>: 500 yr</a:t>
            </a:r>
          </a:p>
        </p:txBody>
      </p:sp>
      <p:pic>
        <p:nvPicPr>
          <p:cNvPr id="17411" name="Picture 5"/>
          <p:cNvPicPr>
            <a:picLocks noChangeAspect="1"/>
          </p:cNvPicPr>
          <p:nvPr/>
        </p:nvPicPr>
        <p:blipFill>
          <a:blip r:embed="rId3"/>
          <a:srcRect/>
          <a:stretch>
            <a:fillRect/>
          </a:stretch>
        </p:blipFill>
        <p:spPr bwMode="auto">
          <a:xfrm>
            <a:off x="1098972" y="762000"/>
            <a:ext cx="6521028" cy="5059363"/>
          </a:xfrm>
          <a:prstGeom prst="rect">
            <a:avLst/>
          </a:prstGeom>
          <a:noFill/>
          <a:ln w="25400">
            <a:solidFill>
              <a:schemeClr val="tx1"/>
            </a:solidFill>
            <a:miter lim="800000"/>
            <a:headEnd/>
            <a:tailEnd/>
          </a:ln>
        </p:spPr>
      </p:pic>
      <p:sp>
        <p:nvSpPr>
          <p:cNvPr id="17413" name="TextBox 2"/>
          <p:cNvSpPr txBox="1">
            <a:spLocks noChangeArrowheads="1"/>
          </p:cNvSpPr>
          <p:nvPr/>
        </p:nvSpPr>
        <p:spPr bwMode="auto">
          <a:xfrm>
            <a:off x="5943600" y="6019800"/>
            <a:ext cx="3198813" cy="369888"/>
          </a:xfrm>
          <a:prstGeom prst="rect">
            <a:avLst/>
          </a:prstGeom>
          <a:noFill/>
          <a:ln w="9525">
            <a:noFill/>
            <a:miter lim="800000"/>
            <a:headEnd/>
            <a:tailEnd/>
          </a:ln>
        </p:spPr>
        <p:txBody>
          <a:bodyPr wrap="none">
            <a:spAutoFit/>
          </a:bodyPr>
          <a:lstStyle/>
          <a:p>
            <a:r>
              <a:rPr lang="en-US" i="1">
                <a:solidFill>
                  <a:srgbClr val="FFFFFF"/>
                </a:solidFill>
              </a:rPr>
              <a:t>From Tuttle and others, 2002</a:t>
            </a:r>
          </a:p>
        </p:txBody>
      </p:sp>
    </p:spTree>
    <p:extLst>
      <p:ext uri="{BB962C8B-B14F-4D97-AF65-F5344CB8AC3E}">
        <p14:creationId xmlns:p14="http://schemas.microsoft.com/office/powerpoint/2010/main" val="228122430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369409"/>
          </a:xfrm>
        </p:spPr>
        <p:txBody>
          <a:bodyPr/>
          <a:lstStyle/>
          <a:p>
            <a:endParaRPr lang="en-US" dirty="0"/>
          </a:p>
        </p:txBody>
      </p:sp>
      <p:pic>
        <p:nvPicPr>
          <p:cNvPr id="3" name="Picture 2" descr="histogram_30_35_k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236" y="0"/>
            <a:ext cx="6847645" cy="6858000"/>
          </a:xfrm>
          <a:prstGeom prst="rect">
            <a:avLst/>
          </a:prstGeom>
        </p:spPr>
      </p:pic>
    </p:spTree>
    <p:extLst>
      <p:ext uri="{BB962C8B-B14F-4D97-AF65-F5344CB8AC3E}">
        <p14:creationId xmlns:p14="http://schemas.microsoft.com/office/powerpoint/2010/main" val="334395166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52400" y="228600"/>
            <a:ext cx="8686800" cy="609600"/>
          </a:xfrm>
          <a:prstGeom prst="rect">
            <a:avLst/>
          </a:prstGeom>
          <a:noFill/>
          <a:ln w="9525">
            <a:noFill/>
            <a:miter lim="800000"/>
            <a:headEnd/>
            <a:tailEnd/>
          </a:ln>
        </p:spPr>
        <p:txBody>
          <a:bodyPr rIns="132080" anchor="b"/>
          <a:lstStyle/>
          <a:p>
            <a:pPr>
              <a:lnSpc>
                <a:spcPct val="100000"/>
              </a:lnSpc>
              <a:spcBef>
                <a:spcPct val="0"/>
              </a:spcBef>
              <a:spcAft>
                <a:spcPct val="0"/>
              </a:spcAft>
              <a:buFontTx/>
              <a:buNone/>
            </a:pPr>
            <a:r>
              <a:rPr lang="en-US" sz="2800">
                <a:solidFill>
                  <a:srgbClr val="FFFF00"/>
                </a:solidFill>
              </a:rPr>
              <a:t>April 2008 magnitude-5.2 earthquake in Illinois </a:t>
            </a:r>
          </a:p>
        </p:txBody>
      </p:sp>
      <p:pic>
        <p:nvPicPr>
          <p:cNvPr id="20483" name="Picture 3" descr="NEHRP_logo_final_red_e2"/>
          <p:cNvPicPr>
            <a:picLocks noChangeAspect="1" noChangeArrowheads="1"/>
          </p:cNvPicPr>
          <p:nvPr/>
        </p:nvPicPr>
        <p:blipFill>
          <a:blip r:embed="rId3"/>
          <a:srcRect/>
          <a:stretch>
            <a:fillRect/>
          </a:stretch>
        </p:blipFill>
        <p:spPr bwMode="auto">
          <a:xfrm>
            <a:off x="1752600" y="5867400"/>
            <a:ext cx="1325563" cy="747713"/>
          </a:xfrm>
          <a:prstGeom prst="rect">
            <a:avLst/>
          </a:prstGeom>
          <a:noFill/>
          <a:ln w="9525">
            <a:noFill/>
            <a:miter lim="800000"/>
            <a:headEnd/>
            <a:tailEnd/>
          </a:ln>
        </p:spPr>
      </p:pic>
      <p:pic>
        <p:nvPicPr>
          <p:cNvPr id="20484" name="Picture 4" descr="2008qza6_ciim"/>
          <p:cNvPicPr>
            <a:picLocks noChangeAspect="1" noChangeArrowheads="1"/>
          </p:cNvPicPr>
          <p:nvPr/>
        </p:nvPicPr>
        <p:blipFill>
          <a:blip r:embed="rId4"/>
          <a:srcRect/>
          <a:stretch>
            <a:fillRect/>
          </a:stretch>
        </p:blipFill>
        <p:spPr bwMode="auto">
          <a:xfrm>
            <a:off x="3784600" y="876300"/>
            <a:ext cx="5283200" cy="5905500"/>
          </a:xfrm>
          <a:prstGeom prst="rect">
            <a:avLst/>
          </a:prstGeom>
          <a:noFill/>
          <a:ln w="9525">
            <a:noFill/>
            <a:miter lim="800000"/>
            <a:headEnd/>
            <a:tailEnd/>
          </a:ln>
        </p:spPr>
      </p:pic>
      <p:sp>
        <p:nvSpPr>
          <p:cNvPr id="20485" name="Rectangle 5"/>
          <p:cNvSpPr>
            <a:spLocks noChangeArrowheads="1"/>
          </p:cNvSpPr>
          <p:nvPr/>
        </p:nvSpPr>
        <p:spPr bwMode="auto">
          <a:xfrm>
            <a:off x="304800" y="1143000"/>
            <a:ext cx="3429000" cy="4495800"/>
          </a:xfrm>
          <a:prstGeom prst="rect">
            <a:avLst/>
          </a:prstGeom>
          <a:noFill/>
          <a:ln w="9525">
            <a:noFill/>
            <a:miter lim="800000"/>
            <a:headEnd/>
            <a:tailEnd/>
          </a:ln>
        </p:spPr>
        <p:txBody>
          <a:bodyPr/>
          <a:lstStyle/>
          <a:p>
            <a:pPr marL="342900" indent="-342900">
              <a:lnSpc>
                <a:spcPct val="100000"/>
              </a:lnSpc>
              <a:spcAft>
                <a:spcPct val="0"/>
              </a:spcAft>
            </a:pPr>
            <a:r>
              <a:rPr lang="en-US" b="0"/>
              <a:t>Over 36,000 Did You Feel It? reports on the USGS web site</a:t>
            </a:r>
          </a:p>
          <a:p>
            <a:pPr marL="342900" indent="-342900">
              <a:lnSpc>
                <a:spcPct val="100000"/>
              </a:lnSpc>
              <a:spcAft>
                <a:spcPct val="0"/>
              </a:spcAft>
            </a:pPr>
            <a:r>
              <a:rPr lang="en-US" b="0"/>
              <a:t>Felt reports from 16 states plus Ontario, Canada</a:t>
            </a:r>
          </a:p>
          <a:p>
            <a:pPr marL="342900" indent="-342900">
              <a:lnSpc>
                <a:spcPct val="100000"/>
              </a:lnSpc>
              <a:spcAft>
                <a:spcPct val="0"/>
              </a:spcAft>
            </a:pPr>
            <a:r>
              <a:rPr lang="en-US" b="0"/>
              <a:t>Reminder that earthquakes are a national issue</a:t>
            </a:r>
          </a:p>
        </p:txBody>
      </p:sp>
    </p:spTree>
    <p:extLst>
      <p:ext uri="{BB962C8B-B14F-4D97-AF65-F5344CB8AC3E}">
        <p14:creationId xmlns:p14="http://schemas.microsoft.com/office/powerpoint/2010/main" val="2616420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EHRP_logo_final_red_e2"/>
          <p:cNvPicPr>
            <a:picLocks noChangeAspect="1" noChangeArrowheads="1"/>
          </p:cNvPicPr>
          <p:nvPr/>
        </p:nvPicPr>
        <p:blipFill>
          <a:blip r:embed="rId3"/>
          <a:srcRect/>
          <a:stretch>
            <a:fillRect/>
          </a:stretch>
        </p:blipFill>
        <p:spPr bwMode="auto">
          <a:xfrm>
            <a:off x="1752600" y="6096000"/>
            <a:ext cx="1325563" cy="747713"/>
          </a:xfrm>
          <a:prstGeom prst="rect">
            <a:avLst/>
          </a:prstGeom>
          <a:noFill/>
          <a:ln w="9525">
            <a:noFill/>
            <a:miter lim="800000"/>
            <a:headEnd/>
            <a:tailEnd/>
          </a:ln>
        </p:spPr>
      </p:pic>
      <p:pic>
        <p:nvPicPr>
          <p:cNvPr id="23555" name="Picture 3"/>
          <p:cNvPicPr>
            <a:picLocks noChangeAspect="1" noChangeArrowheads="1"/>
          </p:cNvPicPr>
          <p:nvPr/>
        </p:nvPicPr>
        <p:blipFill>
          <a:blip r:embed="rId4"/>
          <a:srcRect/>
          <a:stretch>
            <a:fillRect/>
          </a:stretch>
        </p:blipFill>
        <p:spPr bwMode="auto">
          <a:xfrm>
            <a:off x="0" y="838200"/>
            <a:ext cx="9144000" cy="5184775"/>
          </a:xfrm>
          <a:prstGeom prst="rect">
            <a:avLst/>
          </a:prstGeom>
          <a:noFill/>
          <a:ln w="9525">
            <a:noFill/>
            <a:miter lim="800000"/>
            <a:headEnd/>
            <a:tailEnd/>
          </a:ln>
        </p:spPr>
      </p:pic>
      <p:sp>
        <p:nvSpPr>
          <p:cNvPr id="23556" name="Rectangle 4"/>
          <p:cNvSpPr>
            <a:spLocks noChangeArrowheads="1"/>
          </p:cNvSpPr>
          <p:nvPr/>
        </p:nvSpPr>
        <p:spPr bwMode="auto">
          <a:xfrm>
            <a:off x="4953000" y="6232525"/>
            <a:ext cx="3429000" cy="396875"/>
          </a:xfrm>
          <a:prstGeom prst="rect">
            <a:avLst/>
          </a:prstGeom>
          <a:solidFill>
            <a:schemeClr val="bg1"/>
          </a:solidFill>
          <a:ln w="9525">
            <a:noFill/>
            <a:miter lim="800000"/>
            <a:headEnd/>
            <a:tailEnd/>
          </a:ln>
        </p:spPr>
        <p:txBody>
          <a:bodyPr wrap="none">
            <a:spAutoFit/>
          </a:bodyPr>
          <a:lstStyle/>
          <a:p>
            <a:pPr eaLnBrk="0" hangingPunct="0">
              <a:lnSpc>
                <a:spcPct val="100000"/>
              </a:lnSpc>
              <a:spcBef>
                <a:spcPct val="0"/>
              </a:spcBef>
              <a:spcAft>
                <a:spcPct val="0"/>
              </a:spcAft>
              <a:buFontTx/>
              <a:buNone/>
            </a:pPr>
            <a:r>
              <a:rPr lang="en-US" sz="2000">
                <a:solidFill>
                  <a:schemeClr val="tx1"/>
                </a:solidFill>
              </a:rPr>
              <a:t>Update released April 2008</a:t>
            </a:r>
          </a:p>
        </p:txBody>
      </p:sp>
      <p:sp>
        <p:nvSpPr>
          <p:cNvPr id="23557" name="Rectangle 13"/>
          <p:cNvSpPr>
            <a:spLocks noChangeArrowheads="1"/>
          </p:cNvSpPr>
          <p:nvPr/>
        </p:nvSpPr>
        <p:spPr bwMode="auto">
          <a:xfrm>
            <a:off x="0" y="304800"/>
            <a:ext cx="9448800" cy="457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3558" name="Rectangle 14"/>
          <p:cNvSpPr>
            <a:spLocks noChangeArrowheads="1"/>
          </p:cNvSpPr>
          <p:nvPr/>
        </p:nvSpPr>
        <p:spPr bwMode="auto">
          <a:xfrm>
            <a:off x="304800" y="290513"/>
            <a:ext cx="5597525" cy="530225"/>
          </a:xfrm>
          <a:prstGeom prst="rect">
            <a:avLst/>
          </a:prstGeom>
          <a:noFill/>
          <a:ln w="9525" algn="ctr">
            <a:noFill/>
            <a:miter lim="800000"/>
            <a:headEnd/>
            <a:tailEnd/>
          </a:ln>
        </p:spPr>
        <p:txBody>
          <a:bodyPr wrap="none">
            <a:spAutoFit/>
          </a:bodyPr>
          <a:lstStyle/>
          <a:p>
            <a:pPr marL="342900" indent="-342900">
              <a:buFontTx/>
              <a:buNone/>
            </a:pPr>
            <a:r>
              <a:rPr lang="en-US" sz="3200" b="0">
                <a:solidFill>
                  <a:srgbClr val="FFFF00"/>
                </a:solidFill>
              </a:rPr>
              <a:t>National seismic hazard maps</a:t>
            </a:r>
          </a:p>
        </p:txBody>
      </p:sp>
      <p:grpSp>
        <p:nvGrpSpPr>
          <p:cNvPr id="2" name="Group 17"/>
          <p:cNvGrpSpPr>
            <a:grpSpLocks/>
          </p:cNvGrpSpPr>
          <p:nvPr/>
        </p:nvGrpSpPr>
        <p:grpSpPr bwMode="auto">
          <a:xfrm>
            <a:off x="304800" y="2565400"/>
            <a:ext cx="6330950" cy="1628775"/>
            <a:chOff x="192" y="1616"/>
            <a:chExt cx="3988" cy="1026"/>
          </a:xfrm>
        </p:grpSpPr>
        <p:sp>
          <p:nvSpPr>
            <p:cNvPr id="943109" name="AutoShape 5"/>
            <p:cNvSpPr>
              <a:spLocks noChangeArrowheads="1"/>
            </p:cNvSpPr>
            <p:nvPr/>
          </p:nvSpPr>
          <p:spPr bwMode="auto">
            <a:xfrm>
              <a:off x="2986" y="2256"/>
              <a:ext cx="144" cy="96"/>
            </a:xfrm>
            <a:prstGeom prst="star5">
              <a:avLst/>
            </a:prstGeom>
            <a:solidFill>
              <a:schemeClr val="bg1"/>
            </a:solidFill>
            <a:ln w="9525">
              <a:solidFill>
                <a:schemeClr val="tx1"/>
              </a:solidFill>
              <a:miter lim="800000"/>
              <a:headEnd/>
              <a:tailEnd/>
            </a:ln>
            <a:effectLst/>
          </p:spPr>
          <p:txBody>
            <a:bodyPr wrap="none" anchor="ctr"/>
            <a:lstStyle/>
            <a:p>
              <a:pPr>
                <a:defRPr/>
              </a:pPr>
              <a:endParaRPr lang="en-US"/>
            </a:p>
          </p:txBody>
        </p:sp>
        <p:sp>
          <p:nvSpPr>
            <p:cNvPr id="943110" name="AutoShape 6"/>
            <p:cNvSpPr>
              <a:spLocks noChangeArrowheads="1"/>
            </p:cNvSpPr>
            <p:nvPr/>
          </p:nvSpPr>
          <p:spPr bwMode="auto">
            <a:xfrm>
              <a:off x="3888" y="2114"/>
              <a:ext cx="144" cy="96"/>
            </a:xfrm>
            <a:prstGeom prst="star5">
              <a:avLst/>
            </a:prstGeom>
            <a:solidFill>
              <a:schemeClr val="bg1"/>
            </a:solidFill>
            <a:ln w="9525">
              <a:solidFill>
                <a:schemeClr val="tx1"/>
              </a:solidFill>
              <a:miter lim="800000"/>
              <a:headEnd/>
              <a:tailEnd/>
            </a:ln>
            <a:effectLst/>
          </p:spPr>
          <p:txBody>
            <a:bodyPr wrap="none" anchor="ctr"/>
            <a:lstStyle/>
            <a:p>
              <a:pPr>
                <a:defRPr/>
              </a:pPr>
              <a:endParaRPr lang="en-US"/>
            </a:p>
          </p:txBody>
        </p:sp>
        <p:sp>
          <p:nvSpPr>
            <p:cNvPr id="943111" name="AutoShape 7"/>
            <p:cNvSpPr>
              <a:spLocks noChangeArrowheads="1"/>
            </p:cNvSpPr>
            <p:nvPr/>
          </p:nvSpPr>
          <p:spPr bwMode="auto">
            <a:xfrm>
              <a:off x="336" y="1874"/>
              <a:ext cx="144" cy="96"/>
            </a:xfrm>
            <a:prstGeom prst="star5">
              <a:avLst/>
            </a:prstGeom>
            <a:solidFill>
              <a:schemeClr val="bg1"/>
            </a:solidFill>
            <a:ln w="9525">
              <a:solidFill>
                <a:schemeClr val="tx1"/>
              </a:solidFill>
              <a:miter lim="800000"/>
              <a:headEnd/>
              <a:tailEnd/>
            </a:ln>
            <a:effectLst/>
          </p:spPr>
          <p:txBody>
            <a:bodyPr wrap="none" anchor="ctr"/>
            <a:lstStyle/>
            <a:p>
              <a:pPr>
                <a:defRPr/>
              </a:pPr>
              <a:endParaRPr lang="en-US"/>
            </a:p>
          </p:txBody>
        </p:sp>
        <p:sp>
          <p:nvSpPr>
            <p:cNvPr id="23563" name="Text Box 8"/>
            <p:cNvSpPr txBox="1">
              <a:spLocks noChangeArrowheads="1"/>
            </p:cNvSpPr>
            <p:nvPr/>
          </p:nvSpPr>
          <p:spPr bwMode="auto">
            <a:xfrm>
              <a:off x="2928" y="2023"/>
              <a:ext cx="471" cy="250"/>
            </a:xfrm>
            <a:prstGeom prst="rect">
              <a:avLst/>
            </a:prstGeom>
            <a:noFill/>
            <a:ln w="9525">
              <a:noFill/>
              <a:miter lim="800000"/>
              <a:headEnd/>
              <a:tailEnd/>
            </a:ln>
          </p:spPr>
          <p:txBody>
            <a:bodyPr wrap="none">
              <a:spAutoFit/>
            </a:bodyPr>
            <a:lstStyle/>
            <a:p>
              <a:pPr eaLnBrk="0" hangingPunct="0">
                <a:lnSpc>
                  <a:spcPct val="100000"/>
                </a:lnSpc>
                <a:spcBef>
                  <a:spcPct val="0"/>
                </a:spcBef>
                <a:spcAft>
                  <a:spcPct val="0"/>
                </a:spcAft>
                <a:buFontTx/>
                <a:buNone/>
              </a:pPr>
              <a:r>
                <a:rPr lang="en-US" sz="2000">
                  <a:solidFill>
                    <a:schemeClr val="tx1"/>
                  </a:solidFill>
                </a:rPr>
                <a:t>M5.2</a:t>
              </a:r>
            </a:p>
          </p:txBody>
        </p:sp>
        <p:sp>
          <p:nvSpPr>
            <p:cNvPr id="23564" name="Text Box 9"/>
            <p:cNvSpPr txBox="1">
              <a:spLocks noChangeArrowheads="1"/>
            </p:cNvSpPr>
            <p:nvPr/>
          </p:nvSpPr>
          <p:spPr bwMode="auto">
            <a:xfrm>
              <a:off x="192" y="1632"/>
              <a:ext cx="436" cy="231"/>
            </a:xfrm>
            <a:prstGeom prst="rect">
              <a:avLst/>
            </a:prstGeom>
            <a:noFill/>
            <a:ln w="9525">
              <a:noFill/>
              <a:miter lim="800000"/>
              <a:headEnd/>
              <a:tailEnd/>
            </a:ln>
          </p:spPr>
          <p:txBody>
            <a:bodyPr wrap="none">
              <a:spAutoFit/>
            </a:bodyPr>
            <a:lstStyle/>
            <a:p>
              <a:pPr eaLnBrk="0" hangingPunct="0">
                <a:lnSpc>
                  <a:spcPct val="100000"/>
                </a:lnSpc>
                <a:spcBef>
                  <a:spcPct val="0"/>
                </a:spcBef>
                <a:spcAft>
                  <a:spcPct val="0"/>
                </a:spcAft>
                <a:buFontTx/>
                <a:buNone/>
              </a:pPr>
              <a:r>
                <a:rPr lang="en-US" sz="1800">
                  <a:solidFill>
                    <a:schemeClr val="tx1"/>
                  </a:solidFill>
                </a:rPr>
                <a:t>M4.7</a:t>
              </a:r>
            </a:p>
          </p:txBody>
        </p:sp>
        <p:sp>
          <p:nvSpPr>
            <p:cNvPr id="943114" name="AutoShape 10"/>
            <p:cNvSpPr>
              <a:spLocks noChangeArrowheads="1"/>
            </p:cNvSpPr>
            <p:nvPr/>
          </p:nvSpPr>
          <p:spPr bwMode="auto">
            <a:xfrm>
              <a:off x="720" y="1826"/>
              <a:ext cx="144" cy="96"/>
            </a:xfrm>
            <a:prstGeom prst="star5">
              <a:avLst/>
            </a:prstGeom>
            <a:solidFill>
              <a:schemeClr val="bg1"/>
            </a:solidFill>
            <a:ln w="9525">
              <a:solidFill>
                <a:schemeClr val="tx1"/>
              </a:solidFill>
              <a:miter lim="800000"/>
              <a:headEnd/>
              <a:tailEnd/>
            </a:ln>
            <a:effectLst/>
          </p:spPr>
          <p:txBody>
            <a:bodyPr wrap="none" anchor="ctr"/>
            <a:lstStyle/>
            <a:p>
              <a:pPr>
                <a:defRPr/>
              </a:pPr>
              <a:endParaRPr lang="en-US"/>
            </a:p>
          </p:txBody>
        </p:sp>
        <p:sp>
          <p:nvSpPr>
            <p:cNvPr id="23566" name="Text Box 11"/>
            <p:cNvSpPr txBox="1">
              <a:spLocks noChangeArrowheads="1"/>
            </p:cNvSpPr>
            <p:nvPr/>
          </p:nvSpPr>
          <p:spPr bwMode="auto">
            <a:xfrm>
              <a:off x="672" y="1616"/>
              <a:ext cx="471" cy="250"/>
            </a:xfrm>
            <a:prstGeom prst="rect">
              <a:avLst/>
            </a:prstGeom>
            <a:noFill/>
            <a:ln w="9525">
              <a:noFill/>
              <a:miter lim="800000"/>
              <a:headEnd/>
              <a:tailEnd/>
            </a:ln>
          </p:spPr>
          <p:txBody>
            <a:bodyPr wrap="none">
              <a:spAutoFit/>
            </a:bodyPr>
            <a:lstStyle/>
            <a:p>
              <a:pPr eaLnBrk="0" hangingPunct="0">
                <a:lnSpc>
                  <a:spcPct val="100000"/>
                </a:lnSpc>
                <a:spcBef>
                  <a:spcPct val="0"/>
                </a:spcBef>
                <a:spcAft>
                  <a:spcPct val="0"/>
                </a:spcAft>
                <a:buFontTx/>
                <a:buNone/>
              </a:pPr>
              <a:r>
                <a:rPr lang="en-US" sz="2000">
                  <a:solidFill>
                    <a:schemeClr val="tx1"/>
                  </a:solidFill>
                </a:rPr>
                <a:t>M6.0</a:t>
              </a:r>
            </a:p>
          </p:txBody>
        </p:sp>
        <p:sp>
          <p:nvSpPr>
            <p:cNvPr id="23567" name="Text Box 12"/>
            <p:cNvSpPr txBox="1">
              <a:spLocks noChangeArrowheads="1"/>
            </p:cNvSpPr>
            <p:nvPr/>
          </p:nvSpPr>
          <p:spPr bwMode="auto">
            <a:xfrm>
              <a:off x="3744" y="1922"/>
              <a:ext cx="436" cy="231"/>
            </a:xfrm>
            <a:prstGeom prst="rect">
              <a:avLst/>
            </a:prstGeom>
            <a:noFill/>
            <a:ln w="9525">
              <a:noFill/>
              <a:miter lim="800000"/>
              <a:headEnd/>
              <a:tailEnd/>
            </a:ln>
          </p:spPr>
          <p:txBody>
            <a:bodyPr wrap="none">
              <a:spAutoFit/>
            </a:bodyPr>
            <a:lstStyle/>
            <a:p>
              <a:pPr eaLnBrk="0" hangingPunct="0">
                <a:lnSpc>
                  <a:spcPct val="100000"/>
                </a:lnSpc>
                <a:spcBef>
                  <a:spcPct val="0"/>
                </a:spcBef>
                <a:spcAft>
                  <a:spcPct val="0"/>
                </a:spcAft>
                <a:buFontTx/>
                <a:buNone/>
              </a:pPr>
              <a:r>
                <a:rPr lang="en-US" sz="1800">
                  <a:solidFill>
                    <a:schemeClr val="tx1"/>
                  </a:solidFill>
                </a:rPr>
                <a:t>M2.2</a:t>
              </a:r>
            </a:p>
          </p:txBody>
        </p:sp>
        <p:sp>
          <p:nvSpPr>
            <p:cNvPr id="943119" name="AutoShape 15"/>
            <p:cNvSpPr>
              <a:spLocks noChangeArrowheads="1"/>
            </p:cNvSpPr>
            <p:nvPr/>
          </p:nvSpPr>
          <p:spPr bwMode="auto">
            <a:xfrm>
              <a:off x="432" y="2546"/>
              <a:ext cx="144" cy="96"/>
            </a:xfrm>
            <a:prstGeom prst="star5">
              <a:avLst/>
            </a:prstGeom>
            <a:solidFill>
              <a:schemeClr val="bg1"/>
            </a:solidFill>
            <a:ln w="9525">
              <a:solidFill>
                <a:schemeClr val="tx1"/>
              </a:solidFill>
              <a:miter lim="800000"/>
              <a:headEnd/>
              <a:tailEnd/>
            </a:ln>
            <a:effectLst/>
          </p:spPr>
          <p:txBody>
            <a:bodyPr wrap="none" anchor="ctr"/>
            <a:lstStyle/>
            <a:p>
              <a:pPr>
                <a:defRPr/>
              </a:pPr>
              <a:endParaRPr lang="en-US"/>
            </a:p>
          </p:txBody>
        </p:sp>
        <p:sp>
          <p:nvSpPr>
            <p:cNvPr id="23569" name="Text Box 16"/>
            <p:cNvSpPr txBox="1">
              <a:spLocks noChangeArrowheads="1"/>
            </p:cNvSpPr>
            <p:nvPr/>
          </p:nvSpPr>
          <p:spPr bwMode="auto">
            <a:xfrm>
              <a:off x="288" y="2304"/>
              <a:ext cx="436" cy="231"/>
            </a:xfrm>
            <a:prstGeom prst="rect">
              <a:avLst/>
            </a:prstGeom>
            <a:noFill/>
            <a:ln w="9525">
              <a:noFill/>
              <a:miter lim="800000"/>
              <a:headEnd/>
              <a:tailEnd/>
            </a:ln>
          </p:spPr>
          <p:txBody>
            <a:bodyPr wrap="none">
              <a:spAutoFit/>
            </a:bodyPr>
            <a:lstStyle/>
            <a:p>
              <a:pPr eaLnBrk="0" hangingPunct="0">
                <a:lnSpc>
                  <a:spcPct val="100000"/>
                </a:lnSpc>
                <a:spcBef>
                  <a:spcPct val="0"/>
                </a:spcBef>
                <a:spcAft>
                  <a:spcPct val="0"/>
                </a:spcAft>
                <a:buFontTx/>
                <a:buNone/>
              </a:pPr>
              <a:r>
                <a:rPr lang="en-US" sz="1800">
                  <a:solidFill>
                    <a:schemeClr val="tx1"/>
                  </a:solidFill>
                </a:rPr>
                <a:t>M5.4</a:t>
              </a:r>
            </a:p>
          </p:txBody>
        </p:sp>
      </p:grpSp>
    </p:spTree>
    <p:extLst>
      <p:ext uri="{BB962C8B-B14F-4D97-AF65-F5344CB8AC3E}">
        <p14:creationId xmlns:p14="http://schemas.microsoft.com/office/powerpoint/2010/main" val="1433227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533400" y="1524000"/>
            <a:ext cx="8229600" cy="4525963"/>
          </a:xfrm>
        </p:spPr>
        <p:txBody>
          <a:bodyPr>
            <a:normAutofit/>
          </a:bodyPr>
          <a:lstStyle/>
          <a:p>
            <a:pPr>
              <a:buNone/>
              <a:defRPr/>
            </a:pPr>
            <a:r>
              <a:rPr lang="en-US" sz="8000" smtClean="0">
                <a:solidFill>
                  <a:srgbClr val="000000"/>
                </a:solidFill>
              </a:rPr>
              <a:t>     </a:t>
            </a:r>
            <a:r>
              <a:rPr lang="en-US" sz="8000" dirty="0" smtClean="0">
                <a:solidFill>
                  <a:srgbClr val="000000"/>
                </a:solidFill>
              </a:rPr>
              <a:t>Thank you!</a:t>
            </a:r>
            <a:endParaRPr lang="en-US" sz="8000" dirty="0">
              <a:solidFill>
                <a:srgbClr val="000000"/>
              </a:solidFill>
            </a:endParaRPr>
          </a:p>
        </p:txBody>
      </p:sp>
    </p:spTree>
    <p:extLst>
      <p:ext uri="{BB962C8B-B14F-4D97-AF65-F5344CB8AC3E}">
        <p14:creationId xmlns:p14="http://schemas.microsoft.com/office/powerpoint/2010/main" val="31903789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ap2_new"/>
          <p:cNvPicPr>
            <a:picLocks noChangeAspect="1" noChangeArrowheads="1"/>
          </p:cNvPicPr>
          <p:nvPr/>
        </p:nvPicPr>
        <p:blipFill>
          <a:blip r:embed="rId3"/>
          <a:srcRect l="5833" t="6007" r="10173" b="31111"/>
          <a:stretch>
            <a:fillRect/>
          </a:stretch>
        </p:blipFill>
        <p:spPr bwMode="auto">
          <a:xfrm>
            <a:off x="762000" y="549275"/>
            <a:ext cx="7680325" cy="5749925"/>
          </a:xfrm>
          <a:prstGeom prst="rect">
            <a:avLst/>
          </a:prstGeom>
          <a:noFill/>
          <a:ln w="9525">
            <a:noFill/>
            <a:miter lim="800000"/>
            <a:headEnd/>
            <a:tailEnd/>
          </a:ln>
        </p:spPr>
      </p:pic>
    </p:spTree>
    <p:extLst>
      <p:ext uri="{BB962C8B-B14F-4D97-AF65-F5344CB8AC3E}">
        <p14:creationId xmlns:p14="http://schemas.microsoft.com/office/powerpoint/2010/main" val="826996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map2_new"/>
          <p:cNvPicPr>
            <a:picLocks noChangeAspect="1" noChangeArrowheads="1"/>
          </p:cNvPicPr>
          <p:nvPr/>
        </p:nvPicPr>
        <p:blipFill>
          <a:blip r:embed="rId3"/>
          <a:srcRect l="5833" t="6007" r="10173" b="31111"/>
          <a:stretch>
            <a:fillRect/>
          </a:stretch>
        </p:blipFill>
        <p:spPr bwMode="auto">
          <a:xfrm>
            <a:off x="762000" y="549275"/>
            <a:ext cx="7680325" cy="5749925"/>
          </a:xfrm>
          <a:prstGeom prst="rect">
            <a:avLst/>
          </a:prstGeom>
          <a:noFill/>
          <a:ln w="9525">
            <a:noFill/>
            <a:miter lim="800000"/>
            <a:headEnd/>
            <a:tailEnd/>
          </a:ln>
        </p:spPr>
      </p:pic>
    </p:spTree>
    <p:extLst>
      <p:ext uri="{BB962C8B-B14F-4D97-AF65-F5344CB8AC3E}">
        <p14:creationId xmlns:p14="http://schemas.microsoft.com/office/powerpoint/2010/main" val="36778782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372</TotalTime>
  <Words>1555</Words>
  <Application>Microsoft Macintosh PowerPoint</Application>
  <PresentationFormat>On-screen Show (4:3)</PresentationFormat>
  <Paragraphs>364</Paragraphs>
  <Slides>110</Slides>
  <Notes>75</Notes>
  <HiddenSlides>0</HiddenSlides>
  <MMClips>0</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Office Theme</vt:lpstr>
      <vt:lpstr>PowerPoint Presentation</vt:lpstr>
      <vt:lpstr>PowerPoint Presentation</vt:lpstr>
      <vt:lpstr>PowerPoint Presentation</vt:lpstr>
      <vt:lpstr>PowerPoint Presentation</vt:lpstr>
      <vt:lpstr>PowerPoint Presentation</vt:lpstr>
      <vt:lpstr>Global Geological Provinces</vt:lpstr>
      <vt:lpstr>PowerPoint Presentation</vt:lpstr>
      <vt:lpstr>PowerPoint Presentation</vt:lpstr>
      <vt:lpstr>PowerPoint Presentation</vt:lpstr>
      <vt:lpstr>Oceanic Crust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Active-Source Seismology  (Mooney, 2007, Treatise on Geophysics Prodehl and Mooney, 2012, GSA Memoir)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Continental Crust: Platform</vt:lpstr>
      <vt:lpstr>PowerPoint Presentation</vt:lpstr>
      <vt:lpstr>PowerPoint Presentation</vt:lpstr>
      <vt:lpstr>North America- Atlantic Coast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Sediment Thickness 5 by 5 Degree (Crust 5.1)</vt:lpstr>
      <vt:lpstr>Global Crustal Thickness</vt:lpstr>
      <vt:lpstr>PowerPoint Presentation</vt:lpstr>
      <vt:lpstr>PowerPoint Presentation</vt:lpstr>
      <vt:lpstr>PowerPoint Presentation</vt:lpstr>
      <vt:lpstr>40 s Love Waves</vt:lpstr>
      <vt:lpstr>40 s Love Waves</vt:lpstr>
      <vt:lpstr>The Lithosphere</vt:lpstr>
      <vt:lpstr>PowerPoint Presentation</vt:lpstr>
      <vt:lpstr>PowerPoint Presentation</vt:lpstr>
      <vt:lpstr>PowerPoint Presentation</vt:lpstr>
      <vt:lpstr>PowerPoint Presentation</vt:lpstr>
      <vt:lpstr>PowerPoint Presentation</vt:lpstr>
      <vt:lpstr>PowerPoint Presentation</vt:lpstr>
      <vt:lpstr>Oceanic Lithosphere Thickens by Cooling</vt:lpstr>
      <vt:lpstr>PowerPoint Presentation</vt:lpstr>
      <vt:lpstr>Woodhouse and Dziewonski, 1984 Vs at 100 km; blue is positive, red is negative</vt:lpstr>
      <vt:lpstr>Adam Dwiewonski, Harvard University 1936 to 1/3/2016</vt:lpstr>
      <vt:lpstr>S-wave Anomaly 50 Km</vt:lpstr>
      <vt:lpstr>S-wave Anomaly 100 km</vt:lpstr>
      <vt:lpstr>S-wave Anomaly, 150 km</vt:lpstr>
      <vt:lpstr>S-wave Anomaly 200 km</vt:lpstr>
      <vt:lpstr>S-wave Anomaly 250 km</vt:lpstr>
      <vt:lpstr>Lithospheric Structure: Seismic Anisotropy</vt:lpstr>
      <vt:lpstr>PowerPoint Presentation</vt:lpstr>
      <vt:lpstr>Lithospheric Thermal Thickness</vt:lpstr>
      <vt:lpstr>Lithosphere Thermal Thickness  as the Depth to 1300 °C</vt:lpstr>
      <vt:lpstr>PowerPoint Presentation</vt:lpstr>
      <vt:lpstr>PowerPoint Presentation</vt:lpstr>
      <vt:lpstr>PowerPoint Presentation</vt:lpstr>
      <vt:lpstr>PowerPoint Presentation</vt:lpstr>
      <vt:lpstr>New velocity model VsF1.5d at 100 km</vt:lpstr>
      <vt:lpstr>PowerPoint Presentation</vt:lpstr>
      <vt:lpstr>PowerPoint Presentation</vt:lpstr>
      <vt:lpstr>PowerPoint Presentation</vt:lpstr>
      <vt:lpstr>PowerPoint Presentation</vt:lpstr>
      <vt:lpstr>PowerPoint Presentation</vt:lpstr>
      <vt:lpstr>Heat Flow Data for Continents</vt:lpstr>
      <vt:lpstr>PowerPoint Presentation</vt:lpstr>
      <vt:lpstr>Global lithosphere thickness from seismic anisotropy</vt:lpstr>
      <vt:lpstr>lithosphere thickness from azimuthal anisotropy</vt:lpstr>
      <vt:lpstr>PowerPoint Presentation</vt:lpstr>
      <vt:lpstr>What is the lithosphere?</vt:lpstr>
      <vt:lpstr>PowerPoint Presentation</vt:lpstr>
      <vt:lpstr>PowerPoint Presentation</vt:lpstr>
      <vt:lpstr>Tomographic Model</vt:lpstr>
      <vt:lpstr>PowerPoint Presentation</vt:lpstr>
      <vt:lpstr>PowerPoint Presentation</vt:lpstr>
      <vt:lpstr>S-wave Anomaly, 150 km</vt:lpstr>
      <vt:lpstr>PowerPoint Presentation</vt:lpstr>
      <vt:lpstr>Intraplate EQ and the Lithosphere</vt:lpstr>
      <vt:lpstr>Paleoseismology: 500 yr</vt:lpstr>
      <vt:lpstr>PowerPoint Presentation</vt:lpstr>
      <vt:lpstr>Current strain rate in the NMSZ is less than 0.2 mm/yr over 100 km</vt:lpstr>
      <vt:lpstr>Paleoseismology: 500 yr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S-wave Anomaly, 150 km</vt:lpstr>
      <vt:lpstr>PowerPoint Presentation</vt:lpstr>
      <vt:lpstr>PowerPoint Presentation</vt:lpstr>
      <vt:lpstr>PowerPoint Presentation</vt:lpstr>
      <vt:lpstr>Mid-ocean ridge</vt:lpstr>
      <vt:lpstr>PowerPoint Presentation</vt:lpstr>
      <vt:lpstr>Global Geological Provinces</vt:lpstr>
      <vt:lpstr>PowerPoint Presentation</vt:lpstr>
    </vt:vector>
  </TitlesOfParts>
  <Company>USGDS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Mooney</dc:creator>
  <cp:lastModifiedBy>Walter Mooney</cp:lastModifiedBy>
  <cp:revision>49</cp:revision>
  <dcterms:created xsi:type="dcterms:W3CDTF">2016-06-25T06:20:20Z</dcterms:created>
  <dcterms:modified xsi:type="dcterms:W3CDTF">2016-06-26T23:13:41Z</dcterms:modified>
</cp:coreProperties>
</file>