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1" r:id="rId2"/>
  </p:sldMasterIdLst>
  <p:notesMasterIdLst>
    <p:notesMasterId r:id="rId53"/>
  </p:notesMasterIdLst>
  <p:sldIdLst>
    <p:sldId id="328" r:id="rId3"/>
    <p:sldId id="289" r:id="rId4"/>
    <p:sldId id="327" r:id="rId5"/>
    <p:sldId id="264" r:id="rId6"/>
    <p:sldId id="257" r:id="rId7"/>
    <p:sldId id="266" r:id="rId8"/>
    <p:sldId id="258" r:id="rId9"/>
    <p:sldId id="267" r:id="rId10"/>
    <p:sldId id="259" r:id="rId11"/>
    <p:sldId id="270" r:id="rId12"/>
    <p:sldId id="272" r:id="rId13"/>
    <p:sldId id="273" r:id="rId14"/>
    <p:sldId id="274" r:id="rId15"/>
    <p:sldId id="276" r:id="rId16"/>
    <p:sldId id="280" r:id="rId17"/>
    <p:sldId id="287" r:id="rId18"/>
    <p:sldId id="263" r:id="rId19"/>
    <p:sldId id="291" r:id="rId20"/>
    <p:sldId id="290" r:id="rId21"/>
    <p:sldId id="293" r:id="rId22"/>
    <p:sldId id="294" r:id="rId23"/>
    <p:sldId id="297" r:id="rId24"/>
    <p:sldId id="308" r:id="rId25"/>
    <p:sldId id="309" r:id="rId26"/>
    <p:sldId id="310" r:id="rId27"/>
    <p:sldId id="311" r:id="rId28"/>
    <p:sldId id="298" r:id="rId29"/>
    <p:sldId id="312" r:id="rId30"/>
    <p:sldId id="315" r:id="rId31"/>
    <p:sldId id="313" r:id="rId32"/>
    <p:sldId id="314" r:id="rId33"/>
    <p:sldId id="316" r:id="rId34"/>
    <p:sldId id="317" r:id="rId35"/>
    <p:sldId id="318" r:id="rId36"/>
    <p:sldId id="299" r:id="rId37"/>
    <p:sldId id="319" r:id="rId38"/>
    <p:sldId id="320" r:id="rId39"/>
    <p:sldId id="321" r:id="rId40"/>
    <p:sldId id="324" r:id="rId41"/>
    <p:sldId id="322" r:id="rId42"/>
    <p:sldId id="323" r:id="rId43"/>
    <p:sldId id="325" r:id="rId44"/>
    <p:sldId id="295" r:id="rId45"/>
    <p:sldId id="296" r:id="rId46"/>
    <p:sldId id="326" r:id="rId47"/>
    <p:sldId id="301" r:id="rId48"/>
    <p:sldId id="302" r:id="rId49"/>
    <p:sldId id="306" r:id="rId50"/>
    <p:sldId id="300" r:id="rId51"/>
    <p:sldId id="3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91"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CF742-11E6-4F25-BFDE-D0FB75EBAF66}" type="datetimeFigureOut">
              <a:rPr lang="en-US" smtClean="0"/>
              <a:t>6/26/2016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031C8-A749-473F-9287-FAF4F0EDC08F}" type="slidenum">
              <a:rPr lang="en-US" smtClean="0"/>
              <a:t>‹#›</a:t>
            </a:fld>
            <a:endParaRPr lang="en-US"/>
          </a:p>
        </p:txBody>
      </p:sp>
    </p:spTree>
    <p:extLst>
      <p:ext uri="{BB962C8B-B14F-4D97-AF65-F5344CB8AC3E}">
        <p14:creationId xmlns:p14="http://schemas.microsoft.com/office/powerpoint/2010/main" val="188653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F14EEC-176B-4CFD-B23F-CAF82F9C382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897586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605417-CEA3-40DF-A57A-DD8DC869FC3B}"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312459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A59A3E-2BBE-4073-8AB3-3673E2ABE12C}"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3350580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FF0EC8-4DE4-41EC-866B-91E9C612744F}"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820968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378BF3-E63B-4F50-BF1F-C3750C294124}"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1436260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C3A389-B56D-4CB8-8A5F-93ED08FE1157}" type="slidenum">
              <a:rPr lang="en-US" altLang="en-US" smtClean="0"/>
              <a:pPr>
                <a:spcBef>
                  <a:spcPct val="0"/>
                </a:spcBef>
              </a:pPr>
              <a:t>16</a:t>
            </a:fld>
            <a:endParaRPr lang="en-US" altLang="en-US" smtClean="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863918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a:lstStyle/>
          <a:p>
            <a:fld id="{B01F2808-FA8F-4652-AB16-BAEEE79780B9}" type="slidenum">
              <a:rPr lang="en-US" smtClean="0"/>
              <a:pPr/>
              <a:t>17</a:t>
            </a:fld>
            <a:endParaRPr lang="en-US" smtClean="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18144">
              <a:defRPr/>
            </a:pPr>
            <a:endParaRPr lang="en-US" dirty="0" smtClean="0"/>
          </a:p>
        </p:txBody>
      </p:sp>
    </p:spTree>
    <p:extLst>
      <p:ext uri="{BB962C8B-B14F-4D97-AF65-F5344CB8AC3E}">
        <p14:creationId xmlns:p14="http://schemas.microsoft.com/office/powerpoint/2010/main" val="154460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6031C8-A749-473F-9287-FAF4F0EDC08F}" type="slidenum">
              <a:rPr lang="en-US" smtClean="0"/>
              <a:t>50</a:t>
            </a:fld>
            <a:endParaRPr lang="en-US"/>
          </a:p>
        </p:txBody>
      </p:sp>
    </p:spTree>
    <p:extLst>
      <p:ext uri="{BB962C8B-B14F-4D97-AF65-F5344CB8AC3E}">
        <p14:creationId xmlns:p14="http://schemas.microsoft.com/office/powerpoint/2010/main" val="2583727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B9B960-4F8D-446B-A9F4-CD49C6E7C76D}"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47691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A7759D-6F75-439F-8F42-7E539BEB6AA6}" type="slidenum">
              <a:rPr lang="en-US" smtClean="0"/>
              <a:pPr/>
              <a:t>5</a:t>
            </a:fld>
            <a:endParaRPr lang="en-US"/>
          </a:p>
        </p:txBody>
      </p:sp>
    </p:spTree>
    <p:extLst>
      <p:ext uri="{BB962C8B-B14F-4D97-AF65-F5344CB8AC3E}">
        <p14:creationId xmlns:p14="http://schemas.microsoft.com/office/powerpoint/2010/main" val="70363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263BEF-787A-4614-B8B9-E84FDE7C7313}"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325192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27868" indent="-279949" eaLnBrk="0" hangingPunct="0">
              <a:spcBef>
                <a:spcPct val="30000"/>
              </a:spcBef>
              <a:defRPr sz="1200">
                <a:solidFill>
                  <a:schemeClr val="tx1"/>
                </a:solidFill>
                <a:latin typeface="Calibri" pitchFamily="34" charset="0"/>
              </a:defRPr>
            </a:lvl2pPr>
            <a:lvl3pPr marL="1119797" indent="-223959" eaLnBrk="0" hangingPunct="0">
              <a:spcBef>
                <a:spcPct val="30000"/>
              </a:spcBef>
              <a:defRPr sz="1200">
                <a:solidFill>
                  <a:schemeClr val="tx1"/>
                </a:solidFill>
                <a:latin typeface="Calibri" pitchFamily="34" charset="0"/>
              </a:defRPr>
            </a:lvl3pPr>
            <a:lvl4pPr marL="1567716" indent="-223959" eaLnBrk="0" hangingPunct="0">
              <a:spcBef>
                <a:spcPct val="30000"/>
              </a:spcBef>
              <a:defRPr sz="1200">
                <a:solidFill>
                  <a:schemeClr val="tx1"/>
                </a:solidFill>
                <a:latin typeface="Calibri" pitchFamily="34" charset="0"/>
              </a:defRPr>
            </a:lvl4pPr>
            <a:lvl5pPr marL="2015635" indent="-223959" eaLnBrk="0" hangingPunct="0">
              <a:spcBef>
                <a:spcPct val="30000"/>
              </a:spcBef>
              <a:defRPr sz="1200">
                <a:solidFill>
                  <a:schemeClr val="tx1"/>
                </a:solidFill>
                <a:latin typeface="Calibri" pitchFamily="34" charset="0"/>
              </a:defRPr>
            </a:lvl5pPr>
            <a:lvl6pPr marL="2463554" indent="-223959" eaLnBrk="0" fontAlgn="base" hangingPunct="0">
              <a:spcBef>
                <a:spcPct val="30000"/>
              </a:spcBef>
              <a:spcAft>
                <a:spcPct val="0"/>
              </a:spcAft>
              <a:defRPr sz="1200">
                <a:solidFill>
                  <a:schemeClr val="tx1"/>
                </a:solidFill>
                <a:latin typeface="Calibri" pitchFamily="34" charset="0"/>
              </a:defRPr>
            </a:lvl6pPr>
            <a:lvl7pPr marL="2911472" indent="-223959" eaLnBrk="0" fontAlgn="base" hangingPunct="0">
              <a:spcBef>
                <a:spcPct val="30000"/>
              </a:spcBef>
              <a:spcAft>
                <a:spcPct val="0"/>
              </a:spcAft>
              <a:defRPr sz="1200">
                <a:solidFill>
                  <a:schemeClr val="tx1"/>
                </a:solidFill>
                <a:latin typeface="Calibri" pitchFamily="34" charset="0"/>
              </a:defRPr>
            </a:lvl7pPr>
            <a:lvl8pPr marL="3359391" indent="-223959" eaLnBrk="0" fontAlgn="base" hangingPunct="0">
              <a:spcBef>
                <a:spcPct val="30000"/>
              </a:spcBef>
              <a:spcAft>
                <a:spcPct val="0"/>
              </a:spcAft>
              <a:defRPr sz="1200">
                <a:solidFill>
                  <a:schemeClr val="tx1"/>
                </a:solidFill>
                <a:latin typeface="Calibri" pitchFamily="34" charset="0"/>
              </a:defRPr>
            </a:lvl8pPr>
            <a:lvl9pPr marL="3807310" indent="-22395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99B89B3-1A75-4A75-AEF1-7D169ACE114E}" type="slidenum">
              <a:rPr lang="en-US" altLang="en-US" smtClean="0"/>
              <a:pPr eaLnBrk="1" hangingPunct="1">
                <a:spcBef>
                  <a:spcPct val="0"/>
                </a:spcBef>
              </a:pPr>
              <a:t>7</a:t>
            </a:fld>
            <a:endParaRPr lang="en-US" alt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740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002B9C-3FB0-4EDE-A24C-16BBBC4F4E47}" type="slidenum">
              <a:rPr lang="en-US" altLang="en-US" smtClean="0"/>
              <a:pPr>
                <a:spcBef>
                  <a:spcPct val="0"/>
                </a:spcBef>
              </a:pPr>
              <a:t>8</a:t>
            </a:fld>
            <a:endParaRPr lang="en-US" altLang="en-US" smtClean="0"/>
          </a:p>
        </p:txBody>
      </p:sp>
    </p:spTree>
    <p:extLst>
      <p:ext uri="{BB962C8B-B14F-4D97-AF65-F5344CB8AC3E}">
        <p14:creationId xmlns:p14="http://schemas.microsoft.com/office/powerpoint/2010/main" val="1645185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27868" indent="-279949" eaLnBrk="0" hangingPunct="0">
              <a:spcBef>
                <a:spcPct val="30000"/>
              </a:spcBef>
              <a:defRPr sz="1200">
                <a:solidFill>
                  <a:schemeClr val="tx1"/>
                </a:solidFill>
                <a:latin typeface="Calibri" pitchFamily="34" charset="0"/>
              </a:defRPr>
            </a:lvl2pPr>
            <a:lvl3pPr marL="1119797" indent="-223959" eaLnBrk="0" hangingPunct="0">
              <a:spcBef>
                <a:spcPct val="30000"/>
              </a:spcBef>
              <a:defRPr sz="1200">
                <a:solidFill>
                  <a:schemeClr val="tx1"/>
                </a:solidFill>
                <a:latin typeface="Calibri" pitchFamily="34" charset="0"/>
              </a:defRPr>
            </a:lvl3pPr>
            <a:lvl4pPr marL="1567716" indent="-223959" eaLnBrk="0" hangingPunct="0">
              <a:spcBef>
                <a:spcPct val="30000"/>
              </a:spcBef>
              <a:defRPr sz="1200">
                <a:solidFill>
                  <a:schemeClr val="tx1"/>
                </a:solidFill>
                <a:latin typeface="Calibri" pitchFamily="34" charset="0"/>
              </a:defRPr>
            </a:lvl4pPr>
            <a:lvl5pPr marL="2015635" indent="-223959" eaLnBrk="0" hangingPunct="0">
              <a:spcBef>
                <a:spcPct val="30000"/>
              </a:spcBef>
              <a:defRPr sz="1200">
                <a:solidFill>
                  <a:schemeClr val="tx1"/>
                </a:solidFill>
                <a:latin typeface="Calibri" pitchFamily="34" charset="0"/>
              </a:defRPr>
            </a:lvl5pPr>
            <a:lvl6pPr marL="2463554" indent="-223959" eaLnBrk="0" fontAlgn="base" hangingPunct="0">
              <a:spcBef>
                <a:spcPct val="30000"/>
              </a:spcBef>
              <a:spcAft>
                <a:spcPct val="0"/>
              </a:spcAft>
              <a:defRPr sz="1200">
                <a:solidFill>
                  <a:schemeClr val="tx1"/>
                </a:solidFill>
                <a:latin typeface="Calibri" pitchFamily="34" charset="0"/>
              </a:defRPr>
            </a:lvl6pPr>
            <a:lvl7pPr marL="2911472" indent="-223959" eaLnBrk="0" fontAlgn="base" hangingPunct="0">
              <a:spcBef>
                <a:spcPct val="30000"/>
              </a:spcBef>
              <a:spcAft>
                <a:spcPct val="0"/>
              </a:spcAft>
              <a:defRPr sz="1200">
                <a:solidFill>
                  <a:schemeClr val="tx1"/>
                </a:solidFill>
                <a:latin typeface="Calibri" pitchFamily="34" charset="0"/>
              </a:defRPr>
            </a:lvl7pPr>
            <a:lvl8pPr marL="3359391" indent="-223959" eaLnBrk="0" fontAlgn="base" hangingPunct="0">
              <a:spcBef>
                <a:spcPct val="30000"/>
              </a:spcBef>
              <a:spcAft>
                <a:spcPct val="0"/>
              </a:spcAft>
              <a:defRPr sz="1200">
                <a:solidFill>
                  <a:schemeClr val="tx1"/>
                </a:solidFill>
                <a:latin typeface="Calibri" pitchFamily="34" charset="0"/>
              </a:defRPr>
            </a:lvl8pPr>
            <a:lvl9pPr marL="3807310" indent="-22395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68C528F-1697-4578-82D8-0B96A4D27C7B}" type="slidenum">
              <a:rPr lang="en-US" altLang="en-US" smtClean="0"/>
              <a:pPr eaLnBrk="1" hangingPunct="1">
                <a:spcBef>
                  <a:spcPct val="0"/>
                </a:spcBef>
              </a:pPr>
              <a:t>9</a:t>
            </a:fld>
            <a:endParaRPr lang="en-US" alt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Seismic anisotropy is a common property of mantle and crust rocks of the earth. </a:t>
            </a:r>
          </a:p>
          <a:p>
            <a:endParaRPr lang="en-US" altLang="en-US" dirty="0" smtClean="0"/>
          </a:p>
        </p:txBody>
      </p:sp>
    </p:spTree>
    <p:extLst>
      <p:ext uri="{BB962C8B-B14F-4D97-AF65-F5344CB8AC3E}">
        <p14:creationId xmlns:p14="http://schemas.microsoft.com/office/powerpoint/2010/main" val="332994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E0DA66-8A7E-45B3-A353-158C1F260AA9}"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2618025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08CC4D-3A30-4E18-9BA7-E65910097F86}"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123605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6C1DB7-BAD4-441F-B78E-47E5B98C428B}" type="datetime1">
              <a:rPr lang="en-US" smtClean="0"/>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926569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0BB968-9FCE-4E1C-8328-E50346230AA8}" type="datetime1">
              <a:rPr lang="en-US" smtClean="0"/>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228674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749307-FEAC-47F0-BA27-CDA1D7F1370C}" type="datetime1">
              <a:rPr lang="en-US" smtClean="0"/>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2231476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gold-panoramic_rv.jpg"/>
          <p:cNvPicPr>
            <a:picLocks noChangeAspect="1"/>
          </p:cNvPicPr>
          <p:nvPr userDrawn="1"/>
        </p:nvPicPr>
        <p:blipFill>
          <a:blip r:embed="rId2"/>
          <a:stretch>
            <a:fillRect/>
          </a:stretch>
        </p:blipFill>
        <p:spPr>
          <a:xfrm>
            <a:off x="-103575" y="-65967"/>
            <a:ext cx="12656028" cy="7120128"/>
          </a:xfrm>
          <a:prstGeom prst="rect">
            <a:avLst/>
          </a:prstGeom>
        </p:spPr>
      </p:pic>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DEBA4F-380B-46F2-8455-E59E87DC7AF2}" type="datetime1">
              <a:rPr lang="en-US" smtClean="0">
                <a:solidFill>
                  <a:prstClr val="black">
                    <a:tint val="75000"/>
                  </a:prstClr>
                </a:solidFill>
              </a:rPr>
              <a:t>6/26/2016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5915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2329"/>
            <a:ext cx="10972800" cy="1143000"/>
          </a:xfrm>
        </p:spPr>
        <p:txBody>
          <a:bodyPr/>
          <a:lstStyle>
            <a:lvl1pPr>
              <a:defRPr>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847892"/>
            <a:ext cx="10972800" cy="422080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10966"/>
            <a:ext cx="2844800" cy="365125"/>
          </a:xfrm>
        </p:spPr>
        <p:txBody>
          <a:bodyPr/>
          <a:lstStyle>
            <a:lvl1pPr>
              <a:defRPr>
                <a:latin typeface="Arial"/>
                <a:cs typeface="Arial"/>
              </a:defRPr>
            </a:lvl1pPr>
          </a:lstStyle>
          <a:p>
            <a:fld id="{E84202A5-3E1F-4BA6-8649-C58B1D4AD12B}" type="datetime1">
              <a:rPr lang="en-US" smtClean="0">
                <a:solidFill>
                  <a:prstClr val="black">
                    <a:tint val="75000"/>
                  </a:prstClr>
                </a:solidFill>
              </a:rPr>
              <a:t>6/26/2016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10966"/>
            <a:ext cx="3860800" cy="365125"/>
          </a:xfrm>
        </p:spPr>
        <p:txBody>
          <a:bodyPr/>
          <a:lstStyle>
            <a:lvl1pPr>
              <a:defRPr>
                <a:latin typeface="Arial"/>
                <a:cs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10966"/>
            <a:ext cx="2844800" cy="365125"/>
          </a:xfrm>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751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2800" b="1" cap="a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a:cs typeface="Arial"/>
              </a:defRPr>
            </a:lvl1pPr>
          </a:lstStyle>
          <a:p>
            <a:fld id="{8E805652-104F-4E6B-8CBC-709C26E49F67}" type="datetime1">
              <a:rPr lang="en-US" smtClean="0">
                <a:solidFill>
                  <a:prstClr val="black">
                    <a:tint val="75000"/>
                  </a:prstClr>
                </a:solidFill>
              </a:rPr>
              <a:t>6/26/2016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364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94445"/>
            <a:ext cx="10972800" cy="1143000"/>
          </a:xfrm>
        </p:spPr>
        <p:txBody>
          <a:bodyPr/>
          <a:lstStyle>
            <a:lvl1pPr>
              <a:defRPr>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820008"/>
            <a:ext cx="5384800" cy="4204524"/>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820008"/>
            <a:ext cx="5384800" cy="4204525"/>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09600" y="6250518"/>
            <a:ext cx="2844800" cy="365125"/>
          </a:xfrm>
        </p:spPr>
        <p:txBody>
          <a:bodyPr/>
          <a:lstStyle>
            <a:lvl1pPr>
              <a:defRPr>
                <a:latin typeface="Arial"/>
                <a:cs typeface="Arial"/>
              </a:defRPr>
            </a:lvl1pPr>
          </a:lstStyle>
          <a:p>
            <a:fld id="{DEDACB46-4D2A-4F0F-A0CB-147127C3C2C5}" type="datetime1">
              <a:rPr lang="en-US" smtClean="0">
                <a:solidFill>
                  <a:prstClr val="black">
                    <a:tint val="75000"/>
                  </a:prstClr>
                </a:solidFill>
              </a:rPr>
              <a:t>6/26/2016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250518"/>
            <a:ext cx="3860800" cy="365125"/>
          </a:xfrm>
        </p:spPr>
        <p:txBody>
          <a:bodyPr/>
          <a:lstStyle>
            <a:lvl1pPr>
              <a:defRPr>
                <a:latin typeface="Arial"/>
                <a:cs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250518"/>
            <a:ext cx="2844800" cy="365125"/>
          </a:xfrm>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672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61747"/>
            <a:ext cx="10972800" cy="1143000"/>
          </a:xfrm>
        </p:spPr>
        <p:txBody>
          <a:bodyPr/>
          <a:lstStyle>
            <a:lvl1pPr>
              <a:defRPr>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461985"/>
            <a:ext cx="5386917" cy="3670555"/>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461985"/>
            <a:ext cx="5389033" cy="3670555"/>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609600" y="6278335"/>
            <a:ext cx="2844800" cy="365125"/>
          </a:xfrm>
        </p:spPr>
        <p:txBody>
          <a:bodyPr/>
          <a:lstStyle>
            <a:lvl1pPr>
              <a:defRPr>
                <a:latin typeface="Arial"/>
                <a:cs typeface="Arial"/>
              </a:defRPr>
            </a:lvl1pPr>
          </a:lstStyle>
          <a:p>
            <a:fld id="{161F32A1-6156-48B4-91FA-42F90E6AFE20}" type="datetime1">
              <a:rPr lang="en-US" smtClean="0">
                <a:solidFill>
                  <a:prstClr val="black">
                    <a:tint val="75000"/>
                  </a:prstClr>
                </a:solidFill>
              </a:rPr>
              <a:t>6/26/2016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0" y="6278335"/>
            <a:ext cx="3860800" cy="365125"/>
          </a:xfrm>
        </p:spPr>
        <p:txBody>
          <a:bodyPr/>
          <a:lstStyle>
            <a:lvl1pPr>
              <a:defRPr>
                <a:latin typeface="Arial"/>
                <a:cs typeface="Arial"/>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0" y="6278335"/>
            <a:ext cx="2844800" cy="365125"/>
          </a:xfrm>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215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61881"/>
            <a:ext cx="10972800" cy="1143000"/>
          </a:xfrm>
        </p:spPr>
        <p:txBody>
          <a:bodyPr/>
          <a:lstStyle>
            <a:lvl1pPr>
              <a:defRPr>
                <a:latin typeface="Arial"/>
                <a:cs typeface="Aria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a:cs typeface="Arial"/>
              </a:defRPr>
            </a:lvl1pPr>
          </a:lstStyle>
          <a:p>
            <a:fld id="{2F5A853B-56AA-4CF1-A71C-4520019437D8}" type="datetime1">
              <a:rPr lang="en-US" smtClean="0">
                <a:solidFill>
                  <a:prstClr val="black">
                    <a:tint val="75000"/>
                  </a:prstClr>
                </a:solidFill>
              </a:rPr>
              <a:t>6/26/2016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073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2A6402-C54C-42B3-A22D-527EB14B655B}" type="datetime1">
              <a:rPr lang="en-US" smtClean="0">
                <a:solidFill>
                  <a:prstClr val="black">
                    <a:tint val="75000"/>
                  </a:prstClr>
                </a:solidFill>
              </a:rPr>
              <a:t>6/26/2016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4058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a:cs typeface="Arial"/>
              </a:defRPr>
            </a:lvl1pPr>
          </a:lstStyle>
          <a:p>
            <a:fld id="{E40EDCC3-95E9-4B72-A6D3-EFF5385DDCB8}" type="datetime1">
              <a:rPr lang="en-US" smtClean="0">
                <a:solidFill>
                  <a:prstClr val="black">
                    <a:tint val="75000"/>
                  </a:prstClr>
                </a:solidFill>
              </a:rPr>
              <a:t>6/26/2016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6688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42065E-CE22-4F05-B415-83E8A4333C72}" type="datetime1">
              <a:rPr lang="en-US" smtClean="0"/>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3553323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fld id="{784D8478-2FD5-486B-8028-7AABDDBD6DE3}" type="datetime1">
              <a:rPr lang="en-US" smtClean="0">
                <a:solidFill>
                  <a:prstClr val="black">
                    <a:tint val="75000"/>
                  </a:prstClr>
                </a:solidFill>
              </a:rPr>
              <a:t>6/26/2016</a:t>
            </a:fld>
            <a:endParaRPr lang="en-US" dirty="0">
              <a:solidFill>
                <a:prstClr val="black">
                  <a:tint val="75000"/>
                </a:prstClr>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solidFill>
                <a:prstClr val="black">
                  <a:tint val="75000"/>
                </a:prstClr>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C73D84FD-816E-4B66-B86B-49899B42982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537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B55AD-FB99-4AEC-A862-92B70DD7C323}" type="datetime1">
              <a:rPr lang="en-US" smtClean="0"/>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422507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D28F80-3ACC-4974-9F6F-FA6A4529306C}" type="datetime1">
              <a:rPr lang="en-US" smtClean="0"/>
              <a:t>6/26/2016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341339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B7E861-10B1-4D19-88D3-FC1B6B8E1633}" type="datetime1">
              <a:rPr lang="en-US" smtClean="0"/>
              <a:t>6/26/2016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422935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16AA4E-51D0-4009-ABA0-4AE7A64F6EC9}" type="datetime1">
              <a:rPr lang="en-US" smtClean="0"/>
              <a:t>6/26/2016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1051073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61A6F-D903-421D-A182-BD37D7AEB2A6}" type="datetime1">
              <a:rPr lang="en-US" smtClean="0"/>
              <a:t>6/26/2016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389715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3C95D-B507-4571-89DB-9DA7ACF51208}" type="datetime1">
              <a:rPr lang="en-US" smtClean="0"/>
              <a:t>6/26/2016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2408759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3E94E9-512E-4049-8B64-B35FA159E544}" type="datetime1">
              <a:rPr lang="en-US" smtClean="0"/>
              <a:t>6/26/2016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4013D-9B0F-4EFC-AFF2-E75198A167C9}" type="slidenum">
              <a:rPr lang="en-US" smtClean="0"/>
              <a:t>‹#›</a:t>
            </a:fld>
            <a:endParaRPr lang="en-US"/>
          </a:p>
        </p:txBody>
      </p:sp>
    </p:spTree>
    <p:extLst>
      <p:ext uri="{BB962C8B-B14F-4D97-AF65-F5344CB8AC3E}">
        <p14:creationId xmlns:p14="http://schemas.microsoft.com/office/powerpoint/2010/main" val="1726533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FDD2E5-3C95-438A-A54E-05B2C0BBC4B7}" type="datetime1">
              <a:rPr lang="en-US" smtClean="0"/>
              <a:t>6/26/2016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4013D-9B0F-4EFC-AFF2-E75198A167C9}" type="slidenum">
              <a:rPr lang="en-US" smtClean="0"/>
              <a:t>‹#›</a:t>
            </a:fld>
            <a:endParaRPr lang="en-US"/>
          </a:p>
        </p:txBody>
      </p:sp>
    </p:spTree>
    <p:extLst>
      <p:ext uri="{BB962C8B-B14F-4D97-AF65-F5344CB8AC3E}">
        <p14:creationId xmlns:p14="http://schemas.microsoft.com/office/powerpoint/2010/main" val="70609760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old-stripe.jpg"/>
          <p:cNvPicPr>
            <a:picLocks noChangeAspect="1"/>
          </p:cNvPicPr>
          <p:nvPr userDrawn="1"/>
        </p:nvPicPr>
        <p:blipFill>
          <a:blip r:embed="rId11"/>
          <a:stretch>
            <a:fillRect/>
          </a:stretch>
        </p:blipFill>
        <p:spPr>
          <a:xfrm>
            <a:off x="952" y="0"/>
            <a:ext cx="12309287" cy="6925056"/>
          </a:xfrm>
          <a:prstGeom prst="rect">
            <a:avLst/>
          </a:prstGeom>
        </p:spPr>
      </p:pic>
      <p:sp>
        <p:nvSpPr>
          <p:cNvPr id="2" name="Title Placeholder 1"/>
          <p:cNvSpPr>
            <a:spLocks noGrp="1"/>
          </p:cNvSpPr>
          <p:nvPr>
            <p:ph type="title"/>
          </p:nvPr>
        </p:nvSpPr>
        <p:spPr>
          <a:xfrm>
            <a:off x="609600" y="636670"/>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962233"/>
            <a:ext cx="10972800" cy="41137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26D6DFB-70D8-4E2B-B656-38625D88D8C8}" type="datetime1">
              <a:rPr lang="en-US" smtClean="0">
                <a:solidFill>
                  <a:prstClr val="black">
                    <a:tint val="75000"/>
                  </a:prstClr>
                </a:solidFill>
              </a:rPr>
              <a:t>6/26/2016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44DF3B2-5B0F-514C-AE92-94CAAA68DD3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25072278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st.edu/~sgao"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mailto:sgao@mst.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hyperlink" Target="http://www.mst.edu/~sgao/Anisdep/"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1978026"/>
            <a:ext cx="9144000" cy="1470025"/>
          </a:xfrm>
          <a:prstGeom prst="rect">
            <a:avLst/>
          </a:prstGeom>
        </p:spPr>
        <p:txBody>
          <a:bodyPr vert="horz" lIns="91440" tIns="45720" rIns="91440" bIns="45720" rtlCol="0" anchor="ctr">
            <a:noAutofit/>
          </a:bodyPr>
          <a:lstStyle>
            <a:lvl1pPr>
              <a:defRPr b="1" baseline="0">
                <a:solidFill>
                  <a:srgbClr val="1B6917"/>
                </a:solidFill>
                <a:latin typeface="Arial"/>
                <a:cs typeface="Arial"/>
              </a:defRPr>
            </a:lvl1pPr>
          </a:lstStyle>
          <a:p>
            <a:pPr algn="ctr" defTabSz="457200">
              <a:spcBef>
                <a:spcPct val="0"/>
              </a:spcBef>
              <a:defRPr/>
            </a:pPr>
            <a:r>
              <a:rPr lang="en-US" sz="2800" dirty="0"/>
              <a:t> </a:t>
            </a:r>
            <a:r>
              <a:rPr lang="en-US" sz="2800" dirty="0" smtClean="0"/>
              <a:t> </a:t>
            </a:r>
            <a:endParaRPr lang="en-US" sz="2800" dirty="0">
              <a:solidFill>
                <a:srgbClr val="085706"/>
              </a:solidFill>
            </a:endParaRPr>
          </a:p>
        </p:txBody>
      </p:sp>
      <p:sp>
        <p:nvSpPr>
          <p:cNvPr id="6" name="Title 1"/>
          <p:cNvSpPr>
            <a:spLocks noGrp="1"/>
          </p:cNvSpPr>
          <p:nvPr>
            <p:ph type="ctrTitle"/>
          </p:nvPr>
        </p:nvSpPr>
        <p:spPr>
          <a:xfrm>
            <a:off x="698500" y="1744663"/>
            <a:ext cx="11074400" cy="2387600"/>
          </a:xfrm>
        </p:spPr>
        <p:txBody>
          <a:bodyPr/>
          <a:lstStyle/>
          <a:p>
            <a:r>
              <a:rPr lang="zh-CN" altLang="en-US" dirty="0" smtClean="0"/>
              <a:t> </a:t>
            </a:r>
            <a:r>
              <a:rPr lang="en-US" altLang="zh-CN" dirty="0" smtClean="0"/>
              <a:t> </a:t>
            </a:r>
            <a:endParaRPr lang="en-US" dirty="0"/>
          </a:p>
        </p:txBody>
      </p:sp>
      <p:sp>
        <p:nvSpPr>
          <p:cNvPr id="5" name="Title 1"/>
          <p:cNvSpPr txBox="1">
            <a:spLocks/>
          </p:cNvSpPr>
          <p:nvPr/>
        </p:nvSpPr>
        <p:spPr>
          <a:xfrm>
            <a:off x="857693" y="1519238"/>
            <a:ext cx="10476614" cy="2387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t>Crustal and mantle seismic anisotropy beneath the Tibetan Plateau and adjacent areas from shear-wave splitting analyses</a:t>
            </a:r>
            <a:endParaRPr lang="en-US" sz="4000" b="1" dirty="0"/>
          </a:p>
        </p:txBody>
      </p:sp>
      <p:sp>
        <p:nvSpPr>
          <p:cNvPr id="8" name="Subtitle 2"/>
          <p:cNvSpPr>
            <a:spLocks noGrp="1"/>
          </p:cNvSpPr>
          <p:nvPr>
            <p:ph type="subTitle" idx="1"/>
          </p:nvPr>
        </p:nvSpPr>
        <p:spPr>
          <a:xfrm>
            <a:off x="1524000" y="3906838"/>
            <a:ext cx="9144000" cy="1655762"/>
          </a:xfrm>
        </p:spPr>
        <p:txBody>
          <a:bodyPr>
            <a:normAutofit fontScale="85000" lnSpcReduction="20000"/>
          </a:bodyPr>
          <a:lstStyle/>
          <a:p>
            <a:r>
              <a:rPr lang="en-US" dirty="0" smtClean="0">
                <a:solidFill>
                  <a:schemeClr val="tx1"/>
                </a:solidFill>
              </a:rPr>
              <a:t>Stephen S. Gao </a:t>
            </a:r>
            <a:r>
              <a:rPr lang="zh-CN" altLang="en-US" dirty="0" smtClean="0">
                <a:solidFill>
                  <a:schemeClr val="tx1"/>
                </a:solidFill>
              </a:rPr>
              <a:t>（</a:t>
            </a:r>
            <a:r>
              <a:rPr lang="zh-CN" altLang="en-US" dirty="0">
                <a:solidFill>
                  <a:schemeClr val="tx1"/>
                </a:solidFill>
              </a:rPr>
              <a:t>高</a:t>
            </a:r>
            <a:r>
              <a:rPr lang="zh-CN" altLang="en-US" dirty="0" smtClean="0">
                <a:solidFill>
                  <a:schemeClr val="tx1"/>
                </a:solidFill>
              </a:rPr>
              <a:t>尚行）</a:t>
            </a:r>
            <a:endParaRPr lang="en-US" altLang="zh-CN" dirty="0" smtClean="0">
              <a:solidFill>
                <a:schemeClr val="tx1"/>
              </a:solidFill>
            </a:endParaRPr>
          </a:p>
          <a:p>
            <a:r>
              <a:rPr lang="en-US" dirty="0" smtClean="0">
                <a:solidFill>
                  <a:schemeClr val="tx1"/>
                </a:solidFill>
              </a:rPr>
              <a:t>Missouri University of Science and Technology</a:t>
            </a:r>
          </a:p>
          <a:p>
            <a:r>
              <a:rPr lang="en-US" dirty="0" smtClean="0">
                <a:solidFill>
                  <a:schemeClr val="tx1"/>
                </a:solidFill>
                <a:hlinkClick r:id="rId3"/>
              </a:rPr>
              <a:t>http://www.mst.edu/~sgao</a:t>
            </a:r>
            <a:endParaRPr lang="en-US" dirty="0" smtClean="0">
              <a:solidFill>
                <a:schemeClr val="tx1"/>
              </a:solidFill>
            </a:endParaRPr>
          </a:p>
          <a:p>
            <a:r>
              <a:rPr lang="en-US" dirty="0" smtClean="0">
                <a:hlinkClick r:id="rId4"/>
              </a:rPr>
              <a:t>sgao@mst.edu</a:t>
            </a:r>
            <a:r>
              <a:rPr lang="en-US" dirty="0" smtClean="0"/>
              <a:t> </a:t>
            </a:r>
            <a:endParaRPr lang="en-US" dirty="0"/>
          </a:p>
        </p:txBody>
      </p:sp>
      <p:sp>
        <p:nvSpPr>
          <p:cNvPr id="2" name="Slide Number Placeholder 1"/>
          <p:cNvSpPr>
            <a:spLocks noGrp="1"/>
          </p:cNvSpPr>
          <p:nvPr>
            <p:ph type="sldNum" sz="quarter" idx="12"/>
          </p:nvPr>
        </p:nvSpPr>
        <p:spPr/>
        <p:txBody>
          <a:bodyPr/>
          <a:lstStyle/>
          <a:p>
            <a:fld id="{644DF3B2-5B0F-514C-AE92-94CAAA68DD3A}"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428070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altLang="en-US" smtClean="0"/>
              <a:t>Olivine is highly anisotropic</a:t>
            </a:r>
          </a:p>
        </p:txBody>
      </p:sp>
      <p:pic>
        <p:nvPicPr>
          <p:cNvPr id="870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48529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descr="http://web.mst.edu/~sgao/tmp.jpg"/>
          <p:cNvPicPr>
            <a:picLocks noChangeAspect="1" noChangeArrowheads="1"/>
          </p:cNvPicPr>
          <p:nvPr/>
        </p:nvPicPr>
        <p:blipFill>
          <a:blip r:embed="rId4">
            <a:extLst>
              <a:ext uri="{28A0092B-C50C-407E-A947-70E740481C1C}">
                <a14:useLocalDpi xmlns:a14="http://schemas.microsoft.com/office/drawing/2010/main" val="0"/>
              </a:ext>
            </a:extLst>
          </a:blip>
          <a:srcRect l="31059" t="29456" r="12471" b="30545"/>
          <a:stretch>
            <a:fillRect/>
          </a:stretch>
        </p:blipFill>
        <p:spPr bwMode="auto">
          <a:xfrm>
            <a:off x="6400800" y="1496118"/>
            <a:ext cx="3189767" cy="292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6"/>
          <p:cNvSpPr txBox="1">
            <a:spLocks noChangeArrowheads="1"/>
          </p:cNvSpPr>
          <p:nvPr/>
        </p:nvSpPr>
        <p:spPr bwMode="auto">
          <a:xfrm>
            <a:off x="2590800" y="5334000"/>
            <a:ext cx="2895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Olivine has 3 crystal axes (a, b, and c). Axis “a” is also called axis [100], “b” is [010], and  “C” is [001]</a:t>
            </a:r>
          </a:p>
        </p:txBody>
      </p:sp>
      <p:sp>
        <p:nvSpPr>
          <p:cNvPr id="87046" name="TextBox 7"/>
          <p:cNvSpPr txBox="1">
            <a:spLocks noChangeArrowheads="1"/>
          </p:cNvSpPr>
          <p:nvPr/>
        </p:nvSpPr>
        <p:spPr bwMode="auto">
          <a:xfrm>
            <a:off x="6477000" y="4343400"/>
            <a:ext cx="457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For a seismic P-wave travelling in the direction of the a-axis, the P-wave velocity is 9.87 km/s, which is 27.7% faster than a P-wave traveling along the b-axis, and 14.1% faster than that along the </a:t>
            </a:r>
            <a:r>
              <a:rPr lang="en-US" altLang="en-US" sz="1800" dirty="0" smtClean="0"/>
              <a:t>c-axis. For a shear-wave, what matters is the polarization direction.</a:t>
            </a:r>
            <a:endParaRPr lang="en-US" altLang="en-US" sz="1800" dirty="0"/>
          </a:p>
        </p:txBody>
      </p:sp>
      <p:sp>
        <p:nvSpPr>
          <p:cNvPr id="2" name="Slide Number Placeholder 1"/>
          <p:cNvSpPr>
            <a:spLocks noGrp="1"/>
          </p:cNvSpPr>
          <p:nvPr>
            <p:ph type="sldNum" sz="quarter" idx="12"/>
          </p:nvPr>
        </p:nvSpPr>
        <p:spPr/>
        <p:txBody>
          <a:bodyPr/>
          <a:lstStyle/>
          <a:p>
            <a:fld id="{BD84013D-9B0F-4EFC-AFF2-E75198A167C9}" type="slidenum">
              <a:rPr lang="en-US" smtClean="0"/>
              <a:t>10</a:t>
            </a:fld>
            <a:endParaRPr lang="en-US"/>
          </a:p>
        </p:txBody>
      </p:sp>
    </p:spTree>
    <p:extLst>
      <p:ext uri="{BB962C8B-B14F-4D97-AF65-F5344CB8AC3E}">
        <p14:creationId xmlns:p14="http://schemas.microsoft.com/office/powerpoint/2010/main" val="2172993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altLang="en-US" dirty="0" smtClean="0"/>
              <a:t>What SWS measures is transverse isotropy</a:t>
            </a:r>
          </a:p>
        </p:txBody>
      </p:sp>
      <p:sp>
        <p:nvSpPr>
          <p:cNvPr id="3" name="Content Placeholder 2"/>
          <p:cNvSpPr>
            <a:spLocks noGrp="1"/>
          </p:cNvSpPr>
          <p:nvPr>
            <p:ph idx="1"/>
          </p:nvPr>
        </p:nvSpPr>
        <p:spPr>
          <a:xfrm>
            <a:off x="967563" y="1447800"/>
            <a:ext cx="10386237" cy="3200400"/>
          </a:xfrm>
        </p:spPr>
        <p:txBody>
          <a:bodyPr>
            <a:normAutofit lnSpcReduction="10000"/>
          </a:bodyPr>
          <a:lstStyle/>
          <a:p>
            <a:pPr eaLnBrk="1" hangingPunct="1">
              <a:buFont typeface="Arial" charset="0"/>
              <a:buNone/>
              <a:defRPr/>
            </a:pPr>
            <a:r>
              <a:rPr lang="en-US" dirty="0" smtClean="0"/>
              <a:t>TI is </a:t>
            </a:r>
            <a:r>
              <a:rPr lang="en-US" dirty="0" smtClean="0"/>
              <a:t>the simplest form of anisotropy. It has only two axes, the fast and slow axes</a:t>
            </a:r>
            <a:r>
              <a:rPr lang="en-US" dirty="0" smtClean="0"/>
              <a:t>.</a:t>
            </a:r>
            <a:endParaRPr lang="en-US" dirty="0" smtClean="0"/>
          </a:p>
          <a:p>
            <a:pPr eaLnBrk="1" hangingPunct="1">
              <a:buFont typeface="Arial" charset="0"/>
              <a:buNone/>
              <a:defRPr/>
            </a:pPr>
            <a:r>
              <a:rPr lang="en-US" dirty="0" smtClean="0"/>
              <a:t>Many studies have proven that under compression or shear, some of the olivine crystals have their a-axis point to the same direction, but the b and c axes will distribute randomly in the plane that is perpendicular to the a-axis. This type of preferred orientation of axes collectively produces a transversely isotropic media. </a:t>
            </a:r>
            <a:r>
              <a:rPr lang="en-US" dirty="0" smtClean="0">
                <a:solidFill>
                  <a:srgbClr val="FF0000"/>
                </a:solidFill>
              </a:rPr>
              <a:t>The a-axis is the axis of symmetry</a:t>
            </a:r>
          </a:p>
          <a:p>
            <a:pPr eaLnBrk="1" hangingPunct="1">
              <a:buFont typeface="Arial" charset="0"/>
              <a:buNone/>
              <a:defRPr/>
            </a:pPr>
            <a:endParaRPr lang="en-US" dirty="0" smtClean="0"/>
          </a:p>
          <a:p>
            <a:pPr eaLnBrk="1" hangingPunct="1">
              <a:buFont typeface="Arial" charset="0"/>
              <a:buNone/>
              <a:defRPr/>
            </a:pPr>
            <a:endParaRPr lang="en-US" dirty="0"/>
          </a:p>
        </p:txBody>
      </p:sp>
      <p:pic>
        <p:nvPicPr>
          <p:cNvPr id="91140" name="Picture 3" descr="C:\Users\sgao\Desktop\Untitled.jpg"/>
          <p:cNvPicPr>
            <a:picLocks noChangeAspect="1" noChangeArrowheads="1"/>
          </p:cNvPicPr>
          <p:nvPr/>
        </p:nvPicPr>
        <p:blipFill>
          <a:blip r:embed="rId3">
            <a:extLst>
              <a:ext uri="{28A0092B-C50C-407E-A947-70E740481C1C}">
                <a14:useLocalDpi xmlns:a14="http://schemas.microsoft.com/office/drawing/2010/main" val="0"/>
              </a:ext>
            </a:extLst>
          </a:blip>
          <a:srcRect l="7719" t="9785" r="69896" b="64362"/>
          <a:stretch>
            <a:fillRect/>
          </a:stretch>
        </p:blipFill>
        <p:spPr bwMode="auto">
          <a:xfrm>
            <a:off x="4705351" y="4337844"/>
            <a:ext cx="3086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Box 10"/>
          <p:cNvSpPr txBox="1">
            <a:spLocks noChangeArrowheads="1"/>
          </p:cNvSpPr>
          <p:nvPr/>
        </p:nvSpPr>
        <p:spPr bwMode="auto">
          <a:xfrm>
            <a:off x="7543800" y="51816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 a-axis</a:t>
            </a:r>
          </a:p>
        </p:txBody>
      </p:sp>
      <p:cxnSp>
        <p:nvCxnSpPr>
          <p:cNvPr id="13" name="Straight Connector 12"/>
          <p:cNvCxnSpPr/>
          <p:nvPr/>
        </p:nvCxnSpPr>
        <p:spPr>
          <a:xfrm rot="5400000" flipH="1" flipV="1">
            <a:off x="5981700" y="4991100"/>
            <a:ext cx="4572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753100" y="5448300"/>
            <a:ext cx="4572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295900" y="53721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5638800" y="5105400"/>
            <a:ext cx="91440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91146" name="TextBox 19"/>
          <p:cNvSpPr txBox="1">
            <a:spLocks noChangeArrowheads="1"/>
          </p:cNvSpPr>
          <p:nvPr/>
        </p:nvSpPr>
        <p:spPr bwMode="auto">
          <a:xfrm>
            <a:off x="6400800" y="44958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 b and c axes</a:t>
            </a:r>
          </a:p>
        </p:txBody>
      </p:sp>
      <p:sp>
        <p:nvSpPr>
          <p:cNvPr id="2" name="Slide Number Placeholder 1"/>
          <p:cNvSpPr>
            <a:spLocks noGrp="1"/>
          </p:cNvSpPr>
          <p:nvPr>
            <p:ph type="sldNum" sz="quarter" idx="12"/>
          </p:nvPr>
        </p:nvSpPr>
        <p:spPr/>
        <p:txBody>
          <a:bodyPr/>
          <a:lstStyle/>
          <a:p>
            <a:fld id="{BD84013D-9B0F-4EFC-AFF2-E75198A167C9}" type="slidenum">
              <a:rPr lang="en-US" smtClean="0"/>
              <a:t>11</a:t>
            </a:fld>
            <a:endParaRPr lang="en-US"/>
          </a:p>
        </p:txBody>
      </p:sp>
    </p:spTree>
    <p:extLst>
      <p:ext uri="{BB962C8B-B14F-4D97-AF65-F5344CB8AC3E}">
        <p14:creationId xmlns:p14="http://schemas.microsoft.com/office/powerpoint/2010/main" val="2314191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567" y="304800"/>
            <a:ext cx="11307613" cy="3429000"/>
          </a:xfrm>
        </p:spPr>
        <p:txBody>
          <a:bodyPr>
            <a:normAutofit fontScale="92500" lnSpcReduction="20000"/>
          </a:bodyPr>
          <a:lstStyle/>
          <a:p>
            <a:pPr eaLnBrk="1" hangingPunct="1">
              <a:buFont typeface="Arial" charset="0"/>
              <a:buNone/>
              <a:defRPr/>
            </a:pPr>
            <a:r>
              <a:rPr lang="en-US" dirty="0" smtClean="0"/>
              <a:t>Under horizontal compression, the olivine a-axis turns to the direction that is orthogonal to the shortening direction, forming a transversely isotropic medium. </a:t>
            </a:r>
          </a:p>
          <a:p>
            <a:pPr eaLnBrk="1" hangingPunct="1">
              <a:buFont typeface="Arial" charset="0"/>
              <a:buNone/>
              <a:defRPr/>
            </a:pPr>
            <a:endParaRPr lang="en-US" dirty="0" smtClean="0"/>
          </a:p>
          <a:p>
            <a:pPr eaLnBrk="1" hangingPunct="1">
              <a:buFont typeface="Arial" charset="0"/>
              <a:buNone/>
              <a:defRPr/>
            </a:pPr>
            <a:r>
              <a:rPr lang="en-US" dirty="0" smtClean="0"/>
              <a:t>XKS waves arrive at a steep angle (near-vertical). Thus the fast direction is parallel to mountain belts, and slow direction is parallel to direction of maximum shortening.</a:t>
            </a:r>
          </a:p>
          <a:p>
            <a:pPr eaLnBrk="1" hangingPunct="1">
              <a:buFont typeface="Arial" charset="0"/>
              <a:buNone/>
              <a:defRPr/>
            </a:pPr>
            <a:endParaRPr lang="en-US" dirty="0" smtClean="0"/>
          </a:p>
          <a:p>
            <a:pPr eaLnBrk="1" hangingPunct="1">
              <a:buFont typeface="Arial" charset="0"/>
              <a:buNone/>
              <a:defRPr/>
            </a:pPr>
            <a:r>
              <a:rPr lang="en-US" dirty="0" smtClean="0"/>
              <a:t>Old mountain belts can also preserve this fabric (e.g., the Limpopo belt in southern Africa –  Silver et al., 2001)</a:t>
            </a:r>
            <a:endParaRPr lang="en-US" dirty="0"/>
          </a:p>
        </p:txBody>
      </p:sp>
      <p:pic>
        <p:nvPicPr>
          <p:cNvPr id="93187" name="Picture 3" descr="Silver_AnnuRev_1996_Aniso2"/>
          <p:cNvPicPr>
            <a:picLocks noChangeAspect="1" noChangeArrowheads="1"/>
          </p:cNvPicPr>
          <p:nvPr/>
        </p:nvPicPr>
        <p:blipFill>
          <a:blip r:embed="rId3">
            <a:extLst>
              <a:ext uri="{28A0092B-C50C-407E-A947-70E740481C1C}">
                <a14:useLocalDpi xmlns:a14="http://schemas.microsoft.com/office/drawing/2010/main" val="0"/>
              </a:ext>
            </a:extLst>
          </a:blip>
          <a:srcRect t="45128"/>
          <a:stretch>
            <a:fillRect/>
          </a:stretch>
        </p:blipFill>
        <p:spPr bwMode="auto">
          <a:xfrm>
            <a:off x="377568" y="3510516"/>
            <a:ext cx="42973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527919" y="3853240"/>
            <a:ext cx="7561299" cy="1905351"/>
          </a:xfrm>
          <a:prstGeom prst="rect">
            <a:avLst/>
          </a:prstGeom>
        </p:spPr>
      </p:pic>
      <p:sp>
        <p:nvSpPr>
          <p:cNvPr id="4" name="Slide Number Placeholder 3"/>
          <p:cNvSpPr>
            <a:spLocks noGrp="1"/>
          </p:cNvSpPr>
          <p:nvPr>
            <p:ph type="sldNum" sz="quarter" idx="12"/>
          </p:nvPr>
        </p:nvSpPr>
        <p:spPr/>
        <p:txBody>
          <a:bodyPr/>
          <a:lstStyle/>
          <a:p>
            <a:fld id="{BD84013D-9B0F-4EFC-AFF2-E75198A167C9}" type="slidenum">
              <a:rPr lang="en-US" smtClean="0"/>
              <a:t>12</a:t>
            </a:fld>
            <a:endParaRPr lang="en-US"/>
          </a:p>
        </p:txBody>
      </p:sp>
    </p:spTree>
    <p:extLst>
      <p:ext uri="{BB962C8B-B14F-4D97-AF65-F5344CB8AC3E}">
        <p14:creationId xmlns:p14="http://schemas.microsoft.com/office/powerpoint/2010/main" val="2768659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242" y="381000"/>
            <a:ext cx="11249246" cy="3581400"/>
          </a:xfrm>
        </p:spPr>
        <p:txBody>
          <a:bodyPr>
            <a:normAutofit fontScale="85000" lnSpcReduction="20000"/>
          </a:bodyPr>
          <a:lstStyle/>
          <a:p>
            <a:pPr algn="ctr" eaLnBrk="1" hangingPunct="1">
              <a:buFont typeface="Arial" charset="0"/>
              <a:buNone/>
              <a:defRPr/>
            </a:pPr>
            <a:r>
              <a:rPr lang="en-US" sz="6700" b="1" dirty="0"/>
              <a:t>Anisotropy and mantle flow</a:t>
            </a:r>
          </a:p>
          <a:p>
            <a:pPr eaLnBrk="1" hangingPunct="1">
              <a:buFont typeface="Arial" charset="0"/>
              <a:buNone/>
              <a:defRPr/>
            </a:pPr>
            <a:r>
              <a:rPr lang="en-US" dirty="0" smtClean="0"/>
              <a:t>The a-axis of olivine turns to the direction of plastic flow in the asthenosphere, forming a transversely isotropic medium with the fast direction parallel to the flow direction, and the slow direction orthogonal to the flow direction.</a:t>
            </a:r>
          </a:p>
          <a:p>
            <a:pPr eaLnBrk="1" hangingPunct="1">
              <a:buFont typeface="Arial" charset="0"/>
              <a:buNone/>
              <a:defRPr/>
            </a:pPr>
            <a:r>
              <a:rPr lang="en-US" dirty="0" smtClean="0"/>
              <a:t>In many areas, the flow direction is parallel to the absolute plate motion direction</a:t>
            </a:r>
          </a:p>
          <a:p>
            <a:pPr eaLnBrk="1" hangingPunct="1">
              <a:buFont typeface="Arial" charset="0"/>
              <a:buNone/>
              <a:defRPr/>
            </a:pPr>
            <a:endParaRPr lang="en-US" dirty="0" smtClean="0"/>
          </a:p>
          <a:p>
            <a:pPr eaLnBrk="1" hangingPunct="1">
              <a:buFont typeface="Arial" charset="0"/>
              <a:buNone/>
              <a:defRPr/>
            </a:pPr>
            <a:r>
              <a:rPr lang="en-US" dirty="0" smtClean="0"/>
              <a:t>Note: vertical flow also aligns a-axis vertically, but this anisotropy cannot be detected using XKS. So in areas with vertical flow (and no other sources of anisotropy), the observations are dominantly Null</a:t>
            </a:r>
            <a:endParaRPr lang="en-US" dirty="0"/>
          </a:p>
        </p:txBody>
      </p:sp>
      <p:pic>
        <p:nvPicPr>
          <p:cNvPr id="95235" name="Picture 4" descr="Silver_AnnuRev_1996_Aniso"/>
          <p:cNvPicPr>
            <a:picLocks noChangeAspect="1" noChangeArrowheads="1"/>
          </p:cNvPicPr>
          <p:nvPr/>
        </p:nvPicPr>
        <p:blipFill>
          <a:blip r:embed="rId3" cstate="print">
            <a:extLst>
              <a:ext uri="{28A0092B-C50C-407E-A947-70E740481C1C}">
                <a14:useLocalDpi xmlns:a14="http://schemas.microsoft.com/office/drawing/2010/main" val="0"/>
              </a:ext>
            </a:extLst>
          </a:blip>
          <a:srcRect t="4753"/>
          <a:stretch>
            <a:fillRect/>
          </a:stretch>
        </p:blipFill>
        <p:spPr bwMode="auto">
          <a:xfrm>
            <a:off x="1889937" y="3962400"/>
            <a:ext cx="28956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134100" y="3818589"/>
            <a:ext cx="4434663" cy="2672810"/>
          </a:xfrm>
          <a:prstGeom prst="rect">
            <a:avLst/>
          </a:prstGeom>
        </p:spPr>
      </p:pic>
      <p:sp>
        <p:nvSpPr>
          <p:cNvPr id="4" name="Slide Number Placeholder 3"/>
          <p:cNvSpPr>
            <a:spLocks noGrp="1"/>
          </p:cNvSpPr>
          <p:nvPr>
            <p:ph type="sldNum" sz="quarter" idx="12"/>
          </p:nvPr>
        </p:nvSpPr>
        <p:spPr/>
        <p:txBody>
          <a:bodyPr/>
          <a:lstStyle/>
          <a:p>
            <a:fld id="{BD84013D-9B0F-4EFC-AFF2-E75198A167C9}" type="slidenum">
              <a:rPr lang="en-US" smtClean="0"/>
              <a:t>13</a:t>
            </a:fld>
            <a:endParaRPr lang="en-US"/>
          </a:p>
        </p:txBody>
      </p:sp>
    </p:spTree>
    <p:extLst>
      <p:ext uri="{BB962C8B-B14F-4D97-AF65-F5344CB8AC3E}">
        <p14:creationId xmlns:p14="http://schemas.microsoft.com/office/powerpoint/2010/main" val="3100142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1676400" y="-129382"/>
            <a:ext cx="10515600" cy="1325563"/>
          </a:xfrm>
        </p:spPr>
        <p:txBody>
          <a:bodyPr/>
          <a:lstStyle/>
          <a:p>
            <a:pPr eaLnBrk="1" hangingPunct="1"/>
            <a:r>
              <a:rPr lang="en-US" altLang="en-US" sz="3200" dirty="0"/>
              <a:t>Simple shear (deformation in mantle flow)</a:t>
            </a:r>
          </a:p>
        </p:txBody>
      </p:sp>
      <p:sp>
        <p:nvSpPr>
          <p:cNvPr id="3" name="Content Placeholder 2"/>
          <p:cNvSpPr>
            <a:spLocks noGrp="1"/>
          </p:cNvSpPr>
          <p:nvPr>
            <p:ph idx="1"/>
          </p:nvPr>
        </p:nvSpPr>
        <p:spPr>
          <a:xfrm>
            <a:off x="563526" y="863997"/>
            <a:ext cx="10696353" cy="3276600"/>
          </a:xfrm>
        </p:spPr>
        <p:txBody>
          <a:bodyPr>
            <a:normAutofit/>
          </a:bodyPr>
          <a:lstStyle/>
          <a:p>
            <a:pPr eaLnBrk="1" hangingPunct="1">
              <a:buFont typeface="Arial" charset="0"/>
              <a:buChar char="•"/>
              <a:defRPr/>
            </a:pPr>
            <a:r>
              <a:rPr lang="en-US" dirty="0" smtClean="0"/>
              <a:t>Simple shear is a three-dimensional constant-volume strain.</a:t>
            </a:r>
          </a:p>
          <a:p>
            <a:pPr eaLnBrk="1" hangingPunct="1">
              <a:buFont typeface="Arial" charset="0"/>
              <a:buChar char="•"/>
              <a:defRPr/>
            </a:pPr>
            <a:r>
              <a:rPr lang="en-US" dirty="0" smtClean="0"/>
              <a:t>It is analogous to the process that occurs when you place a deck of cards on a table and then gently press down on the top of the deck and move your hands to the right or left. As you move your hand the top of the deck slides over the lower part, with each successively intervening card sliding over its lower neighbor. </a:t>
            </a:r>
          </a:p>
          <a:p>
            <a:pPr marL="0" indent="0" eaLnBrk="1" hangingPunct="1">
              <a:buNone/>
              <a:defRPr/>
            </a:pPr>
            <a:endParaRPr lang="en-US" dirty="0" smtClean="0"/>
          </a:p>
          <a:p>
            <a:pPr eaLnBrk="1" hangingPunct="1">
              <a:buFont typeface="Arial" charset="0"/>
              <a:buChar char="•"/>
              <a:defRPr/>
            </a:pPr>
            <a:endParaRPr lang="en-US" dirty="0"/>
          </a:p>
        </p:txBody>
      </p:sp>
      <p:sp>
        <p:nvSpPr>
          <p:cNvPr id="993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98F6AF-1A7F-48CF-B6D8-7A5EC763BF6F}" type="slidenum">
              <a:rPr lang="en-US" altLang="en-US" sz="1200">
                <a:solidFill>
                  <a:srgbClr val="898989"/>
                </a:solidFill>
              </a:rPr>
              <a:pPr>
                <a:spcBef>
                  <a:spcPct val="0"/>
                </a:spcBef>
                <a:buFontTx/>
                <a:buNone/>
              </a:pPr>
              <a:t>14</a:t>
            </a:fld>
            <a:endParaRPr lang="en-US" altLang="en-US" sz="1200">
              <a:solidFill>
                <a:srgbClr val="898989"/>
              </a:solidFill>
            </a:endParaRPr>
          </a:p>
        </p:txBody>
      </p:sp>
      <p:pic>
        <p:nvPicPr>
          <p:cNvPr id="99333" name="Picture 2" descr="C:\Documents and Settings\sgao\Desktop\2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883025"/>
            <a:ext cx="393382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Box 7"/>
          <p:cNvSpPr txBox="1">
            <a:spLocks noChangeArrowheads="1"/>
          </p:cNvSpPr>
          <p:nvPr/>
        </p:nvSpPr>
        <p:spPr bwMode="auto">
          <a:xfrm>
            <a:off x="1752600" y="5029200"/>
            <a:ext cx="449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a:t>http://www.geology.sdsu.edu/visualstructure/vss/htm_hlp/simpl_s.htm</a:t>
            </a:r>
          </a:p>
        </p:txBody>
      </p:sp>
    </p:spTree>
    <p:extLst>
      <p:ext uri="{BB962C8B-B14F-4D97-AF65-F5344CB8AC3E}">
        <p14:creationId xmlns:p14="http://schemas.microsoft.com/office/powerpoint/2010/main" val="1101999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altLang="en-US" sz="2400" dirty="0"/>
              <a:t>Processes that </a:t>
            </a:r>
            <a:r>
              <a:rPr lang="en-US" altLang="en-US" sz="2400" dirty="0" smtClean="0"/>
              <a:t>can lead to flow of the asthenosphere</a:t>
            </a:r>
            <a:r>
              <a:rPr lang="en-US" altLang="en-US" sz="2400" dirty="0"/>
              <a:t/>
            </a:r>
            <a:br>
              <a:rPr lang="en-US" altLang="en-US" sz="2400" dirty="0"/>
            </a:br>
            <a:r>
              <a:rPr lang="en-US" altLang="en-US" sz="2400" dirty="0"/>
              <a:t>(note: Red arrows are arranged on a vertical plane, and </a:t>
            </a:r>
            <a:r>
              <a:rPr lang="en-US" altLang="en-US" sz="2400" dirty="0" smtClean="0"/>
              <a:t> “passive mantle</a:t>
            </a:r>
            <a:r>
              <a:rPr lang="en-US" altLang="en-US" sz="2400" dirty="0"/>
              <a:t>” refers to sub-</a:t>
            </a:r>
            <a:r>
              <a:rPr lang="en-US" altLang="en-US" sz="2400" dirty="0" err="1"/>
              <a:t>asthenospheric</a:t>
            </a:r>
            <a:r>
              <a:rPr lang="en-US" altLang="en-US" sz="2400" dirty="0"/>
              <a:t> mantle)</a:t>
            </a:r>
          </a:p>
        </p:txBody>
      </p:sp>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l="11429" t="3313" r="10001" b="50780"/>
          <a:stretch>
            <a:fillRect/>
          </a:stretch>
        </p:blipFill>
        <p:spPr bwMode="auto">
          <a:xfrm>
            <a:off x="2590800" y="1447801"/>
            <a:ext cx="66294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DA618E0-7E12-41C0-9BE6-5CE89C3FADE4}" type="slidenum">
              <a:rPr lang="en-US" altLang="en-US" sz="1200">
                <a:solidFill>
                  <a:srgbClr val="898989"/>
                </a:solidFill>
              </a:rPr>
              <a:pPr>
                <a:spcBef>
                  <a:spcPct val="0"/>
                </a:spcBef>
                <a:buFontTx/>
                <a:buNone/>
              </a:pPr>
              <a:t>15</a:t>
            </a:fld>
            <a:endParaRPr lang="en-US" altLang="en-US" sz="1200">
              <a:solidFill>
                <a:srgbClr val="898989"/>
              </a:solidFill>
            </a:endParaRPr>
          </a:p>
        </p:txBody>
      </p:sp>
    </p:spTree>
    <p:extLst>
      <p:ext uri="{BB962C8B-B14F-4D97-AF65-F5344CB8AC3E}">
        <p14:creationId xmlns:p14="http://schemas.microsoft.com/office/powerpoint/2010/main" val="3929630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36DC49-E12E-4A1C-B656-AD44461CBABC}" type="slidenum">
              <a:rPr lang="en-US" altLang="en-US" sz="1200">
                <a:solidFill>
                  <a:srgbClr val="898989"/>
                </a:solidFill>
              </a:rPr>
              <a:pPr>
                <a:spcBef>
                  <a:spcPct val="0"/>
                </a:spcBef>
                <a:buFontTx/>
                <a:buNone/>
              </a:pPr>
              <a:t>16</a:t>
            </a:fld>
            <a:endParaRPr lang="en-US" altLang="en-US" sz="1200">
              <a:solidFill>
                <a:srgbClr val="898989"/>
              </a:solidFill>
            </a:endParaRPr>
          </a:p>
        </p:txBody>
      </p:sp>
      <p:sp>
        <p:nvSpPr>
          <p:cNvPr id="117762" name="Rectangle 2"/>
          <p:cNvSpPr>
            <a:spLocks noGrp="1" noChangeArrowheads="1"/>
          </p:cNvSpPr>
          <p:nvPr>
            <p:ph type="title"/>
          </p:nvPr>
        </p:nvSpPr>
        <p:spPr>
          <a:xfrm>
            <a:off x="404037" y="274638"/>
            <a:ext cx="11525693" cy="2544762"/>
          </a:xfrm>
        </p:spPr>
        <p:txBody>
          <a:bodyPr>
            <a:noAutofit/>
          </a:bodyPr>
          <a:lstStyle/>
          <a:p>
            <a:pPr algn="l" eaLnBrk="1" hangingPunct="1">
              <a:defRPr/>
            </a:pPr>
            <a:r>
              <a:rPr lang="en-US" sz="2400" dirty="0"/>
              <a:t>Densely-spaced vertical </a:t>
            </a:r>
            <a:r>
              <a:rPr lang="en-US" sz="2400" dirty="0" smtClean="0"/>
              <a:t>dikes can also </a:t>
            </a:r>
            <a:r>
              <a:rPr lang="en-US" sz="2400" dirty="0"/>
              <a:t>form a transversely isotropic medium. Dikes have lower seismic velocity than surrounding areas. Vertical fractures have the same effect, but they can only exist in the crust, not the mantle. </a:t>
            </a:r>
            <a:br>
              <a:rPr lang="en-US" sz="2400" dirty="0"/>
            </a:br>
            <a:r>
              <a:rPr lang="en-US" sz="2400" dirty="0"/>
              <a:t>Note – this has nothing to do with olivine</a:t>
            </a:r>
            <a:r>
              <a:rPr lang="en-US" sz="2400" dirty="0" smtClean="0"/>
              <a:t>. It is “shape-preferred orientation” (SPO) rather than </a:t>
            </a:r>
            <a:r>
              <a:rPr lang="en-US" sz="2400" dirty="0" smtClean="0"/>
              <a:t>LPO.</a:t>
            </a:r>
            <a:r>
              <a:rPr lang="en-US" sz="2400" dirty="0"/>
              <a:t/>
            </a:r>
            <a:br>
              <a:rPr lang="en-US" sz="2400" dirty="0"/>
            </a:br>
            <a:r>
              <a:rPr lang="en-US" sz="2400" dirty="0"/>
              <a:t>For vertically propagating shear-waves, the fast direction is parallel to the dikes, and the slow direction is orthogonal to it</a:t>
            </a:r>
            <a:r>
              <a:rPr lang="en-US" sz="2400" dirty="0" smtClean="0"/>
              <a:t>.</a:t>
            </a:r>
            <a:br>
              <a:rPr lang="en-US" sz="2400" dirty="0" smtClean="0"/>
            </a:br>
            <a:r>
              <a:rPr lang="en-US" sz="2400" dirty="0" smtClean="0"/>
              <a:t>This mechanism has been proposed to explain rift-parallel fast orientations observed in the Baikal Rift Zone (Gao et al., 1997)</a:t>
            </a:r>
            <a:endParaRPr lang="en-US" sz="2400" dirty="0"/>
          </a:p>
        </p:txBody>
      </p:sp>
      <p:pic>
        <p:nvPicPr>
          <p:cNvPr id="121860" name="Picture 8" descr="Silver_AnnuRev_1996_dikes"/>
          <p:cNvPicPr>
            <a:picLocks noChangeAspect="1" noChangeArrowheads="1"/>
          </p:cNvPicPr>
          <p:nvPr/>
        </p:nvPicPr>
        <p:blipFill>
          <a:blip r:embed="rId3">
            <a:extLst>
              <a:ext uri="{28A0092B-C50C-407E-A947-70E740481C1C}">
                <a14:useLocalDpi xmlns:a14="http://schemas.microsoft.com/office/drawing/2010/main" val="0"/>
              </a:ext>
            </a:extLst>
          </a:blip>
          <a:srcRect t="46231" b="15578"/>
          <a:stretch>
            <a:fillRect/>
          </a:stretch>
        </p:blipFill>
        <p:spPr bwMode="auto">
          <a:xfrm>
            <a:off x="-74907" y="3127744"/>
            <a:ext cx="6540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465592" y="3349256"/>
            <a:ext cx="5653059" cy="2007671"/>
          </a:xfrm>
          <a:prstGeom prst="rect">
            <a:avLst/>
          </a:prstGeom>
        </p:spPr>
      </p:pic>
    </p:spTree>
    <p:extLst>
      <p:ext uri="{BB962C8B-B14F-4D97-AF65-F5344CB8AC3E}">
        <p14:creationId xmlns:p14="http://schemas.microsoft.com/office/powerpoint/2010/main" val="3554183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371600" y="138224"/>
            <a:ext cx="3962400" cy="685800"/>
          </a:xfrm>
          <a:solidFill>
            <a:schemeClr val="bg1">
              <a:alpha val="10000"/>
            </a:schemeClr>
          </a:solidFill>
          <a:ln>
            <a:miter lim="800000"/>
            <a:headEnd/>
            <a:tailEnd/>
          </a:ln>
        </p:spPr>
        <p:txBody>
          <a:bodyPr vert="horz" wrap="square" lIns="91440" tIns="45720" rIns="91440" bIns="45720" numCol="1" rtlCol="0" anchor="t" anchorCtr="0" compatLnSpc="1">
            <a:prstTxWarp prst="textNoShape">
              <a:avLst/>
            </a:prstTxWarp>
            <a:noAutofit/>
          </a:bodyPr>
          <a:lstStyle/>
          <a:p>
            <a:pPr eaLnBrk="1" hangingPunct="1"/>
            <a:r>
              <a:rPr lang="en-US" sz="2600" b="1" dirty="0">
                <a:latin typeface="Arial" panose="020B0604020202020204" pitchFamily="34" charset="0"/>
                <a:cs typeface="Arial" panose="020B0604020202020204" pitchFamily="34" charset="0"/>
              </a:rPr>
              <a:t>Method and Procedure</a:t>
            </a:r>
          </a:p>
        </p:txBody>
      </p:sp>
      <p:sp>
        <p:nvSpPr>
          <p:cNvPr id="28675" name="Rectangle 3"/>
          <p:cNvSpPr>
            <a:spLocks noGrp="1" noChangeArrowheads="1"/>
          </p:cNvSpPr>
          <p:nvPr>
            <p:ph idx="1"/>
          </p:nvPr>
        </p:nvSpPr>
        <p:spPr>
          <a:xfrm>
            <a:off x="294167" y="657009"/>
            <a:ext cx="5500577" cy="3532219"/>
          </a:xfrm>
          <a:solidFill>
            <a:schemeClr val="bg1">
              <a:alpha val="14000"/>
            </a:schemeClr>
          </a:solidFill>
        </p:spPr>
        <p:txBody>
          <a:bodyPr>
            <a:noAutofit/>
          </a:bodyPr>
          <a:lstStyle/>
          <a:p>
            <a:pPr marL="0" indent="0" eaLnBrk="1" hangingPunct="1">
              <a:lnSpc>
                <a:spcPct val="80000"/>
              </a:lnSpc>
              <a:buNone/>
            </a:pPr>
            <a:endParaRPr lang="en-US" sz="1800" b="1" dirty="0">
              <a:latin typeface="Arial" panose="020B0604020202020204" pitchFamily="34" charset="0"/>
              <a:cs typeface="Arial" panose="020B0604020202020204" pitchFamily="34" charset="0"/>
            </a:endParaRPr>
          </a:p>
          <a:p>
            <a:pPr eaLnBrk="1" hangingPunct="1">
              <a:lnSpc>
                <a:spcPct val="80000"/>
              </a:lnSpc>
              <a:buFont typeface="Wingdings" pitchFamily="2" charset="2"/>
              <a:buChar char="Ø"/>
            </a:pPr>
            <a:r>
              <a:rPr lang="en-US" sz="2400" b="1" dirty="0">
                <a:latin typeface="Arial" panose="020B0604020202020204" pitchFamily="34" charset="0"/>
                <a:cs typeface="Arial" panose="020B0604020202020204" pitchFamily="34" charset="0"/>
              </a:rPr>
              <a:t>An automatic program was used to reject seismograms with low signal/noise ratio.</a:t>
            </a:r>
          </a:p>
          <a:p>
            <a:pPr eaLnBrk="1" hangingPunct="1">
              <a:lnSpc>
                <a:spcPct val="80000"/>
              </a:lnSpc>
              <a:buFont typeface="Wingdings" pitchFamily="2" charset="2"/>
              <a:buChar char="Ø"/>
            </a:pPr>
            <a:r>
              <a:rPr lang="en-US" sz="2400" b="1" dirty="0">
                <a:latin typeface="Arial" panose="020B0604020202020204" pitchFamily="34" charset="0"/>
                <a:cs typeface="Arial" panose="020B0604020202020204" pitchFamily="34" charset="0"/>
              </a:rPr>
              <a:t>The method of </a:t>
            </a:r>
            <a:r>
              <a:rPr lang="en-US" sz="2400" b="1" i="1" dirty="0">
                <a:latin typeface="Arial" panose="020B0604020202020204" pitchFamily="34" charset="0"/>
                <a:cs typeface="Arial" panose="020B0604020202020204" pitchFamily="34" charset="0"/>
              </a:rPr>
              <a:t>Silver and Chan (1991)</a:t>
            </a:r>
            <a:r>
              <a:rPr lang="en-US" sz="2400" b="1" dirty="0">
                <a:latin typeface="Arial" panose="020B0604020202020204" pitchFamily="34" charset="0"/>
                <a:cs typeface="Arial" panose="020B0604020202020204" pitchFamily="34" charset="0"/>
              </a:rPr>
              <a:t> was used to measure the splitting parameters by minimizing the energy on the corrected transverse component</a:t>
            </a:r>
            <a:r>
              <a:rPr lang="en-US" sz="2400" b="1" dirty="0" smtClean="0">
                <a:latin typeface="Arial" panose="020B0604020202020204" pitchFamily="34" charset="0"/>
                <a:cs typeface="Arial" panose="020B0604020202020204" pitchFamily="34" charset="0"/>
              </a:rPr>
              <a:t>.</a:t>
            </a:r>
          </a:p>
          <a:p>
            <a:pPr eaLnBrk="1" hangingPunct="1">
              <a:lnSpc>
                <a:spcPct val="80000"/>
              </a:lnSpc>
              <a:buFont typeface="Wingdings" pitchFamily="2" charset="2"/>
              <a:buChar char="Ø"/>
            </a:pPr>
            <a:r>
              <a:rPr lang="en-US" sz="2400" b="1" dirty="0" smtClean="0">
                <a:latin typeface="Arial" panose="020B0604020202020204" pitchFamily="34" charset="0"/>
                <a:cs typeface="Arial" panose="020B0604020202020204" pitchFamily="34" charset="0"/>
              </a:rPr>
              <a:t>Manual checking is essential</a:t>
            </a:r>
            <a:endParaRPr lang="en-US" sz="2400" b="1" dirty="0">
              <a:latin typeface="Arial" panose="020B0604020202020204" pitchFamily="34" charset="0"/>
              <a:cs typeface="Arial" panose="020B0604020202020204" pitchFamily="34" charset="0"/>
            </a:endParaRPr>
          </a:p>
        </p:txBody>
      </p:sp>
      <p:pic>
        <p:nvPicPr>
          <p:cNvPr id="66561" name="Picture 1" descr="chart_v2"/>
          <p:cNvPicPr>
            <a:picLocks noChangeAspect="1" noChangeArrowheads="1"/>
          </p:cNvPicPr>
          <p:nvPr/>
        </p:nvPicPr>
        <p:blipFill>
          <a:blip r:embed="rId3"/>
          <a:srcRect/>
          <a:stretch>
            <a:fillRect/>
          </a:stretch>
        </p:blipFill>
        <p:spPr bwMode="auto">
          <a:xfrm>
            <a:off x="5794744" y="0"/>
            <a:ext cx="5115867" cy="6312460"/>
          </a:xfrm>
          <a:prstGeom prst="rect">
            <a:avLst/>
          </a:prstGeom>
          <a:noFill/>
          <a:ln w="9525">
            <a:noFill/>
            <a:miter lim="800000"/>
            <a:headEnd/>
            <a:tailEnd/>
          </a:ln>
        </p:spPr>
      </p:pic>
      <p:sp>
        <p:nvSpPr>
          <p:cNvPr id="6" name="TextBox 5"/>
          <p:cNvSpPr txBox="1"/>
          <p:nvPr/>
        </p:nvSpPr>
        <p:spPr>
          <a:xfrm>
            <a:off x="7028121" y="6371900"/>
            <a:ext cx="3639879" cy="338554"/>
          </a:xfrm>
          <a:prstGeom prst="rect">
            <a:avLst/>
          </a:prstGeom>
          <a:noFill/>
        </p:spPr>
        <p:txBody>
          <a:bodyPr wrap="square" rtlCol="0">
            <a:spAutoFit/>
          </a:bodyPr>
          <a:lstStyle/>
          <a:p>
            <a:r>
              <a:rPr lang="en-US" sz="1600" b="1" i="1" dirty="0" smtClean="0"/>
              <a:t>Figure 4 in Liu</a:t>
            </a:r>
            <a:r>
              <a:rPr lang="en-US" sz="1600" b="1" i="1" dirty="0"/>
              <a:t>,  G-cubed, 2009</a:t>
            </a:r>
          </a:p>
        </p:txBody>
      </p:sp>
      <p:pic>
        <p:nvPicPr>
          <p:cNvPr id="2" name="Picture 1"/>
          <p:cNvPicPr>
            <a:picLocks noChangeAspect="1"/>
          </p:cNvPicPr>
          <p:nvPr/>
        </p:nvPicPr>
        <p:blipFill>
          <a:blip r:embed="rId4"/>
          <a:stretch>
            <a:fillRect/>
          </a:stretch>
        </p:blipFill>
        <p:spPr>
          <a:xfrm>
            <a:off x="294167" y="4038918"/>
            <a:ext cx="5202866" cy="2502259"/>
          </a:xfrm>
          <a:prstGeom prst="rect">
            <a:avLst/>
          </a:prstGeom>
        </p:spPr>
      </p:pic>
      <p:sp>
        <p:nvSpPr>
          <p:cNvPr id="3" name="Slide Number Placeholder 2"/>
          <p:cNvSpPr>
            <a:spLocks noGrp="1"/>
          </p:cNvSpPr>
          <p:nvPr>
            <p:ph type="sldNum" sz="quarter" idx="12"/>
          </p:nvPr>
        </p:nvSpPr>
        <p:spPr/>
        <p:txBody>
          <a:bodyPr/>
          <a:lstStyle/>
          <a:p>
            <a:fld id="{BD84013D-9B0F-4EFC-AFF2-E75198A167C9}" type="slidenum">
              <a:rPr lang="en-US" smtClean="0"/>
              <a:t>17</a:t>
            </a:fld>
            <a:endParaRPr lang="en-US"/>
          </a:p>
        </p:txBody>
      </p:sp>
    </p:spTree>
    <p:extLst>
      <p:ext uri="{BB962C8B-B14F-4D97-AF65-F5344CB8AC3E}">
        <p14:creationId xmlns:p14="http://schemas.microsoft.com/office/powerpoint/2010/main" val="4185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851" y="365125"/>
            <a:ext cx="10683949" cy="1325563"/>
          </a:xfrm>
        </p:spPr>
        <p:txBody>
          <a:bodyPr>
            <a:normAutofit/>
          </a:bodyPr>
          <a:lstStyle/>
          <a:p>
            <a:r>
              <a:rPr lang="en-US" dirty="0" smtClean="0"/>
              <a:t>A few notes on obtaining reliable shear-wave splitting measurements </a:t>
            </a:r>
            <a:r>
              <a:rPr lang="en-US" sz="2800" dirty="0" smtClean="0"/>
              <a:t>(based on Liu and Gao, 2013 BSSA)</a:t>
            </a:r>
            <a:endParaRPr lang="en-US" sz="2800" dirty="0"/>
          </a:p>
        </p:txBody>
      </p:sp>
      <p:sp>
        <p:nvSpPr>
          <p:cNvPr id="3" name="Content Placeholder 2"/>
          <p:cNvSpPr>
            <a:spLocks noGrp="1"/>
          </p:cNvSpPr>
          <p:nvPr>
            <p:ph idx="1"/>
          </p:nvPr>
        </p:nvSpPr>
        <p:spPr>
          <a:xfrm>
            <a:off x="961305" y="1825625"/>
            <a:ext cx="10392494" cy="2342338"/>
          </a:xfrm>
        </p:spPr>
        <p:txBody>
          <a:bodyPr>
            <a:normAutofit lnSpcReduction="10000"/>
          </a:bodyPr>
          <a:lstStyle/>
          <a:p>
            <a:r>
              <a:rPr lang="en-US" dirty="0" smtClean="0"/>
              <a:t>Identification and minimization of noise and non-XKS signals in the XKS window</a:t>
            </a:r>
          </a:p>
          <a:p>
            <a:r>
              <a:rPr lang="en-US" dirty="0" smtClean="0"/>
              <a:t>Correction for XKS signals recorded by </a:t>
            </a:r>
            <a:r>
              <a:rPr lang="en-US" dirty="0" err="1" smtClean="0"/>
              <a:t>mis</a:t>
            </a:r>
            <a:r>
              <a:rPr lang="en-US" dirty="0" smtClean="0"/>
              <a:t>-oriented sensors</a:t>
            </a:r>
          </a:p>
          <a:p>
            <a:r>
              <a:rPr lang="en-US" dirty="0" smtClean="0"/>
              <a:t>Avoiding excessive use of “null” measurements</a:t>
            </a:r>
          </a:p>
          <a:p>
            <a:r>
              <a:rPr lang="en-US" dirty="0" smtClean="0"/>
              <a:t>Identification and characterization of complex anisotropy</a:t>
            </a:r>
            <a:endParaRPr lang="en-US" dirty="0"/>
          </a:p>
        </p:txBody>
      </p:sp>
      <p:pic>
        <p:nvPicPr>
          <p:cNvPr id="4" name="Picture 3"/>
          <p:cNvPicPr>
            <a:picLocks noChangeAspect="1"/>
          </p:cNvPicPr>
          <p:nvPr/>
        </p:nvPicPr>
        <p:blipFill>
          <a:blip r:embed="rId2"/>
          <a:stretch>
            <a:fillRect/>
          </a:stretch>
        </p:blipFill>
        <p:spPr>
          <a:xfrm>
            <a:off x="961305" y="4256219"/>
            <a:ext cx="10269390" cy="2055681"/>
          </a:xfrm>
          <a:prstGeom prst="rect">
            <a:avLst/>
          </a:prstGeom>
        </p:spPr>
      </p:pic>
      <p:sp>
        <p:nvSpPr>
          <p:cNvPr id="5" name="Slide Number Placeholder 4"/>
          <p:cNvSpPr>
            <a:spLocks noGrp="1"/>
          </p:cNvSpPr>
          <p:nvPr>
            <p:ph type="sldNum" sz="quarter" idx="12"/>
          </p:nvPr>
        </p:nvSpPr>
        <p:spPr/>
        <p:txBody>
          <a:bodyPr/>
          <a:lstStyle/>
          <a:p>
            <a:fld id="{BD84013D-9B0F-4EFC-AFF2-E75198A167C9}" type="slidenum">
              <a:rPr lang="en-US" smtClean="0"/>
              <a:t>18</a:t>
            </a:fld>
            <a:endParaRPr lang="en-US"/>
          </a:p>
        </p:txBody>
      </p:sp>
    </p:spTree>
    <p:extLst>
      <p:ext uri="{BB962C8B-B14F-4D97-AF65-F5344CB8AC3E}">
        <p14:creationId xmlns:p14="http://schemas.microsoft.com/office/powerpoint/2010/main" val="4055623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3" y="365125"/>
            <a:ext cx="11770242" cy="1325563"/>
          </a:xfrm>
        </p:spPr>
        <p:txBody>
          <a:bodyPr>
            <a:normAutofit fontScale="90000"/>
          </a:bodyPr>
          <a:lstStyle/>
          <a:p>
            <a:pPr algn="ctr"/>
            <a:r>
              <a:rPr lang="en-US" dirty="0" smtClean="0"/>
              <a:t>Some remarks on the multiple event stacking procedure </a:t>
            </a:r>
            <a:br>
              <a:rPr lang="en-US" dirty="0" smtClean="0"/>
            </a:br>
            <a:r>
              <a:rPr lang="en-US" sz="2700" dirty="0" smtClean="0"/>
              <a:t>(Kong et al., 2015)</a:t>
            </a:r>
            <a:endParaRPr lang="en-US" sz="2700" dirty="0"/>
          </a:p>
        </p:txBody>
      </p:sp>
      <p:sp>
        <p:nvSpPr>
          <p:cNvPr id="3" name="Content Placeholder 2"/>
          <p:cNvSpPr>
            <a:spLocks noGrp="1"/>
          </p:cNvSpPr>
          <p:nvPr>
            <p:ph idx="1"/>
          </p:nvPr>
        </p:nvSpPr>
        <p:spPr>
          <a:xfrm>
            <a:off x="701749" y="1552354"/>
            <a:ext cx="10652051" cy="2137144"/>
          </a:xfrm>
        </p:spPr>
        <p:txBody>
          <a:bodyPr>
            <a:normAutofit fontScale="85000" lnSpcReduction="10000"/>
          </a:bodyPr>
          <a:lstStyle/>
          <a:p>
            <a:r>
              <a:rPr lang="en-US" dirty="0" smtClean="0"/>
              <a:t>The procedure </a:t>
            </a:r>
            <a:r>
              <a:rPr lang="en-US" dirty="0"/>
              <a:t>(Wolfe and Silver, 1998; </a:t>
            </a:r>
            <a:r>
              <a:rPr lang="en-US" dirty="0" err="1"/>
              <a:t>Restivo</a:t>
            </a:r>
            <a:r>
              <a:rPr lang="en-US" dirty="0"/>
              <a:t> and </a:t>
            </a:r>
            <a:r>
              <a:rPr lang="en-US" dirty="0" err="1"/>
              <a:t>Helffrich</a:t>
            </a:r>
            <a:r>
              <a:rPr lang="en-US" dirty="0"/>
              <a:t>, 1999) </a:t>
            </a:r>
            <a:r>
              <a:rPr lang="en-US" dirty="0" smtClean="0"/>
              <a:t>should be used only for areas with confirmed</a:t>
            </a:r>
            <a:r>
              <a:rPr lang="en-US" dirty="0"/>
              <a:t> </a:t>
            </a:r>
            <a:r>
              <a:rPr lang="en-US" dirty="0" smtClean="0"/>
              <a:t>simple </a:t>
            </a:r>
            <a:r>
              <a:rPr lang="en-US" dirty="0" smtClean="0"/>
              <a:t>anisotropy</a:t>
            </a:r>
            <a:endParaRPr lang="en-US" dirty="0" smtClean="0"/>
          </a:p>
          <a:p>
            <a:r>
              <a:rPr lang="en-US" dirty="0" smtClean="0"/>
              <a:t>A good azimuthal coverage is required to judge simple or complex anisotropy</a:t>
            </a:r>
          </a:p>
          <a:p>
            <a:r>
              <a:rPr lang="en-US" dirty="0" smtClean="0"/>
              <a:t>For stations beneath which the anisotropy is multi-layered, the resulting ‘station-averaged’ splitting parameters are heavily biased toward those of the top layer</a:t>
            </a:r>
            <a:endParaRPr lang="en-US" dirty="0"/>
          </a:p>
        </p:txBody>
      </p:sp>
      <p:pic>
        <p:nvPicPr>
          <p:cNvPr id="4" name="Picture 3"/>
          <p:cNvPicPr>
            <a:picLocks noChangeAspect="1"/>
          </p:cNvPicPr>
          <p:nvPr/>
        </p:nvPicPr>
        <p:blipFill>
          <a:blip r:embed="rId2"/>
          <a:stretch>
            <a:fillRect/>
          </a:stretch>
        </p:blipFill>
        <p:spPr>
          <a:xfrm>
            <a:off x="1066136" y="3853132"/>
            <a:ext cx="9311241" cy="2323831"/>
          </a:xfrm>
          <a:prstGeom prst="rect">
            <a:avLst/>
          </a:prstGeom>
        </p:spPr>
      </p:pic>
      <p:sp>
        <p:nvSpPr>
          <p:cNvPr id="5" name="Slide Number Placeholder 4"/>
          <p:cNvSpPr>
            <a:spLocks noGrp="1"/>
          </p:cNvSpPr>
          <p:nvPr>
            <p:ph type="sldNum" sz="quarter" idx="12"/>
          </p:nvPr>
        </p:nvSpPr>
        <p:spPr/>
        <p:txBody>
          <a:bodyPr/>
          <a:lstStyle/>
          <a:p>
            <a:fld id="{BD84013D-9B0F-4EFC-AFF2-E75198A167C9}" type="slidenum">
              <a:rPr lang="en-US" smtClean="0"/>
              <a:t>19</a:t>
            </a:fld>
            <a:endParaRPr lang="en-US"/>
          </a:p>
        </p:txBody>
      </p:sp>
    </p:spTree>
    <p:extLst>
      <p:ext uri="{BB962C8B-B14F-4D97-AF65-F5344CB8AC3E}">
        <p14:creationId xmlns:p14="http://schemas.microsoft.com/office/powerpoint/2010/main" val="491070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Collaborators</a:t>
            </a:r>
            <a:endParaRPr lang="en-US" dirty="0"/>
          </a:p>
        </p:txBody>
      </p:sp>
      <p:sp>
        <p:nvSpPr>
          <p:cNvPr id="3" name="Content Placeholder 2"/>
          <p:cNvSpPr>
            <a:spLocks noGrp="1"/>
          </p:cNvSpPr>
          <p:nvPr>
            <p:ph idx="1"/>
          </p:nvPr>
        </p:nvSpPr>
        <p:spPr>
          <a:xfrm>
            <a:off x="838200" y="1457325"/>
            <a:ext cx="10515600" cy="4719638"/>
          </a:xfrm>
        </p:spPr>
        <p:txBody>
          <a:bodyPr/>
          <a:lstStyle/>
          <a:p>
            <a:r>
              <a:rPr lang="en-US" dirty="0" smtClean="0"/>
              <a:t>Dr. Jing WU, Institute of Geology and Geophysics, </a:t>
            </a:r>
            <a:r>
              <a:rPr lang="en-US" dirty="0" smtClean="0"/>
              <a:t>CAS</a:t>
            </a:r>
            <a:endParaRPr lang="en-US" dirty="0" smtClean="0"/>
          </a:p>
          <a:p>
            <a:r>
              <a:rPr lang="en-US" dirty="0" smtClean="0"/>
              <a:t>Dr. Kelly LIU, Missouri University of Science &amp; Technology</a:t>
            </a:r>
          </a:p>
          <a:p>
            <a:r>
              <a:rPr lang="en-US" dirty="0" smtClean="0"/>
              <a:t>Dr</a:t>
            </a:r>
            <a:r>
              <a:rPr lang="en-US" dirty="0"/>
              <a:t>. </a:t>
            </a:r>
            <a:r>
              <a:rPr lang="en-US" dirty="0" err="1"/>
              <a:t>Fansheng</a:t>
            </a:r>
            <a:r>
              <a:rPr lang="en-US" dirty="0"/>
              <a:t> KONG, Missouri University of Science &amp; </a:t>
            </a:r>
            <a:r>
              <a:rPr lang="en-US" dirty="0" smtClean="0"/>
              <a:t>Technology</a:t>
            </a:r>
          </a:p>
          <a:p>
            <a:r>
              <a:rPr lang="en-US" dirty="0" smtClean="0"/>
              <a:t>Dr. Solomon CHERIE, Missouri University of Science &amp; Technology</a:t>
            </a:r>
          </a:p>
          <a:p>
            <a:r>
              <a:rPr lang="en-US" dirty="0" smtClean="0"/>
              <a:t>Others involved in the studies: </a:t>
            </a:r>
          </a:p>
          <a:p>
            <a:pPr marL="0" indent="0">
              <a:buNone/>
            </a:pPr>
            <a:r>
              <a:rPr lang="en-US" dirty="0"/>
              <a:t> </a:t>
            </a:r>
            <a:r>
              <a:rPr lang="en-US" dirty="0" smtClean="0"/>
              <a:t>  Cory REED</a:t>
            </a:r>
            <a:r>
              <a:rPr lang="en-US" dirty="0" smtClean="0"/>
              <a:t>, </a:t>
            </a:r>
            <a:r>
              <a:rPr lang="en-US" dirty="0" smtClean="0"/>
              <a:t>Bin YANG, </a:t>
            </a:r>
            <a:r>
              <a:rPr lang="en-US" dirty="0" err="1" smtClean="0"/>
              <a:t>Youqiang</a:t>
            </a:r>
            <a:r>
              <a:rPr lang="en-US" dirty="0" smtClean="0"/>
              <a:t> </a:t>
            </a:r>
            <a:r>
              <a:rPr lang="en-US" dirty="0" smtClean="0"/>
              <a:t>YU, Dr. Yuan GAO</a:t>
            </a:r>
            <a:endParaRPr lang="en-US" dirty="0"/>
          </a:p>
        </p:txBody>
      </p:sp>
      <p:sp>
        <p:nvSpPr>
          <p:cNvPr id="4" name="Slide Number Placeholder 3"/>
          <p:cNvSpPr>
            <a:spLocks noGrp="1"/>
          </p:cNvSpPr>
          <p:nvPr>
            <p:ph type="sldNum" sz="quarter" idx="12"/>
          </p:nvPr>
        </p:nvSpPr>
        <p:spPr/>
        <p:txBody>
          <a:bodyPr/>
          <a:lstStyle/>
          <a:p>
            <a:fld id="{BD84013D-9B0F-4EFC-AFF2-E75198A167C9}" type="slidenum">
              <a:rPr lang="en-US" smtClean="0"/>
              <a:t>2</a:t>
            </a:fld>
            <a:endParaRPr lang="en-US"/>
          </a:p>
        </p:txBody>
      </p:sp>
    </p:spTree>
    <p:extLst>
      <p:ext uri="{BB962C8B-B14F-4D97-AF65-F5344CB8AC3E}">
        <p14:creationId xmlns:p14="http://schemas.microsoft.com/office/powerpoint/2010/main" val="12914340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935" y="489098"/>
            <a:ext cx="4476307" cy="5687865"/>
          </a:xfrm>
        </p:spPr>
        <p:txBody>
          <a:bodyPr/>
          <a:lstStyle/>
          <a:p>
            <a:pPr marL="0" indent="0" algn="ctr">
              <a:buNone/>
            </a:pPr>
            <a:r>
              <a:rPr lang="en-US" b="1" dirty="0" smtClean="0"/>
              <a:t>Some major features of SWS measurements in Tibet and adjacent areas:</a:t>
            </a:r>
          </a:p>
          <a:p>
            <a:pPr marL="0" indent="0">
              <a:buNone/>
            </a:pPr>
            <a:r>
              <a:rPr lang="en-US" dirty="0" smtClean="0"/>
              <a:t>1). Generally follow tectonic trends</a:t>
            </a:r>
          </a:p>
          <a:p>
            <a:pPr marL="0" indent="0">
              <a:buNone/>
            </a:pPr>
            <a:r>
              <a:rPr lang="en-US" dirty="0" smtClean="0"/>
              <a:t>2). Main exceptions in Tian Shan and Yunnan</a:t>
            </a:r>
          </a:p>
          <a:p>
            <a:pPr marL="0" indent="0">
              <a:buNone/>
            </a:pPr>
            <a:r>
              <a:rPr lang="en-US" dirty="0" smtClean="0"/>
              <a:t>3). “Null” measurements in southeastern Tibet</a:t>
            </a:r>
          </a:p>
          <a:p>
            <a:pPr marL="0" indent="0">
              <a:buNone/>
            </a:pPr>
            <a:r>
              <a:rPr lang="en-US" dirty="0" smtClean="0"/>
              <a:t>4). “Messy” measurements in western Tibet</a:t>
            </a:r>
            <a:endParaRPr lang="en-US" dirty="0"/>
          </a:p>
        </p:txBody>
      </p:sp>
      <p:pic>
        <p:nvPicPr>
          <p:cNvPr id="4" name="Picture 3"/>
          <p:cNvPicPr>
            <a:picLocks noChangeAspect="1"/>
          </p:cNvPicPr>
          <p:nvPr/>
        </p:nvPicPr>
        <p:blipFill rotWithShape="1">
          <a:blip r:embed="rId2"/>
          <a:srcRect t="7655" r="2199"/>
          <a:stretch/>
        </p:blipFill>
        <p:spPr>
          <a:xfrm>
            <a:off x="4912242" y="489098"/>
            <a:ext cx="6873727" cy="5000403"/>
          </a:xfrm>
          <a:prstGeom prst="rect">
            <a:avLst/>
          </a:prstGeom>
        </p:spPr>
      </p:pic>
      <p:sp>
        <p:nvSpPr>
          <p:cNvPr id="5" name="TextBox 4"/>
          <p:cNvSpPr txBox="1"/>
          <p:nvPr/>
        </p:nvSpPr>
        <p:spPr>
          <a:xfrm>
            <a:off x="6475228" y="5613991"/>
            <a:ext cx="4657060" cy="369332"/>
          </a:xfrm>
          <a:prstGeom prst="rect">
            <a:avLst/>
          </a:prstGeom>
          <a:noFill/>
        </p:spPr>
        <p:txBody>
          <a:bodyPr wrap="square" rtlCol="0">
            <a:spAutoFit/>
          </a:bodyPr>
          <a:lstStyle/>
          <a:p>
            <a:pPr algn="ctr"/>
            <a:r>
              <a:rPr lang="en-US" dirty="0" smtClean="0"/>
              <a:t>Wu et al. (2015, EPSL)</a:t>
            </a:r>
            <a:endParaRPr lang="en-US" dirty="0"/>
          </a:p>
        </p:txBody>
      </p:sp>
      <p:sp>
        <p:nvSpPr>
          <p:cNvPr id="2" name="Slide Number Placeholder 1"/>
          <p:cNvSpPr>
            <a:spLocks noGrp="1"/>
          </p:cNvSpPr>
          <p:nvPr>
            <p:ph type="sldNum" sz="quarter" idx="12"/>
          </p:nvPr>
        </p:nvSpPr>
        <p:spPr/>
        <p:txBody>
          <a:bodyPr/>
          <a:lstStyle/>
          <a:p>
            <a:fld id="{BD84013D-9B0F-4EFC-AFF2-E75198A167C9}" type="slidenum">
              <a:rPr lang="en-US" smtClean="0"/>
              <a:t>20</a:t>
            </a:fld>
            <a:endParaRPr lang="en-US"/>
          </a:p>
        </p:txBody>
      </p:sp>
    </p:spTree>
    <p:extLst>
      <p:ext uri="{BB962C8B-B14F-4D97-AF65-F5344CB8AC3E}">
        <p14:creationId xmlns:p14="http://schemas.microsoft.com/office/powerpoint/2010/main" val="4054863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Scientific implications and some questions on SWS measurements in Tibet</a:t>
            </a:r>
            <a:endParaRPr lang="en-US" b="1" dirty="0"/>
          </a:p>
        </p:txBody>
      </p:sp>
      <p:sp>
        <p:nvSpPr>
          <p:cNvPr id="3" name="Content Placeholder 2"/>
          <p:cNvSpPr>
            <a:spLocks noGrp="1"/>
          </p:cNvSpPr>
          <p:nvPr>
            <p:ph idx="1"/>
          </p:nvPr>
        </p:nvSpPr>
        <p:spPr/>
        <p:txBody>
          <a:bodyPr/>
          <a:lstStyle/>
          <a:p>
            <a:r>
              <a:rPr lang="en-US" b="1" dirty="0" smtClean="0"/>
              <a:t>Implications: </a:t>
            </a:r>
            <a:r>
              <a:rPr lang="en-US" dirty="0" smtClean="0"/>
              <a:t>The general agreement between fast directions and tectonic features suggests coherent “flow” of the crust, sub-crustal lithosphere, and the asthenosphere, except for a few areas affected by current subduction (Yunnan, Tian Shan)</a:t>
            </a:r>
          </a:p>
          <a:p>
            <a:r>
              <a:rPr lang="en-US" b="1" dirty="0" smtClean="0"/>
              <a:t>Questions to be discussed today:</a:t>
            </a:r>
          </a:p>
          <a:p>
            <a:pPr marL="0" indent="0">
              <a:buNone/>
            </a:pPr>
            <a:r>
              <a:rPr lang="en-US" dirty="0" smtClean="0"/>
              <a:t>1). What is the contribution of the crust and the proposed mid/lower crustal flow on the observed anisotropy?</a:t>
            </a:r>
          </a:p>
          <a:p>
            <a:pPr marL="0" indent="0">
              <a:buNone/>
            </a:pPr>
            <a:r>
              <a:rPr lang="en-US" dirty="0" smtClean="0"/>
              <a:t>2). What causes the exceptions in the Tian Shan area?</a:t>
            </a:r>
          </a:p>
          <a:p>
            <a:pPr marL="0" indent="0">
              <a:buNone/>
            </a:pPr>
            <a:r>
              <a:rPr lang="en-US" dirty="0" smtClean="0"/>
              <a:t>3). Why was significant anisotropy not observed in southern Tibet?</a:t>
            </a:r>
            <a:endParaRPr lang="en-US" dirty="0"/>
          </a:p>
        </p:txBody>
      </p:sp>
      <p:sp>
        <p:nvSpPr>
          <p:cNvPr id="4" name="Slide Number Placeholder 3"/>
          <p:cNvSpPr>
            <a:spLocks noGrp="1"/>
          </p:cNvSpPr>
          <p:nvPr>
            <p:ph type="sldNum" sz="quarter" idx="12"/>
          </p:nvPr>
        </p:nvSpPr>
        <p:spPr/>
        <p:txBody>
          <a:bodyPr/>
          <a:lstStyle/>
          <a:p>
            <a:fld id="{BD84013D-9B0F-4EFC-AFF2-E75198A167C9}" type="slidenum">
              <a:rPr lang="en-US" smtClean="0"/>
              <a:t>21</a:t>
            </a:fld>
            <a:endParaRPr lang="en-US"/>
          </a:p>
        </p:txBody>
      </p:sp>
    </p:spTree>
    <p:extLst>
      <p:ext uri="{BB962C8B-B14F-4D97-AF65-F5344CB8AC3E}">
        <p14:creationId xmlns:p14="http://schemas.microsoft.com/office/powerpoint/2010/main" val="1740234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1. Crustal anisotropy in the vicinity of the eastern edge of the Tibetan Plateau (Kong et al., 2016)</a:t>
            </a:r>
            <a:endParaRPr lang="en-US" dirty="0"/>
          </a:p>
        </p:txBody>
      </p:sp>
      <p:sp>
        <p:nvSpPr>
          <p:cNvPr id="3" name="Content Placeholder 2"/>
          <p:cNvSpPr>
            <a:spLocks noGrp="1"/>
          </p:cNvSpPr>
          <p:nvPr>
            <p:ph idx="1"/>
          </p:nvPr>
        </p:nvSpPr>
        <p:spPr>
          <a:xfrm>
            <a:off x="9440825" y="3604550"/>
            <a:ext cx="2241698" cy="988828"/>
          </a:xfrm>
        </p:spPr>
        <p:txBody>
          <a:bodyPr>
            <a:normAutofit lnSpcReduction="10000"/>
          </a:bodyPr>
          <a:lstStyle/>
          <a:p>
            <a:pPr marL="0" indent="0">
              <a:buNone/>
            </a:pPr>
            <a:r>
              <a:rPr lang="en-US" sz="1800" dirty="0" smtClean="0"/>
              <a:t>Dr. </a:t>
            </a:r>
            <a:r>
              <a:rPr lang="en-US" sz="1800" dirty="0" err="1" smtClean="0"/>
              <a:t>Fansheng</a:t>
            </a:r>
            <a:r>
              <a:rPr lang="en-US" sz="1800" dirty="0" smtClean="0"/>
              <a:t> Kong, received PhD from Missouri Univ. of </a:t>
            </a:r>
            <a:r>
              <a:rPr lang="en-US" sz="1800" dirty="0" err="1" smtClean="0"/>
              <a:t>Sci</a:t>
            </a:r>
            <a:r>
              <a:rPr lang="en-US" sz="1800" dirty="0" smtClean="0"/>
              <a:t> &amp; Tech (2016).</a:t>
            </a:r>
            <a:endParaRPr lang="en-US" sz="1800" dirty="0"/>
          </a:p>
        </p:txBody>
      </p:sp>
      <p:pic>
        <p:nvPicPr>
          <p:cNvPr id="4" name="Picture 3"/>
          <p:cNvPicPr>
            <a:picLocks noChangeAspect="1"/>
          </p:cNvPicPr>
          <p:nvPr/>
        </p:nvPicPr>
        <p:blipFill>
          <a:blip r:embed="rId2"/>
          <a:stretch>
            <a:fillRect/>
          </a:stretch>
        </p:blipFill>
        <p:spPr>
          <a:xfrm>
            <a:off x="1125279" y="1918624"/>
            <a:ext cx="8001058" cy="3185003"/>
          </a:xfrm>
          <a:prstGeom prst="rect">
            <a:avLst/>
          </a:prstGeom>
        </p:spPr>
      </p:pic>
      <p:pic>
        <p:nvPicPr>
          <p:cNvPr id="5" name="Picture 4"/>
          <p:cNvPicPr>
            <a:picLocks noChangeAspect="1"/>
          </p:cNvPicPr>
          <p:nvPr/>
        </p:nvPicPr>
        <p:blipFill>
          <a:blip r:embed="rId3"/>
          <a:stretch>
            <a:fillRect/>
          </a:stretch>
        </p:blipFill>
        <p:spPr>
          <a:xfrm>
            <a:off x="9440825" y="1918625"/>
            <a:ext cx="1752600" cy="1685925"/>
          </a:xfrm>
          <a:prstGeom prst="rect">
            <a:avLst/>
          </a:prstGeom>
        </p:spPr>
      </p:pic>
      <p:sp>
        <p:nvSpPr>
          <p:cNvPr id="6" name="Slide Number Placeholder 5"/>
          <p:cNvSpPr>
            <a:spLocks noGrp="1"/>
          </p:cNvSpPr>
          <p:nvPr>
            <p:ph type="sldNum" sz="quarter" idx="12"/>
          </p:nvPr>
        </p:nvSpPr>
        <p:spPr/>
        <p:txBody>
          <a:bodyPr/>
          <a:lstStyle/>
          <a:p>
            <a:fld id="{BD84013D-9B0F-4EFC-AFF2-E75198A167C9}" type="slidenum">
              <a:rPr lang="en-US" smtClean="0"/>
              <a:t>22</a:t>
            </a:fld>
            <a:endParaRPr lang="en-US"/>
          </a:p>
        </p:txBody>
      </p:sp>
    </p:spTree>
    <p:extLst>
      <p:ext uri="{BB962C8B-B14F-4D97-AF65-F5344CB8AC3E}">
        <p14:creationId xmlns:p14="http://schemas.microsoft.com/office/powerpoint/2010/main" val="312624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69" y="457200"/>
            <a:ext cx="4074043" cy="1988288"/>
          </a:xfrm>
        </p:spPr>
        <p:txBody>
          <a:bodyPr>
            <a:normAutofit lnSpcReduction="10000"/>
          </a:bodyPr>
          <a:lstStyle/>
          <a:p>
            <a:pPr marL="0" indent="0">
              <a:buNone/>
            </a:pPr>
            <a:r>
              <a:rPr lang="en-US" dirty="0" smtClean="0"/>
              <a:t>Method: Azimuthal variation of the arrival time of the P-to-S converted phase from the Moho:</a:t>
            </a:r>
          </a:p>
          <a:p>
            <a:pPr marL="0" indent="0">
              <a:buNone/>
            </a:pPr>
            <a:endParaRPr lang="en-US" dirty="0"/>
          </a:p>
        </p:txBody>
      </p:sp>
      <p:pic>
        <p:nvPicPr>
          <p:cNvPr id="4" name="Picture 3"/>
          <p:cNvPicPr>
            <a:picLocks noChangeAspect="1"/>
          </p:cNvPicPr>
          <p:nvPr/>
        </p:nvPicPr>
        <p:blipFill>
          <a:blip r:embed="rId2"/>
          <a:stretch>
            <a:fillRect/>
          </a:stretch>
        </p:blipFill>
        <p:spPr>
          <a:xfrm>
            <a:off x="5434345" y="95250"/>
            <a:ext cx="5810250" cy="6762750"/>
          </a:xfrm>
          <a:prstGeom prst="rect">
            <a:avLst/>
          </a:prstGeom>
        </p:spPr>
      </p:pic>
      <p:pic>
        <p:nvPicPr>
          <p:cNvPr id="5" name="Picture 4"/>
          <p:cNvPicPr>
            <a:picLocks noChangeAspect="1"/>
          </p:cNvPicPr>
          <p:nvPr/>
        </p:nvPicPr>
        <p:blipFill>
          <a:blip r:embed="rId3"/>
          <a:stretch>
            <a:fillRect/>
          </a:stretch>
        </p:blipFill>
        <p:spPr>
          <a:xfrm>
            <a:off x="338469" y="2445488"/>
            <a:ext cx="5800725" cy="1666875"/>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23</a:t>
            </a:fld>
            <a:endParaRPr lang="en-US"/>
          </a:p>
        </p:txBody>
      </p:sp>
    </p:spTree>
    <p:extLst>
      <p:ext uri="{BB962C8B-B14F-4D97-AF65-F5344CB8AC3E}">
        <p14:creationId xmlns:p14="http://schemas.microsoft.com/office/powerpoint/2010/main" val="3569807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404" y="233916"/>
            <a:ext cx="3934047" cy="5752546"/>
          </a:xfrm>
        </p:spPr>
        <p:txBody>
          <a:bodyPr/>
          <a:lstStyle/>
          <a:p>
            <a:r>
              <a:rPr lang="en-US" dirty="0" smtClean="0"/>
              <a:t>The fast directions observed at 71 stations are generally parallel to the strike-slip faults.</a:t>
            </a:r>
          </a:p>
          <a:p>
            <a:r>
              <a:rPr lang="en-US" dirty="0" smtClean="0"/>
              <a:t>They are also mostly parallel to fast directions from SKS splitting</a:t>
            </a:r>
          </a:p>
          <a:p>
            <a:r>
              <a:rPr lang="en-US" dirty="0" smtClean="0"/>
              <a:t>A couple of stations show two-layered anisotropy, with the upper layer anisotropy being parallel to fault strike.</a:t>
            </a:r>
            <a:endParaRPr lang="en-US" dirty="0"/>
          </a:p>
        </p:txBody>
      </p:sp>
      <p:pic>
        <p:nvPicPr>
          <p:cNvPr id="4" name="Picture 3"/>
          <p:cNvPicPr>
            <a:picLocks noChangeAspect="1"/>
          </p:cNvPicPr>
          <p:nvPr/>
        </p:nvPicPr>
        <p:blipFill>
          <a:blip r:embed="rId2"/>
          <a:stretch>
            <a:fillRect/>
          </a:stretch>
        </p:blipFill>
        <p:spPr>
          <a:xfrm>
            <a:off x="4764493" y="233916"/>
            <a:ext cx="5931860" cy="6155520"/>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24</a:t>
            </a:fld>
            <a:endParaRPr lang="en-US"/>
          </a:p>
        </p:txBody>
      </p:sp>
    </p:spTree>
    <p:extLst>
      <p:ext uri="{BB962C8B-B14F-4D97-AF65-F5344CB8AC3E}">
        <p14:creationId xmlns:p14="http://schemas.microsoft.com/office/powerpoint/2010/main" val="3977693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368" y="220108"/>
            <a:ext cx="10336618" cy="1778813"/>
          </a:xfrm>
        </p:spPr>
        <p:txBody>
          <a:bodyPr>
            <a:normAutofit lnSpcReduction="10000"/>
          </a:bodyPr>
          <a:lstStyle/>
          <a:p>
            <a:r>
              <a:rPr lang="en-US" dirty="0" smtClean="0"/>
              <a:t>Major fault zones show high splitting times, while the Sichuan Basin and the </a:t>
            </a:r>
            <a:r>
              <a:rPr lang="en-US" dirty="0" err="1" smtClean="0"/>
              <a:t>Longmenshan</a:t>
            </a:r>
            <a:r>
              <a:rPr lang="en-US" dirty="0" smtClean="0"/>
              <a:t>/Aba blocks show low splitting times</a:t>
            </a:r>
          </a:p>
          <a:p>
            <a:r>
              <a:rPr lang="en-US" dirty="0" smtClean="0"/>
              <a:t>Sudden drop of </a:t>
            </a:r>
            <a:r>
              <a:rPr lang="en-US" dirty="0" err="1" smtClean="0"/>
              <a:t>dt</a:t>
            </a:r>
            <a:r>
              <a:rPr lang="en-US" dirty="0" smtClean="0"/>
              <a:t> across the </a:t>
            </a:r>
            <a:r>
              <a:rPr lang="en-US" dirty="0" err="1" smtClean="0"/>
              <a:t>Longmenshan</a:t>
            </a:r>
            <a:r>
              <a:rPr lang="en-US" dirty="0" smtClean="0"/>
              <a:t> fault</a:t>
            </a:r>
          </a:p>
          <a:p>
            <a:r>
              <a:rPr lang="en-US" dirty="0" smtClean="0"/>
              <a:t>Splitting times increase gradually toward the Kunlun suture</a:t>
            </a:r>
            <a:endParaRPr lang="en-US" dirty="0"/>
          </a:p>
        </p:txBody>
      </p:sp>
      <p:pic>
        <p:nvPicPr>
          <p:cNvPr id="4" name="Picture 3"/>
          <p:cNvPicPr>
            <a:picLocks noChangeAspect="1"/>
          </p:cNvPicPr>
          <p:nvPr/>
        </p:nvPicPr>
        <p:blipFill>
          <a:blip r:embed="rId2"/>
          <a:stretch>
            <a:fillRect/>
          </a:stretch>
        </p:blipFill>
        <p:spPr>
          <a:xfrm>
            <a:off x="3151462" y="2043940"/>
            <a:ext cx="7491745" cy="4814060"/>
          </a:xfrm>
          <a:prstGeom prst="rect">
            <a:avLst/>
          </a:prstGeom>
        </p:spPr>
      </p:pic>
      <p:pic>
        <p:nvPicPr>
          <p:cNvPr id="5" name="Picture 4"/>
          <p:cNvPicPr>
            <a:picLocks noChangeAspect="1"/>
          </p:cNvPicPr>
          <p:nvPr/>
        </p:nvPicPr>
        <p:blipFill>
          <a:blip r:embed="rId3"/>
          <a:stretch>
            <a:fillRect/>
          </a:stretch>
        </p:blipFill>
        <p:spPr>
          <a:xfrm>
            <a:off x="0" y="2147776"/>
            <a:ext cx="3499093" cy="3512842"/>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25</a:t>
            </a:fld>
            <a:endParaRPr lang="en-US"/>
          </a:p>
        </p:txBody>
      </p:sp>
    </p:spTree>
    <p:extLst>
      <p:ext uri="{BB962C8B-B14F-4D97-AF65-F5344CB8AC3E}">
        <p14:creationId xmlns:p14="http://schemas.microsoft.com/office/powerpoint/2010/main" val="20600140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875" y="507188"/>
            <a:ext cx="6259918" cy="5829817"/>
          </a:xfrm>
        </p:spPr>
        <p:txBody>
          <a:bodyPr>
            <a:normAutofit fontScale="92500" lnSpcReduction="10000"/>
          </a:bodyPr>
          <a:lstStyle/>
          <a:p>
            <a:pPr marL="0" indent="0" algn="ctr">
              <a:buNone/>
            </a:pPr>
            <a:r>
              <a:rPr lang="en-US" b="1" dirty="0" smtClean="0"/>
              <a:t>Some tectonic implications</a:t>
            </a:r>
          </a:p>
          <a:p>
            <a:pPr marL="0" indent="0">
              <a:buNone/>
            </a:pPr>
            <a:r>
              <a:rPr lang="en-US" dirty="0" smtClean="0"/>
              <a:t>1). Crust beneath the </a:t>
            </a:r>
            <a:r>
              <a:rPr lang="en-US" dirty="0" err="1" smtClean="0"/>
              <a:t>Litang</a:t>
            </a:r>
            <a:r>
              <a:rPr lang="en-US" dirty="0" smtClean="0"/>
              <a:t> Block has large </a:t>
            </a:r>
            <a:r>
              <a:rPr lang="en-US" dirty="0" err="1" smtClean="0"/>
              <a:t>Vp</a:t>
            </a:r>
            <a:r>
              <a:rPr lang="en-US" dirty="0" smtClean="0"/>
              <a:t>/Vs (Wang et al., 2010) and large splitting times: indications of mid/lower crustal flow</a:t>
            </a:r>
          </a:p>
          <a:p>
            <a:pPr marL="0" indent="0">
              <a:buNone/>
            </a:pPr>
            <a:endParaRPr lang="en-US" dirty="0"/>
          </a:p>
          <a:p>
            <a:pPr marL="0" indent="0">
              <a:buNone/>
            </a:pPr>
            <a:r>
              <a:rPr lang="en-US" dirty="0" smtClean="0"/>
              <a:t>2). No active crustal flow beneath the Aba and </a:t>
            </a:r>
            <a:r>
              <a:rPr lang="en-US" dirty="0" err="1" smtClean="0"/>
              <a:t>Longmenshan</a:t>
            </a:r>
            <a:r>
              <a:rPr lang="en-US" dirty="0" smtClean="0"/>
              <a:t> blocks. So the flow system is likely “channelized” (Bai et al., 2010)</a:t>
            </a:r>
          </a:p>
          <a:p>
            <a:pPr marL="0" indent="0">
              <a:buNone/>
            </a:pPr>
            <a:endParaRPr lang="en-US" dirty="0"/>
          </a:p>
          <a:p>
            <a:pPr marL="0" indent="0">
              <a:buNone/>
            </a:pPr>
            <a:r>
              <a:rPr lang="en-US" dirty="0"/>
              <a:t>3</a:t>
            </a:r>
            <a:r>
              <a:rPr lang="en-US" dirty="0" smtClean="0"/>
              <a:t>). Fault-orthogonal fast orientations along the </a:t>
            </a:r>
            <a:r>
              <a:rPr lang="en-US" dirty="0" err="1" smtClean="0"/>
              <a:t>Longmenshan</a:t>
            </a:r>
            <a:r>
              <a:rPr lang="en-US" dirty="0" smtClean="0"/>
              <a:t> fault zone indicate fault-orthogonal compression, while upper-most crustal anisotropy (e.g., Y. Gao et al., 2014) shows fault parallel fast orientations and reflects fluid-filled fractures.</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6991793" y="507188"/>
            <a:ext cx="4800600" cy="4543425"/>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26</a:t>
            </a:fld>
            <a:endParaRPr lang="en-US"/>
          </a:p>
        </p:txBody>
      </p:sp>
    </p:spTree>
    <p:extLst>
      <p:ext uri="{BB962C8B-B14F-4D97-AF65-F5344CB8AC3E}">
        <p14:creationId xmlns:p14="http://schemas.microsoft.com/office/powerpoint/2010/main" val="2087005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2</a:t>
            </a:r>
            <a:r>
              <a:rPr lang="en-US" dirty="0" smtClean="0"/>
              <a:t>. Crustal and mantle anisotropy  beneath western Tibet  (Wu et al., 2015)</a:t>
            </a:r>
            <a:endParaRPr lang="en-US" dirty="0"/>
          </a:p>
        </p:txBody>
      </p:sp>
      <p:sp>
        <p:nvSpPr>
          <p:cNvPr id="3" name="Content Placeholder 2"/>
          <p:cNvSpPr>
            <a:spLocks noGrp="1"/>
          </p:cNvSpPr>
          <p:nvPr>
            <p:ph idx="1"/>
          </p:nvPr>
        </p:nvSpPr>
        <p:spPr>
          <a:xfrm>
            <a:off x="9440825" y="4178708"/>
            <a:ext cx="2241698" cy="988828"/>
          </a:xfrm>
        </p:spPr>
        <p:txBody>
          <a:bodyPr>
            <a:normAutofit/>
          </a:bodyPr>
          <a:lstStyle/>
          <a:p>
            <a:pPr marL="0" indent="0">
              <a:buNone/>
            </a:pPr>
            <a:r>
              <a:rPr lang="en-US" sz="1800" dirty="0" smtClean="0"/>
              <a:t>Dr.  Jing Wu, IGG/CAS</a:t>
            </a:r>
            <a:endParaRPr lang="en-US" sz="1800" dirty="0"/>
          </a:p>
        </p:txBody>
      </p:sp>
      <p:pic>
        <p:nvPicPr>
          <p:cNvPr id="6" name="Picture 5"/>
          <p:cNvPicPr>
            <a:picLocks noChangeAspect="1"/>
          </p:cNvPicPr>
          <p:nvPr/>
        </p:nvPicPr>
        <p:blipFill>
          <a:blip r:embed="rId2"/>
          <a:stretch>
            <a:fillRect/>
          </a:stretch>
        </p:blipFill>
        <p:spPr>
          <a:xfrm>
            <a:off x="641053" y="1918625"/>
            <a:ext cx="8534845" cy="3605562"/>
          </a:xfrm>
          <a:prstGeom prst="rect">
            <a:avLst/>
          </a:prstGeom>
        </p:spPr>
      </p:pic>
      <p:pic>
        <p:nvPicPr>
          <p:cNvPr id="4" name="Picture 3"/>
          <p:cNvPicPr>
            <a:picLocks noChangeAspect="1"/>
          </p:cNvPicPr>
          <p:nvPr/>
        </p:nvPicPr>
        <p:blipFill>
          <a:blip r:embed="rId3"/>
          <a:stretch>
            <a:fillRect/>
          </a:stretch>
        </p:blipFill>
        <p:spPr>
          <a:xfrm>
            <a:off x="9875874" y="2380586"/>
            <a:ext cx="1371600" cy="1533525"/>
          </a:xfrm>
          <a:prstGeom prst="rect">
            <a:avLst/>
          </a:prstGeom>
        </p:spPr>
      </p:pic>
      <p:sp>
        <p:nvSpPr>
          <p:cNvPr id="5" name="Slide Number Placeholder 4"/>
          <p:cNvSpPr>
            <a:spLocks noGrp="1"/>
          </p:cNvSpPr>
          <p:nvPr>
            <p:ph type="sldNum" sz="quarter" idx="12"/>
          </p:nvPr>
        </p:nvSpPr>
        <p:spPr/>
        <p:txBody>
          <a:bodyPr/>
          <a:lstStyle/>
          <a:p>
            <a:fld id="{BD84013D-9B0F-4EFC-AFF2-E75198A167C9}" type="slidenum">
              <a:rPr lang="en-US" smtClean="0"/>
              <a:t>27</a:t>
            </a:fld>
            <a:endParaRPr lang="en-US"/>
          </a:p>
        </p:txBody>
      </p:sp>
    </p:spTree>
    <p:extLst>
      <p:ext uri="{BB962C8B-B14F-4D97-AF65-F5344CB8AC3E}">
        <p14:creationId xmlns:p14="http://schemas.microsoft.com/office/powerpoint/2010/main" val="1585470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8"/>
            <a:ext cx="2606749" cy="4486275"/>
          </a:xfrm>
        </p:spPr>
        <p:txBody>
          <a:bodyPr/>
          <a:lstStyle/>
          <a:p>
            <a:pPr marL="0" indent="0">
              <a:buNone/>
            </a:pPr>
            <a:r>
              <a:rPr lang="en-US" dirty="0" smtClean="0"/>
              <a:t>The study </a:t>
            </a:r>
            <a:r>
              <a:rPr lang="en-US" dirty="0" smtClean="0"/>
              <a:t>area. The profile is </a:t>
            </a:r>
            <a:r>
              <a:rPr lang="en-US" dirty="0" smtClean="0"/>
              <a:t>along 80 East</a:t>
            </a:r>
            <a:endParaRPr lang="en-US" dirty="0"/>
          </a:p>
        </p:txBody>
      </p:sp>
      <p:pic>
        <p:nvPicPr>
          <p:cNvPr id="4" name="Picture 3"/>
          <p:cNvPicPr>
            <a:picLocks noChangeAspect="1"/>
          </p:cNvPicPr>
          <p:nvPr/>
        </p:nvPicPr>
        <p:blipFill>
          <a:blip r:embed="rId2"/>
          <a:stretch>
            <a:fillRect/>
          </a:stretch>
        </p:blipFill>
        <p:spPr>
          <a:xfrm>
            <a:off x="3268183" y="365125"/>
            <a:ext cx="6917808" cy="5070972"/>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28</a:t>
            </a:fld>
            <a:endParaRPr lang="en-US"/>
          </a:p>
        </p:txBody>
      </p:sp>
    </p:spTree>
    <p:extLst>
      <p:ext uri="{BB962C8B-B14F-4D97-AF65-F5344CB8AC3E}">
        <p14:creationId xmlns:p14="http://schemas.microsoft.com/office/powerpoint/2010/main" val="8736108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959" y="198844"/>
            <a:ext cx="10515600" cy="4351338"/>
          </a:xfrm>
        </p:spPr>
        <p:txBody>
          <a:bodyPr/>
          <a:lstStyle/>
          <a:p>
            <a:pPr marL="0" indent="0">
              <a:buNone/>
            </a:pPr>
            <a:r>
              <a:rPr lang="en-US" dirty="0" smtClean="0"/>
              <a:t>Outstanding data quality</a:t>
            </a:r>
          </a:p>
          <a:p>
            <a:pPr marL="0" indent="0">
              <a:buNone/>
            </a:pPr>
            <a:r>
              <a:rPr lang="en-US" dirty="0" smtClean="0"/>
              <a:t>   for all the 3 phases</a:t>
            </a:r>
            <a:endParaRPr lang="en-US" dirty="0"/>
          </a:p>
        </p:txBody>
      </p:sp>
      <p:pic>
        <p:nvPicPr>
          <p:cNvPr id="4" name="Picture 3"/>
          <p:cNvPicPr>
            <a:picLocks noChangeAspect="1"/>
          </p:cNvPicPr>
          <p:nvPr/>
        </p:nvPicPr>
        <p:blipFill>
          <a:blip r:embed="rId2"/>
          <a:stretch>
            <a:fillRect/>
          </a:stretch>
        </p:blipFill>
        <p:spPr>
          <a:xfrm>
            <a:off x="3742772" y="733647"/>
            <a:ext cx="7271378" cy="5725943"/>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29</a:t>
            </a:fld>
            <a:endParaRPr lang="en-US"/>
          </a:p>
        </p:txBody>
      </p:sp>
    </p:spTree>
    <p:extLst>
      <p:ext uri="{BB962C8B-B14F-4D97-AF65-F5344CB8AC3E}">
        <p14:creationId xmlns:p14="http://schemas.microsoft.com/office/powerpoint/2010/main" val="748670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7402" y="312318"/>
            <a:ext cx="10035398" cy="6086318"/>
          </a:xfrm>
          <a:prstGeom prst="rect">
            <a:avLst/>
          </a:prstGeom>
        </p:spPr>
      </p:pic>
      <p:sp>
        <p:nvSpPr>
          <p:cNvPr id="5" name="Oval 4"/>
          <p:cNvSpPr/>
          <p:nvPr/>
        </p:nvSpPr>
        <p:spPr>
          <a:xfrm>
            <a:off x="7697972" y="2728913"/>
            <a:ext cx="1116419" cy="747934"/>
          </a:xfrm>
          <a:prstGeom prst="ellipse">
            <a:avLst/>
          </a:prstGeom>
          <a:noFill/>
          <a:ln w="63500">
            <a:solidFill>
              <a:srgbClr val="00B0F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D84013D-9B0F-4EFC-AFF2-E75198A167C9}" type="slidenum">
              <a:rPr lang="en-US" smtClean="0"/>
              <a:t>3</a:t>
            </a:fld>
            <a:endParaRPr lang="en-US"/>
          </a:p>
        </p:txBody>
      </p:sp>
    </p:spTree>
    <p:extLst>
      <p:ext uri="{BB962C8B-B14F-4D97-AF65-F5344CB8AC3E}">
        <p14:creationId xmlns:p14="http://schemas.microsoft.com/office/powerpoint/2010/main" val="32879181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977" y="382772"/>
            <a:ext cx="4263655" cy="5996801"/>
          </a:xfrm>
        </p:spPr>
        <p:txBody>
          <a:bodyPr/>
          <a:lstStyle/>
          <a:p>
            <a:pPr marL="0" indent="0">
              <a:buNone/>
            </a:pPr>
            <a:r>
              <a:rPr lang="en-US" dirty="0" smtClean="0"/>
              <a:t>Resulting PKS, SKKS, and SKS splitting parameters.</a:t>
            </a:r>
          </a:p>
          <a:p>
            <a:pPr marL="0" indent="0">
              <a:buNone/>
            </a:pPr>
            <a:r>
              <a:rPr lang="en-US" dirty="0" smtClean="0"/>
              <a:t>Clear azimuthal dependence is found at most of the stations, indicating pervasive complex anisotropy</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219967" y="382772"/>
            <a:ext cx="7689150" cy="5996801"/>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30</a:t>
            </a:fld>
            <a:endParaRPr lang="en-US"/>
          </a:p>
        </p:txBody>
      </p:sp>
    </p:spTree>
    <p:extLst>
      <p:ext uri="{BB962C8B-B14F-4D97-AF65-F5344CB8AC3E}">
        <p14:creationId xmlns:p14="http://schemas.microsoft.com/office/powerpoint/2010/main" val="2916328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44" y="701748"/>
            <a:ext cx="3786963" cy="4593265"/>
          </a:xfrm>
        </p:spPr>
        <p:txBody>
          <a:bodyPr>
            <a:normAutofit lnSpcReduction="10000"/>
          </a:bodyPr>
          <a:lstStyle/>
          <a:p>
            <a:r>
              <a:rPr lang="en-US" dirty="0" smtClean="0"/>
              <a:t>The 3 phases are from different azimuths.</a:t>
            </a:r>
          </a:p>
          <a:p>
            <a:r>
              <a:rPr lang="en-US" dirty="0" smtClean="0"/>
              <a:t>The resulting fast orientations from the 3 phases are very different, indicating complex anisotropy.</a:t>
            </a:r>
          </a:p>
          <a:p>
            <a:r>
              <a:rPr lang="en-US" dirty="0" smtClean="0"/>
              <a:t>If only the SKS phase were used, the resulting fast orientations would be E-W (panel b).  </a:t>
            </a:r>
            <a:endParaRPr lang="en-US" dirty="0"/>
          </a:p>
        </p:txBody>
      </p:sp>
      <p:pic>
        <p:nvPicPr>
          <p:cNvPr id="4" name="Picture 3"/>
          <p:cNvPicPr>
            <a:picLocks noChangeAspect="1"/>
          </p:cNvPicPr>
          <p:nvPr/>
        </p:nvPicPr>
        <p:blipFill>
          <a:blip r:embed="rId2"/>
          <a:stretch>
            <a:fillRect/>
          </a:stretch>
        </p:blipFill>
        <p:spPr>
          <a:xfrm>
            <a:off x="4118606" y="701747"/>
            <a:ext cx="7879286" cy="5103629"/>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31</a:t>
            </a:fld>
            <a:endParaRPr lang="en-US"/>
          </a:p>
        </p:txBody>
      </p:sp>
    </p:spTree>
    <p:extLst>
      <p:ext uri="{BB962C8B-B14F-4D97-AF65-F5344CB8AC3E}">
        <p14:creationId xmlns:p14="http://schemas.microsoft.com/office/powerpoint/2010/main" val="40883243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976" y="400862"/>
            <a:ext cx="10515600" cy="4351338"/>
          </a:xfrm>
        </p:spPr>
        <p:txBody>
          <a:bodyPr/>
          <a:lstStyle/>
          <a:p>
            <a:pPr marL="0" indent="0">
              <a:buNone/>
            </a:pPr>
            <a:r>
              <a:rPr lang="en-US" dirty="0" smtClean="0"/>
              <a:t>The azimuthal variations can be fitted by a two-layered model: </a:t>
            </a:r>
          </a:p>
          <a:p>
            <a:pPr marL="0" indent="0">
              <a:buNone/>
            </a:pPr>
            <a:r>
              <a:rPr lang="en-US" dirty="0" smtClean="0"/>
              <a:t>The lower layer has a </a:t>
            </a:r>
            <a:r>
              <a:rPr lang="en-US" dirty="0" smtClean="0">
                <a:solidFill>
                  <a:srgbClr val="FF0000"/>
                </a:solidFill>
              </a:rPr>
              <a:t>N-S fast orientation </a:t>
            </a:r>
            <a:r>
              <a:rPr lang="en-US" dirty="0" smtClean="0"/>
              <a:t>with a splitting time of 1.2 s, and the upper layer has a </a:t>
            </a:r>
            <a:r>
              <a:rPr lang="en-US" dirty="0" smtClean="0">
                <a:solidFill>
                  <a:srgbClr val="FF0000"/>
                </a:solidFill>
              </a:rPr>
              <a:t>NE-SW fast </a:t>
            </a:r>
            <a:r>
              <a:rPr lang="en-US" dirty="0" smtClean="0">
                <a:solidFill>
                  <a:srgbClr val="FF0000"/>
                </a:solidFill>
              </a:rPr>
              <a:t>orientation</a:t>
            </a:r>
            <a:r>
              <a:rPr lang="en-US" dirty="0" smtClean="0"/>
              <a:t>, </a:t>
            </a:r>
            <a:r>
              <a:rPr lang="en-US" dirty="0" smtClean="0"/>
              <a:t>with splitting time of about 1 s.</a:t>
            </a:r>
            <a:endParaRPr lang="en-US" dirty="0"/>
          </a:p>
        </p:txBody>
      </p:sp>
      <p:pic>
        <p:nvPicPr>
          <p:cNvPr id="4" name="Picture 3"/>
          <p:cNvPicPr>
            <a:picLocks noChangeAspect="1"/>
          </p:cNvPicPr>
          <p:nvPr/>
        </p:nvPicPr>
        <p:blipFill>
          <a:blip r:embed="rId2"/>
          <a:stretch>
            <a:fillRect/>
          </a:stretch>
        </p:blipFill>
        <p:spPr>
          <a:xfrm>
            <a:off x="307689" y="2058581"/>
            <a:ext cx="10821054" cy="3757834"/>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32</a:t>
            </a:fld>
            <a:endParaRPr lang="en-US"/>
          </a:p>
        </p:txBody>
      </p:sp>
    </p:spTree>
    <p:extLst>
      <p:ext uri="{BB962C8B-B14F-4D97-AF65-F5344CB8AC3E}">
        <p14:creationId xmlns:p14="http://schemas.microsoft.com/office/powerpoint/2010/main" val="2777063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dirty="0" smtClean="0"/>
              <a:t>A few stations demonstrate strong crustal anisotropy with a NE-SW fast  orientation and a </a:t>
            </a:r>
            <a:r>
              <a:rPr lang="en-US" sz="3200" dirty="0" err="1" smtClean="0"/>
              <a:t>dt</a:t>
            </a:r>
            <a:r>
              <a:rPr lang="en-US" sz="3200" dirty="0" smtClean="0"/>
              <a:t> of about 1 s. Both are consistent with the parameters of the upper layer from XKS</a:t>
            </a:r>
            <a:endParaRPr lang="en-US" sz="3200" dirty="0"/>
          </a:p>
        </p:txBody>
      </p:sp>
      <p:pic>
        <p:nvPicPr>
          <p:cNvPr id="4" name="Picture 3"/>
          <p:cNvPicPr>
            <a:picLocks noChangeAspect="1"/>
          </p:cNvPicPr>
          <p:nvPr/>
        </p:nvPicPr>
        <p:blipFill>
          <a:blip r:embed="rId2"/>
          <a:stretch>
            <a:fillRect/>
          </a:stretch>
        </p:blipFill>
        <p:spPr>
          <a:xfrm>
            <a:off x="1214437" y="2067589"/>
            <a:ext cx="9247177" cy="4567127"/>
          </a:xfrm>
          <a:prstGeom prst="rect">
            <a:avLst/>
          </a:prstGeom>
        </p:spPr>
      </p:pic>
      <p:sp>
        <p:nvSpPr>
          <p:cNvPr id="5" name="Slide Number Placeholder 4"/>
          <p:cNvSpPr>
            <a:spLocks noGrp="1"/>
          </p:cNvSpPr>
          <p:nvPr>
            <p:ph type="sldNum" sz="quarter" idx="12"/>
          </p:nvPr>
        </p:nvSpPr>
        <p:spPr/>
        <p:txBody>
          <a:bodyPr/>
          <a:lstStyle/>
          <a:p>
            <a:fld id="{BD84013D-9B0F-4EFC-AFF2-E75198A167C9}" type="slidenum">
              <a:rPr lang="en-US" smtClean="0"/>
              <a:t>33</a:t>
            </a:fld>
            <a:endParaRPr lang="en-US"/>
          </a:p>
        </p:txBody>
      </p:sp>
    </p:spTree>
    <p:extLst>
      <p:ext uri="{BB962C8B-B14F-4D97-AF65-F5344CB8AC3E}">
        <p14:creationId xmlns:p14="http://schemas.microsoft.com/office/powerpoint/2010/main" val="4170640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7954" y="542260"/>
            <a:ext cx="3923414" cy="5634703"/>
          </a:xfrm>
        </p:spPr>
        <p:txBody>
          <a:bodyPr>
            <a:normAutofit fontScale="92500" lnSpcReduction="20000"/>
          </a:bodyPr>
          <a:lstStyle/>
          <a:p>
            <a:pPr marL="0" indent="0" algn="ctr">
              <a:buNone/>
            </a:pPr>
            <a:r>
              <a:rPr lang="en-US" b="1" dirty="0" smtClean="0"/>
              <a:t>Tectonic implications</a:t>
            </a:r>
          </a:p>
          <a:p>
            <a:r>
              <a:rPr lang="en-US" dirty="0" smtClean="0"/>
              <a:t>No significant changes in the characteristics of the splitting pattern across the entire profile: the Indian lithosphere extends beneath the entire array?</a:t>
            </a:r>
          </a:p>
          <a:p>
            <a:r>
              <a:rPr lang="en-US" dirty="0" smtClean="0"/>
              <a:t>The N-S oriented fast directions for the lower layer may reflect flow induced by the </a:t>
            </a:r>
            <a:r>
              <a:rPr lang="en-US" dirty="0" smtClean="0"/>
              <a:t>subduction</a:t>
            </a:r>
            <a:endParaRPr lang="en-US" dirty="0" smtClean="0"/>
          </a:p>
          <a:p>
            <a:r>
              <a:rPr lang="en-US" dirty="0" smtClean="0"/>
              <a:t>The NE-SW oriented upper layer anisotropy may be caused by strong lower/mid crustal flow</a:t>
            </a:r>
          </a:p>
          <a:p>
            <a:pPr marL="0" indent="0">
              <a:buNone/>
            </a:pPr>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4468443" y="576558"/>
            <a:ext cx="7192199" cy="5609227"/>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34</a:t>
            </a:fld>
            <a:endParaRPr lang="en-US"/>
          </a:p>
        </p:txBody>
      </p:sp>
    </p:spTree>
    <p:extLst>
      <p:ext uri="{BB962C8B-B14F-4D97-AF65-F5344CB8AC3E}">
        <p14:creationId xmlns:p14="http://schemas.microsoft.com/office/powerpoint/2010/main" val="492036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3. Anisotropy beneath the Tian Shan area  (Cherie et al., 2016)</a:t>
            </a:r>
            <a:endParaRPr lang="en-US" dirty="0"/>
          </a:p>
        </p:txBody>
      </p:sp>
      <p:sp>
        <p:nvSpPr>
          <p:cNvPr id="3" name="Content Placeholder 2"/>
          <p:cNvSpPr>
            <a:spLocks noGrp="1"/>
          </p:cNvSpPr>
          <p:nvPr>
            <p:ph idx="1"/>
          </p:nvPr>
        </p:nvSpPr>
        <p:spPr>
          <a:xfrm>
            <a:off x="9440825" y="3604550"/>
            <a:ext cx="2241698" cy="988828"/>
          </a:xfrm>
        </p:spPr>
        <p:txBody>
          <a:bodyPr>
            <a:normAutofit/>
          </a:bodyPr>
          <a:lstStyle/>
          <a:p>
            <a:pPr marL="0" indent="0">
              <a:buNone/>
            </a:pPr>
            <a:r>
              <a:rPr lang="en-US" sz="1800" dirty="0" smtClean="0"/>
              <a:t>Dr.  Solomon Cherie (received PhD from Missouri S&amp;T in 2015)</a:t>
            </a:r>
            <a:endParaRPr lang="en-US" sz="1800" dirty="0"/>
          </a:p>
        </p:txBody>
      </p:sp>
      <p:pic>
        <p:nvPicPr>
          <p:cNvPr id="4" name="Picture 3"/>
          <p:cNvPicPr>
            <a:picLocks noChangeAspect="1"/>
          </p:cNvPicPr>
          <p:nvPr/>
        </p:nvPicPr>
        <p:blipFill>
          <a:blip r:embed="rId2"/>
          <a:stretch>
            <a:fillRect/>
          </a:stretch>
        </p:blipFill>
        <p:spPr>
          <a:xfrm>
            <a:off x="378565" y="2108091"/>
            <a:ext cx="8765436" cy="2376522"/>
          </a:xfrm>
          <a:prstGeom prst="rect">
            <a:avLst/>
          </a:prstGeom>
        </p:spPr>
      </p:pic>
      <p:pic>
        <p:nvPicPr>
          <p:cNvPr id="5" name="Picture 4"/>
          <p:cNvPicPr>
            <a:picLocks noChangeAspect="1"/>
          </p:cNvPicPr>
          <p:nvPr/>
        </p:nvPicPr>
        <p:blipFill>
          <a:blip r:embed="rId3"/>
          <a:stretch>
            <a:fillRect/>
          </a:stretch>
        </p:blipFill>
        <p:spPr>
          <a:xfrm>
            <a:off x="9207511" y="1509824"/>
            <a:ext cx="2146289" cy="1985740"/>
          </a:xfrm>
          <a:prstGeom prst="rect">
            <a:avLst/>
          </a:prstGeom>
        </p:spPr>
      </p:pic>
      <p:sp>
        <p:nvSpPr>
          <p:cNvPr id="6" name="Slide Number Placeholder 5"/>
          <p:cNvSpPr>
            <a:spLocks noGrp="1"/>
          </p:cNvSpPr>
          <p:nvPr>
            <p:ph type="sldNum" sz="quarter" idx="12"/>
          </p:nvPr>
        </p:nvSpPr>
        <p:spPr/>
        <p:txBody>
          <a:bodyPr/>
          <a:lstStyle/>
          <a:p>
            <a:fld id="{BD84013D-9B0F-4EFC-AFF2-E75198A167C9}" type="slidenum">
              <a:rPr lang="en-US" smtClean="0"/>
              <a:t>35</a:t>
            </a:fld>
            <a:endParaRPr lang="en-US"/>
          </a:p>
        </p:txBody>
      </p:sp>
    </p:spTree>
    <p:extLst>
      <p:ext uri="{BB962C8B-B14F-4D97-AF65-F5344CB8AC3E}">
        <p14:creationId xmlns:p14="http://schemas.microsoft.com/office/powerpoint/2010/main" val="38582439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28" y="499730"/>
            <a:ext cx="5600365" cy="5677233"/>
          </a:xfrm>
        </p:spPr>
        <p:txBody>
          <a:bodyPr/>
          <a:lstStyle/>
          <a:p>
            <a:r>
              <a:rPr lang="en-US" dirty="0" smtClean="0"/>
              <a:t>Previous studies all reported station-averaged results, except for </a:t>
            </a:r>
            <a:r>
              <a:rPr lang="en-US" dirty="0" err="1" smtClean="0"/>
              <a:t>Yonghua</a:t>
            </a:r>
            <a:r>
              <a:rPr lang="en-US" dirty="0" smtClean="0"/>
              <a:t> Li et al. (2010) and </a:t>
            </a:r>
            <a:r>
              <a:rPr lang="en-US" dirty="0" err="1" smtClean="0"/>
              <a:t>Vinnik</a:t>
            </a:r>
            <a:r>
              <a:rPr lang="en-US" dirty="0" smtClean="0"/>
              <a:t> et al. (2007</a:t>
            </a:r>
            <a:r>
              <a:rPr lang="en-US" dirty="0" smtClean="0"/>
              <a:t>) for station WUS</a:t>
            </a:r>
            <a:endParaRPr lang="en-US" dirty="0" smtClean="0"/>
          </a:p>
          <a:p>
            <a:r>
              <a:rPr lang="en-US" dirty="0" smtClean="0"/>
              <a:t>A band of NE-SW fast </a:t>
            </a:r>
            <a:r>
              <a:rPr lang="en-US" dirty="0" smtClean="0"/>
              <a:t>orientations was identified, and was perceived </a:t>
            </a:r>
            <a:r>
              <a:rPr lang="en-US" dirty="0" smtClean="0"/>
              <a:t>to be the results of a mantle plume (</a:t>
            </a:r>
            <a:r>
              <a:rPr lang="en-US" dirty="0" err="1" smtClean="0"/>
              <a:t>Makeyeva</a:t>
            </a:r>
            <a:r>
              <a:rPr lang="en-US" dirty="0" smtClean="0"/>
              <a:t> et al., 1992, Nature) or NE-ward dragging of the lithosphere relative to the asthenosphere (Li and Chen, 2006, GRL)</a:t>
            </a:r>
            <a:endParaRPr lang="en-US" dirty="0"/>
          </a:p>
        </p:txBody>
      </p:sp>
      <p:pic>
        <p:nvPicPr>
          <p:cNvPr id="4" name="Picture 3"/>
          <p:cNvPicPr>
            <a:picLocks noChangeAspect="1"/>
          </p:cNvPicPr>
          <p:nvPr/>
        </p:nvPicPr>
        <p:blipFill>
          <a:blip r:embed="rId2"/>
          <a:stretch>
            <a:fillRect/>
          </a:stretch>
        </p:blipFill>
        <p:spPr>
          <a:xfrm>
            <a:off x="6131994" y="223284"/>
            <a:ext cx="5741831" cy="6041840"/>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36</a:t>
            </a:fld>
            <a:endParaRPr lang="en-US"/>
          </a:p>
        </p:txBody>
      </p:sp>
    </p:spTree>
    <p:extLst>
      <p:ext uri="{BB962C8B-B14F-4D97-AF65-F5344CB8AC3E}">
        <p14:creationId xmlns:p14="http://schemas.microsoft.com/office/powerpoint/2010/main" val="3215391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0874"/>
            <a:ext cx="4975483" cy="5826089"/>
          </a:xfrm>
        </p:spPr>
        <p:txBody>
          <a:bodyPr/>
          <a:lstStyle/>
          <a:p>
            <a:r>
              <a:rPr lang="en-US" dirty="0" smtClean="0"/>
              <a:t>25 stations with adequate azimuthal </a:t>
            </a:r>
            <a:r>
              <a:rPr lang="en-US" dirty="0" smtClean="0"/>
              <a:t>coverage for identifying the existence of simple or complex anisotropy</a:t>
            </a:r>
            <a:endParaRPr lang="en-US" dirty="0" smtClean="0"/>
          </a:p>
          <a:p>
            <a:r>
              <a:rPr lang="en-US" dirty="0" smtClean="0"/>
              <a:t>10 of the stations show no significant azimuthal variations (group 1, single layered anisotropy)</a:t>
            </a:r>
          </a:p>
          <a:p>
            <a:r>
              <a:rPr lang="en-US" dirty="0" smtClean="0"/>
              <a:t>15 shows significant variations with a 90-degree periodicity (group 2, two-layered anisotropy)</a:t>
            </a:r>
            <a:endParaRPr lang="en-US" dirty="0"/>
          </a:p>
        </p:txBody>
      </p:sp>
      <p:pic>
        <p:nvPicPr>
          <p:cNvPr id="4" name="Picture 3"/>
          <p:cNvPicPr>
            <a:picLocks noChangeAspect="1"/>
          </p:cNvPicPr>
          <p:nvPr/>
        </p:nvPicPr>
        <p:blipFill>
          <a:blip r:embed="rId2"/>
          <a:stretch>
            <a:fillRect/>
          </a:stretch>
        </p:blipFill>
        <p:spPr>
          <a:xfrm>
            <a:off x="5813683" y="233916"/>
            <a:ext cx="5454205" cy="5738702"/>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37</a:t>
            </a:fld>
            <a:endParaRPr lang="en-US"/>
          </a:p>
        </p:txBody>
      </p:sp>
    </p:spTree>
    <p:extLst>
      <p:ext uri="{BB962C8B-B14F-4D97-AF65-F5344CB8AC3E}">
        <p14:creationId xmlns:p14="http://schemas.microsoft.com/office/powerpoint/2010/main" val="3302691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59184" y="223284"/>
            <a:ext cx="8199979" cy="5720057"/>
          </a:xfrm>
          <a:prstGeom prst="rect">
            <a:avLst/>
          </a:prstGeom>
        </p:spPr>
      </p:pic>
      <p:sp>
        <p:nvSpPr>
          <p:cNvPr id="5" name="Slide Number Placeholder 4"/>
          <p:cNvSpPr>
            <a:spLocks noGrp="1"/>
          </p:cNvSpPr>
          <p:nvPr>
            <p:ph type="sldNum" sz="quarter" idx="12"/>
          </p:nvPr>
        </p:nvSpPr>
        <p:spPr/>
        <p:txBody>
          <a:bodyPr/>
          <a:lstStyle/>
          <a:p>
            <a:fld id="{BD84013D-9B0F-4EFC-AFF2-E75198A167C9}" type="slidenum">
              <a:rPr lang="en-US" smtClean="0"/>
              <a:t>38</a:t>
            </a:fld>
            <a:endParaRPr lang="en-US"/>
          </a:p>
        </p:txBody>
      </p:sp>
    </p:spTree>
    <p:extLst>
      <p:ext uri="{BB962C8B-B14F-4D97-AF65-F5344CB8AC3E}">
        <p14:creationId xmlns:p14="http://schemas.microsoft.com/office/powerpoint/2010/main" val="2859846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181" y="365125"/>
            <a:ext cx="4805915" cy="3377535"/>
          </a:xfrm>
        </p:spPr>
        <p:txBody>
          <a:bodyPr>
            <a:normAutofit fontScale="85000" lnSpcReduction="20000"/>
          </a:bodyPr>
          <a:lstStyle/>
          <a:p>
            <a:r>
              <a:rPr lang="en-US" dirty="0" smtClean="0"/>
              <a:t>The SKS events are in a narrow azimuthal range of 90-110 deg. (or 0-10 degrees in the modulo-90 degree domain</a:t>
            </a:r>
            <a:r>
              <a:rPr lang="en-US" dirty="0" smtClean="0"/>
              <a:t>)</a:t>
            </a:r>
            <a:endParaRPr lang="en-US" dirty="0" smtClean="0"/>
          </a:p>
          <a:p>
            <a:r>
              <a:rPr lang="en-US" dirty="0" smtClean="0"/>
              <a:t>In this range the fast orientations are about </a:t>
            </a:r>
            <a:r>
              <a:rPr lang="en-US" dirty="0" smtClean="0"/>
              <a:t>30-40</a:t>
            </a:r>
            <a:r>
              <a:rPr lang="en-US" baseline="30000" dirty="0" smtClean="0"/>
              <a:t>o</a:t>
            </a:r>
            <a:r>
              <a:rPr lang="en-US" dirty="0" smtClean="0"/>
              <a:t> </a:t>
            </a:r>
            <a:r>
              <a:rPr lang="en-US" dirty="0" smtClean="0"/>
              <a:t>clockwise from the </a:t>
            </a:r>
            <a:r>
              <a:rPr lang="en-US" dirty="0" smtClean="0"/>
              <a:t>North</a:t>
            </a:r>
            <a:endParaRPr lang="en-US" dirty="0" smtClean="0"/>
          </a:p>
          <a:p>
            <a:r>
              <a:rPr lang="en-US" dirty="0" smtClean="0"/>
              <a:t>This explains the “anomalous” fast orientations reported by some of the studies which used only the SKS phase</a:t>
            </a:r>
            <a:endParaRPr lang="en-US" dirty="0"/>
          </a:p>
        </p:txBody>
      </p:sp>
      <p:pic>
        <p:nvPicPr>
          <p:cNvPr id="4" name="Picture 3"/>
          <p:cNvPicPr>
            <a:picLocks noChangeAspect="1"/>
          </p:cNvPicPr>
          <p:nvPr/>
        </p:nvPicPr>
        <p:blipFill rotWithShape="1">
          <a:blip r:embed="rId2"/>
          <a:srcRect l="11656" t="-244" r="1553" b="44438"/>
          <a:stretch/>
        </p:blipFill>
        <p:spPr>
          <a:xfrm>
            <a:off x="5061097" y="-138222"/>
            <a:ext cx="5943601" cy="3242930"/>
          </a:xfrm>
          <a:prstGeom prst="rect">
            <a:avLst/>
          </a:prstGeom>
        </p:spPr>
      </p:pic>
      <p:pic>
        <p:nvPicPr>
          <p:cNvPr id="5" name="Picture 4"/>
          <p:cNvPicPr>
            <a:picLocks noChangeAspect="1"/>
          </p:cNvPicPr>
          <p:nvPr/>
        </p:nvPicPr>
        <p:blipFill rotWithShape="1">
          <a:blip r:embed="rId3"/>
          <a:srcRect l="3645" t="42195" r="47989" b="16539"/>
          <a:stretch/>
        </p:blipFill>
        <p:spPr>
          <a:xfrm>
            <a:off x="7272669" y="3271044"/>
            <a:ext cx="3965945" cy="2360428"/>
          </a:xfrm>
          <a:prstGeom prst="rect">
            <a:avLst/>
          </a:prstGeom>
        </p:spPr>
      </p:pic>
      <p:pic>
        <p:nvPicPr>
          <p:cNvPr id="6" name="Picture 5"/>
          <p:cNvPicPr>
            <a:picLocks noChangeAspect="1"/>
          </p:cNvPicPr>
          <p:nvPr/>
        </p:nvPicPr>
        <p:blipFill rotWithShape="1">
          <a:blip r:embed="rId4"/>
          <a:srcRect r="-2610" b="25680"/>
          <a:stretch/>
        </p:blipFill>
        <p:spPr>
          <a:xfrm>
            <a:off x="2304273" y="3271044"/>
            <a:ext cx="4413495" cy="3363672"/>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39</a:t>
            </a:fld>
            <a:endParaRPr lang="en-US"/>
          </a:p>
        </p:txBody>
      </p:sp>
    </p:spTree>
    <p:extLst>
      <p:ext uri="{BB962C8B-B14F-4D97-AF65-F5344CB8AC3E}">
        <p14:creationId xmlns:p14="http://schemas.microsoft.com/office/powerpoint/2010/main" val="2092216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en-US" smtClean="0"/>
              <a:t>Anisotropy and Seismic Anisotropy</a:t>
            </a:r>
          </a:p>
        </p:txBody>
      </p:sp>
      <p:sp>
        <p:nvSpPr>
          <p:cNvPr id="3" name="Content Placeholder 2"/>
          <p:cNvSpPr>
            <a:spLocks noGrp="1"/>
          </p:cNvSpPr>
          <p:nvPr>
            <p:ph idx="1"/>
          </p:nvPr>
        </p:nvSpPr>
        <p:spPr>
          <a:xfrm>
            <a:off x="1031358" y="1500188"/>
            <a:ext cx="5002730" cy="4983162"/>
          </a:xfrm>
        </p:spPr>
        <p:txBody>
          <a:bodyPr rtlCol="0">
            <a:normAutofit/>
          </a:bodyPr>
          <a:lstStyle/>
          <a:p>
            <a:pPr>
              <a:defRPr/>
            </a:pPr>
            <a:r>
              <a:rPr lang="en-US" dirty="0" smtClean="0"/>
              <a:t>Anisotropy – the property of a material is directionally dependent</a:t>
            </a:r>
          </a:p>
          <a:p>
            <a:pPr>
              <a:buNone/>
              <a:defRPr/>
            </a:pPr>
            <a:endParaRPr lang="en-US" dirty="0" smtClean="0"/>
          </a:p>
          <a:p>
            <a:pPr>
              <a:defRPr/>
            </a:pPr>
            <a:r>
              <a:rPr lang="en-US" dirty="0" smtClean="0"/>
              <a:t>Seismic anisotropy – seismic property (i.e., traveling velocity of waves) is directionally dependent</a:t>
            </a:r>
            <a:endParaRPr 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2A7D23D-DB9C-4893-8EE7-BFFAA09C9FB7}" type="slidenum">
              <a:rPr lang="en-US" altLang="en-US" sz="1200">
                <a:solidFill>
                  <a:srgbClr val="898989"/>
                </a:solidFill>
              </a:rPr>
              <a:pPr>
                <a:spcBef>
                  <a:spcPct val="0"/>
                </a:spcBef>
                <a:buFontTx/>
                <a:buNone/>
              </a:pPr>
              <a:t>4</a:t>
            </a:fld>
            <a:endParaRPr lang="en-US" altLang="en-US" sz="1200">
              <a:solidFill>
                <a:srgbClr val="898989"/>
              </a:solidFill>
            </a:endParaRPr>
          </a:p>
        </p:txBody>
      </p:sp>
      <p:pic>
        <p:nvPicPr>
          <p:cNvPr id="5125" name="Picture 2" descr="http://skywalker.cochise.edu/wellerr/mineral/mica/6muscovite-pe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089" y="2116138"/>
            <a:ext cx="4156075"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932967" y="5145127"/>
            <a:ext cx="4257197" cy="369332"/>
          </a:xfrm>
          <a:prstGeom prst="rect">
            <a:avLst/>
          </a:prstGeom>
          <a:noFill/>
        </p:spPr>
        <p:txBody>
          <a:bodyPr wrap="square" rtlCol="0">
            <a:spAutoFit/>
          </a:bodyPr>
          <a:lstStyle/>
          <a:p>
            <a:r>
              <a:rPr lang="en-US" dirty="0" smtClean="0"/>
              <a:t>Mica (</a:t>
            </a:r>
            <a:r>
              <a:rPr lang="zh-CN" altLang="en-US" dirty="0" smtClean="0"/>
              <a:t>云母）</a:t>
            </a:r>
            <a:r>
              <a:rPr lang="en-US" dirty="0" smtClean="0"/>
              <a:t>is a typical anisotropic mineral</a:t>
            </a:r>
            <a:endParaRPr lang="en-US" dirty="0"/>
          </a:p>
        </p:txBody>
      </p:sp>
    </p:spTree>
    <p:extLst>
      <p:ext uri="{BB962C8B-B14F-4D97-AF65-F5344CB8AC3E}">
        <p14:creationId xmlns:p14="http://schemas.microsoft.com/office/powerpoint/2010/main" val="6655328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3721396" cy="4426319"/>
          </a:xfrm>
        </p:spPr>
        <p:txBody>
          <a:bodyPr/>
          <a:lstStyle/>
          <a:p>
            <a:pPr marL="0" indent="0">
              <a:buNone/>
            </a:pPr>
            <a:r>
              <a:rPr lang="en-US" dirty="0" smtClean="0"/>
              <a:t>Searching for the two pairs of splitting parameters for each of the stations</a:t>
            </a:r>
            <a:endParaRPr lang="en-US" dirty="0"/>
          </a:p>
        </p:txBody>
      </p:sp>
      <p:pic>
        <p:nvPicPr>
          <p:cNvPr id="4" name="Picture 3"/>
          <p:cNvPicPr>
            <a:picLocks noChangeAspect="1"/>
          </p:cNvPicPr>
          <p:nvPr/>
        </p:nvPicPr>
        <p:blipFill>
          <a:blip r:embed="rId2"/>
          <a:stretch>
            <a:fillRect/>
          </a:stretch>
        </p:blipFill>
        <p:spPr>
          <a:xfrm>
            <a:off x="4975373" y="524613"/>
            <a:ext cx="5962650" cy="5810250"/>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40</a:t>
            </a:fld>
            <a:endParaRPr lang="en-US"/>
          </a:p>
        </p:txBody>
      </p:sp>
    </p:spTree>
    <p:extLst>
      <p:ext uri="{BB962C8B-B14F-4D97-AF65-F5344CB8AC3E}">
        <p14:creationId xmlns:p14="http://schemas.microsoft.com/office/powerpoint/2010/main" val="22269642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0120"/>
            <a:ext cx="4125654" cy="6006843"/>
          </a:xfrm>
        </p:spPr>
        <p:txBody>
          <a:bodyPr/>
          <a:lstStyle/>
          <a:p>
            <a:pPr marL="0" indent="0">
              <a:buNone/>
            </a:pPr>
            <a:r>
              <a:rPr lang="en-US" dirty="0" smtClean="0"/>
              <a:t>For the 15 two-layered stations, the resulting fast orientation of lower layer (blue) is mostly NW-SE, and that of the upper layer (green) is mostly parallel to the orogenic belt.</a:t>
            </a:r>
          </a:p>
          <a:p>
            <a:pPr marL="0" indent="0">
              <a:buNone/>
            </a:pPr>
            <a:endParaRPr lang="en-US" dirty="0"/>
          </a:p>
        </p:txBody>
      </p:sp>
      <p:pic>
        <p:nvPicPr>
          <p:cNvPr id="4" name="Picture 3"/>
          <p:cNvPicPr>
            <a:picLocks noChangeAspect="1"/>
          </p:cNvPicPr>
          <p:nvPr/>
        </p:nvPicPr>
        <p:blipFill>
          <a:blip r:embed="rId2"/>
          <a:stretch>
            <a:fillRect/>
          </a:stretch>
        </p:blipFill>
        <p:spPr>
          <a:xfrm>
            <a:off x="4963854" y="170120"/>
            <a:ext cx="6213721" cy="6149827"/>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41</a:t>
            </a:fld>
            <a:endParaRPr lang="en-US"/>
          </a:p>
        </p:txBody>
      </p:sp>
    </p:spTree>
    <p:extLst>
      <p:ext uri="{BB962C8B-B14F-4D97-AF65-F5344CB8AC3E}">
        <p14:creationId xmlns:p14="http://schemas.microsoft.com/office/powerpoint/2010/main" val="25453010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6958"/>
            <a:ext cx="5264888" cy="6060005"/>
          </a:xfrm>
        </p:spPr>
        <p:txBody>
          <a:bodyPr/>
          <a:lstStyle/>
          <a:p>
            <a:pPr marL="0" indent="0" algn="ctr">
              <a:buNone/>
            </a:pPr>
            <a:r>
              <a:rPr lang="en-US" b="1" dirty="0" smtClean="0"/>
              <a:t>The model</a:t>
            </a:r>
          </a:p>
          <a:p>
            <a:pPr marL="0" indent="0">
              <a:buNone/>
            </a:pPr>
            <a:r>
              <a:rPr lang="en-US" dirty="0" smtClean="0"/>
              <a:t>Upper layer anisotropy reflects lithospheric shortening-induced olivine LPO.</a:t>
            </a:r>
          </a:p>
          <a:p>
            <a:pPr marL="0" indent="0">
              <a:buNone/>
            </a:pPr>
            <a:r>
              <a:rPr lang="en-US" dirty="0" smtClean="0"/>
              <a:t>Lower layer anisotropy is associated with mantle flow sandwiched between the </a:t>
            </a:r>
            <a:r>
              <a:rPr lang="en-US" dirty="0" err="1" smtClean="0"/>
              <a:t>subducting</a:t>
            </a:r>
            <a:r>
              <a:rPr lang="en-US" dirty="0" smtClean="0"/>
              <a:t> </a:t>
            </a:r>
            <a:r>
              <a:rPr lang="en-US" dirty="0" err="1" smtClean="0"/>
              <a:t>Tarim</a:t>
            </a:r>
            <a:r>
              <a:rPr lang="en-US" dirty="0" smtClean="0"/>
              <a:t> lithosphere and the thick lithospheric root of the Kazakh shield (both are revealed by seismic tomography, e.g., Lei and Zhao 2007; Li et al., 2009).</a:t>
            </a:r>
            <a:endParaRPr lang="en-US" dirty="0"/>
          </a:p>
        </p:txBody>
      </p:sp>
      <p:pic>
        <p:nvPicPr>
          <p:cNvPr id="4" name="Picture 3"/>
          <p:cNvPicPr>
            <a:picLocks noChangeAspect="1"/>
          </p:cNvPicPr>
          <p:nvPr/>
        </p:nvPicPr>
        <p:blipFill>
          <a:blip r:embed="rId2"/>
          <a:stretch>
            <a:fillRect/>
          </a:stretch>
        </p:blipFill>
        <p:spPr>
          <a:xfrm>
            <a:off x="6312528" y="365125"/>
            <a:ext cx="5095875" cy="6067425"/>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42</a:t>
            </a:fld>
            <a:endParaRPr lang="en-US"/>
          </a:p>
        </p:txBody>
      </p:sp>
    </p:spTree>
    <p:extLst>
      <p:ext uri="{BB962C8B-B14F-4D97-AF65-F5344CB8AC3E}">
        <p14:creationId xmlns:p14="http://schemas.microsoft.com/office/powerpoint/2010/main" val="10904239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4</a:t>
            </a:r>
            <a:r>
              <a:rPr lang="en-US" sz="3200" dirty="0" smtClean="0"/>
              <a:t>. Why was significant anisotropy </a:t>
            </a:r>
            <a:r>
              <a:rPr lang="en-US" sz="3200" dirty="0"/>
              <a:t>not observed in southern </a:t>
            </a:r>
            <a:r>
              <a:rPr lang="en-US" sz="3200" dirty="0" smtClean="0"/>
              <a:t>Tibet (Gao and Liu, 2009)?</a:t>
            </a:r>
            <a:r>
              <a:rPr lang="en-US" sz="3200" dirty="0"/>
              <a:t/>
            </a:r>
            <a:br>
              <a:rPr lang="en-US" sz="3200" dirty="0"/>
            </a:br>
            <a:endParaRPr lang="en-US" sz="3200" dirty="0"/>
          </a:p>
        </p:txBody>
      </p:sp>
      <p:sp>
        <p:nvSpPr>
          <p:cNvPr id="3" name="Content Placeholder 2"/>
          <p:cNvSpPr>
            <a:spLocks noGrp="1"/>
          </p:cNvSpPr>
          <p:nvPr>
            <p:ph idx="1"/>
          </p:nvPr>
        </p:nvSpPr>
        <p:spPr>
          <a:xfrm>
            <a:off x="481077" y="4409336"/>
            <a:ext cx="5445643" cy="2129687"/>
          </a:xfrm>
        </p:spPr>
        <p:txBody>
          <a:bodyPr>
            <a:normAutofit fontScale="92500" lnSpcReduction="10000"/>
          </a:bodyPr>
          <a:lstStyle/>
          <a:p>
            <a:r>
              <a:rPr lang="en-US" dirty="0" smtClean="0"/>
              <a:t>Most previous SKS splitting studies reported “Null” measurements at stations south of the </a:t>
            </a:r>
            <a:r>
              <a:rPr lang="en-US" dirty="0" err="1" smtClean="0"/>
              <a:t>Bangong-Nujiang</a:t>
            </a:r>
            <a:r>
              <a:rPr lang="en-US" dirty="0" smtClean="0"/>
              <a:t> suture in eastern Tibet.</a:t>
            </a:r>
          </a:p>
          <a:p>
            <a:r>
              <a:rPr lang="en-US" dirty="0" smtClean="0"/>
              <a:t>Several geodynamic models were proposed.  </a:t>
            </a:r>
            <a:endParaRPr lang="en-US" dirty="0"/>
          </a:p>
        </p:txBody>
      </p:sp>
      <p:pic>
        <p:nvPicPr>
          <p:cNvPr id="4" name="Picture 3"/>
          <p:cNvPicPr>
            <a:picLocks noChangeAspect="1"/>
          </p:cNvPicPr>
          <p:nvPr/>
        </p:nvPicPr>
        <p:blipFill>
          <a:blip r:embed="rId2"/>
          <a:stretch>
            <a:fillRect/>
          </a:stretch>
        </p:blipFill>
        <p:spPr>
          <a:xfrm>
            <a:off x="481077" y="1241996"/>
            <a:ext cx="5677383" cy="2711302"/>
          </a:xfrm>
          <a:prstGeom prst="rect">
            <a:avLst/>
          </a:prstGeom>
        </p:spPr>
      </p:pic>
      <p:pic>
        <p:nvPicPr>
          <p:cNvPr id="5" name="Picture 4"/>
          <p:cNvPicPr>
            <a:picLocks noChangeAspect="1"/>
          </p:cNvPicPr>
          <p:nvPr/>
        </p:nvPicPr>
        <p:blipFill>
          <a:blip r:embed="rId3"/>
          <a:stretch>
            <a:fillRect/>
          </a:stretch>
        </p:blipFill>
        <p:spPr>
          <a:xfrm>
            <a:off x="6507126" y="1517280"/>
            <a:ext cx="4501821" cy="4872037"/>
          </a:xfrm>
          <a:prstGeom prst="rect">
            <a:avLst/>
          </a:prstGeom>
        </p:spPr>
      </p:pic>
      <p:sp>
        <p:nvSpPr>
          <p:cNvPr id="6" name="TextBox 5"/>
          <p:cNvSpPr txBox="1"/>
          <p:nvPr/>
        </p:nvSpPr>
        <p:spPr>
          <a:xfrm>
            <a:off x="10898372" y="1956391"/>
            <a:ext cx="1084521" cy="3693319"/>
          </a:xfrm>
          <a:prstGeom prst="rect">
            <a:avLst/>
          </a:prstGeom>
          <a:noFill/>
        </p:spPr>
        <p:txBody>
          <a:bodyPr wrap="square" rtlCol="0">
            <a:spAutoFit/>
          </a:bodyPr>
          <a:lstStyle/>
          <a:p>
            <a:r>
              <a:rPr lang="en-US" dirty="0" smtClean="0"/>
              <a:t>Previous SKS splitting results. Circles are null measurements.</a:t>
            </a:r>
          </a:p>
          <a:p>
            <a:endParaRPr lang="en-US" dirty="0"/>
          </a:p>
          <a:p>
            <a:r>
              <a:rPr lang="en-US" dirty="0" smtClean="0"/>
              <a:t>(Figure 1 of Gao and Liu, 2009)</a:t>
            </a:r>
            <a:endParaRPr lang="en-US" dirty="0"/>
          </a:p>
        </p:txBody>
      </p:sp>
      <p:sp>
        <p:nvSpPr>
          <p:cNvPr id="7" name="Slide Number Placeholder 6"/>
          <p:cNvSpPr>
            <a:spLocks noGrp="1"/>
          </p:cNvSpPr>
          <p:nvPr>
            <p:ph type="sldNum" sz="quarter" idx="12"/>
          </p:nvPr>
        </p:nvSpPr>
        <p:spPr/>
        <p:txBody>
          <a:bodyPr/>
          <a:lstStyle/>
          <a:p>
            <a:fld id="{BD84013D-9B0F-4EFC-AFF2-E75198A167C9}" type="slidenum">
              <a:rPr lang="en-US" smtClean="0"/>
              <a:t>43</a:t>
            </a:fld>
            <a:endParaRPr lang="en-US"/>
          </a:p>
        </p:txBody>
      </p:sp>
    </p:spTree>
    <p:extLst>
      <p:ext uri="{BB962C8B-B14F-4D97-AF65-F5344CB8AC3E}">
        <p14:creationId xmlns:p14="http://schemas.microsoft.com/office/powerpoint/2010/main" val="31785874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469" y="5877220"/>
            <a:ext cx="10578163" cy="829340"/>
          </a:xfrm>
        </p:spPr>
        <p:txBody>
          <a:bodyPr>
            <a:normAutofit fontScale="92500" lnSpcReduction="20000"/>
          </a:bodyPr>
          <a:lstStyle/>
          <a:p>
            <a:r>
              <a:rPr lang="en-US" dirty="0" smtClean="0"/>
              <a:t>Strong evidence of significant anisotropy is found at the Lhasa station.</a:t>
            </a:r>
          </a:p>
          <a:p>
            <a:r>
              <a:rPr lang="en-US" dirty="0" smtClean="0"/>
              <a:t>The splitting parameters are azimuthally dependent: complex anisotropy </a:t>
            </a:r>
            <a:endParaRPr lang="en-US" dirty="0"/>
          </a:p>
        </p:txBody>
      </p:sp>
      <p:pic>
        <p:nvPicPr>
          <p:cNvPr id="4" name="Picture 3"/>
          <p:cNvPicPr>
            <a:picLocks noChangeAspect="1"/>
          </p:cNvPicPr>
          <p:nvPr/>
        </p:nvPicPr>
        <p:blipFill>
          <a:blip r:embed="rId2"/>
          <a:stretch>
            <a:fillRect/>
          </a:stretch>
        </p:blipFill>
        <p:spPr>
          <a:xfrm>
            <a:off x="4404415" y="712605"/>
            <a:ext cx="3465116" cy="5058513"/>
          </a:xfrm>
          <a:prstGeom prst="rect">
            <a:avLst/>
          </a:prstGeom>
        </p:spPr>
      </p:pic>
      <p:pic>
        <p:nvPicPr>
          <p:cNvPr id="5" name="Picture 4"/>
          <p:cNvPicPr>
            <a:picLocks noChangeAspect="1"/>
          </p:cNvPicPr>
          <p:nvPr/>
        </p:nvPicPr>
        <p:blipFill>
          <a:blip r:embed="rId3"/>
          <a:stretch>
            <a:fillRect/>
          </a:stretch>
        </p:blipFill>
        <p:spPr>
          <a:xfrm>
            <a:off x="862470" y="818707"/>
            <a:ext cx="3335298" cy="4952411"/>
          </a:xfrm>
          <a:prstGeom prst="rect">
            <a:avLst/>
          </a:prstGeom>
        </p:spPr>
      </p:pic>
      <p:pic>
        <p:nvPicPr>
          <p:cNvPr id="6" name="Picture 5"/>
          <p:cNvPicPr>
            <a:picLocks noChangeAspect="1"/>
          </p:cNvPicPr>
          <p:nvPr/>
        </p:nvPicPr>
        <p:blipFill>
          <a:blip r:embed="rId4"/>
          <a:stretch>
            <a:fillRect/>
          </a:stretch>
        </p:blipFill>
        <p:spPr>
          <a:xfrm>
            <a:off x="7557336" y="818707"/>
            <a:ext cx="3423294" cy="4952411"/>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44</a:t>
            </a:fld>
            <a:endParaRPr lang="en-US"/>
          </a:p>
        </p:txBody>
      </p:sp>
    </p:spTree>
    <p:extLst>
      <p:ext uri="{BB962C8B-B14F-4D97-AF65-F5344CB8AC3E}">
        <p14:creationId xmlns:p14="http://schemas.microsoft.com/office/powerpoint/2010/main" val="2601896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712" y="404037"/>
            <a:ext cx="5805376" cy="5772926"/>
          </a:xfrm>
        </p:spPr>
        <p:txBody>
          <a:bodyPr/>
          <a:lstStyle/>
          <a:p>
            <a:r>
              <a:rPr lang="en-US" dirty="0" smtClean="0"/>
              <a:t>Most of the SKS events came from the </a:t>
            </a:r>
            <a:r>
              <a:rPr lang="en-US" dirty="0" smtClean="0"/>
              <a:t>ESE direction (middle panels), </a:t>
            </a:r>
            <a:r>
              <a:rPr lang="en-US" dirty="0" smtClean="0"/>
              <a:t>for which the specific two-layer anisotropic structure results in a very small splitting time of about 0.5 s. </a:t>
            </a:r>
          </a:p>
          <a:p>
            <a:r>
              <a:rPr lang="en-US" dirty="0" smtClean="0"/>
              <a:t>This explains why previous studies, most of which only use the SKS phase, concluded insignificant anisotropy in southeastern Tibet.</a:t>
            </a:r>
            <a:endParaRPr lang="en-US" dirty="0"/>
          </a:p>
        </p:txBody>
      </p:sp>
      <p:pic>
        <p:nvPicPr>
          <p:cNvPr id="4" name="Picture 3"/>
          <p:cNvPicPr>
            <a:picLocks noChangeAspect="1"/>
          </p:cNvPicPr>
          <p:nvPr/>
        </p:nvPicPr>
        <p:blipFill>
          <a:blip r:embed="rId2"/>
          <a:stretch>
            <a:fillRect/>
          </a:stretch>
        </p:blipFill>
        <p:spPr>
          <a:xfrm>
            <a:off x="5752435" y="79144"/>
            <a:ext cx="5954011" cy="6236043"/>
          </a:xfrm>
          <a:prstGeom prst="rect">
            <a:avLst/>
          </a:prstGeom>
        </p:spPr>
      </p:pic>
      <p:pic>
        <p:nvPicPr>
          <p:cNvPr id="5" name="Picture 4"/>
          <p:cNvPicPr>
            <a:picLocks noChangeAspect="1"/>
          </p:cNvPicPr>
          <p:nvPr/>
        </p:nvPicPr>
        <p:blipFill rotWithShape="1">
          <a:blip r:embed="rId3"/>
          <a:srcRect l="11314" t="6187" r="8121" b="4334"/>
          <a:stretch/>
        </p:blipFill>
        <p:spPr>
          <a:xfrm>
            <a:off x="3216348" y="4098897"/>
            <a:ext cx="2413591" cy="2402959"/>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45</a:t>
            </a:fld>
            <a:endParaRPr lang="en-US"/>
          </a:p>
        </p:txBody>
      </p:sp>
    </p:spTree>
    <p:extLst>
      <p:ext uri="{BB962C8B-B14F-4D97-AF65-F5344CB8AC3E}">
        <p14:creationId xmlns:p14="http://schemas.microsoft.com/office/powerpoint/2010/main" val="16020278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few suggestions on future shear-wave splitting research</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Suggestion 1: Try to obtain and report both individual AND station-averaged splitting parameters.</a:t>
            </a:r>
          </a:p>
          <a:p>
            <a:r>
              <a:rPr lang="en-US" dirty="0" smtClean="0"/>
              <a:t>Station-averaged splitting parameters are useful only for the not-so-common situation of simple anisotropy</a:t>
            </a:r>
          </a:p>
          <a:p>
            <a:r>
              <a:rPr lang="en-US" dirty="0" smtClean="0"/>
              <a:t>Individual splitting parameters are way-more useful than station or regionally averaged ones in a number of aspects (see next slides).</a:t>
            </a:r>
          </a:p>
          <a:p>
            <a:endParaRPr lang="en-US" dirty="0"/>
          </a:p>
          <a:p>
            <a:endParaRPr lang="en-US" dirty="0" smtClean="0"/>
          </a:p>
          <a:p>
            <a:pPr marL="0" indent="0">
              <a:buNone/>
            </a:pPr>
            <a:endParaRPr lang="en-US" dirty="0" smtClean="0"/>
          </a:p>
          <a:p>
            <a:pPr marL="0"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BD84013D-9B0F-4EFC-AFF2-E75198A167C9}" type="slidenum">
              <a:rPr lang="en-US" smtClean="0"/>
              <a:t>46</a:t>
            </a:fld>
            <a:endParaRPr lang="en-US"/>
          </a:p>
        </p:txBody>
      </p:sp>
    </p:spTree>
    <p:extLst>
      <p:ext uri="{BB962C8B-B14F-4D97-AF65-F5344CB8AC3E}">
        <p14:creationId xmlns:p14="http://schemas.microsoft.com/office/powerpoint/2010/main" val="2495767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549" y="340242"/>
            <a:ext cx="11109251" cy="5836721"/>
          </a:xfrm>
        </p:spPr>
        <p:txBody>
          <a:bodyPr/>
          <a:lstStyle/>
          <a:p>
            <a:pPr marL="0" indent="0">
              <a:buNone/>
            </a:pPr>
            <a:r>
              <a:rPr lang="en-US" dirty="0" smtClean="0"/>
              <a:t> 1). Complex anisotropy identification and characterization</a:t>
            </a:r>
          </a:p>
          <a:p>
            <a:pPr marL="0" indent="0">
              <a:buNone/>
            </a:pPr>
            <a:endParaRPr lang="en-US" dirty="0"/>
          </a:p>
          <a:p>
            <a:pPr marL="0" indent="0">
              <a:buNone/>
            </a:pPr>
            <a:endParaRPr lang="en-US" dirty="0" smtClean="0"/>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3954004" y="5584197"/>
            <a:ext cx="3928203" cy="1105999"/>
          </a:xfrm>
          <a:prstGeom prst="rect">
            <a:avLst/>
          </a:prstGeom>
        </p:spPr>
      </p:pic>
      <p:pic>
        <p:nvPicPr>
          <p:cNvPr id="5" name="Picture 4"/>
          <p:cNvPicPr>
            <a:picLocks noChangeAspect="1"/>
          </p:cNvPicPr>
          <p:nvPr/>
        </p:nvPicPr>
        <p:blipFill>
          <a:blip r:embed="rId3"/>
          <a:stretch>
            <a:fillRect/>
          </a:stretch>
        </p:blipFill>
        <p:spPr>
          <a:xfrm>
            <a:off x="827515" y="923481"/>
            <a:ext cx="5469358" cy="4670242"/>
          </a:xfrm>
          <a:prstGeom prst="rect">
            <a:avLst/>
          </a:prstGeom>
        </p:spPr>
      </p:pic>
      <p:pic>
        <p:nvPicPr>
          <p:cNvPr id="7" name="Picture 6"/>
          <p:cNvPicPr>
            <a:picLocks noChangeAspect="1"/>
          </p:cNvPicPr>
          <p:nvPr/>
        </p:nvPicPr>
        <p:blipFill>
          <a:blip r:embed="rId4"/>
          <a:stretch>
            <a:fillRect/>
          </a:stretch>
        </p:blipFill>
        <p:spPr>
          <a:xfrm>
            <a:off x="8933348" y="249669"/>
            <a:ext cx="2527854" cy="6017866"/>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47</a:t>
            </a:fld>
            <a:endParaRPr lang="en-US"/>
          </a:p>
        </p:txBody>
      </p:sp>
    </p:spTree>
    <p:extLst>
      <p:ext uri="{BB962C8B-B14F-4D97-AF65-F5344CB8AC3E}">
        <p14:creationId xmlns:p14="http://schemas.microsoft.com/office/powerpoint/2010/main" val="32520324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549" y="340242"/>
            <a:ext cx="11109251" cy="5836721"/>
          </a:xfrm>
        </p:spPr>
        <p:txBody>
          <a:bodyPr/>
          <a:lstStyle/>
          <a:p>
            <a:pPr marL="0" indent="0">
              <a:buNone/>
            </a:pPr>
            <a:r>
              <a:rPr lang="en-US" dirty="0" smtClean="0"/>
              <a:t> 2). Estimating the depth of seismic anisotropy using spatial coherency of splitting parameters (Liu and Gao, 2011; Gao and Liu, </a:t>
            </a:r>
            <a:r>
              <a:rPr lang="en-US" dirty="0" smtClean="0"/>
              <a:t>2012)</a:t>
            </a:r>
            <a:endParaRPr lang="en-US" dirty="0" smtClean="0"/>
          </a:p>
          <a:p>
            <a:pPr marL="0" indent="0">
              <a:buNone/>
            </a:pPr>
            <a:endParaRPr lang="en-US" dirty="0"/>
          </a:p>
          <a:p>
            <a:pPr marL="0" indent="0">
              <a:buNone/>
            </a:pPr>
            <a:endParaRPr lang="en-US" dirty="0" smtClean="0"/>
          </a:p>
          <a:p>
            <a:pPr marL="0" indent="0">
              <a:buNone/>
            </a:pPr>
            <a:r>
              <a:rPr lang="en-US" dirty="0" smtClean="0"/>
              <a:t>  </a:t>
            </a:r>
            <a:endParaRPr lang="en-US" dirty="0"/>
          </a:p>
        </p:txBody>
      </p:sp>
      <p:pic>
        <p:nvPicPr>
          <p:cNvPr id="2" name="Picture 1"/>
          <p:cNvPicPr>
            <a:picLocks noChangeAspect="1"/>
          </p:cNvPicPr>
          <p:nvPr/>
        </p:nvPicPr>
        <p:blipFill>
          <a:blip r:embed="rId2"/>
          <a:stretch>
            <a:fillRect/>
          </a:stretch>
        </p:blipFill>
        <p:spPr>
          <a:xfrm>
            <a:off x="605391" y="5411972"/>
            <a:ext cx="4658357" cy="1175623"/>
          </a:xfrm>
          <a:prstGeom prst="rect">
            <a:avLst/>
          </a:prstGeom>
        </p:spPr>
      </p:pic>
      <p:pic>
        <p:nvPicPr>
          <p:cNvPr id="7" name="Picture 6"/>
          <p:cNvPicPr>
            <a:picLocks noChangeAspect="1"/>
          </p:cNvPicPr>
          <p:nvPr/>
        </p:nvPicPr>
        <p:blipFill>
          <a:blip r:embed="rId3"/>
          <a:stretch>
            <a:fillRect/>
          </a:stretch>
        </p:blipFill>
        <p:spPr>
          <a:xfrm>
            <a:off x="244549" y="1148315"/>
            <a:ext cx="5232483" cy="4112363"/>
          </a:xfrm>
          <a:prstGeom prst="rect">
            <a:avLst/>
          </a:prstGeom>
        </p:spPr>
      </p:pic>
      <p:pic>
        <p:nvPicPr>
          <p:cNvPr id="8" name="Picture 7"/>
          <p:cNvPicPr>
            <a:picLocks noChangeAspect="1"/>
          </p:cNvPicPr>
          <p:nvPr/>
        </p:nvPicPr>
        <p:blipFill>
          <a:blip r:embed="rId4"/>
          <a:stretch>
            <a:fillRect/>
          </a:stretch>
        </p:blipFill>
        <p:spPr>
          <a:xfrm>
            <a:off x="6847195" y="1148315"/>
            <a:ext cx="2923158" cy="3780851"/>
          </a:xfrm>
          <a:prstGeom prst="rect">
            <a:avLst/>
          </a:prstGeom>
        </p:spPr>
      </p:pic>
      <p:pic>
        <p:nvPicPr>
          <p:cNvPr id="9" name="Picture 8"/>
          <p:cNvPicPr>
            <a:picLocks noChangeAspect="1"/>
          </p:cNvPicPr>
          <p:nvPr/>
        </p:nvPicPr>
        <p:blipFill>
          <a:blip r:embed="rId5"/>
          <a:stretch>
            <a:fillRect/>
          </a:stretch>
        </p:blipFill>
        <p:spPr>
          <a:xfrm>
            <a:off x="6367490" y="4929166"/>
            <a:ext cx="4107836" cy="1581787"/>
          </a:xfrm>
          <a:prstGeom prst="rect">
            <a:avLst/>
          </a:prstGeom>
        </p:spPr>
      </p:pic>
      <p:sp>
        <p:nvSpPr>
          <p:cNvPr id="4" name="TextBox 3"/>
          <p:cNvSpPr txBox="1"/>
          <p:nvPr/>
        </p:nvSpPr>
        <p:spPr>
          <a:xfrm>
            <a:off x="9770354" y="1605516"/>
            <a:ext cx="2286968" cy="1477328"/>
          </a:xfrm>
          <a:prstGeom prst="rect">
            <a:avLst/>
          </a:prstGeom>
          <a:noFill/>
        </p:spPr>
        <p:txBody>
          <a:bodyPr wrap="square" rtlCol="0">
            <a:spAutoFit/>
          </a:bodyPr>
          <a:lstStyle/>
          <a:p>
            <a:r>
              <a:rPr lang="en-US" dirty="0" smtClean="0"/>
              <a:t>A Fortran code can be accessed from</a:t>
            </a:r>
          </a:p>
          <a:p>
            <a:r>
              <a:rPr lang="en-US" dirty="0" smtClean="0">
                <a:hlinkClick r:id="rId6"/>
              </a:rPr>
              <a:t>http://www.mst.edu/~sgao/Anisdep/</a:t>
            </a:r>
            <a:endParaRPr lang="en-US" dirty="0" smtClean="0"/>
          </a:p>
          <a:p>
            <a:endParaRPr lang="en-US" dirty="0"/>
          </a:p>
        </p:txBody>
      </p:sp>
      <p:sp>
        <p:nvSpPr>
          <p:cNvPr id="5" name="Slide Number Placeholder 4"/>
          <p:cNvSpPr>
            <a:spLocks noGrp="1"/>
          </p:cNvSpPr>
          <p:nvPr>
            <p:ph type="sldNum" sz="quarter" idx="12"/>
          </p:nvPr>
        </p:nvSpPr>
        <p:spPr/>
        <p:txBody>
          <a:bodyPr/>
          <a:lstStyle/>
          <a:p>
            <a:fld id="{BD84013D-9B0F-4EFC-AFF2-E75198A167C9}" type="slidenum">
              <a:rPr lang="en-US" smtClean="0"/>
              <a:t>48</a:t>
            </a:fld>
            <a:endParaRPr lang="en-US"/>
          </a:p>
        </p:txBody>
      </p:sp>
    </p:spTree>
    <p:extLst>
      <p:ext uri="{BB962C8B-B14F-4D97-AF65-F5344CB8AC3E}">
        <p14:creationId xmlns:p14="http://schemas.microsoft.com/office/powerpoint/2010/main" val="33580012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345" y="329609"/>
            <a:ext cx="11674548" cy="5847354"/>
          </a:xfrm>
        </p:spPr>
        <p:txBody>
          <a:bodyPr>
            <a:normAutofit/>
          </a:bodyPr>
          <a:lstStyle/>
          <a:p>
            <a:pPr marL="0" indent="0">
              <a:buNone/>
            </a:pPr>
            <a:r>
              <a:rPr lang="en-US" dirty="0" smtClean="0"/>
              <a:t>Suggestion 2: Producing a uniform database of shear-wave splitting parameters for the whole country using the same procedure and criteria, using not only the SKS, but also PKS and SKKS</a:t>
            </a:r>
            <a:r>
              <a:rPr lang="en-US" dirty="0"/>
              <a:t> </a:t>
            </a:r>
            <a:r>
              <a:rPr lang="en-US" dirty="0" smtClean="0"/>
              <a:t>phases.</a:t>
            </a:r>
          </a:p>
          <a:p>
            <a:pPr marL="0" indent="0">
              <a:buNone/>
            </a:pPr>
            <a:r>
              <a:rPr lang="en-US" sz="2000" dirty="0" smtClean="0"/>
              <a:t>The figure below shows 23,488 pairs of splitting parameters at 2400 stations for the western and central United produced by the Missouri S&amp;T group (Yang et al., 2016, Seismological Research Letters). Results for the remaining part of the US are being produced by the same group.</a:t>
            </a:r>
          </a:p>
          <a:p>
            <a:endParaRPr lang="en-US" dirty="0"/>
          </a:p>
          <a:p>
            <a:pPr marL="0" indent="0">
              <a:buNone/>
            </a:pPr>
            <a:endParaRPr lang="en-US" dirty="0" smtClean="0"/>
          </a:p>
          <a:p>
            <a:endParaRPr lang="en-US" dirty="0"/>
          </a:p>
          <a:p>
            <a:endParaRPr lang="en-US" dirty="0" smtClean="0"/>
          </a:p>
          <a:p>
            <a:pPr marL="0" indent="0">
              <a:buNone/>
            </a:pPr>
            <a:endParaRPr lang="en-US" dirty="0" smtClean="0"/>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838200" y="2647506"/>
            <a:ext cx="4333614" cy="4029187"/>
          </a:xfrm>
          <a:prstGeom prst="rect">
            <a:avLst/>
          </a:prstGeom>
        </p:spPr>
      </p:pic>
      <p:pic>
        <p:nvPicPr>
          <p:cNvPr id="7" name="Picture 6"/>
          <p:cNvPicPr>
            <a:picLocks noChangeAspect="1"/>
          </p:cNvPicPr>
          <p:nvPr/>
        </p:nvPicPr>
        <p:blipFill>
          <a:blip r:embed="rId3"/>
          <a:stretch>
            <a:fillRect/>
          </a:stretch>
        </p:blipFill>
        <p:spPr>
          <a:xfrm>
            <a:off x="5906496" y="2412736"/>
            <a:ext cx="5623141" cy="1994379"/>
          </a:xfrm>
          <a:prstGeom prst="rect">
            <a:avLst/>
          </a:prstGeom>
        </p:spPr>
      </p:pic>
      <p:sp>
        <p:nvSpPr>
          <p:cNvPr id="2" name="Slide Number Placeholder 1"/>
          <p:cNvSpPr>
            <a:spLocks noGrp="1"/>
          </p:cNvSpPr>
          <p:nvPr>
            <p:ph type="sldNum" sz="quarter" idx="12"/>
          </p:nvPr>
        </p:nvSpPr>
        <p:spPr/>
        <p:txBody>
          <a:bodyPr/>
          <a:lstStyle/>
          <a:p>
            <a:fld id="{BD84013D-9B0F-4EFC-AFF2-E75198A167C9}" type="slidenum">
              <a:rPr lang="en-US" smtClean="0"/>
              <a:t>49</a:t>
            </a:fld>
            <a:endParaRPr lang="en-US"/>
          </a:p>
        </p:txBody>
      </p:sp>
    </p:spTree>
    <p:extLst>
      <p:ext uri="{BB962C8B-B14F-4D97-AF65-F5344CB8AC3E}">
        <p14:creationId xmlns:p14="http://schemas.microsoft.com/office/powerpoint/2010/main" val="4176392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g4_raypath"/>
          <p:cNvPicPr>
            <a:picLocks noChangeAspect="1" noChangeArrowheads="1"/>
          </p:cNvPicPr>
          <p:nvPr/>
        </p:nvPicPr>
        <p:blipFill rotWithShape="1">
          <a:blip r:embed="rId3"/>
          <a:srcRect l="11996" t="2400" r="11588" b="2548"/>
          <a:stretch/>
        </p:blipFill>
        <p:spPr bwMode="auto">
          <a:xfrm>
            <a:off x="2190750" y="76201"/>
            <a:ext cx="5562600" cy="5396805"/>
          </a:xfrm>
          <a:prstGeom prst="rect">
            <a:avLst/>
          </a:prstGeom>
          <a:noFill/>
          <a:ln w="9525">
            <a:noFill/>
            <a:miter lim="800000"/>
            <a:headEnd/>
            <a:tailEnd/>
          </a:ln>
        </p:spPr>
      </p:pic>
      <p:sp>
        <p:nvSpPr>
          <p:cNvPr id="17410" name="TextBox 3"/>
          <p:cNvSpPr txBox="1">
            <a:spLocks noChangeArrowheads="1"/>
          </p:cNvSpPr>
          <p:nvPr/>
        </p:nvSpPr>
        <p:spPr bwMode="auto">
          <a:xfrm>
            <a:off x="7753350" y="1905001"/>
            <a:ext cx="2743200" cy="3416320"/>
          </a:xfrm>
          <a:prstGeom prst="rect">
            <a:avLst/>
          </a:prstGeom>
          <a:solidFill>
            <a:schemeClr val="bg1"/>
          </a:solidFill>
          <a:ln w="9525">
            <a:noFill/>
            <a:miter lim="800000"/>
            <a:headEnd/>
            <a:tailEnd/>
          </a:ln>
        </p:spPr>
        <p:txBody>
          <a:bodyPr wrap="square">
            <a:spAutoFit/>
          </a:bodyPr>
          <a:lstStyle/>
          <a:p>
            <a:r>
              <a:rPr lang="en-US" b="1" dirty="0">
                <a:latin typeface="Arial" pitchFamily="34" charset="0"/>
                <a:cs typeface="Arial" pitchFamily="34" charset="0"/>
              </a:rPr>
              <a:t>P-to-S converted waves at core-mantle boundary including SKS, PKS, SKKS are commonly used to qualify seismic anisotropy. </a:t>
            </a:r>
            <a:endParaRPr lang="en-US" b="1" dirty="0" smtClean="0">
              <a:latin typeface="Arial" pitchFamily="34" charset="0"/>
              <a:cs typeface="Arial" pitchFamily="34" charset="0"/>
            </a:endParaRPr>
          </a:p>
          <a:p>
            <a:endParaRPr lang="en-US" b="1" dirty="0">
              <a:latin typeface="Arial" pitchFamily="34" charset="0"/>
              <a:cs typeface="Arial" pitchFamily="34" charset="0"/>
            </a:endParaRPr>
          </a:p>
          <a:p>
            <a:r>
              <a:rPr lang="en-US" b="1" dirty="0" smtClean="0">
                <a:latin typeface="Arial" pitchFamily="34" charset="0"/>
                <a:cs typeface="Arial" pitchFamily="34" charset="0"/>
              </a:rPr>
              <a:t>The three phases are collectively called XKS hereinafter.</a:t>
            </a:r>
          </a:p>
          <a:p>
            <a:endParaRPr lang="en-US" b="1" dirty="0">
              <a:latin typeface="Arial" pitchFamily="34" charset="0"/>
              <a:cs typeface="Arial" pitchFamily="34" charset="0"/>
            </a:endParaRPr>
          </a:p>
        </p:txBody>
      </p:sp>
      <p:sp>
        <p:nvSpPr>
          <p:cNvPr id="2" name="TextBox 1"/>
          <p:cNvSpPr txBox="1"/>
          <p:nvPr/>
        </p:nvSpPr>
        <p:spPr>
          <a:xfrm>
            <a:off x="3128963" y="5686425"/>
            <a:ext cx="3171825" cy="369332"/>
          </a:xfrm>
          <a:prstGeom prst="rect">
            <a:avLst/>
          </a:prstGeom>
          <a:noFill/>
        </p:spPr>
        <p:txBody>
          <a:bodyPr wrap="square" rtlCol="0">
            <a:spAutoFit/>
          </a:bodyPr>
          <a:lstStyle/>
          <a:p>
            <a:pPr algn="ctr"/>
            <a:r>
              <a:rPr lang="en-US" dirty="0" smtClean="0"/>
              <a:t>Savage, 1999</a:t>
            </a:r>
            <a:endParaRPr lang="en-US" dirty="0"/>
          </a:p>
        </p:txBody>
      </p:sp>
      <p:sp>
        <p:nvSpPr>
          <p:cNvPr id="3" name="Slide Number Placeholder 2"/>
          <p:cNvSpPr>
            <a:spLocks noGrp="1"/>
          </p:cNvSpPr>
          <p:nvPr>
            <p:ph type="sldNum" sz="quarter" idx="12"/>
          </p:nvPr>
        </p:nvSpPr>
        <p:spPr/>
        <p:txBody>
          <a:bodyPr/>
          <a:lstStyle/>
          <a:p>
            <a:fld id="{BD84013D-9B0F-4EFC-AFF2-E75198A167C9}" type="slidenum">
              <a:rPr lang="en-US" smtClean="0"/>
              <a:t>5</a:t>
            </a:fld>
            <a:endParaRPr lang="en-US"/>
          </a:p>
        </p:txBody>
      </p:sp>
    </p:spTree>
    <p:extLst>
      <p:ext uri="{BB962C8B-B14F-4D97-AF65-F5344CB8AC3E}">
        <p14:creationId xmlns:p14="http://schemas.microsoft.com/office/powerpoint/2010/main" val="6716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9609"/>
            <a:ext cx="10977563" cy="5847354"/>
          </a:xfrm>
        </p:spPr>
        <p:txBody>
          <a:bodyPr>
            <a:normAutofit/>
          </a:bodyPr>
          <a:lstStyle/>
          <a:p>
            <a:pPr marL="0" indent="0">
              <a:buNone/>
            </a:pPr>
            <a:r>
              <a:rPr lang="en-US" dirty="0" smtClean="0"/>
              <a:t>Suggestion 3: For the interpretation of XKS splitting results, the non-uniqueness reduces when crustal anisotropy is also measured</a:t>
            </a:r>
            <a:r>
              <a:rPr lang="en-US" dirty="0" smtClean="0"/>
              <a:t>. In areas with thick crust, contributions from the crust cannot be ignored.</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Suggestion 4: Involving geodynamic modeling in the interpretation </a:t>
            </a:r>
            <a:r>
              <a:rPr lang="en-US" dirty="0" smtClean="0"/>
              <a:t>is helpful.</a:t>
            </a:r>
            <a:endParaRPr lang="en-US" dirty="0"/>
          </a:p>
          <a:p>
            <a:pPr marL="0"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BD84013D-9B0F-4EFC-AFF2-E75198A167C9}" type="slidenum">
              <a:rPr lang="en-US" smtClean="0"/>
              <a:t>50</a:t>
            </a:fld>
            <a:endParaRPr lang="en-US"/>
          </a:p>
        </p:txBody>
      </p:sp>
    </p:spTree>
    <p:extLst>
      <p:ext uri="{BB962C8B-B14F-4D97-AF65-F5344CB8AC3E}">
        <p14:creationId xmlns:p14="http://schemas.microsoft.com/office/powerpoint/2010/main" val="1760499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3352800" cy="5440362"/>
          </a:xfrm>
        </p:spPr>
        <p:txBody>
          <a:bodyPr rtlCol="0">
            <a:normAutofit fontScale="90000"/>
          </a:bodyPr>
          <a:lstStyle/>
          <a:p>
            <a:pPr>
              <a:defRPr/>
            </a:pPr>
            <a:r>
              <a:rPr lang="en-US" dirty="0" smtClean="0"/>
              <a:t>SKS is usable at the distance range of 83 to 180 degrees.</a:t>
            </a:r>
            <a:br>
              <a:rPr lang="en-US" dirty="0" smtClean="0"/>
            </a:br>
            <a:r>
              <a:rPr lang="en-US" dirty="0" smtClean="0"/>
              <a:t>SKKS is 95-180 deg.</a:t>
            </a:r>
            <a:br>
              <a:rPr lang="en-US" dirty="0" smtClean="0"/>
            </a:br>
            <a:r>
              <a:rPr lang="en-US" dirty="0" smtClean="0"/>
              <a:t>PKS is the best for distance 120-180 deg.</a:t>
            </a:r>
            <a:endParaRPr lang="en-US" dirty="0"/>
          </a:p>
        </p:txBody>
      </p:sp>
      <p:pic>
        <p:nvPicPr>
          <p:cNvPr id="11267" name="Picture 2" descr="http://www.ifg.tu-clausthal.de/java/rays/gifs/tur_nor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
            <a:ext cx="4191000"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D84013D-9B0F-4EFC-AFF2-E75198A167C9}" type="slidenum">
              <a:rPr lang="en-US" smtClean="0"/>
              <a:t>6</a:t>
            </a:fld>
            <a:endParaRPr lang="en-US"/>
          </a:p>
        </p:txBody>
      </p:sp>
    </p:spTree>
    <p:extLst>
      <p:ext uri="{BB962C8B-B14F-4D97-AF65-F5344CB8AC3E}">
        <p14:creationId xmlns:p14="http://schemas.microsoft.com/office/powerpoint/2010/main" val="3056535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iggco6"/>
          <p:cNvPicPr>
            <a:picLocks noChangeAspect="1" noChangeArrowheads="1"/>
          </p:cNvPicPr>
          <p:nvPr/>
        </p:nvPicPr>
        <p:blipFill>
          <a:blip r:embed="rId3"/>
          <a:srcRect/>
          <a:stretch>
            <a:fillRect/>
          </a:stretch>
        </p:blipFill>
        <p:spPr bwMode="auto">
          <a:xfrm>
            <a:off x="5562601" y="3042038"/>
            <a:ext cx="1535307" cy="3276600"/>
          </a:xfrm>
          <a:prstGeom prst="rect">
            <a:avLst/>
          </a:prstGeom>
          <a:noFill/>
          <a:ln w="9525">
            <a:noFill/>
            <a:miter lim="800000"/>
            <a:headEnd/>
            <a:tailEnd/>
          </a:ln>
        </p:spPr>
      </p:pic>
      <p:sp>
        <p:nvSpPr>
          <p:cNvPr id="18434" name="Rectangle 2"/>
          <p:cNvSpPr>
            <a:spLocks noGrp="1" noChangeArrowheads="1"/>
          </p:cNvSpPr>
          <p:nvPr>
            <p:ph type="title"/>
          </p:nvPr>
        </p:nvSpPr>
        <p:spPr>
          <a:xfrm>
            <a:off x="1676401" y="76200"/>
            <a:ext cx="8736013" cy="965200"/>
          </a:xfrm>
        </p:spPr>
        <p:txBody>
          <a:bodyPr>
            <a:normAutofit/>
          </a:bodyPr>
          <a:lstStyle/>
          <a:p>
            <a:pPr algn="l"/>
            <a:r>
              <a:rPr lang="en-US" altLang="en-US" sz="2000" b="1" dirty="0">
                <a:latin typeface="Arial" charset="0"/>
                <a:cs typeface="Arial" charset="0"/>
              </a:rPr>
              <a:t>A shear-wave traveling through an anisotropic object will split, and this is called shear wave splitting</a:t>
            </a:r>
          </a:p>
        </p:txBody>
      </p:sp>
      <p:sp>
        <p:nvSpPr>
          <p:cNvPr id="18435" name="Rectangle 3"/>
          <p:cNvSpPr>
            <a:spLocks noGrp="1" noChangeArrowheads="1"/>
          </p:cNvSpPr>
          <p:nvPr>
            <p:ph idx="1"/>
          </p:nvPr>
        </p:nvSpPr>
        <p:spPr>
          <a:xfrm>
            <a:off x="1537904" y="5181600"/>
            <a:ext cx="3652838" cy="609600"/>
          </a:xfrm>
        </p:spPr>
        <p:txBody>
          <a:bodyPr/>
          <a:lstStyle/>
          <a:p>
            <a:pPr marL="0" indent="0">
              <a:buNone/>
            </a:pPr>
            <a:r>
              <a:rPr lang="en-US" altLang="en-US" sz="1200" b="1" i="1" dirty="0">
                <a:latin typeface="Arial" charset="0"/>
                <a:cs typeface="Arial" charset="0"/>
              </a:rPr>
              <a:t>http://www.victoria.ac.nz/geo/research/tectonics/seismic-anisotropy/figures/splits.gif</a:t>
            </a:r>
          </a:p>
        </p:txBody>
      </p:sp>
      <p:sp>
        <p:nvSpPr>
          <p:cNvPr id="2" name="Slide Number Placeholder 1"/>
          <p:cNvSpPr>
            <a:spLocks noGrp="1"/>
          </p:cNvSpPr>
          <p:nvPr>
            <p:ph type="sldNum" sz="quarter" idx="12"/>
          </p:nvPr>
        </p:nvSpPr>
        <p:spPr/>
        <p:txBody>
          <a:bodyPr/>
          <a:lstStyle/>
          <a:p>
            <a:fld id="{698B8B7A-8B98-4DA7-8019-88D37528DE4D}" type="slidenum">
              <a:rPr lang="en-US" smtClean="0"/>
              <a:t>7</a:t>
            </a:fld>
            <a:endParaRPr lang="en-US"/>
          </a:p>
        </p:txBody>
      </p:sp>
      <p:pic>
        <p:nvPicPr>
          <p:cNvPr id="18436" name="Picture 5" descr="split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27925">
            <a:off x="1590676" y="1171770"/>
            <a:ext cx="5711825"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6"/>
          <p:cNvSpPr txBox="1">
            <a:spLocks noChangeArrowheads="1"/>
          </p:cNvSpPr>
          <p:nvPr/>
        </p:nvSpPr>
        <p:spPr bwMode="auto">
          <a:xfrm>
            <a:off x="7315200" y="1080975"/>
            <a:ext cx="3352800"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800" b="1" dirty="0" smtClean="0">
                <a:latin typeface="Arial" charset="0"/>
              </a:rPr>
              <a:t>The two splitting parameters:</a:t>
            </a:r>
          </a:p>
          <a:p>
            <a:pPr>
              <a:spcBef>
                <a:spcPct val="50000"/>
              </a:spcBef>
              <a:buFontTx/>
              <a:buNone/>
            </a:pPr>
            <a:r>
              <a:rPr lang="en-US" altLang="en-US" sz="1800" b="1" dirty="0" smtClean="0">
                <a:latin typeface="Arial" charset="0"/>
              </a:rPr>
              <a:t>Fast </a:t>
            </a:r>
            <a:r>
              <a:rPr lang="en-US" altLang="en-US" sz="1800" b="1" dirty="0">
                <a:latin typeface="Arial" charset="0"/>
              </a:rPr>
              <a:t>direction: the polarization direction of the fast wave; measurement of the </a:t>
            </a:r>
            <a:r>
              <a:rPr lang="en-US" altLang="en-US" sz="1800" b="1" u="sng" dirty="0">
                <a:solidFill>
                  <a:srgbClr val="FF0000"/>
                </a:solidFill>
                <a:latin typeface="Arial" charset="0"/>
              </a:rPr>
              <a:t>orientation</a:t>
            </a:r>
            <a:r>
              <a:rPr lang="en-US" altLang="en-US" sz="1800" b="1" dirty="0">
                <a:latin typeface="Arial" charset="0"/>
              </a:rPr>
              <a:t> of </a:t>
            </a:r>
            <a:r>
              <a:rPr lang="en-US" altLang="en-US" sz="1800" b="1" dirty="0" smtClean="0">
                <a:latin typeface="Arial" charset="0"/>
              </a:rPr>
              <a:t>mantle deformation</a:t>
            </a:r>
            <a:endParaRPr lang="en-US" altLang="en-US" sz="1800" b="1" dirty="0">
              <a:latin typeface="Arial" charset="0"/>
            </a:endParaRPr>
          </a:p>
          <a:p>
            <a:pPr>
              <a:spcBef>
                <a:spcPct val="50000"/>
              </a:spcBef>
              <a:buFontTx/>
              <a:buNone/>
            </a:pPr>
            <a:r>
              <a:rPr lang="en-US" altLang="en-US" sz="1800" b="1" dirty="0">
                <a:latin typeface="Arial" charset="0"/>
              </a:rPr>
              <a:t>Splitting time: the arrival time difference between the fast and slow waves; measurement of the </a:t>
            </a:r>
            <a:r>
              <a:rPr lang="en-US" altLang="en-US" sz="1800" b="1" u="sng" dirty="0">
                <a:solidFill>
                  <a:srgbClr val="FF0000"/>
                </a:solidFill>
                <a:latin typeface="Arial" charset="0"/>
              </a:rPr>
              <a:t>magnitude</a:t>
            </a:r>
            <a:r>
              <a:rPr lang="en-US" altLang="en-US" sz="1800" b="1" dirty="0">
                <a:latin typeface="Arial" charset="0"/>
              </a:rPr>
              <a:t> of </a:t>
            </a:r>
            <a:r>
              <a:rPr lang="en-US" altLang="en-US" sz="1800" b="1" dirty="0" smtClean="0">
                <a:latin typeface="Arial" charset="0"/>
              </a:rPr>
              <a:t>mantle deformation </a:t>
            </a:r>
            <a:endParaRPr lang="en-US" altLang="en-US" sz="1800" b="1" dirty="0">
              <a:latin typeface="Arial" charset="0"/>
            </a:endParaRPr>
          </a:p>
          <a:p>
            <a:pPr>
              <a:spcBef>
                <a:spcPct val="50000"/>
              </a:spcBef>
              <a:buFontTx/>
              <a:buNone/>
            </a:pPr>
            <a:r>
              <a:rPr lang="en-US" altLang="en-US" sz="1800" b="1" u="sng" dirty="0">
                <a:latin typeface="Arial" charset="0"/>
              </a:rPr>
              <a:t>Global average is 1 s.</a:t>
            </a:r>
          </a:p>
        </p:txBody>
      </p:sp>
    </p:spTree>
    <p:extLst>
      <p:ext uri="{BB962C8B-B14F-4D97-AF65-F5344CB8AC3E}">
        <p14:creationId xmlns:p14="http://schemas.microsoft.com/office/powerpoint/2010/main" val="1284643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n-US" dirty="0" smtClean="0"/>
              <a:t>Simple and complex anisotropy</a:t>
            </a:r>
            <a:endParaRPr lang="en-US" altLang="en-US" dirty="0" smtClean="0"/>
          </a:p>
        </p:txBody>
      </p:sp>
      <p:sp>
        <p:nvSpPr>
          <p:cNvPr id="3" name="Content Placeholder 2"/>
          <p:cNvSpPr>
            <a:spLocks noGrp="1"/>
          </p:cNvSpPr>
          <p:nvPr>
            <p:ph idx="1"/>
          </p:nvPr>
        </p:nvSpPr>
        <p:spPr>
          <a:xfrm>
            <a:off x="838200" y="1524001"/>
            <a:ext cx="5410200" cy="4602163"/>
          </a:xfrm>
        </p:spPr>
        <p:txBody>
          <a:bodyPr rtlCol="0">
            <a:normAutofit/>
          </a:bodyPr>
          <a:lstStyle/>
          <a:p>
            <a:pPr>
              <a:defRPr/>
            </a:pPr>
            <a:r>
              <a:rPr lang="en-US" dirty="0" smtClean="0"/>
              <a:t>For a “simple” anisotropic model (e.g., a single layer with horizontal axis of symmetry), the splitting parameters should  not change with the back azimuth (BAZ).</a:t>
            </a:r>
          </a:p>
          <a:p>
            <a:pPr>
              <a:defRPr/>
            </a:pPr>
            <a:r>
              <a:rPr lang="en-US" dirty="0" smtClean="0"/>
              <a:t>For a double layer model, </a:t>
            </a:r>
            <a:r>
              <a:rPr lang="en-US" dirty="0" smtClean="0"/>
              <a:t>which is the simplest form of complex anisotropy, the </a:t>
            </a:r>
            <a:r>
              <a:rPr lang="en-US" dirty="0" smtClean="0"/>
              <a:t>splitting parameters change with BAZ and the period is 90-degree</a:t>
            </a:r>
            <a:endParaRPr lang="en-US" dirty="0"/>
          </a:p>
        </p:txBody>
      </p:sp>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295400"/>
            <a:ext cx="32004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5"/>
          <p:cNvSpPr txBox="1">
            <a:spLocks noChangeArrowheads="1"/>
          </p:cNvSpPr>
          <p:nvPr/>
        </p:nvSpPr>
        <p:spPr bwMode="auto">
          <a:xfrm>
            <a:off x="7010400" y="58674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Silver and Savage, 1994</a:t>
            </a:r>
          </a:p>
        </p:txBody>
      </p:sp>
      <p:sp>
        <p:nvSpPr>
          <p:cNvPr id="2" name="Slide Number Placeholder 1"/>
          <p:cNvSpPr>
            <a:spLocks noGrp="1"/>
          </p:cNvSpPr>
          <p:nvPr>
            <p:ph type="sldNum" sz="quarter" idx="12"/>
          </p:nvPr>
        </p:nvSpPr>
        <p:spPr/>
        <p:txBody>
          <a:bodyPr/>
          <a:lstStyle/>
          <a:p>
            <a:fld id="{BD84013D-9B0F-4EFC-AFF2-E75198A167C9}" type="slidenum">
              <a:rPr lang="en-US" smtClean="0"/>
              <a:t>8</a:t>
            </a:fld>
            <a:endParaRPr lang="en-US"/>
          </a:p>
        </p:txBody>
      </p:sp>
    </p:spTree>
    <p:extLst>
      <p:ext uri="{BB962C8B-B14F-4D97-AF65-F5344CB8AC3E}">
        <p14:creationId xmlns:p14="http://schemas.microsoft.com/office/powerpoint/2010/main" val="1125328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52575" y="76200"/>
            <a:ext cx="8991600" cy="914400"/>
          </a:xfrm>
        </p:spPr>
        <p:txBody>
          <a:bodyPr>
            <a:normAutofit/>
          </a:bodyPr>
          <a:lstStyle/>
          <a:p>
            <a:r>
              <a:rPr lang="en-US" altLang="en-US" sz="2600" b="1" dirty="0">
                <a:latin typeface="Arial" charset="0"/>
                <a:cs typeface="Arial" charset="0"/>
              </a:rPr>
              <a:t>Upper Mantle Seismic Anisotropy  </a:t>
            </a:r>
          </a:p>
        </p:txBody>
      </p:sp>
      <p:sp>
        <p:nvSpPr>
          <p:cNvPr id="2" name="Slide Number Placeholder 1"/>
          <p:cNvSpPr>
            <a:spLocks noGrp="1"/>
          </p:cNvSpPr>
          <p:nvPr>
            <p:ph type="sldNum" sz="quarter" idx="12"/>
          </p:nvPr>
        </p:nvSpPr>
        <p:spPr/>
        <p:txBody>
          <a:bodyPr/>
          <a:lstStyle/>
          <a:p>
            <a:fld id="{698B8B7A-8B98-4DA7-8019-88D37528DE4D}" type="slidenum">
              <a:rPr lang="en-US" smtClean="0"/>
              <a:t>9</a:t>
            </a:fld>
            <a:endParaRPr lang="en-US"/>
          </a:p>
        </p:txBody>
      </p:sp>
      <p:pic>
        <p:nvPicPr>
          <p:cNvPr id="13" name="Picture 10" descr="6olivine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808" y="1600200"/>
            <a:ext cx="355745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194300" y="990601"/>
            <a:ext cx="5473700" cy="3970318"/>
          </a:xfrm>
          <a:prstGeom prst="rect">
            <a:avLst/>
          </a:prstGeom>
        </p:spPr>
        <p:txBody>
          <a:bodyPr wrap="square">
            <a:spAutoFit/>
          </a:bodyPr>
          <a:lstStyle/>
          <a:p>
            <a:pPr marL="285750" indent="-285750">
              <a:buFont typeface="Wingdings" panose="05000000000000000000" pitchFamily="2" charset="2"/>
              <a:buChar char="v"/>
            </a:pPr>
            <a:r>
              <a:rPr lang="en-US" b="1" dirty="0">
                <a:latin typeface="Arial" panose="020B0604020202020204" pitchFamily="34" charset="0"/>
                <a:cs typeface="Arial" panose="020B0604020202020204" pitchFamily="34" charset="0"/>
              </a:rPr>
              <a:t>Earth’s upper mantle contributes to the bulk of observed seismic </a:t>
            </a:r>
            <a:r>
              <a:rPr lang="en-US" b="1" dirty="0" smtClean="0">
                <a:latin typeface="Arial" panose="020B0604020202020204" pitchFamily="34" charset="0"/>
                <a:cs typeface="Arial" panose="020B0604020202020204" pitchFamily="34" charset="0"/>
              </a:rPr>
              <a:t>anisotropy from XKS. </a:t>
            </a:r>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b="1" dirty="0" smtClean="0">
                <a:latin typeface="Arial" panose="020B0604020202020204" pitchFamily="34" charset="0"/>
                <a:cs typeface="Arial" panose="020B0604020202020204" pitchFamily="34" charset="0"/>
              </a:rPr>
              <a:t>~70</a:t>
            </a:r>
            <a:r>
              <a:rPr lang="en-US" b="1" dirty="0">
                <a:latin typeface="Arial" panose="020B0604020202020204" pitchFamily="34" charset="0"/>
                <a:cs typeface="Arial" panose="020B0604020202020204" pitchFamily="34" charset="0"/>
              </a:rPr>
              <a:t>% of the Earth’s upper </a:t>
            </a:r>
            <a:r>
              <a:rPr lang="en-US" b="1" dirty="0" smtClean="0">
                <a:latin typeface="Arial" panose="020B0604020202020204" pitchFamily="34" charset="0"/>
                <a:cs typeface="Arial" panose="020B0604020202020204" pitchFamily="34" charset="0"/>
              </a:rPr>
              <a:t>mantle is </a:t>
            </a:r>
            <a:r>
              <a:rPr lang="en-US" b="1" dirty="0">
                <a:latin typeface="Arial" panose="020B0604020202020204" pitchFamily="34" charset="0"/>
                <a:cs typeface="Arial" panose="020B0604020202020204" pitchFamily="34" charset="0"/>
              </a:rPr>
              <a:t>composed of olivine. </a:t>
            </a:r>
          </a:p>
          <a:p>
            <a:pPr marL="285750" indent="-285750">
              <a:buFont typeface="Wingdings" panose="05000000000000000000" pitchFamily="2" charset="2"/>
              <a:buChar char="v"/>
            </a:pPr>
            <a:r>
              <a:rPr lang="en-US" b="1" dirty="0">
                <a:latin typeface="Arial" panose="020B0604020202020204" pitchFamily="34" charset="0"/>
                <a:cs typeface="Arial" panose="020B0604020202020204" pitchFamily="34" charset="0"/>
              </a:rPr>
              <a:t>The preferred orientation of olivine in strain field is the main cause of seismic anisotropy.</a:t>
            </a:r>
          </a:p>
          <a:p>
            <a:pPr marL="285750" indent="-285750">
              <a:buFont typeface="Wingdings" panose="05000000000000000000" pitchFamily="2" charset="2"/>
              <a:buChar char="v"/>
            </a:pPr>
            <a:r>
              <a:rPr lang="en-US" b="1" dirty="0">
                <a:latin typeface="Arial" panose="020B0604020202020204" pitchFamily="34" charset="0"/>
                <a:cs typeface="Arial" panose="020B0604020202020204" pitchFamily="34" charset="0"/>
              </a:rPr>
              <a:t>The highly anisotropic property of olivine and the development of LPO provide a macroscopic anisotropy in the upper mantle that may be examined using seismic waves [Conrad et al., 2007].</a:t>
            </a:r>
          </a:p>
          <a:p>
            <a:pPr marL="285750" indent="-285750">
              <a:buFont typeface="Wingdings" panose="05000000000000000000" pitchFamily="2" charset="2"/>
              <a:buChar char="v"/>
            </a:pPr>
            <a:r>
              <a:rPr lang="en-US" b="1" dirty="0">
                <a:latin typeface="Arial" panose="020B0604020202020204" pitchFamily="34" charset="0"/>
                <a:cs typeface="Arial" panose="020B0604020202020204" pitchFamily="34" charset="0"/>
              </a:rPr>
              <a:t>Shear wave splitting analysis can be used to measure fabrics formed by mantle flow or past tectonic events in the mantle.</a:t>
            </a:r>
          </a:p>
        </p:txBody>
      </p:sp>
    </p:spTree>
    <p:extLst>
      <p:ext uri="{BB962C8B-B14F-4D97-AF65-F5344CB8AC3E}">
        <p14:creationId xmlns:p14="http://schemas.microsoft.com/office/powerpoint/2010/main" val="253712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693</TotalTime>
  <Words>2522</Words>
  <Application>Microsoft Office PowerPoint</Application>
  <PresentationFormat>Widescreen</PresentationFormat>
  <Paragraphs>253</Paragraphs>
  <Slides>50</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宋体</vt:lpstr>
      <vt:lpstr>Arial</vt:lpstr>
      <vt:lpstr>Calibri</vt:lpstr>
      <vt:lpstr>Calibri Light</vt:lpstr>
      <vt:lpstr>Wingdings</vt:lpstr>
      <vt:lpstr>Office Theme</vt:lpstr>
      <vt:lpstr>1_Office Theme</vt:lpstr>
      <vt:lpstr>  </vt:lpstr>
      <vt:lpstr>Collaborators</vt:lpstr>
      <vt:lpstr>PowerPoint Presentation</vt:lpstr>
      <vt:lpstr>Anisotropy and Seismic Anisotropy</vt:lpstr>
      <vt:lpstr>PowerPoint Presentation</vt:lpstr>
      <vt:lpstr>SKS is usable at the distance range of 83 to 180 degrees. SKKS is 95-180 deg. PKS is the best for distance 120-180 deg.</vt:lpstr>
      <vt:lpstr>A shear-wave traveling through an anisotropic object will split, and this is called shear wave splitting</vt:lpstr>
      <vt:lpstr>Simple and complex anisotropy</vt:lpstr>
      <vt:lpstr>Upper Mantle Seismic Anisotropy  </vt:lpstr>
      <vt:lpstr>Olivine is highly anisotropic</vt:lpstr>
      <vt:lpstr>What SWS measures is transverse isotropy</vt:lpstr>
      <vt:lpstr>PowerPoint Presentation</vt:lpstr>
      <vt:lpstr>PowerPoint Presentation</vt:lpstr>
      <vt:lpstr>Simple shear (deformation in mantle flow)</vt:lpstr>
      <vt:lpstr>Processes that can lead to flow of the asthenosphere (note: Red arrows are arranged on a vertical plane, and  “passive mantle” refers to sub-asthenospheric mantle)</vt:lpstr>
      <vt:lpstr>Densely-spaced vertical dikes can also form a transversely isotropic medium. Dikes have lower seismic velocity than surrounding areas. Vertical fractures have the same effect, but they can only exist in the crust, not the mantle.  Note – this has nothing to do with olivine. It is “shape-preferred orientation” (SPO) rather than LPO. For vertically propagating shear-waves, the fast direction is parallel to the dikes, and the slow direction is orthogonal to it. This mechanism has been proposed to explain rift-parallel fast orientations observed in the Baikal Rift Zone (Gao et al., 1997)</vt:lpstr>
      <vt:lpstr>Method and Procedure</vt:lpstr>
      <vt:lpstr>A few notes on obtaining reliable shear-wave splitting measurements (based on Liu and Gao, 2013 BSSA)</vt:lpstr>
      <vt:lpstr>Some remarks on the multiple event stacking procedure  (Kong et al., 2015)</vt:lpstr>
      <vt:lpstr>PowerPoint Presentation</vt:lpstr>
      <vt:lpstr>Scientific implications and some questions on SWS measurements in Tibet</vt:lpstr>
      <vt:lpstr>1. Crustal anisotropy in the vicinity of the eastern edge of the Tibetan Plateau (Kong et al., 2016)</vt:lpstr>
      <vt:lpstr>PowerPoint Presentation</vt:lpstr>
      <vt:lpstr>PowerPoint Presentation</vt:lpstr>
      <vt:lpstr>PowerPoint Presentation</vt:lpstr>
      <vt:lpstr>PowerPoint Presentation</vt:lpstr>
      <vt:lpstr>2. Crustal and mantle anisotropy  beneath western Tibet  (Wu et al., 2015)</vt:lpstr>
      <vt:lpstr>PowerPoint Presentation</vt:lpstr>
      <vt:lpstr>PowerPoint Presentation</vt:lpstr>
      <vt:lpstr>PowerPoint Presentation</vt:lpstr>
      <vt:lpstr>PowerPoint Presentation</vt:lpstr>
      <vt:lpstr>PowerPoint Presentation</vt:lpstr>
      <vt:lpstr>A few stations demonstrate strong crustal anisotropy with a NE-SW fast  orientation and a dt of about 1 s. Both are consistent with the parameters of the upper layer from XKS</vt:lpstr>
      <vt:lpstr>PowerPoint Presentation</vt:lpstr>
      <vt:lpstr>3. Anisotropy beneath the Tian Shan area  (Cherie et al.,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Why was significant anisotropy not observed in southern Tibet (Gao and Liu, 2009)? </vt:lpstr>
      <vt:lpstr>PowerPoint Presentation</vt:lpstr>
      <vt:lpstr>PowerPoint Presentation</vt:lpstr>
      <vt:lpstr>A few suggestions on future shear-wave splitting research</vt:lpstr>
      <vt:lpstr>PowerPoint Presentation</vt:lpstr>
      <vt:lpstr>PowerPoint Presentation</vt:lpstr>
      <vt:lpstr>PowerPoint Presentation</vt:lpstr>
      <vt:lpstr>PowerPoint Presentation</vt:lpstr>
    </vt:vector>
  </TitlesOfParts>
  <Company>Missouri University of Science and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Crustal and mantle seismic anisotropy beneath the Tibetan Plateau and adjacent areas from shear-wave splitting analyses</dc:title>
  <dc:creator>Gao, Stephen S.</dc:creator>
  <cp:lastModifiedBy>Gao, Stephen S.</cp:lastModifiedBy>
  <cp:revision>97</cp:revision>
  <dcterms:created xsi:type="dcterms:W3CDTF">2016-06-23T13:10:44Z</dcterms:created>
  <dcterms:modified xsi:type="dcterms:W3CDTF">2016-06-26T14:32:18Z</dcterms:modified>
</cp:coreProperties>
</file>