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heme/themeOverride3.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1138" r:id="rId3"/>
    <p:sldId id="1462" r:id="rId4"/>
    <p:sldId id="1416" r:id="rId5"/>
    <p:sldId id="1604" r:id="rId6"/>
    <p:sldId id="1605" r:id="rId7"/>
    <p:sldId id="1613" r:id="rId8"/>
    <p:sldId id="1602" r:id="rId9"/>
    <p:sldId id="1603" r:id="rId10"/>
    <p:sldId id="1573" r:id="rId11"/>
    <p:sldId id="1584" r:id="rId12"/>
    <p:sldId id="1585" r:id="rId13"/>
    <p:sldId id="1606" r:id="rId14"/>
    <p:sldId id="1624" r:id="rId15"/>
    <p:sldId id="1586" r:id="rId16"/>
    <p:sldId id="1590" r:id="rId17"/>
    <p:sldId id="1607" r:id="rId18"/>
    <p:sldId id="1609" r:id="rId19"/>
    <p:sldId id="1608" r:id="rId20"/>
    <p:sldId id="1592" r:id="rId21"/>
    <p:sldId id="1593" r:id="rId22"/>
    <p:sldId id="1594" r:id="rId23"/>
    <p:sldId id="1595" r:id="rId24"/>
    <p:sldId id="1545" r:id="rId25"/>
    <p:sldId id="1555" r:id="rId26"/>
    <p:sldId id="1548" r:id="rId27"/>
    <p:sldId id="1552" r:id="rId28"/>
    <p:sldId id="1553" r:id="rId29"/>
    <p:sldId id="1554" r:id="rId30"/>
    <p:sldId id="1550" r:id="rId31"/>
    <p:sldId id="1551" r:id="rId32"/>
    <p:sldId id="1614" r:id="rId33"/>
    <p:sldId id="1615" r:id="rId34"/>
    <p:sldId id="1616" r:id="rId35"/>
    <p:sldId id="1617" r:id="rId36"/>
    <p:sldId id="1618" r:id="rId37"/>
    <p:sldId id="1619" r:id="rId38"/>
    <p:sldId id="1620" r:id="rId39"/>
    <p:sldId id="1621" r:id="rId40"/>
    <p:sldId id="1622" r:id="rId41"/>
    <p:sldId id="1623" r:id="rId42"/>
    <p:sldId id="1610" r:id="rId43"/>
    <p:sldId id="1611" r:id="rId44"/>
  </p:sldIdLst>
  <p:sldSz cx="9144000" cy="6858000" type="screen4x3"/>
  <p:notesSz cx="6858000" cy="9144000"/>
  <p:defaultTextStyle>
    <a:defPPr>
      <a:defRPr lang="zh-CN"/>
    </a:defPPr>
    <a:lvl1pPr algn="l" rtl="0" fontAlgn="base">
      <a:spcBef>
        <a:spcPct val="0"/>
      </a:spcBef>
      <a:spcAft>
        <a:spcPct val="0"/>
      </a:spcAft>
      <a:defRPr b="1" kern="1200">
        <a:solidFill>
          <a:schemeClr val="tx1"/>
        </a:solidFill>
        <a:latin typeface="Garamond" pitchFamily="18" charset="0"/>
        <a:ea typeface="宋体" pitchFamily="2" charset="-122"/>
        <a:cs typeface="+mn-cs"/>
      </a:defRPr>
    </a:lvl1pPr>
    <a:lvl2pPr marL="457200" algn="l" rtl="0" fontAlgn="base">
      <a:spcBef>
        <a:spcPct val="0"/>
      </a:spcBef>
      <a:spcAft>
        <a:spcPct val="0"/>
      </a:spcAft>
      <a:defRPr b="1" kern="1200">
        <a:solidFill>
          <a:schemeClr val="tx1"/>
        </a:solidFill>
        <a:latin typeface="Garamond" pitchFamily="18" charset="0"/>
        <a:ea typeface="宋体" pitchFamily="2" charset="-122"/>
        <a:cs typeface="+mn-cs"/>
      </a:defRPr>
    </a:lvl2pPr>
    <a:lvl3pPr marL="914400" algn="l" rtl="0" fontAlgn="base">
      <a:spcBef>
        <a:spcPct val="0"/>
      </a:spcBef>
      <a:spcAft>
        <a:spcPct val="0"/>
      </a:spcAft>
      <a:defRPr b="1" kern="1200">
        <a:solidFill>
          <a:schemeClr val="tx1"/>
        </a:solidFill>
        <a:latin typeface="Garamond" pitchFamily="18" charset="0"/>
        <a:ea typeface="宋体" pitchFamily="2" charset="-122"/>
        <a:cs typeface="+mn-cs"/>
      </a:defRPr>
    </a:lvl3pPr>
    <a:lvl4pPr marL="1371600" algn="l" rtl="0" fontAlgn="base">
      <a:spcBef>
        <a:spcPct val="0"/>
      </a:spcBef>
      <a:spcAft>
        <a:spcPct val="0"/>
      </a:spcAft>
      <a:defRPr b="1" kern="1200">
        <a:solidFill>
          <a:schemeClr val="tx1"/>
        </a:solidFill>
        <a:latin typeface="Garamond" pitchFamily="18" charset="0"/>
        <a:ea typeface="宋体" pitchFamily="2" charset="-122"/>
        <a:cs typeface="+mn-cs"/>
      </a:defRPr>
    </a:lvl4pPr>
    <a:lvl5pPr marL="1828800" algn="l" rtl="0" fontAlgn="base">
      <a:spcBef>
        <a:spcPct val="0"/>
      </a:spcBef>
      <a:spcAft>
        <a:spcPct val="0"/>
      </a:spcAft>
      <a:defRPr b="1" kern="1200">
        <a:solidFill>
          <a:schemeClr val="tx1"/>
        </a:solidFill>
        <a:latin typeface="Garamond" pitchFamily="18" charset="0"/>
        <a:ea typeface="宋体" pitchFamily="2" charset="-122"/>
        <a:cs typeface="+mn-cs"/>
      </a:defRPr>
    </a:lvl5pPr>
    <a:lvl6pPr marL="2286000" algn="l" defTabSz="914400" rtl="0" eaLnBrk="1" latinLnBrk="0" hangingPunct="1">
      <a:defRPr b="1" kern="1200">
        <a:solidFill>
          <a:schemeClr val="tx1"/>
        </a:solidFill>
        <a:latin typeface="Garamond" pitchFamily="18" charset="0"/>
        <a:ea typeface="宋体" pitchFamily="2" charset="-122"/>
        <a:cs typeface="+mn-cs"/>
      </a:defRPr>
    </a:lvl6pPr>
    <a:lvl7pPr marL="2743200" algn="l" defTabSz="914400" rtl="0" eaLnBrk="1" latinLnBrk="0" hangingPunct="1">
      <a:defRPr b="1" kern="1200">
        <a:solidFill>
          <a:schemeClr val="tx1"/>
        </a:solidFill>
        <a:latin typeface="Garamond" pitchFamily="18" charset="0"/>
        <a:ea typeface="宋体" pitchFamily="2" charset="-122"/>
        <a:cs typeface="+mn-cs"/>
      </a:defRPr>
    </a:lvl7pPr>
    <a:lvl8pPr marL="3200400" algn="l" defTabSz="914400" rtl="0" eaLnBrk="1" latinLnBrk="0" hangingPunct="1">
      <a:defRPr b="1" kern="1200">
        <a:solidFill>
          <a:schemeClr val="tx1"/>
        </a:solidFill>
        <a:latin typeface="Garamond" pitchFamily="18" charset="0"/>
        <a:ea typeface="宋体" pitchFamily="2" charset="-122"/>
        <a:cs typeface="+mn-cs"/>
      </a:defRPr>
    </a:lvl8pPr>
    <a:lvl9pPr marL="3657600" algn="l" defTabSz="914400" rtl="0" eaLnBrk="1" latinLnBrk="0" hangingPunct="1">
      <a:defRPr b="1" kern="1200">
        <a:solidFill>
          <a:schemeClr val="tx1"/>
        </a:solidFill>
        <a:latin typeface="Garamond" pitchFamily="18" charset="0"/>
        <a:ea typeface="宋体" pitchFamily="2" charset="-122"/>
        <a:cs typeface="+mn-cs"/>
      </a:defRPr>
    </a:lvl9pPr>
  </p:defaultTextStyle>
  <p:extLst>
    <p:ext uri="{EFAFB233-063F-42B5-8137-9DF3F51BA10A}">
      <p15:sldGuideLst xmlns:p15="http://schemas.microsoft.com/office/powerpoint/2012/main">
        <p15:guide id="1" orient="horz" pos="1933">
          <p15:clr>
            <a:srgbClr val="A4A3A4"/>
          </p15:clr>
        </p15:guide>
        <p15:guide id="2" pos="26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33CC33"/>
    <a:srgbClr val="339933"/>
    <a:srgbClr val="333399"/>
    <a:srgbClr val="FFFF00"/>
    <a:srgbClr val="CC0000"/>
    <a:srgbClr val="80808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08" autoAdjust="0"/>
    <p:restoredTop sz="90232" autoAdjust="0"/>
  </p:normalViewPr>
  <p:slideViewPr>
    <p:cSldViewPr>
      <p:cViewPr varScale="1">
        <p:scale>
          <a:sx n="81" d="100"/>
          <a:sy n="81" d="100"/>
        </p:scale>
        <p:origin x="384" y="90"/>
      </p:cViewPr>
      <p:guideLst>
        <p:guide orient="horz" pos="1933"/>
        <p:guide pos="269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Rot="1" noChangeAspect="1" noChangeArrowheads="1"/>
          </p:cNvSpPr>
          <p:nvPr>
            <p:ph type="sldImg" idx="2"/>
          </p:nvPr>
        </p:nvSpPr>
        <p:spPr bwMode="auto">
          <a:xfrm>
            <a:off x="1050925" y="754063"/>
            <a:ext cx="4572000" cy="3294062"/>
          </a:xfrm>
          <a:prstGeom prst="rect">
            <a:avLst/>
          </a:prstGeom>
          <a:noFill/>
          <a:ln>
            <a:noFill/>
          </a:ln>
        </p:spPr>
      </p:sp>
      <p:sp>
        <p:nvSpPr>
          <p:cNvPr id="2051" name="Rectangle 3"/>
          <p:cNvSpPr>
            <a:spLocks noGrp="1" noChangeArrowheads="1"/>
          </p:cNvSpPr>
          <p:nvPr>
            <p:ph type="body" sz="quarter" idx="3"/>
          </p:nvPr>
        </p:nvSpPr>
        <p:spPr bwMode="auto">
          <a:xfrm>
            <a:off x="538163" y="4387850"/>
            <a:ext cx="5780087" cy="3952875"/>
          </a:xfrm>
          <a:prstGeom prst="rect">
            <a:avLst/>
          </a:prstGeom>
          <a:noFill/>
          <a:ln>
            <a:noFill/>
          </a:ln>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052" name="Rectangle 4"/>
          <p:cNvSpPr>
            <a:spLocks noGrp="1" noChangeArrowheads="1"/>
          </p:cNvSpPr>
          <p:nvPr>
            <p:ph type="hdr" sz="quarter"/>
          </p:nvPr>
        </p:nvSpPr>
        <p:spPr bwMode="auto">
          <a:xfrm>
            <a:off x="0" y="0"/>
            <a:ext cx="2973388" cy="457200"/>
          </a:xfrm>
          <a:prstGeom prst="rect">
            <a:avLst/>
          </a:prstGeom>
          <a:noFill/>
          <a:ln>
            <a:noFill/>
          </a:ln>
        </p:spPr>
        <p:txBody>
          <a:bodyPr vert="horz" wrap="square" lIns="91440" tIns="45720" rIns="91440" bIns="45720" numCol="1" anchor="t" anchorCtr="0" compatLnSpc="1"/>
          <a:lstStyle>
            <a:lvl1pPr>
              <a:defRPr sz="1200" b="0" smtClean="0"/>
            </a:lvl1pPr>
          </a:lstStyle>
          <a:p>
            <a:pPr>
              <a:defRPr/>
            </a:pPr>
            <a:endParaRPr lang="zh-CN" altLang="en-US"/>
          </a:p>
        </p:txBody>
      </p:sp>
      <p:sp>
        <p:nvSpPr>
          <p:cNvPr id="2053" name="Rectangle 5"/>
          <p:cNvSpPr>
            <a:spLocks noGrp="1" noChangeArrowheads="1"/>
          </p:cNvSpPr>
          <p:nvPr>
            <p:ph type="dt" idx="1"/>
          </p:nvPr>
        </p:nvSpPr>
        <p:spPr bwMode="auto">
          <a:xfrm>
            <a:off x="3883025" y="0"/>
            <a:ext cx="2974975" cy="457200"/>
          </a:xfrm>
          <a:prstGeom prst="rect">
            <a:avLst/>
          </a:prstGeom>
          <a:noFill/>
          <a:ln>
            <a:noFill/>
          </a:ln>
        </p:spPr>
        <p:txBody>
          <a:bodyPr vert="horz" wrap="square" lIns="91440" tIns="45720" rIns="91440" bIns="45720" numCol="1" anchor="t" anchorCtr="0" compatLnSpc="1"/>
          <a:lstStyle>
            <a:lvl1pPr algn="r">
              <a:defRPr sz="1200" b="0" smtClean="0"/>
            </a:lvl1pPr>
          </a:lstStyle>
          <a:p>
            <a:pPr>
              <a:defRPr/>
            </a:pPr>
            <a:endParaRPr lang="en-US"/>
          </a:p>
        </p:txBody>
      </p:sp>
      <p:sp>
        <p:nvSpPr>
          <p:cNvPr id="2054" name="Rectangle 6"/>
          <p:cNvSpPr>
            <a:spLocks noGrp="1" noChangeArrowheads="1"/>
          </p:cNvSpPr>
          <p:nvPr>
            <p:ph type="ftr" sz="quarter" idx="4"/>
          </p:nvPr>
        </p:nvSpPr>
        <p:spPr bwMode="auto">
          <a:xfrm>
            <a:off x="0" y="8686800"/>
            <a:ext cx="2973388" cy="457200"/>
          </a:xfrm>
          <a:prstGeom prst="rect">
            <a:avLst/>
          </a:prstGeom>
          <a:noFill/>
          <a:ln>
            <a:noFill/>
          </a:ln>
        </p:spPr>
        <p:txBody>
          <a:bodyPr vert="horz" wrap="square" lIns="91440" tIns="45720" rIns="91440" bIns="45720" numCol="1" anchor="t" anchorCtr="0" compatLnSpc="1"/>
          <a:lstStyle>
            <a:lvl1pPr>
              <a:defRPr sz="1200" b="0" smtClean="0"/>
            </a:lvl1pPr>
          </a:lstStyle>
          <a:p>
            <a:pPr>
              <a:defRPr/>
            </a:pPr>
            <a:endParaRPr lang="en-US"/>
          </a:p>
        </p:txBody>
      </p:sp>
      <p:sp>
        <p:nvSpPr>
          <p:cNvPr id="2055" name="Rectangle 7"/>
          <p:cNvSpPr>
            <a:spLocks noGrp="1" noChangeArrowheads="1"/>
          </p:cNvSpPr>
          <p:nvPr>
            <p:ph type="sldNum" sz="quarter" idx="5"/>
          </p:nvPr>
        </p:nvSpPr>
        <p:spPr bwMode="auto">
          <a:xfrm>
            <a:off x="3883025" y="8686800"/>
            <a:ext cx="2974975" cy="457200"/>
          </a:xfrm>
          <a:prstGeom prst="rect">
            <a:avLst/>
          </a:prstGeom>
          <a:noFill/>
          <a:ln>
            <a:noFill/>
          </a:ln>
        </p:spPr>
        <p:txBody>
          <a:bodyPr vert="horz" wrap="square" lIns="91440" tIns="45720" rIns="91440" bIns="45720" numCol="1" anchor="t" anchorCtr="0" compatLnSpc="1"/>
          <a:lstStyle>
            <a:lvl1pPr algn="r">
              <a:defRPr sz="1200" b="0" smtClean="0"/>
            </a:lvl1pPr>
          </a:lstStyle>
          <a:p>
            <a:pPr>
              <a:defRPr/>
            </a:pPr>
            <a:fld id="{4FFDFA92-483F-446E-91D8-DF13B7C4C9F9}" type="slidenum">
              <a:rPr lang="zh-CN" altLang="en-US"/>
              <a:t>‹#›</a:t>
            </a:fld>
            <a:endParaRPr lang="en-US"/>
          </a:p>
        </p:txBody>
      </p:sp>
    </p:spTree>
    <p:extLst>
      <p:ext uri="{BB962C8B-B14F-4D97-AF65-F5344CB8AC3E}">
        <p14:creationId xmlns:p14="http://schemas.microsoft.com/office/powerpoint/2010/main" val="859399346"/>
      </p:ext>
    </p:extLst>
  </p:cSld>
  <p:clrMap bg1="dk2" tx1="lt1" bg2="dk1"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39825" y="754063"/>
            <a:ext cx="4392613" cy="3294062"/>
          </a:xfrm>
        </p:spPr>
      </p:sp>
      <p:sp>
        <p:nvSpPr>
          <p:cNvPr id="54275" name="Rectangle 3"/>
          <p:cNvSpPr>
            <a:spLocks noGrp="1" noChangeArrowheads="1"/>
          </p:cNvSpPr>
          <p:nvPr>
            <p:ph type="body" idx="1"/>
          </p:nvPr>
        </p:nvSpPr>
        <p:spPr>
          <a:noFill/>
        </p:spPr>
        <p:txBody>
          <a:bodyPr/>
          <a:lstStyle/>
          <a:p>
            <a:r>
              <a:rPr lang="zh-CN" altLang="en-US" dirty="0">
                <a:latin typeface="Arial" charset="0"/>
              </a:rPr>
              <a:t>我汇报的主题是：。</a:t>
            </a:r>
            <a:endParaRPr lang="en-US" altLang="zh-CN" dirty="0">
              <a:latin typeface="Arial" charset="0"/>
            </a:endParaRPr>
          </a:p>
          <a:p>
            <a:r>
              <a:rPr lang="zh-CN" altLang="en-US" dirty="0">
                <a:latin typeface="Arial" charset="0"/>
              </a:rPr>
              <a:t>感谢专题召集人提供这样一个和大家交流的机会。</a:t>
            </a:r>
            <a:endParaRPr lang="en-US" altLang="zh-CN" dirty="0">
              <a:latin typeface="Arial" charset="0"/>
            </a:endParaRPr>
          </a:p>
          <a:p>
            <a:r>
              <a:rPr lang="zh-CN" altLang="en-US" dirty="0">
                <a:latin typeface="Arial" charset="0"/>
              </a:rPr>
              <a:t>多学科的深度结合和交叉是地球科学发展的新动力。我想通过这次机会，向岩石学界的同行们介绍我们地球物理学同行在中国东部获得的深部结构证据。</a:t>
            </a:r>
          </a:p>
        </p:txBody>
      </p:sp>
    </p:spTree>
  </p:cSld>
  <p:clrMapOvr>
    <a:overrideClrMapping bg1="dk2" tx1="lt1" bg2="dk1" tx2="lt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1139825" y="752475"/>
            <a:ext cx="4391025" cy="3294063"/>
          </a:xfrm>
        </p:spPr>
      </p:sp>
      <p:sp>
        <p:nvSpPr>
          <p:cNvPr id="20483" name="Rectangle 3"/>
          <p:cNvSpPr>
            <a:spLocks noGrp="1" noChangeArrowheads="1"/>
          </p:cNvSpPr>
          <p:nvPr>
            <p:ph type="body" idx="1"/>
          </p:nvPr>
        </p:nvSpPr>
        <p:spPr>
          <a:xfrm>
            <a:off x="536575" y="4386263"/>
            <a:ext cx="5780088" cy="3952875"/>
          </a:xfrm>
        </p:spPr>
        <p:txBody>
          <a:bodyPr/>
          <a:lstStyle/>
          <a:p>
            <a:r>
              <a:rPr lang="zh-CN" altLang="en-US" dirty="0"/>
              <a:t>认识华北克拉通破坏，最终目标是为了建立动力学模型。为构建华北克拉通破坏上地幔动力学模型提供了不可或缺的证据</a:t>
            </a:r>
            <a:endParaRPr lang="en-US" altLang="zh-CN" dirty="0"/>
          </a:p>
          <a:p>
            <a:r>
              <a:rPr lang="zh-CN" altLang="en-US" dirty="0"/>
              <a:t>来推论它所蕴含的动力学意义</a:t>
            </a:r>
            <a:endParaRPr lang="en-US" altLang="zh-CN" dirty="0"/>
          </a:p>
          <a:p>
            <a:endParaRPr lang="en-US" altLang="zh-CN" dirty="0"/>
          </a:p>
          <a:p>
            <a:r>
              <a:rPr lang="zh-CN" altLang="en-US" dirty="0"/>
              <a:t>需要慢一点放映</a:t>
            </a:r>
            <a:endParaRPr lang="en-US" altLang="zh-CN" dirty="0"/>
          </a:p>
        </p:txBody>
      </p:sp>
    </p:spTree>
    <p:extLst>
      <p:ext uri="{BB962C8B-B14F-4D97-AF65-F5344CB8AC3E}">
        <p14:creationId xmlns:p14="http://schemas.microsoft.com/office/powerpoint/2010/main" val="1266363463"/>
      </p:ext>
    </p:extLst>
  </p:cSld>
  <p:clrMapOvr>
    <a:overrideClrMapping bg1="dk2" tx1="lt1" bg2="dk1" tx2="lt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41413" y="754063"/>
            <a:ext cx="4391025" cy="3294062"/>
          </a:xfrm>
        </p:spPr>
      </p:sp>
      <p:sp>
        <p:nvSpPr>
          <p:cNvPr id="55299" name="Rectangle 3"/>
          <p:cNvSpPr>
            <a:spLocks noGrp="1" noChangeArrowheads="1"/>
          </p:cNvSpPr>
          <p:nvPr>
            <p:ph type="body" idx="1"/>
          </p:nvPr>
        </p:nvSpPr>
        <p:spPr>
          <a:noFill/>
        </p:spPr>
        <p:txBody>
          <a:bodyPr/>
          <a:lstStyle/>
          <a:p>
            <a:r>
              <a:rPr lang="zh-CN" altLang="en-US" dirty="0">
                <a:latin typeface="Arial" charset="0"/>
              </a:rPr>
              <a:t>我的报告分为以下几个部分</a:t>
            </a:r>
          </a:p>
        </p:txBody>
      </p:sp>
    </p:spTree>
  </p:cSld>
  <p:clrMapOvr>
    <a:overrideClrMapping bg1="dk2" tx1="lt1" bg2="dk1" tx2="lt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xfrm>
            <a:off x="1141413" y="754063"/>
            <a:ext cx="4391025" cy="3294062"/>
          </a:xfrm>
        </p:spPr>
      </p:sp>
      <p:sp>
        <p:nvSpPr>
          <p:cNvPr id="26627" name="Rectangle 3"/>
          <p:cNvSpPr>
            <a:spLocks noGrp="1" noChangeArrowheads="1"/>
          </p:cNvSpPr>
          <p:nvPr>
            <p:ph type="body" idx="1"/>
          </p:nvPr>
        </p:nvSpPr>
        <p:spPr>
          <a:noFill/>
        </p:spPr>
        <p:txBody>
          <a:bodyPr/>
          <a:lstStyle/>
          <a:p>
            <a:r>
              <a:rPr kumimoji="0" lang="zh-CN" altLang="en-US" dirty="0"/>
              <a:t>尽管在座的各位同事对中国东部的动力学背景都比我熟悉，但为了叙述后面的研究，我还是</a:t>
            </a:r>
            <a:r>
              <a:rPr kumimoji="0" lang="zh-CN" altLang="en-US" baseline="0" dirty="0"/>
              <a:t>有必要在这简要介绍中国东部演化的大构造背景</a:t>
            </a:r>
            <a:endParaRPr kumimoji="0" lang="zh-CN" altLang="en-US" dirty="0"/>
          </a:p>
        </p:txBody>
      </p:sp>
    </p:spTree>
  </p:cSld>
  <p:clrMapOvr>
    <a:overrideClrMapping bg1="dk2" tx1="lt1" bg2="dk1" tx2="lt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754063"/>
            <a:ext cx="4391025" cy="3294062"/>
          </a:xfrm>
        </p:spPr>
      </p:sp>
      <p:sp>
        <p:nvSpPr>
          <p:cNvPr id="3" name="备注占位符 2"/>
          <p:cNvSpPr>
            <a:spLocks noGrp="1"/>
          </p:cNvSpPr>
          <p:nvPr>
            <p:ph type="body" idx="1"/>
          </p:nvPr>
        </p:nvSpPr>
        <p:spPr/>
        <p:txBody>
          <a:bodyPr/>
          <a:lstStyle/>
          <a:p>
            <a:r>
              <a:rPr lang="zh-CN" altLang="en-US" sz="1200" b="0" i="0" u="none" strike="noStrike" kern="1200" baseline="0" dirty="0">
                <a:solidFill>
                  <a:schemeClr val="tx1"/>
                </a:solidFill>
                <a:latin typeface="+mn-lt"/>
                <a:ea typeface="+mn-ea"/>
                <a:cs typeface="+mn-cs"/>
              </a:rPr>
              <a:t>地幔的变形主要是由橄榄石引起</a:t>
            </a:r>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我们是根据</a:t>
            </a:r>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地幔橄榄石在一定应变条件下，由于晶格排列的优势方向，会具有各向异性</a:t>
            </a:r>
            <a:endParaRPr lang="en-US" altLang="zh-CN" sz="1200" b="0" i="0" u="none" strike="noStrike" kern="1200" baseline="0" dirty="0">
              <a:solidFill>
                <a:schemeClr val="tx1"/>
              </a:solidFill>
              <a:latin typeface="+mn-lt"/>
              <a:ea typeface="+mn-ea"/>
              <a:cs typeface="+mn-cs"/>
            </a:endParaRPr>
          </a:p>
          <a:p>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a:solidFill>
                  <a:schemeClr val="tx1"/>
                </a:solidFill>
                <a:latin typeface="+mn-lt"/>
                <a:ea typeface="+mn-ea"/>
                <a:cs typeface="+mn-cs"/>
              </a:rPr>
              <a:t>Savage,1999</a:t>
            </a:r>
            <a:r>
              <a:rPr lang="zh-CN" altLang="en-US" sz="1200" b="0" i="0" u="none" strike="noStrike" kern="1200" baseline="0" dirty="0">
                <a:solidFill>
                  <a:schemeClr val="tx1"/>
                </a:solidFill>
                <a:latin typeface="+mn-lt"/>
                <a:ea typeface="+mn-ea"/>
                <a:cs typeface="+mn-cs"/>
              </a:rPr>
              <a:t>： </a:t>
            </a:r>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a:t>
            </a:r>
            <a:r>
              <a:rPr lang="en-US" altLang="zh-CN" sz="1200" b="0" i="0" u="none" strike="noStrike" kern="1200" baseline="0" dirty="0">
                <a:solidFill>
                  <a:schemeClr val="tx1"/>
                </a:solidFill>
                <a:latin typeface="+mn-lt"/>
                <a:ea typeface="+mn-ea"/>
                <a:cs typeface="+mn-cs"/>
              </a:rPr>
              <a:t>1</a:t>
            </a:r>
            <a:r>
              <a:rPr lang="zh-CN" altLang="en-US" sz="1200" b="0" i="0" u="none" strike="noStrike" kern="1200" baseline="0" dirty="0">
                <a:solidFill>
                  <a:schemeClr val="tx1"/>
                </a:solidFill>
                <a:latin typeface="+mn-lt"/>
                <a:ea typeface="+mn-ea"/>
                <a:cs typeface="+mn-cs"/>
              </a:rPr>
              <a:t>）</a:t>
            </a:r>
            <a:r>
              <a:rPr lang="en-US" altLang="zh-CN" sz="1200" b="0" i="0" u="none" strike="noStrike" kern="1200" baseline="0" dirty="0">
                <a:solidFill>
                  <a:schemeClr val="tx1"/>
                </a:solidFill>
                <a:latin typeface="+mn-lt"/>
                <a:ea typeface="+mn-ea"/>
                <a:cs typeface="+mn-cs"/>
              </a:rPr>
              <a:t>Mantle anisotropy is believed to result from strain-induced, preferred orientation of mantle minerals (mainly olivine), and thus shear wave splitting measurements can characterize the orientation and depth extent of mantle strain fields.</a:t>
            </a:r>
          </a:p>
          <a:p>
            <a:r>
              <a:rPr lang="zh-CN" altLang="en-US" sz="1200" b="0" i="0" u="none" strike="noStrike" kern="1200" baseline="0" dirty="0">
                <a:solidFill>
                  <a:schemeClr val="tx1"/>
                </a:solidFill>
                <a:latin typeface="+mn-lt"/>
                <a:ea typeface="+mn-ea"/>
                <a:cs typeface="+mn-cs"/>
              </a:rPr>
              <a:t>（</a:t>
            </a:r>
            <a:r>
              <a:rPr lang="en-US" altLang="zh-CN" sz="1200" b="0" i="0" u="none" strike="noStrike" kern="1200" baseline="0" dirty="0">
                <a:solidFill>
                  <a:schemeClr val="tx1"/>
                </a:solidFill>
                <a:latin typeface="+mn-lt"/>
                <a:ea typeface="+mn-ea"/>
                <a:cs typeface="+mn-cs"/>
              </a:rPr>
              <a:t>2</a:t>
            </a:r>
            <a:r>
              <a:rPr lang="zh-CN" altLang="en-US" sz="1200" b="0" i="0" u="none" strike="noStrike" kern="1200" baseline="0" dirty="0">
                <a:solidFill>
                  <a:schemeClr val="tx1"/>
                </a:solidFill>
                <a:latin typeface="+mn-lt"/>
                <a:ea typeface="+mn-ea"/>
                <a:cs typeface="+mn-cs"/>
              </a:rPr>
              <a:t>）</a:t>
            </a:r>
            <a:r>
              <a:rPr lang="en-US" altLang="zh-CN" sz="1200" b="0" i="0" u="none" strike="noStrike" kern="1200" baseline="0" dirty="0">
                <a:solidFill>
                  <a:schemeClr val="tx1"/>
                </a:solidFill>
                <a:latin typeface="+mn-lt"/>
                <a:ea typeface="+mn-ea"/>
                <a:cs typeface="+mn-cs"/>
              </a:rPr>
              <a:t>Deformation is often complicated by recrystallization occurring simultaneously</a:t>
            </a:r>
          </a:p>
          <a:p>
            <a:r>
              <a:rPr lang="zh-CN" altLang="en-US" sz="1200" b="0" i="0" u="none" strike="noStrike" kern="1200" baseline="0" dirty="0">
                <a:solidFill>
                  <a:schemeClr val="tx1"/>
                </a:solidFill>
                <a:latin typeface="+mn-lt"/>
                <a:ea typeface="+mn-ea"/>
                <a:cs typeface="+mn-cs"/>
              </a:rPr>
              <a:t>（</a:t>
            </a:r>
            <a:r>
              <a:rPr lang="en-US" altLang="zh-CN" sz="1200" b="0" i="0" u="none" strike="noStrike" kern="1200" baseline="0" dirty="0">
                <a:solidFill>
                  <a:schemeClr val="tx1"/>
                </a:solidFill>
                <a:latin typeface="+mn-lt"/>
                <a:ea typeface="+mn-ea"/>
                <a:cs typeface="+mn-cs"/>
              </a:rPr>
              <a:t>3</a:t>
            </a:r>
            <a:r>
              <a:rPr lang="zh-CN" altLang="en-US" sz="1200" b="0" i="0" u="none" strike="noStrike" kern="1200" baseline="0" dirty="0">
                <a:solidFill>
                  <a:schemeClr val="tx1"/>
                </a:solidFill>
                <a:latin typeface="+mn-lt"/>
                <a:ea typeface="+mn-ea"/>
                <a:cs typeface="+mn-cs"/>
              </a:rPr>
              <a:t>）</a:t>
            </a:r>
            <a:r>
              <a:rPr lang="en-US" altLang="zh-CN" sz="1200" b="0" i="0" u="none" strike="noStrike" kern="1200" baseline="0" dirty="0">
                <a:solidFill>
                  <a:schemeClr val="tx1"/>
                </a:solidFill>
                <a:latin typeface="+mn-lt"/>
                <a:ea typeface="+mn-ea"/>
                <a:cs typeface="+mn-cs"/>
              </a:rPr>
              <a:t>Both theoretical [</a:t>
            </a:r>
            <a:r>
              <a:rPr lang="en-US" altLang="zh-CN" sz="1200" b="0" i="1" u="none" strike="noStrike" kern="1200" baseline="0" dirty="0" err="1">
                <a:solidFill>
                  <a:schemeClr val="tx1"/>
                </a:solidFill>
                <a:latin typeface="+mn-lt"/>
                <a:ea typeface="+mn-ea"/>
                <a:cs typeface="+mn-cs"/>
              </a:rPr>
              <a:t>Ribe</a:t>
            </a:r>
            <a:r>
              <a:rPr lang="en-US" altLang="zh-CN" sz="1200" b="0" i="1" u="none" strike="noStrike" kern="1200" baseline="0" dirty="0">
                <a:solidFill>
                  <a:schemeClr val="tx1"/>
                </a:solidFill>
                <a:latin typeface="+mn-lt"/>
                <a:ea typeface="+mn-ea"/>
                <a:cs typeface="+mn-cs"/>
              </a:rPr>
              <a:t> and Yu</a:t>
            </a:r>
            <a:r>
              <a:rPr lang="en-US" altLang="zh-CN" sz="1200" b="0" i="0" u="none" strike="noStrike" kern="1200" baseline="0" dirty="0">
                <a:solidFill>
                  <a:schemeClr val="tx1"/>
                </a:solidFill>
                <a:latin typeface="+mn-lt"/>
                <a:ea typeface="+mn-ea"/>
                <a:cs typeface="+mn-cs"/>
              </a:rPr>
              <a:t>, 1991; </a:t>
            </a:r>
            <a:r>
              <a:rPr lang="en-US" altLang="zh-CN" sz="1200" b="0" i="1" u="none" strike="noStrike" kern="1200" baseline="0" dirty="0" err="1">
                <a:solidFill>
                  <a:schemeClr val="tx1"/>
                </a:solidFill>
                <a:latin typeface="+mn-lt"/>
                <a:ea typeface="+mn-ea"/>
                <a:cs typeface="+mn-cs"/>
              </a:rPr>
              <a:t>Wenk</a:t>
            </a:r>
            <a:r>
              <a:rPr lang="en-US" altLang="zh-CN" sz="1200" b="0" i="1" u="none" strike="noStrike" kern="1200" baseline="0" dirty="0">
                <a:solidFill>
                  <a:schemeClr val="tx1"/>
                </a:solidFill>
                <a:latin typeface="+mn-lt"/>
                <a:ea typeface="+mn-ea"/>
                <a:cs typeface="+mn-cs"/>
              </a:rPr>
              <a:t> and Christie</a:t>
            </a:r>
            <a:r>
              <a:rPr lang="en-US" altLang="zh-CN" sz="1200" b="0" i="0" u="none" strike="noStrike" kern="1200" baseline="0" dirty="0">
                <a:solidFill>
                  <a:schemeClr val="tx1"/>
                </a:solidFill>
                <a:latin typeface="+mn-lt"/>
                <a:ea typeface="+mn-ea"/>
                <a:cs typeface="+mn-cs"/>
              </a:rPr>
              <a:t>, 1991] and experimental studies [</a:t>
            </a:r>
            <a:r>
              <a:rPr lang="en-US" altLang="zh-CN" sz="1200" b="0" i="1" u="none" strike="noStrike" kern="1200" baseline="0" dirty="0">
                <a:solidFill>
                  <a:schemeClr val="tx1"/>
                </a:solidFill>
                <a:latin typeface="+mn-lt"/>
                <a:ea typeface="+mn-ea"/>
                <a:cs typeface="+mn-cs"/>
              </a:rPr>
              <a:t>Nicolas et al</a:t>
            </a:r>
            <a:r>
              <a:rPr lang="en-US" altLang="zh-CN" sz="1200" b="0" i="0" u="none" strike="noStrike" kern="1200" baseline="0" dirty="0">
                <a:solidFill>
                  <a:schemeClr val="tx1"/>
                </a:solidFill>
                <a:latin typeface="+mn-lt"/>
                <a:ea typeface="+mn-ea"/>
                <a:cs typeface="+mn-cs"/>
              </a:rPr>
              <a:t>., 1973; </a:t>
            </a:r>
            <a:r>
              <a:rPr lang="en-US" altLang="zh-CN" sz="1200" b="0" i="1" u="none" strike="noStrike" kern="1200" baseline="0" dirty="0" err="1">
                <a:solidFill>
                  <a:schemeClr val="tx1"/>
                </a:solidFill>
                <a:latin typeface="+mn-lt"/>
                <a:ea typeface="+mn-ea"/>
                <a:cs typeface="+mn-cs"/>
              </a:rPr>
              <a:t>Mainprice</a:t>
            </a:r>
            <a:r>
              <a:rPr lang="en-US" altLang="zh-CN" sz="1200" b="0" i="1" u="none" strike="noStrike" kern="1200" baseline="0" dirty="0">
                <a:solidFill>
                  <a:schemeClr val="tx1"/>
                </a:solidFill>
                <a:latin typeface="+mn-lt"/>
                <a:ea typeface="+mn-ea"/>
                <a:cs typeface="+mn-cs"/>
              </a:rPr>
              <a:t> and Nicolas</a:t>
            </a:r>
            <a:r>
              <a:rPr lang="en-US" altLang="zh-CN" sz="1200" b="0" i="0" u="none" strike="noStrike" kern="1200" baseline="0" dirty="0">
                <a:solidFill>
                  <a:schemeClr val="tx1"/>
                </a:solidFill>
                <a:latin typeface="+mn-lt"/>
                <a:ea typeface="+mn-ea"/>
                <a:cs typeface="+mn-cs"/>
              </a:rPr>
              <a:t>, 1989; </a:t>
            </a:r>
            <a:r>
              <a:rPr lang="en-US" altLang="zh-CN" sz="1200" b="0" i="1" u="none" strike="noStrike" kern="1200" baseline="0" dirty="0">
                <a:solidFill>
                  <a:schemeClr val="tx1"/>
                </a:solidFill>
                <a:latin typeface="+mn-lt"/>
                <a:ea typeface="+mn-ea"/>
                <a:cs typeface="+mn-cs"/>
              </a:rPr>
              <a:t>Zhang and </a:t>
            </a:r>
            <a:r>
              <a:rPr lang="en-US" altLang="zh-CN" sz="1200" b="0" i="1" u="none" strike="noStrike" kern="1200" baseline="0" dirty="0" err="1">
                <a:solidFill>
                  <a:schemeClr val="tx1"/>
                </a:solidFill>
                <a:latin typeface="+mn-lt"/>
                <a:ea typeface="+mn-ea"/>
                <a:cs typeface="+mn-cs"/>
              </a:rPr>
              <a:t>Karato</a:t>
            </a:r>
            <a:r>
              <a:rPr lang="en-US" altLang="zh-CN" sz="1200" b="0" i="0" u="none" strike="noStrike" kern="1200" baseline="0" dirty="0">
                <a:solidFill>
                  <a:schemeClr val="tx1"/>
                </a:solidFill>
                <a:latin typeface="+mn-lt"/>
                <a:ea typeface="+mn-ea"/>
                <a:cs typeface="+mn-cs"/>
              </a:rPr>
              <a:t>, 1995] suggest that mineral preferred orientation in the mantle forms in polycrystalline aggregates due to alignment of slip planes and directions with the shear plane and direction, respectively, during progressive  rotational deformation. For large (.150%) strain by progressive simple shear, experimental and theoretical studies suggest that olivine </a:t>
            </a:r>
            <a:r>
              <a:rPr lang="en-US" altLang="zh-CN" sz="1200" b="0" i="1" u="none" strike="noStrike" kern="1200" baseline="0" dirty="0">
                <a:solidFill>
                  <a:schemeClr val="tx1"/>
                </a:solidFill>
                <a:latin typeface="+mn-lt"/>
                <a:ea typeface="+mn-ea"/>
                <a:cs typeface="+mn-cs"/>
              </a:rPr>
              <a:t>a </a:t>
            </a:r>
            <a:r>
              <a:rPr lang="en-US" altLang="zh-CN" sz="1200" b="0" i="0" u="none" strike="noStrike" kern="1200" baseline="0" dirty="0">
                <a:solidFill>
                  <a:schemeClr val="tx1"/>
                </a:solidFill>
                <a:latin typeface="+mn-lt"/>
                <a:ea typeface="+mn-ea"/>
                <a:cs typeface="+mn-cs"/>
              </a:rPr>
              <a:t>axes align within the foliation plane, nearly parallel to</a:t>
            </a:r>
          </a:p>
          <a:p>
            <a:r>
              <a:rPr lang="en-US" altLang="zh-CN" sz="1200" b="0" i="0" u="none" strike="noStrike" kern="1200" baseline="0" dirty="0">
                <a:solidFill>
                  <a:schemeClr val="tx1"/>
                </a:solidFill>
                <a:latin typeface="+mn-lt"/>
                <a:ea typeface="+mn-ea"/>
                <a:cs typeface="+mn-cs"/>
              </a:rPr>
              <a:t>the lineation direction and parallel to [</a:t>
            </a:r>
            <a:r>
              <a:rPr lang="en-US" altLang="zh-CN" sz="1200" b="0" i="1" u="none" strike="noStrike" kern="1200" baseline="0" dirty="0" err="1">
                <a:solidFill>
                  <a:schemeClr val="tx1"/>
                </a:solidFill>
                <a:latin typeface="+mn-lt"/>
                <a:ea typeface="+mn-ea"/>
                <a:cs typeface="+mn-cs"/>
              </a:rPr>
              <a:t>Ribe</a:t>
            </a:r>
            <a:r>
              <a:rPr lang="en-US" altLang="zh-CN" sz="1200" b="0" i="0" u="none" strike="noStrike" kern="1200" baseline="0" dirty="0">
                <a:solidFill>
                  <a:schemeClr val="tx1"/>
                </a:solidFill>
                <a:latin typeface="+mn-lt"/>
                <a:ea typeface="+mn-ea"/>
                <a:cs typeface="+mn-cs"/>
              </a:rPr>
              <a:t>, 1989; </a:t>
            </a:r>
            <a:r>
              <a:rPr lang="en-US" altLang="zh-CN" sz="1200" b="0" i="1" u="none" strike="noStrike" kern="1200" baseline="0" dirty="0">
                <a:solidFill>
                  <a:schemeClr val="tx1"/>
                </a:solidFill>
                <a:latin typeface="+mn-lt"/>
                <a:ea typeface="+mn-ea"/>
                <a:cs typeface="+mn-cs"/>
              </a:rPr>
              <a:t>Zhang and </a:t>
            </a:r>
            <a:r>
              <a:rPr lang="en-US" altLang="zh-CN" sz="1200" b="0" i="1" u="none" strike="noStrike" kern="1200" baseline="0" dirty="0" err="1">
                <a:solidFill>
                  <a:schemeClr val="tx1"/>
                </a:solidFill>
                <a:latin typeface="+mn-lt"/>
                <a:ea typeface="+mn-ea"/>
                <a:cs typeface="+mn-cs"/>
              </a:rPr>
              <a:t>Karato</a:t>
            </a:r>
            <a:r>
              <a:rPr lang="en-US" altLang="zh-CN" sz="1200" b="0" i="0" u="none" strike="noStrike" kern="1200" baseline="0" dirty="0">
                <a:solidFill>
                  <a:schemeClr val="tx1"/>
                </a:solidFill>
                <a:latin typeface="+mn-lt"/>
                <a:ea typeface="+mn-ea"/>
                <a:cs typeface="+mn-cs"/>
              </a:rPr>
              <a:t>, 1995] or within 308 of [</a:t>
            </a:r>
            <a:r>
              <a:rPr lang="en-US" altLang="zh-CN" sz="1200" b="0" i="1" u="none" strike="noStrike" kern="1200" baseline="0" dirty="0" err="1">
                <a:solidFill>
                  <a:schemeClr val="tx1"/>
                </a:solidFill>
                <a:latin typeface="+mn-lt"/>
                <a:ea typeface="+mn-ea"/>
                <a:cs typeface="+mn-cs"/>
              </a:rPr>
              <a:t>Wenk</a:t>
            </a:r>
            <a:r>
              <a:rPr lang="en-US" altLang="zh-CN" sz="1200" b="0" i="1" u="none" strike="noStrike" kern="1200" baseline="0" dirty="0">
                <a:solidFill>
                  <a:schemeClr val="tx1"/>
                </a:solidFill>
                <a:latin typeface="+mn-lt"/>
                <a:ea typeface="+mn-ea"/>
                <a:cs typeface="+mn-cs"/>
              </a:rPr>
              <a:t> et al</a:t>
            </a:r>
            <a:r>
              <a:rPr lang="en-US" altLang="zh-CN" sz="1200" b="0" i="0" u="none" strike="noStrike" kern="1200" baseline="0" dirty="0">
                <a:solidFill>
                  <a:schemeClr val="tx1"/>
                </a:solidFill>
                <a:latin typeface="+mn-lt"/>
                <a:ea typeface="+mn-ea"/>
                <a:cs typeface="+mn-cs"/>
              </a:rPr>
              <a:t>., 1991] the direction of ductile shear.</a:t>
            </a:r>
          </a:p>
          <a:p>
            <a:r>
              <a:rPr lang="en-US" altLang="zh-CN" sz="1200" b="0" i="0" u="none" strike="noStrike" kern="1200" baseline="0" dirty="0">
                <a:solidFill>
                  <a:schemeClr val="tx1"/>
                </a:solidFill>
                <a:latin typeface="+mn-lt"/>
                <a:ea typeface="+mn-ea"/>
                <a:cs typeface="+mn-cs"/>
              </a:rPr>
              <a:t>In summary, the popular conception that f from splitting is parallel to olivine </a:t>
            </a:r>
            <a:r>
              <a:rPr lang="en-US" altLang="zh-CN" sz="1200" b="0" i="1" u="none" strike="noStrike" kern="1200" baseline="0" dirty="0">
                <a:solidFill>
                  <a:schemeClr val="tx1"/>
                </a:solidFill>
                <a:latin typeface="+mn-lt"/>
                <a:ea typeface="+mn-ea"/>
                <a:cs typeface="+mn-cs"/>
              </a:rPr>
              <a:t>a </a:t>
            </a:r>
            <a:r>
              <a:rPr lang="en-US" altLang="zh-CN" sz="1200" b="0" i="0" u="none" strike="noStrike" kern="1200" baseline="0" dirty="0">
                <a:solidFill>
                  <a:schemeClr val="tx1"/>
                </a:solidFill>
                <a:latin typeface="+mn-lt"/>
                <a:ea typeface="+mn-ea"/>
                <a:cs typeface="+mn-cs"/>
              </a:rPr>
              <a:t>axis orientations and subparallel to the horizontal flow direction or to the extension direction in the upper mantle and that for simple shear and large strains the maximum extension is approximately parallel to shear [e.g., </a:t>
            </a:r>
            <a:r>
              <a:rPr lang="en-US" altLang="zh-CN" sz="1200" b="0" i="1" u="none" strike="noStrike" kern="1200" baseline="0" dirty="0">
                <a:solidFill>
                  <a:schemeClr val="tx1"/>
                </a:solidFill>
                <a:latin typeface="+mn-lt"/>
                <a:ea typeface="+mn-ea"/>
                <a:cs typeface="+mn-cs"/>
              </a:rPr>
              <a:t>Silver and Chan</a:t>
            </a:r>
            <a:r>
              <a:rPr lang="en-US" altLang="zh-CN" sz="1200" b="0" i="0" u="none" strike="noStrike" kern="1200" baseline="0" dirty="0">
                <a:solidFill>
                  <a:schemeClr val="tx1"/>
                </a:solidFill>
                <a:latin typeface="+mn-lt"/>
                <a:ea typeface="+mn-ea"/>
                <a:cs typeface="+mn-cs"/>
              </a:rPr>
              <a:t>, 1991; </a:t>
            </a:r>
            <a:r>
              <a:rPr lang="en-US" altLang="zh-CN" sz="1200" b="0" i="1" u="none" strike="noStrike" kern="1200" baseline="0" dirty="0">
                <a:solidFill>
                  <a:schemeClr val="tx1"/>
                </a:solidFill>
                <a:latin typeface="+mn-lt"/>
                <a:ea typeface="+mn-ea"/>
                <a:cs typeface="+mn-cs"/>
              </a:rPr>
              <a:t>Nicolas</a:t>
            </a:r>
            <a:r>
              <a:rPr lang="en-US" altLang="zh-CN" sz="1200" b="0" i="0" u="none" strike="noStrike" kern="1200" baseline="0" dirty="0">
                <a:solidFill>
                  <a:schemeClr val="tx1"/>
                </a:solidFill>
                <a:latin typeface="+mn-lt"/>
                <a:ea typeface="+mn-ea"/>
                <a:cs typeface="+mn-cs"/>
              </a:rPr>
              <a:t>, 1993] appears to be valid for many, but</a:t>
            </a:r>
          </a:p>
          <a:p>
            <a:r>
              <a:rPr lang="en-US" altLang="zh-CN" sz="1200" b="0" i="0" u="none" strike="noStrike" kern="1200" baseline="0" dirty="0">
                <a:solidFill>
                  <a:schemeClr val="tx1"/>
                </a:solidFill>
                <a:latin typeface="+mn-lt"/>
                <a:ea typeface="+mn-ea"/>
                <a:cs typeface="+mn-cs"/>
              </a:rPr>
              <a:t>not all, cases.</a:t>
            </a:r>
            <a:endParaRPr lang="zh-CN" altLang="en-US" dirty="0"/>
          </a:p>
        </p:txBody>
      </p:sp>
      <p:sp>
        <p:nvSpPr>
          <p:cNvPr id="4" name="灯片编号占位符 3"/>
          <p:cNvSpPr>
            <a:spLocks noGrp="1"/>
          </p:cNvSpPr>
          <p:nvPr>
            <p:ph type="sldNum" sz="quarter" idx="10"/>
          </p:nvPr>
        </p:nvSpPr>
        <p:spPr/>
        <p:txBody>
          <a:bodyPr/>
          <a:lstStyle/>
          <a:p>
            <a:fld id="{2F310CBD-A08E-47D3-AECF-0B5586A729AA}" type="slidenum">
              <a:rPr lang="zh-CN" altLang="en-US" smtClean="0"/>
              <a:pPr/>
              <a:t>7</a:t>
            </a:fld>
            <a:endParaRPr lang="zh-CN" altLang="en-US"/>
          </a:p>
        </p:txBody>
      </p:sp>
    </p:spTree>
    <p:extLst>
      <p:ext uri="{BB962C8B-B14F-4D97-AF65-F5344CB8AC3E}">
        <p14:creationId xmlns:p14="http://schemas.microsoft.com/office/powerpoint/2010/main" val="3795092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2530" name="Rectangle 2"/>
          <p:cNvSpPr>
            <a:spLocks noGrp="1" noRot="1" noChangeAspect="1" noChangeArrowheads="1"/>
          </p:cNvSpPr>
          <p:nvPr>
            <p:ph type="sldImg"/>
          </p:nvPr>
        </p:nvSpPr>
        <p:spPr>
          <a:xfrm>
            <a:off x="1139825" y="754063"/>
            <a:ext cx="4392613" cy="3294062"/>
          </a:xfrm>
          <a:ln/>
          <a:extLst>
            <a:ext uri="{91240B29-F687-4F45-9708-019B960494DF}">
              <a14:hiddenLine xmlns:a14="http://schemas.microsoft.com/office/drawing/2010/main" w="1" cmpd="sng">
                <a:solidFill>
                  <a:schemeClr val="tx1"/>
                </a:solidFill>
                <a:miter lim="800000"/>
                <a:headEnd/>
                <a:tailEnd/>
              </a14:hiddenLine>
            </a:ext>
          </a:extLst>
        </p:spPr>
      </p:sp>
      <p:sp>
        <p:nvSpPr>
          <p:cNvPr id="22531" name="Rectangle 3"/>
          <p:cNvSpPr>
            <a:spLocks noGrp="1" noChangeArrowheads="1"/>
          </p:cNvSpPr>
          <p:nvPr>
            <p:ph type="body" idx="1"/>
          </p:nvPr>
        </p:nvSpPr>
        <p:spPr>
          <a:ln/>
          <a:extLst>
            <a:ext uri="{91240B29-F687-4F45-9708-019B960494DF}">
              <a14:hiddenLine xmlns:a14="http://schemas.microsoft.com/office/drawing/2010/main" w="1" cmpd="sng">
                <a:solidFill>
                  <a:schemeClr val="tx1"/>
                </a:solidFill>
                <a:miter lim="800000"/>
                <a:headEnd/>
                <a:tailEnd/>
              </a14:hiddenLine>
            </a:ext>
          </a:extLst>
        </p:spPr>
        <p:txBody>
          <a:bodyPr/>
          <a:lstStyle/>
          <a:p>
            <a:endParaRPr lang="zh-CN" altLang="en-US" dirty="0"/>
          </a:p>
        </p:txBody>
      </p:sp>
    </p:spTree>
    <p:extLst>
      <p:ext uri="{BB962C8B-B14F-4D97-AF65-F5344CB8AC3E}">
        <p14:creationId xmlns:p14="http://schemas.microsoft.com/office/powerpoint/2010/main" val="1330987251"/>
      </p:ext>
    </p:extLst>
  </p:cSld>
  <p:clrMapOvr>
    <a:overrideClrMapping bg1="dk2" tx1="lt1" bg2="dk1" tx2="lt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41413" y="754063"/>
            <a:ext cx="4391025" cy="3294062"/>
          </a:xfrm>
          <a:ln/>
        </p:spPr>
      </p:sp>
      <p:sp>
        <p:nvSpPr>
          <p:cNvPr id="38915" name="Rectangle 3"/>
          <p:cNvSpPr>
            <a:spLocks noGrp="1" noChangeArrowheads="1"/>
          </p:cNvSpPr>
          <p:nvPr>
            <p:ph type="body" idx="1"/>
          </p:nvPr>
        </p:nvSpPr>
        <p:spPr>
          <a:noFill/>
        </p:spPr>
        <p:txBody>
          <a:bodyPr/>
          <a:lstStyle/>
          <a:p>
            <a:r>
              <a:rPr kumimoji="0" lang="zh-CN" altLang="en-US" dirty="0"/>
              <a:t>在我给出相关的研究进展的时候，我先插入这张图。</a:t>
            </a:r>
            <a:endParaRPr kumimoji="0" lang="en-US" altLang="zh-CN" dirty="0"/>
          </a:p>
          <a:p>
            <a:r>
              <a:rPr kumimoji="0" lang="zh-CN" altLang="en-US" dirty="0"/>
              <a:t>当您在两个相似的研究之中无法选择的时候，判断数据的新旧和大小</a:t>
            </a:r>
          </a:p>
        </p:txBody>
      </p:sp>
    </p:spTree>
  </p:cSld>
  <p:clrMapOvr>
    <a:overrideClrMapping bg1="dk2" tx1="lt1" bg2="dk1" tx2="lt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754063"/>
            <a:ext cx="4391025" cy="3294062"/>
          </a:xfrm>
        </p:spPr>
      </p:sp>
      <p:sp>
        <p:nvSpPr>
          <p:cNvPr id="3" name="备注占位符 2"/>
          <p:cNvSpPr>
            <a:spLocks noGrp="1"/>
          </p:cNvSpPr>
          <p:nvPr>
            <p:ph type="body" idx="1"/>
          </p:nvPr>
        </p:nvSpPr>
        <p:spPr/>
        <p:txBody>
          <a:bodyPr>
            <a:normAutofit/>
          </a:bodyPr>
          <a:lstStyle/>
          <a:p>
            <a:r>
              <a:rPr lang="zh-CN" altLang="en-US" dirty="0"/>
              <a:t>这篇工作的一个重要意义是：我们同时获得了</a:t>
            </a:r>
            <a:r>
              <a:rPr lang="en-US" altLang="zh-CN" dirty="0" err="1"/>
              <a:t>Vp</a:t>
            </a:r>
            <a:r>
              <a:rPr lang="zh-CN" altLang="en-US" dirty="0"/>
              <a:t>、</a:t>
            </a:r>
            <a:r>
              <a:rPr lang="en-US" altLang="zh-CN" dirty="0"/>
              <a:t>Vs</a:t>
            </a:r>
            <a:r>
              <a:rPr lang="zh-CN" altLang="en-US" dirty="0"/>
              <a:t>的数据</a:t>
            </a:r>
            <a:endParaRPr lang="en-US" altLang="zh-CN" dirty="0"/>
          </a:p>
          <a:p>
            <a:r>
              <a:rPr lang="zh-CN" altLang="en-US" dirty="0"/>
              <a:t>精度和准确度的平衡与取舍</a:t>
            </a:r>
          </a:p>
        </p:txBody>
      </p:sp>
      <p:sp>
        <p:nvSpPr>
          <p:cNvPr id="4" name="灯片编号占位符 3"/>
          <p:cNvSpPr>
            <a:spLocks noGrp="1"/>
          </p:cNvSpPr>
          <p:nvPr>
            <p:ph type="sldNum" sz="quarter" idx="10"/>
          </p:nvPr>
        </p:nvSpPr>
        <p:spPr/>
        <p:txBody>
          <a:bodyPr/>
          <a:lstStyle/>
          <a:p>
            <a:pPr>
              <a:defRPr/>
            </a:pPr>
            <a:fld id="{4FFDFA92-483F-446E-91D8-DF13B7C4C9F9}" type="slidenum">
              <a:rPr lang="zh-CN" altLang="en-US" smtClean="0"/>
              <a:pPr>
                <a:defRPr/>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754063"/>
            <a:ext cx="4391025" cy="3294062"/>
          </a:xfrm>
        </p:spPr>
      </p:sp>
      <p:sp>
        <p:nvSpPr>
          <p:cNvPr id="3" name="备注占位符 2"/>
          <p:cNvSpPr>
            <a:spLocks noGrp="1"/>
          </p:cNvSpPr>
          <p:nvPr>
            <p:ph type="body" idx="1"/>
          </p:nvPr>
        </p:nvSpPr>
        <p:spPr/>
        <p:txBody>
          <a:bodyPr/>
          <a:lstStyle/>
          <a:p>
            <a:r>
              <a:rPr lang="zh-CN" altLang="en-US" dirty="0"/>
              <a:t>为了研究整个地幔流动状态，我分析了整个中国东部的横波分裂</a:t>
            </a:r>
            <a:endParaRPr lang="en-US" altLang="zh-CN" dirty="0"/>
          </a:p>
          <a:p>
            <a:r>
              <a:rPr lang="zh-CN" altLang="en-US" dirty="0"/>
              <a:t>方向的强烈变化</a:t>
            </a:r>
          </a:p>
        </p:txBody>
      </p:sp>
      <p:sp>
        <p:nvSpPr>
          <p:cNvPr id="4" name="灯片编号占位符 3"/>
          <p:cNvSpPr>
            <a:spLocks noGrp="1"/>
          </p:cNvSpPr>
          <p:nvPr>
            <p:ph type="sldNum" sz="quarter" idx="10"/>
          </p:nvPr>
        </p:nvSpPr>
        <p:spPr/>
        <p:txBody>
          <a:bodyPr/>
          <a:lstStyle/>
          <a:p>
            <a:fld id="{2F310CBD-A08E-47D3-AECF-0B5586A729AA}" type="slidenum">
              <a:rPr lang="zh-CN" altLang="en-US" smtClean="0"/>
              <a:pPr/>
              <a:t>13</a:t>
            </a:fld>
            <a:endParaRPr lang="zh-CN" altLang="en-US"/>
          </a:p>
        </p:txBody>
      </p:sp>
    </p:spTree>
    <p:extLst>
      <p:ext uri="{BB962C8B-B14F-4D97-AF65-F5344CB8AC3E}">
        <p14:creationId xmlns:p14="http://schemas.microsoft.com/office/powerpoint/2010/main" val="3161066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1413" y="754063"/>
            <a:ext cx="4391025" cy="3294062"/>
          </a:xfrm>
        </p:spPr>
      </p:sp>
      <p:sp>
        <p:nvSpPr>
          <p:cNvPr id="3" name="备注占位符 2"/>
          <p:cNvSpPr>
            <a:spLocks noGrp="1"/>
          </p:cNvSpPr>
          <p:nvPr>
            <p:ph type="body" idx="1"/>
          </p:nvPr>
        </p:nvSpPr>
        <p:spPr/>
        <p:txBody>
          <a:bodyPr/>
          <a:lstStyle/>
          <a:p>
            <a:r>
              <a:rPr lang="zh-CN" altLang="en-US" dirty="0"/>
              <a:t>速度结构：只有状态信息</a:t>
            </a:r>
            <a:endParaRPr lang="en-US" altLang="zh-CN" dirty="0"/>
          </a:p>
          <a:p>
            <a:r>
              <a:rPr lang="zh-CN" altLang="en-US" dirty="0"/>
              <a:t>各向异性：只有变形的信息，没有结构约束</a:t>
            </a:r>
            <a:endParaRPr lang="en-US" altLang="zh-CN" dirty="0"/>
          </a:p>
          <a:p>
            <a:r>
              <a:rPr lang="zh-CN" altLang="en-US" dirty="0"/>
              <a:t>两者结合起来才有动力学的信息</a:t>
            </a:r>
            <a:endParaRPr lang="en-US" altLang="zh-CN" dirty="0"/>
          </a:p>
          <a:p>
            <a:r>
              <a:rPr lang="zh-CN" altLang="en-US" dirty="0"/>
              <a:t>空间一致性</a:t>
            </a:r>
            <a:endParaRPr lang="en-US" altLang="zh-CN" dirty="0"/>
          </a:p>
          <a:p>
            <a:endParaRPr lang="en-US" altLang="zh-CN" dirty="0"/>
          </a:p>
          <a:p>
            <a:r>
              <a:rPr lang="en-US" altLang="zh-CN" dirty="0"/>
              <a:t>Savage, 1999.</a:t>
            </a:r>
          </a:p>
          <a:p>
            <a:r>
              <a:rPr lang="en-US" altLang="zh-CN" sz="1200" b="0" i="0" u="none" strike="noStrike" kern="1200" baseline="0" dirty="0">
                <a:solidFill>
                  <a:schemeClr val="tx1"/>
                </a:solidFill>
                <a:latin typeface="+mn-lt"/>
                <a:ea typeface="+mn-ea"/>
                <a:cs typeface="+mn-cs"/>
              </a:rPr>
              <a:t>Below a critical temperature of 9008C, deformed olivine crystals may not easily be reoriented [e.g., </a:t>
            </a:r>
            <a:r>
              <a:rPr lang="en-US" altLang="zh-CN" sz="1200" b="0" i="1" u="none" strike="noStrike" kern="1200" baseline="0" dirty="0" err="1">
                <a:solidFill>
                  <a:schemeClr val="tx1"/>
                </a:solidFill>
                <a:latin typeface="+mn-lt"/>
                <a:ea typeface="+mn-ea"/>
                <a:cs typeface="+mn-cs"/>
              </a:rPr>
              <a:t>Goetze</a:t>
            </a:r>
            <a:r>
              <a:rPr lang="en-US" altLang="zh-CN" sz="1200" b="0" i="1" u="none" strike="noStrike" kern="1200" baseline="0" dirty="0">
                <a:solidFill>
                  <a:schemeClr val="tx1"/>
                </a:solidFill>
                <a:latin typeface="+mn-lt"/>
                <a:ea typeface="+mn-ea"/>
                <a:cs typeface="+mn-cs"/>
              </a:rPr>
              <a:t> and </a:t>
            </a:r>
            <a:r>
              <a:rPr lang="en-US" altLang="zh-CN" sz="1200" b="0" i="1" u="none" strike="noStrike" kern="1200" baseline="0" dirty="0" err="1">
                <a:solidFill>
                  <a:schemeClr val="tx1"/>
                </a:solidFill>
                <a:latin typeface="+mn-lt"/>
                <a:ea typeface="+mn-ea"/>
                <a:cs typeface="+mn-cs"/>
              </a:rPr>
              <a:t>Kohlstedt</a:t>
            </a:r>
            <a:r>
              <a:rPr lang="en-US" altLang="zh-CN" sz="1200" b="0" i="0" u="none" strike="noStrike" kern="1200" baseline="0" dirty="0">
                <a:solidFill>
                  <a:schemeClr val="tx1"/>
                </a:solidFill>
                <a:latin typeface="+mn-lt"/>
                <a:ea typeface="+mn-ea"/>
                <a:cs typeface="+mn-cs"/>
              </a:rPr>
              <a:t>, 1973; </a:t>
            </a:r>
            <a:r>
              <a:rPr lang="en-US" altLang="zh-CN" sz="1200" b="0" i="1" u="none" strike="noStrike" kern="1200" baseline="0" dirty="0" err="1">
                <a:solidFill>
                  <a:schemeClr val="tx1"/>
                </a:solidFill>
                <a:latin typeface="+mn-lt"/>
                <a:ea typeface="+mn-ea"/>
                <a:cs typeface="+mn-cs"/>
              </a:rPr>
              <a:t>Estey</a:t>
            </a:r>
            <a:r>
              <a:rPr lang="en-US" altLang="zh-CN" sz="1200" b="0" i="1" u="none" strike="noStrike" kern="1200" baseline="0" dirty="0">
                <a:solidFill>
                  <a:schemeClr val="tx1"/>
                </a:solidFill>
                <a:latin typeface="+mn-lt"/>
                <a:ea typeface="+mn-ea"/>
                <a:cs typeface="+mn-cs"/>
              </a:rPr>
              <a:t> and Douglas</a:t>
            </a:r>
            <a:r>
              <a:rPr lang="en-US" altLang="zh-CN" sz="1200" b="0" i="0" u="none" strike="noStrike" kern="1200" baseline="0" dirty="0">
                <a:solidFill>
                  <a:schemeClr val="tx1"/>
                </a:solidFill>
                <a:latin typeface="+mn-lt"/>
                <a:ea typeface="+mn-ea"/>
                <a:cs typeface="+mn-cs"/>
              </a:rPr>
              <a:t>, 1986].</a:t>
            </a:r>
            <a:endParaRPr lang="zh-CN" altLang="en-US" dirty="0"/>
          </a:p>
        </p:txBody>
      </p:sp>
      <p:sp>
        <p:nvSpPr>
          <p:cNvPr id="4" name="灯片编号占位符 3"/>
          <p:cNvSpPr>
            <a:spLocks noGrp="1"/>
          </p:cNvSpPr>
          <p:nvPr>
            <p:ph type="sldNum" sz="quarter" idx="10"/>
          </p:nvPr>
        </p:nvSpPr>
        <p:spPr/>
        <p:txBody>
          <a:bodyPr/>
          <a:lstStyle/>
          <a:p>
            <a:fld id="{2F310CBD-A08E-47D3-AECF-0B5586A729AA}" type="slidenum">
              <a:rPr lang="zh-CN" altLang="en-US" smtClean="0"/>
              <a:pPr/>
              <a:t>17</a:t>
            </a:fld>
            <a:endParaRPr lang="zh-CN" altLang="en-US"/>
          </a:p>
        </p:txBody>
      </p:sp>
    </p:spTree>
    <p:extLst>
      <p:ext uri="{BB962C8B-B14F-4D97-AF65-F5344CB8AC3E}">
        <p14:creationId xmlns:p14="http://schemas.microsoft.com/office/powerpoint/2010/main" val="2912675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5CC49F5E-5F4D-4A49-A409-B6B9C95AC268}" type="slidenum">
              <a:rPr lang="zh-CN" altLang="zh-CN"/>
              <a:t>‹#›</a:t>
            </a:fld>
            <a:endParaRPr lang="zh-CN"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Arial Rounded MT Bold"/>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906B8E66-2D8E-44F8-8D2D-01B1CFA32DF9}" type="slidenum">
              <a:rPr lang="zh-CN" altLang="zh-CN"/>
              <a:t>‹#›</a:t>
            </a:fld>
            <a:endParaRPr lang="zh-CN"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CE45359D-FD80-45E0-9CB4-4AC091A70D58}" type="slidenum">
              <a:rPr lang="zh-CN" altLang="zh-CN"/>
              <a:t>‹#›</a:t>
            </a:fld>
            <a:endParaRPr lang="zh-CN"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atin typeface="Arial Rounded MT Bold"/>
              </a:defRPr>
            </a:lvl1pPr>
          </a:lstStyle>
          <a:p>
            <a:r>
              <a:rPr lang="zh-CN" altLang="en-US" dirty="0"/>
              <a:t>单击此处编辑母版标题样式</a:t>
            </a:r>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698D6F09-1C09-4518-A14B-DBFCA4D56127}" type="slidenum">
              <a:rPr lang="zh-CN" altLang="zh-CN"/>
              <a:t>‹#›</a:t>
            </a:fld>
            <a:endParaRPr lang="zh-CN"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E075C87D-9A3D-42C6-B25F-BA4D95CB1D4D}" type="slidenum">
              <a:rPr lang="zh-CN" altLang="zh-CN"/>
              <a:t>‹#›</a:t>
            </a:fld>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p:txBody>
          <a:bodyPr/>
          <a:lstStyle>
            <a:lvl1pPr>
              <a:defRPr/>
            </a:lvl1pPr>
          </a:lstStyle>
          <a:p>
            <a:pPr>
              <a:defRPr/>
            </a:pPr>
            <a:fld id="{770A6AF7-EC71-42E2-A781-FC26F503D7EA}" type="slidenum">
              <a:rPr lang="zh-CN" altLang="zh-CN"/>
              <a:t>‹#›</a:t>
            </a:fld>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FF60315B-7BE1-416E-A013-BD3AB37ED5A7}" type="slidenum">
              <a:rPr lang="zh-CN" altLang="zh-CN"/>
              <a:t>‹#›</a:t>
            </a:fld>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a:defRPr/>
            </a:lvl1pPr>
          </a:lstStyle>
          <a:p>
            <a:pPr>
              <a:defRPr/>
            </a:pPr>
            <a:endParaRPr lang="zh-CN" altLang="zh-CN"/>
          </a:p>
        </p:txBody>
      </p:sp>
      <p:sp>
        <p:nvSpPr>
          <p:cNvPr id="8" name="Rectangle 5"/>
          <p:cNvSpPr>
            <a:spLocks noGrp="1" noChangeArrowheads="1"/>
          </p:cNvSpPr>
          <p:nvPr>
            <p:ph type="ftr" sz="quarter" idx="11"/>
          </p:nvPr>
        </p:nvSpPr>
        <p:spPr/>
        <p:txBody>
          <a:bodyPr/>
          <a:lstStyle>
            <a:lvl1pPr>
              <a:defRPr/>
            </a:lvl1pPr>
          </a:lstStyle>
          <a:p>
            <a:pPr>
              <a:defRPr/>
            </a:pPr>
            <a:endParaRPr lang="zh-CN" altLang="zh-CN"/>
          </a:p>
        </p:txBody>
      </p:sp>
      <p:sp>
        <p:nvSpPr>
          <p:cNvPr id="9" name="Rectangle 6"/>
          <p:cNvSpPr>
            <a:spLocks noGrp="1" noChangeArrowheads="1"/>
          </p:cNvSpPr>
          <p:nvPr>
            <p:ph type="sldNum" sz="quarter" idx="12"/>
          </p:nvPr>
        </p:nvSpPr>
        <p:spPr/>
        <p:txBody>
          <a:bodyPr/>
          <a:lstStyle>
            <a:lvl1pPr>
              <a:defRPr/>
            </a:lvl1pPr>
          </a:lstStyle>
          <a:p>
            <a:pPr>
              <a:defRPr/>
            </a:pPr>
            <a:fld id="{882D4F12-31F3-445C-973D-4F3BE0C12DD8}" type="slidenum">
              <a:rPr lang="zh-CN" altLang="zh-CN"/>
              <a:t>‹#›</a:t>
            </a:fld>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p:txBody>
          <a:bodyPr/>
          <a:lstStyle>
            <a:lvl1pPr>
              <a:defRPr/>
            </a:lvl1pPr>
          </a:lstStyle>
          <a:p>
            <a:pPr>
              <a:defRPr/>
            </a:pPr>
            <a:fld id="{B9377D4C-3C57-496D-BECD-B981AAB7385E}" type="slidenum">
              <a:rPr lang="zh-CN" altLang="zh-CN"/>
              <a:t>‹#›</a:t>
            </a:fld>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zh-CN"/>
          </a:p>
        </p:txBody>
      </p:sp>
      <p:sp>
        <p:nvSpPr>
          <p:cNvPr id="3" name="Rectangle 5"/>
          <p:cNvSpPr>
            <a:spLocks noGrp="1" noChangeArrowheads="1"/>
          </p:cNvSpPr>
          <p:nvPr>
            <p:ph type="ftr" sz="quarter" idx="11"/>
          </p:nvPr>
        </p:nvSpPr>
        <p:spPr/>
        <p:txBody>
          <a:bodyPr/>
          <a:lstStyle>
            <a:lvl1pPr>
              <a:defRPr/>
            </a:lvl1pPr>
          </a:lstStyle>
          <a:p>
            <a:pPr>
              <a:defRPr/>
            </a:pPr>
            <a:endParaRPr lang="zh-CN" altLang="zh-CN"/>
          </a:p>
        </p:txBody>
      </p:sp>
      <p:sp>
        <p:nvSpPr>
          <p:cNvPr id="4" name="Rectangle 6"/>
          <p:cNvSpPr>
            <a:spLocks noGrp="1" noChangeArrowheads="1"/>
          </p:cNvSpPr>
          <p:nvPr>
            <p:ph type="sldNum" sz="quarter" idx="12"/>
          </p:nvPr>
        </p:nvSpPr>
        <p:spPr/>
        <p:txBody>
          <a:bodyPr/>
          <a:lstStyle>
            <a:lvl1pPr>
              <a:defRPr/>
            </a:lvl1pPr>
          </a:lstStyle>
          <a:p>
            <a:pPr>
              <a:defRPr/>
            </a:pPr>
            <a:fld id="{31D17A86-2480-46A4-9F51-40E3FA2C3D05}" type="slidenum">
              <a:rPr lang="zh-CN" altLang="zh-CN"/>
              <a:t>‹#›</a:t>
            </a:fld>
            <a:endParaRPr lang="zh-CN"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6815AFE6-6534-4DC6-A3BE-AAAD665E80C6}" type="slidenum">
              <a:rPr lang="zh-CN" altLang="zh-CN"/>
              <a:t>‹#›</a:t>
            </a:fld>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p:txBody>
          <a:bodyPr/>
          <a:lstStyle>
            <a:lvl1pPr>
              <a:defRPr/>
            </a:lvl1pPr>
          </a:lstStyle>
          <a:p>
            <a:pPr>
              <a:defRPr/>
            </a:pPr>
            <a:fld id="{03B02EA1-F63D-46E7-83DA-EEA4B8ACABA2}" type="slidenum">
              <a:rPr lang="zh-CN" altLang="zh-CN"/>
              <a:t>‹#›</a:t>
            </a:fld>
            <a:endParaRPr lang="zh-CN"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lstStyle/>
          <a:p>
            <a:pPr lvl="0"/>
            <a:r>
              <a:rPr lang="zh-CN" dirty="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lstStyle/>
          <a:p>
            <a:pPr lvl="0"/>
            <a:r>
              <a:rPr lang="zh-CN" dirty="0"/>
              <a:t>单击此处编辑母版文本样式</a:t>
            </a:r>
          </a:p>
          <a:p>
            <a:pPr lvl="1"/>
            <a:r>
              <a:rPr lang="zh-CN" dirty="0"/>
              <a:t>第二级</a:t>
            </a:r>
          </a:p>
          <a:p>
            <a:pPr lvl="2"/>
            <a:r>
              <a:rPr lang="zh-CN" dirty="0"/>
              <a:t>第三级</a:t>
            </a:r>
          </a:p>
          <a:p>
            <a:pPr lvl="3"/>
            <a:r>
              <a:rPr lang="zh-CN" dirty="0"/>
              <a:t>第四级</a:t>
            </a:r>
          </a:p>
          <a:p>
            <a:pPr lvl="4"/>
            <a:r>
              <a:rPr lang="zh-CN" dirty="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lstStyle>
            <a:lvl1pPr eaLnBrk="0" hangingPunct="0">
              <a:defRPr sz="1400" b="0" smtClean="0"/>
            </a:lvl1pPr>
          </a:lstStyle>
          <a:p>
            <a:pPr>
              <a:defRPr/>
            </a:pPr>
            <a:endParaRPr lang="zh-CN"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eaLnBrk="0" hangingPunct="0">
              <a:defRPr sz="1400" b="0" smtClean="0"/>
            </a:lvl1pPr>
          </a:lstStyle>
          <a:p>
            <a:pPr>
              <a:defRPr/>
            </a:pPr>
            <a:endParaRPr lang="zh-CN"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lstStyle>
            <a:lvl1pPr algn="r" eaLnBrk="0" hangingPunct="0">
              <a:defRPr sz="1400" b="0" smtClean="0"/>
            </a:lvl1pPr>
          </a:lstStyle>
          <a:p>
            <a:pPr>
              <a:defRPr/>
            </a:pPr>
            <a:fld id="{5B4EF448-4AB4-40F2-AEE6-A7D90C222A81}" type="slidenum">
              <a:rPr lang="zh-CN" altLang="zh-CN"/>
              <a:t>‹#›</a:t>
            </a:fld>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3600" b="1">
          <a:solidFill>
            <a:srgbClr val="000090"/>
          </a:solidFill>
          <a:effectLst>
            <a:outerShdw blurRad="38100" dist="38100" dir="2700000" algn="tl">
              <a:srgbClr val="C0C0C0"/>
            </a:outerShdw>
          </a:effectLst>
          <a:latin typeface="黑体"/>
          <a:ea typeface="黑体"/>
          <a:cs typeface="黑体"/>
        </a:defRPr>
      </a:lvl1pPr>
      <a:lvl2pPr algn="ctr" rtl="0" eaLnBrk="0" fontAlgn="base" hangingPunct="0">
        <a:spcBef>
          <a:spcPct val="0"/>
        </a:spcBef>
        <a:spcAft>
          <a:spcPct val="0"/>
        </a:spcAft>
        <a:defRPr sz="3600" b="1">
          <a:solidFill>
            <a:srgbClr val="339933"/>
          </a:solidFill>
          <a:effectLst>
            <a:outerShdw blurRad="38100" dist="38100" dir="2700000" algn="tl">
              <a:srgbClr val="C0C0C0"/>
            </a:outerShdw>
          </a:effectLst>
          <a:latin typeface="Arial" pitchFamily="34" charset="0"/>
          <a:ea typeface="宋体" pitchFamily="2" charset="-122"/>
        </a:defRPr>
      </a:lvl2pPr>
      <a:lvl3pPr algn="ctr" rtl="0" eaLnBrk="0" fontAlgn="base" hangingPunct="0">
        <a:spcBef>
          <a:spcPct val="0"/>
        </a:spcBef>
        <a:spcAft>
          <a:spcPct val="0"/>
        </a:spcAft>
        <a:defRPr sz="3600" b="1">
          <a:solidFill>
            <a:srgbClr val="339933"/>
          </a:solidFill>
          <a:effectLst>
            <a:outerShdw blurRad="38100" dist="38100" dir="2700000" algn="tl">
              <a:srgbClr val="C0C0C0"/>
            </a:outerShdw>
          </a:effectLst>
          <a:latin typeface="Arial" pitchFamily="34" charset="0"/>
          <a:ea typeface="宋体" pitchFamily="2" charset="-122"/>
        </a:defRPr>
      </a:lvl3pPr>
      <a:lvl4pPr algn="ctr" rtl="0" eaLnBrk="0" fontAlgn="base" hangingPunct="0">
        <a:spcBef>
          <a:spcPct val="0"/>
        </a:spcBef>
        <a:spcAft>
          <a:spcPct val="0"/>
        </a:spcAft>
        <a:defRPr sz="3600" b="1">
          <a:solidFill>
            <a:srgbClr val="339933"/>
          </a:solidFill>
          <a:effectLst>
            <a:outerShdw blurRad="38100" dist="38100" dir="2700000" algn="tl">
              <a:srgbClr val="C0C0C0"/>
            </a:outerShdw>
          </a:effectLst>
          <a:latin typeface="Arial" pitchFamily="34" charset="0"/>
          <a:ea typeface="宋体" pitchFamily="2" charset="-122"/>
        </a:defRPr>
      </a:lvl4pPr>
      <a:lvl5pPr algn="ctr" rtl="0" eaLnBrk="0" fontAlgn="base" hangingPunct="0">
        <a:spcBef>
          <a:spcPct val="0"/>
        </a:spcBef>
        <a:spcAft>
          <a:spcPct val="0"/>
        </a:spcAft>
        <a:defRPr sz="3600" b="1">
          <a:solidFill>
            <a:srgbClr val="339933"/>
          </a:solidFill>
          <a:effectLst>
            <a:outerShdw blurRad="38100" dist="38100" dir="2700000" algn="tl">
              <a:srgbClr val="C0C0C0"/>
            </a:outerShdw>
          </a:effectLst>
          <a:latin typeface="Arial" pitchFamily="34" charset="0"/>
          <a:ea typeface="宋体" pitchFamily="2" charset="-122"/>
        </a:defRPr>
      </a:lvl5pPr>
      <a:lvl6pPr marL="457200" algn="ctr" rtl="0" fontAlgn="base">
        <a:spcBef>
          <a:spcPct val="0"/>
        </a:spcBef>
        <a:spcAft>
          <a:spcPct val="0"/>
        </a:spcAft>
        <a:defRPr sz="3600" b="1">
          <a:solidFill>
            <a:srgbClr val="339933"/>
          </a:solidFill>
          <a:effectLst>
            <a:outerShdw blurRad="38100" dist="38100" dir="2700000" algn="tl">
              <a:srgbClr val="C0C0C0"/>
            </a:outerShdw>
          </a:effectLst>
          <a:latin typeface="Arial" pitchFamily="34" charset="0"/>
          <a:ea typeface="宋体" pitchFamily="2" charset="-122"/>
        </a:defRPr>
      </a:lvl6pPr>
      <a:lvl7pPr marL="914400" algn="ctr" rtl="0" fontAlgn="base">
        <a:spcBef>
          <a:spcPct val="0"/>
        </a:spcBef>
        <a:spcAft>
          <a:spcPct val="0"/>
        </a:spcAft>
        <a:defRPr sz="3600" b="1">
          <a:solidFill>
            <a:srgbClr val="339933"/>
          </a:solidFill>
          <a:effectLst>
            <a:outerShdw blurRad="38100" dist="38100" dir="2700000" algn="tl">
              <a:srgbClr val="C0C0C0"/>
            </a:outerShdw>
          </a:effectLst>
          <a:latin typeface="Arial" pitchFamily="34" charset="0"/>
          <a:ea typeface="宋体" pitchFamily="2" charset="-122"/>
        </a:defRPr>
      </a:lvl7pPr>
      <a:lvl8pPr marL="1371600" algn="ctr" rtl="0" fontAlgn="base">
        <a:spcBef>
          <a:spcPct val="0"/>
        </a:spcBef>
        <a:spcAft>
          <a:spcPct val="0"/>
        </a:spcAft>
        <a:defRPr sz="3600" b="1">
          <a:solidFill>
            <a:srgbClr val="339933"/>
          </a:solidFill>
          <a:effectLst>
            <a:outerShdw blurRad="38100" dist="38100" dir="2700000" algn="tl">
              <a:srgbClr val="C0C0C0"/>
            </a:outerShdw>
          </a:effectLst>
          <a:latin typeface="Arial" pitchFamily="34" charset="0"/>
          <a:ea typeface="宋体" pitchFamily="2" charset="-122"/>
        </a:defRPr>
      </a:lvl8pPr>
      <a:lvl9pPr marL="1828800" algn="ctr" rtl="0" fontAlgn="base">
        <a:spcBef>
          <a:spcPct val="0"/>
        </a:spcBef>
        <a:spcAft>
          <a:spcPct val="0"/>
        </a:spcAft>
        <a:defRPr sz="3600" b="1">
          <a:solidFill>
            <a:srgbClr val="339933"/>
          </a:solidFill>
          <a:effectLst>
            <a:outerShdw blurRad="38100" dist="38100" dir="2700000" algn="tl">
              <a:srgbClr val="C0C0C0"/>
            </a:outerShdw>
          </a:effectLst>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rgbClr val="333399"/>
          </a:solidFill>
          <a:latin typeface="楷体"/>
          <a:ea typeface="楷体"/>
          <a:cs typeface="楷体"/>
        </a:defRPr>
      </a:lvl1pPr>
      <a:lvl2pPr marL="742950" indent="-285750" algn="l" rtl="0" eaLnBrk="0" fontAlgn="base" hangingPunct="0">
        <a:spcBef>
          <a:spcPct val="20000"/>
        </a:spcBef>
        <a:spcAft>
          <a:spcPct val="0"/>
        </a:spcAft>
        <a:buChar char="–"/>
        <a:defRPr sz="2800">
          <a:solidFill>
            <a:srgbClr val="333399"/>
          </a:solidFill>
          <a:latin typeface="楷体"/>
          <a:ea typeface="楷体"/>
          <a:cs typeface="楷体"/>
        </a:defRPr>
      </a:lvl2pPr>
      <a:lvl3pPr marL="1143000" indent="-228600" algn="l" rtl="0" eaLnBrk="0" fontAlgn="base" hangingPunct="0">
        <a:spcBef>
          <a:spcPct val="20000"/>
        </a:spcBef>
        <a:spcAft>
          <a:spcPct val="0"/>
        </a:spcAft>
        <a:buChar char="•"/>
        <a:defRPr sz="2400">
          <a:solidFill>
            <a:srgbClr val="333399"/>
          </a:solidFill>
          <a:latin typeface="楷体"/>
          <a:ea typeface="楷体"/>
          <a:cs typeface="楷体"/>
        </a:defRPr>
      </a:lvl3pPr>
      <a:lvl4pPr marL="1600200" indent="-228600" algn="l" rtl="0" eaLnBrk="0" fontAlgn="base" hangingPunct="0">
        <a:spcBef>
          <a:spcPct val="20000"/>
        </a:spcBef>
        <a:spcAft>
          <a:spcPct val="0"/>
        </a:spcAft>
        <a:buChar char="–"/>
        <a:defRPr sz="2000">
          <a:solidFill>
            <a:srgbClr val="333399"/>
          </a:solidFill>
          <a:latin typeface="楷体"/>
          <a:ea typeface="楷体"/>
          <a:cs typeface="楷体"/>
        </a:defRPr>
      </a:lvl4pPr>
      <a:lvl5pPr marL="2057400" indent="-228600" algn="l" rtl="0" eaLnBrk="0" fontAlgn="base" hangingPunct="0">
        <a:spcBef>
          <a:spcPct val="20000"/>
        </a:spcBef>
        <a:spcAft>
          <a:spcPct val="0"/>
        </a:spcAft>
        <a:buChar char="»"/>
        <a:defRPr sz="2000">
          <a:solidFill>
            <a:srgbClr val="333399"/>
          </a:solidFill>
          <a:latin typeface="楷体"/>
          <a:ea typeface="楷体"/>
          <a:cs typeface="楷体"/>
        </a:defRPr>
      </a:lvl5pPr>
      <a:lvl6pPr marL="2514600" indent="-228600" algn="l" rtl="0" fontAlgn="base">
        <a:spcBef>
          <a:spcPct val="20000"/>
        </a:spcBef>
        <a:spcAft>
          <a:spcPct val="0"/>
        </a:spcAft>
        <a:buChar char="»"/>
        <a:defRPr sz="2000">
          <a:solidFill>
            <a:srgbClr val="333399"/>
          </a:solidFill>
          <a:latin typeface="+mn-lt"/>
          <a:ea typeface="+mn-ea"/>
        </a:defRPr>
      </a:lvl6pPr>
      <a:lvl7pPr marL="2971800" indent="-228600" algn="l" rtl="0" fontAlgn="base">
        <a:spcBef>
          <a:spcPct val="20000"/>
        </a:spcBef>
        <a:spcAft>
          <a:spcPct val="0"/>
        </a:spcAft>
        <a:buChar char="»"/>
        <a:defRPr sz="2000">
          <a:solidFill>
            <a:srgbClr val="333399"/>
          </a:solidFill>
          <a:latin typeface="+mn-lt"/>
          <a:ea typeface="+mn-ea"/>
        </a:defRPr>
      </a:lvl7pPr>
      <a:lvl8pPr marL="3429000" indent="-228600" algn="l" rtl="0" fontAlgn="base">
        <a:spcBef>
          <a:spcPct val="20000"/>
        </a:spcBef>
        <a:spcAft>
          <a:spcPct val="0"/>
        </a:spcAft>
        <a:buChar char="»"/>
        <a:defRPr sz="2000">
          <a:solidFill>
            <a:srgbClr val="333399"/>
          </a:solidFill>
          <a:latin typeface="+mn-lt"/>
          <a:ea typeface="+mn-ea"/>
        </a:defRPr>
      </a:lvl8pPr>
      <a:lvl9pPr marL="3886200" indent="-228600" algn="l" rtl="0" fontAlgn="base">
        <a:spcBef>
          <a:spcPct val="20000"/>
        </a:spcBef>
        <a:spcAft>
          <a:spcPct val="0"/>
        </a:spcAft>
        <a:buChar char="»"/>
        <a:defRPr sz="2000">
          <a:solidFill>
            <a:srgbClr val="33339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8.emf"/></Relationships>
</file>

<file path=ppt/slides/_rels/slide37.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68.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9479" y="764703"/>
            <a:ext cx="8931275" cy="1296145"/>
          </a:xfrm>
          <a:solidFill>
            <a:srgbClr val="0070C0"/>
          </a:solidFill>
        </p:spPr>
        <p:txBody>
          <a:bodyPr vert="horz" lIns="91440" tIns="45720" rIns="91440" bIns="45720" rtlCol="0" anchor="ctr">
            <a:normAutofit/>
          </a:bodyPr>
          <a:lstStyle/>
          <a:p>
            <a:pPr eaLnBrk="1" hangingPunct="1">
              <a:spcBef>
                <a:spcPts val="1200"/>
              </a:spcBef>
            </a:pPr>
            <a:r>
              <a:rPr lang="zh-CN" altLang="en-US" sz="4000" b="0" kern="1200" dirty="0">
                <a:solidFill>
                  <a:schemeClr val="bg1"/>
                </a:solidFill>
                <a:effectLst/>
              </a:rPr>
              <a:t>中国东部上地幔速度结构与变形特征</a:t>
            </a:r>
            <a:endParaRPr lang="zh-CN" altLang="en-US" sz="3100" b="0" kern="1200" dirty="0">
              <a:solidFill>
                <a:schemeClr val="bg1"/>
              </a:solidFill>
              <a:effectLst/>
              <a:latin typeface="Myriad Pro" panose="020B0503030403020204" pitchFamily="34" charset="0"/>
              <a:ea typeface="楷体"/>
              <a:cs typeface="楷体"/>
            </a:endParaRPr>
          </a:p>
        </p:txBody>
      </p:sp>
      <p:pic>
        <p:nvPicPr>
          <p:cNvPr id="2052" name="Picture 4"/>
          <p:cNvPicPr>
            <a:picLocks noChangeAspect="1" noChangeArrowheads="1"/>
          </p:cNvPicPr>
          <p:nvPr/>
        </p:nvPicPr>
        <p:blipFill>
          <a:blip r:embed="rId3" cstate="print">
            <a:lum bright="24000"/>
            <a:extLst>
              <a:ext uri="{28A0092B-C50C-407E-A947-70E740481C1C}">
                <a14:useLocalDpi xmlns:a14="http://schemas.microsoft.com/office/drawing/2010/main" val="0"/>
              </a:ext>
            </a:extLst>
          </a:blip>
          <a:srcRect/>
          <a:stretch>
            <a:fillRect/>
          </a:stretch>
        </p:blipFill>
        <p:spPr bwMode="auto">
          <a:xfrm>
            <a:off x="7519541" y="6011420"/>
            <a:ext cx="724867" cy="689418"/>
          </a:xfrm>
          <a:prstGeom prst="rect">
            <a:avLst/>
          </a:prstGeom>
          <a:noFill/>
          <a:ln>
            <a:noFill/>
          </a:ln>
          <a:effectLst/>
        </p:spPr>
      </p:pic>
      <p:pic>
        <p:nvPicPr>
          <p:cNvPr id="2053" name="Picture 5"/>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a:stretch>
            <a:fillRect/>
          </a:stretch>
        </p:blipFill>
        <p:spPr bwMode="auto">
          <a:xfrm>
            <a:off x="5287516" y="6068903"/>
            <a:ext cx="922891" cy="600185"/>
          </a:xfrm>
          <a:prstGeom prst="rect">
            <a:avLst/>
          </a:prstGeom>
          <a:noFill/>
          <a:ln>
            <a:noFill/>
          </a:ln>
          <a:effectLst/>
        </p:spPr>
      </p:pic>
      <p:pic>
        <p:nvPicPr>
          <p:cNvPr id="2054" name="Picture 6" descr="中国科学院院徽"/>
          <p:cNvPicPr>
            <a:picLocks noChangeAspect="1" noChangeArrowheads="1"/>
          </p:cNvPicPr>
          <p:nvPr/>
        </p:nvPicPr>
        <p:blipFill>
          <a:blip r:embed="rId5" cstate="print">
            <a:lum bright="20000"/>
            <a:extLst>
              <a:ext uri="{28A0092B-C50C-407E-A947-70E740481C1C}">
                <a14:useLocalDpi xmlns:a14="http://schemas.microsoft.com/office/drawing/2010/main" val="0"/>
              </a:ext>
            </a:extLst>
          </a:blip>
          <a:srcRect/>
          <a:stretch>
            <a:fillRect/>
          </a:stretch>
        </p:blipFill>
        <p:spPr bwMode="auto">
          <a:xfrm>
            <a:off x="1326704" y="5949475"/>
            <a:ext cx="719977" cy="721200"/>
          </a:xfrm>
          <a:prstGeom prst="rect">
            <a:avLst/>
          </a:prstGeom>
          <a:noFill/>
          <a:ln>
            <a:noFill/>
          </a:ln>
        </p:spPr>
      </p:pic>
      <p:pic>
        <p:nvPicPr>
          <p:cNvPr id="2055" name="Picture 7" descr="所徽"/>
          <p:cNvPicPr>
            <a:picLocks noChangeAspect="1" noChangeArrowheads="1"/>
          </p:cNvPicPr>
          <p:nvPr/>
        </p:nvPicPr>
        <p:blipFill>
          <a:blip r:embed="rId6" cstate="print">
            <a:lum bright="24000"/>
            <a:extLst>
              <a:ext uri="{28A0092B-C50C-407E-A947-70E740481C1C}">
                <a14:useLocalDpi xmlns:a14="http://schemas.microsoft.com/office/drawing/2010/main" val="0"/>
              </a:ext>
            </a:extLst>
          </a:blip>
          <a:srcRect/>
          <a:stretch>
            <a:fillRect/>
          </a:stretch>
        </p:blipFill>
        <p:spPr bwMode="auto">
          <a:xfrm>
            <a:off x="3366642" y="5946666"/>
            <a:ext cx="702864" cy="722422"/>
          </a:xfrm>
          <a:prstGeom prst="rect">
            <a:avLst/>
          </a:prstGeom>
          <a:noFill/>
          <a:ln>
            <a:noFill/>
          </a:ln>
        </p:spPr>
      </p:pic>
      <p:sp>
        <p:nvSpPr>
          <p:cNvPr id="8" name="副标题 2"/>
          <p:cNvSpPr>
            <a:spLocks noGrp="1"/>
          </p:cNvSpPr>
          <p:nvPr>
            <p:ph type="subTitle" idx="1"/>
          </p:nvPr>
        </p:nvSpPr>
        <p:spPr>
          <a:xfrm>
            <a:off x="904689" y="2996952"/>
            <a:ext cx="7336904" cy="2808312"/>
          </a:xfrm>
        </p:spPr>
        <p:txBody>
          <a:bodyPr>
            <a:normAutofit fontScale="75000" lnSpcReduction="20000"/>
          </a:bodyPr>
          <a:lstStyle/>
          <a:p>
            <a:r>
              <a:rPr lang="zh-CN" altLang="en-US" sz="4800" b="1" dirty="0">
                <a:solidFill>
                  <a:srgbClr val="002060"/>
                </a:solidFill>
              </a:rPr>
              <a:t>赵</a:t>
            </a:r>
            <a:r>
              <a:rPr lang="en-US" altLang="zh-CN" sz="4800" b="1" dirty="0">
                <a:solidFill>
                  <a:srgbClr val="002060"/>
                </a:solidFill>
              </a:rPr>
              <a:t>  </a:t>
            </a:r>
            <a:r>
              <a:rPr lang="zh-CN" altLang="en-US" sz="4800" b="1" dirty="0">
                <a:solidFill>
                  <a:srgbClr val="002060"/>
                </a:solidFill>
              </a:rPr>
              <a:t>亮 徐小兵 郑天愉</a:t>
            </a:r>
            <a:endParaRPr lang="en-US" altLang="zh-CN" sz="4800" b="1" dirty="0">
              <a:solidFill>
                <a:srgbClr val="002060"/>
              </a:solidFill>
            </a:endParaRPr>
          </a:p>
          <a:p>
            <a:endParaRPr lang="en-US" altLang="zh-CN" sz="3500" b="1" dirty="0">
              <a:solidFill>
                <a:srgbClr val="000090"/>
              </a:solidFill>
              <a:latin typeface="楷体"/>
              <a:ea typeface="楷体"/>
              <a:cs typeface="楷体"/>
            </a:endParaRPr>
          </a:p>
          <a:p>
            <a:r>
              <a:rPr lang="zh-CN" altLang="en-US" sz="3500" b="1" dirty="0">
                <a:solidFill>
                  <a:srgbClr val="000090"/>
                </a:solidFill>
                <a:latin typeface="楷体"/>
                <a:ea typeface="楷体"/>
                <a:cs typeface="楷体"/>
              </a:rPr>
              <a:t>中国科学院地质与地球物理研究所</a:t>
            </a:r>
            <a:endParaRPr lang="en-US" altLang="zh-CN" sz="3500" b="1" dirty="0">
              <a:solidFill>
                <a:srgbClr val="000090"/>
              </a:solidFill>
              <a:latin typeface="楷体"/>
              <a:ea typeface="楷体"/>
              <a:cs typeface="楷体"/>
            </a:endParaRPr>
          </a:p>
          <a:p>
            <a:r>
              <a:rPr lang="zh-CN" altLang="en-US" sz="3500" b="1" dirty="0">
                <a:solidFill>
                  <a:srgbClr val="000090"/>
                </a:solidFill>
                <a:latin typeface="楷体"/>
                <a:ea typeface="楷体"/>
                <a:cs typeface="楷体"/>
              </a:rPr>
              <a:t>岩石圈演化国家重点实验室</a:t>
            </a:r>
            <a:endParaRPr lang="en-US" altLang="zh-CN" b="1" dirty="0">
              <a:solidFill>
                <a:srgbClr val="000090"/>
              </a:solidFill>
              <a:latin typeface="楷体"/>
              <a:ea typeface="楷体"/>
              <a:cs typeface="楷体"/>
            </a:endParaRPr>
          </a:p>
          <a:p>
            <a:endParaRPr lang="en-US" altLang="zh-CN" b="1" dirty="0">
              <a:solidFill>
                <a:srgbClr val="000090"/>
              </a:solidFill>
            </a:endParaRPr>
          </a:p>
          <a:p>
            <a:endParaRPr lang="en-US" altLang="zh-CN" b="1" dirty="0">
              <a:solidFill>
                <a:srgbClr val="000090"/>
              </a:solidFill>
            </a:endParaRPr>
          </a:p>
          <a:p>
            <a:r>
              <a:rPr lang="en-US" altLang="zh-CN" sz="2700" b="1" dirty="0">
                <a:solidFill>
                  <a:srgbClr val="000090"/>
                </a:solidFill>
                <a:latin typeface="楷体"/>
                <a:ea typeface="楷体"/>
                <a:cs typeface="楷体"/>
              </a:rPr>
              <a:t>2016</a:t>
            </a:r>
            <a:r>
              <a:rPr lang="zh-CN" altLang="en-US" sz="2700" b="1" dirty="0">
                <a:solidFill>
                  <a:srgbClr val="000090"/>
                </a:solidFill>
                <a:latin typeface="楷体"/>
                <a:ea typeface="楷体"/>
                <a:cs typeface="楷体"/>
              </a:rPr>
              <a:t>年</a:t>
            </a:r>
            <a:r>
              <a:rPr lang="en-US" altLang="zh-CN" sz="2700" b="1" dirty="0">
                <a:solidFill>
                  <a:srgbClr val="000090"/>
                </a:solidFill>
                <a:latin typeface="楷体"/>
                <a:ea typeface="楷体"/>
                <a:cs typeface="楷体"/>
              </a:rPr>
              <a:t>6</a:t>
            </a:r>
            <a:r>
              <a:rPr lang="zh-CN" altLang="en-US" sz="2700" b="1" dirty="0">
                <a:solidFill>
                  <a:srgbClr val="000090"/>
                </a:solidFill>
                <a:latin typeface="楷体"/>
                <a:ea typeface="楷体"/>
                <a:cs typeface="楷体"/>
              </a:rPr>
              <a:t>月</a:t>
            </a:r>
            <a:r>
              <a:rPr lang="en-US" altLang="zh-CN" sz="2700" b="1" dirty="0">
                <a:solidFill>
                  <a:srgbClr val="000090"/>
                </a:solidFill>
                <a:latin typeface="楷体"/>
                <a:ea typeface="楷体"/>
                <a:cs typeface="楷体"/>
              </a:rPr>
              <a:t>27</a:t>
            </a:r>
            <a:r>
              <a:rPr lang="zh-CN" altLang="en-US" sz="2700" b="1" dirty="0">
                <a:solidFill>
                  <a:srgbClr val="000090"/>
                </a:solidFill>
                <a:latin typeface="楷体"/>
                <a:ea typeface="楷体"/>
                <a:cs typeface="楷体"/>
              </a:rPr>
              <a:t>日</a:t>
            </a:r>
            <a:r>
              <a:rPr lang="en-US" altLang="zh-CN" sz="2700" b="1" dirty="0">
                <a:solidFill>
                  <a:srgbClr val="000090"/>
                </a:solidFill>
                <a:latin typeface="楷体"/>
                <a:ea typeface="楷体"/>
                <a:cs typeface="楷体"/>
              </a:rPr>
              <a:t> “</a:t>
            </a:r>
            <a:r>
              <a:rPr lang="zh-CN" altLang="en-US" sz="2700" b="1" dirty="0">
                <a:solidFill>
                  <a:srgbClr val="000090"/>
                </a:solidFill>
                <a:latin typeface="楷体"/>
                <a:ea typeface="楷体"/>
                <a:cs typeface="楷体"/>
              </a:rPr>
              <a:t>中国区域地震学参考模型</a:t>
            </a:r>
            <a:r>
              <a:rPr lang="en-US" altLang="zh-CN" sz="2700" b="1" dirty="0">
                <a:solidFill>
                  <a:srgbClr val="000090"/>
                </a:solidFill>
                <a:latin typeface="楷体"/>
                <a:ea typeface="楷体"/>
                <a:cs typeface="楷体"/>
              </a:rPr>
              <a:t>”</a:t>
            </a:r>
            <a:r>
              <a:rPr lang="zh-CN" altLang="en-US" sz="2700" b="1" dirty="0">
                <a:solidFill>
                  <a:srgbClr val="000090"/>
                </a:solidFill>
                <a:latin typeface="楷体"/>
                <a:ea typeface="楷体"/>
                <a:cs typeface="楷体"/>
              </a:rPr>
              <a:t>学术交流会议</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p:cNvSpPr>
            <a:spLocks noChangeArrowheads="1"/>
          </p:cNvSpPr>
          <p:nvPr/>
        </p:nvSpPr>
        <p:spPr bwMode="auto">
          <a:xfrm>
            <a:off x="395536" y="260648"/>
            <a:ext cx="8229600" cy="864096"/>
          </a:xfrm>
          <a:prstGeom prst="rect">
            <a:avLst/>
          </a:prstGeom>
          <a:noFill/>
          <a:ln w="9525">
            <a:noFill/>
            <a:miter lim="800000"/>
            <a:headEnd/>
            <a:tailEnd/>
          </a:ln>
          <a:effectLst/>
        </p:spPr>
        <p:txBody>
          <a:bodyPr anchor="ctr"/>
          <a:lstStyle/>
          <a:p>
            <a:pPr algn="ctr"/>
            <a:r>
              <a:rPr lang="zh-CN" altLang="en-US" sz="3200" b="0" dirty="0">
                <a:solidFill>
                  <a:schemeClr val="accent6">
                    <a:lumMod val="75000"/>
                  </a:schemeClr>
                </a:solidFill>
                <a:latin typeface="黑体" pitchFamily="49" charset="-122"/>
                <a:ea typeface="黑体" pitchFamily="49" charset="-122"/>
                <a:sym typeface="Arial" pitchFamily="34" charset="0"/>
              </a:rPr>
              <a:t>中国东部的地震观测台站分布</a:t>
            </a:r>
            <a:endParaRPr lang="en-US" altLang="zh-CN" sz="3200" b="0" dirty="0">
              <a:solidFill>
                <a:schemeClr val="accent6">
                  <a:lumMod val="75000"/>
                </a:schemeClr>
              </a:solidFill>
              <a:latin typeface="黑体" pitchFamily="49" charset="-122"/>
              <a:ea typeface="黑体" pitchFamily="49" charset="-122"/>
              <a:sym typeface="Arial" pitchFamily="34" charset="0"/>
            </a:endParaRPr>
          </a:p>
        </p:txBody>
      </p:sp>
      <p:pic>
        <p:nvPicPr>
          <p:cNvPr id="37891" name="图片 1"/>
          <p:cNvPicPr>
            <a:picLocks noChangeAspect="1"/>
          </p:cNvPicPr>
          <p:nvPr/>
        </p:nvPicPr>
        <p:blipFill>
          <a:blip r:embed="rId3" cstate="print"/>
          <a:srcRect/>
          <a:stretch>
            <a:fillRect/>
          </a:stretch>
        </p:blipFill>
        <p:spPr bwMode="auto">
          <a:xfrm>
            <a:off x="1256840" y="1124744"/>
            <a:ext cx="6832342" cy="5400600"/>
          </a:xfrm>
          <a:prstGeom prst="rect">
            <a:avLst/>
          </a:prstGeom>
          <a:noFill/>
          <a:ln w="9525">
            <a:noFill/>
            <a:miter lim="800000"/>
            <a:headEnd/>
            <a:tailEnd/>
          </a:ln>
        </p:spPr>
      </p:pic>
    </p:spTree>
    <p:extLst>
      <p:ext uri="{BB962C8B-B14F-4D97-AF65-F5344CB8AC3E}">
        <p14:creationId xmlns:p14="http://schemas.microsoft.com/office/powerpoint/2010/main" val="3461792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1"/>
          <p:cNvPicPr>
            <a:picLocks noChangeAspect="1"/>
          </p:cNvPicPr>
          <p:nvPr/>
        </p:nvPicPr>
        <p:blipFill>
          <a:blip r:embed="rId3" cstate="print"/>
          <a:srcRect/>
          <a:stretch>
            <a:fillRect/>
          </a:stretch>
        </p:blipFill>
        <p:spPr bwMode="auto">
          <a:xfrm>
            <a:off x="1403648" y="1116161"/>
            <a:ext cx="6353175" cy="5337175"/>
          </a:xfrm>
          <a:prstGeom prst="rect">
            <a:avLst/>
          </a:prstGeom>
          <a:noFill/>
          <a:ln w="9525">
            <a:noFill/>
            <a:miter lim="800000"/>
            <a:headEnd/>
            <a:tailEnd/>
          </a:ln>
          <a:effectLst/>
        </p:spPr>
      </p:pic>
      <p:sp>
        <p:nvSpPr>
          <p:cNvPr id="4" name="椭圆 3"/>
          <p:cNvSpPr>
            <a:spLocks noChangeArrowheads="1"/>
          </p:cNvSpPr>
          <p:nvPr/>
        </p:nvSpPr>
        <p:spPr bwMode="auto">
          <a:xfrm>
            <a:off x="2915816" y="1916832"/>
            <a:ext cx="863600" cy="792163"/>
          </a:xfrm>
          <a:prstGeom prst="ellipse">
            <a:avLst/>
          </a:prstGeom>
          <a:noFill/>
          <a:ln w="76200">
            <a:solidFill>
              <a:srgbClr val="008000"/>
            </a:solidFill>
            <a:prstDash val="sysDash"/>
            <a:round/>
            <a:headEnd/>
            <a:tailEnd/>
          </a:ln>
        </p:spPr>
        <p:txBody>
          <a:bodyPr/>
          <a:lstStyle/>
          <a:p>
            <a:endParaRPr lang="zh-CN" altLang="en-US"/>
          </a:p>
        </p:txBody>
      </p:sp>
      <p:sp>
        <p:nvSpPr>
          <p:cNvPr id="5" name="椭圆 4"/>
          <p:cNvSpPr>
            <a:spLocks noChangeArrowheads="1"/>
          </p:cNvSpPr>
          <p:nvPr/>
        </p:nvSpPr>
        <p:spPr bwMode="auto">
          <a:xfrm>
            <a:off x="6156176" y="1772816"/>
            <a:ext cx="1008063" cy="936625"/>
          </a:xfrm>
          <a:prstGeom prst="ellipse">
            <a:avLst/>
          </a:prstGeom>
          <a:noFill/>
          <a:ln w="76200">
            <a:solidFill>
              <a:srgbClr val="008000"/>
            </a:solidFill>
            <a:prstDash val="sysDash"/>
            <a:round/>
            <a:headEnd/>
            <a:tailEnd/>
          </a:ln>
        </p:spPr>
        <p:txBody>
          <a:bodyPr/>
          <a:lstStyle/>
          <a:p>
            <a:endParaRPr lang="zh-CN" altLang="en-US"/>
          </a:p>
        </p:txBody>
      </p:sp>
      <p:sp>
        <p:nvSpPr>
          <p:cNvPr id="6" name="椭圆 5"/>
          <p:cNvSpPr>
            <a:spLocks noChangeArrowheads="1"/>
          </p:cNvSpPr>
          <p:nvPr/>
        </p:nvSpPr>
        <p:spPr bwMode="auto">
          <a:xfrm>
            <a:off x="2683147" y="2915369"/>
            <a:ext cx="1081088" cy="1008063"/>
          </a:xfrm>
          <a:prstGeom prst="ellipse">
            <a:avLst/>
          </a:prstGeom>
          <a:noFill/>
          <a:ln w="76200">
            <a:solidFill>
              <a:srgbClr val="008000"/>
            </a:solidFill>
            <a:prstDash val="sysDash"/>
            <a:round/>
            <a:headEnd/>
            <a:tailEnd/>
          </a:ln>
        </p:spPr>
        <p:txBody>
          <a:bodyPr/>
          <a:lstStyle/>
          <a:p>
            <a:endParaRPr lang="zh-CN" altLang="en-US"/>
          </a:p>
        </p:txBody>
      </p:sp>
      <p:sp>
        <p:nvSpPr>
          <p:cNvPr id="7" name="椭圆 6"/>
          <p:cNvSpPr>
            <a:spLocks noChangeArrowheads="1"/>
          </p:cNvSpPr>
          <p:nvPr/>
        </p:nvSpPr>
        <p:spPr bwMode="auto">
          <a:xfrm>
            <a:off x="5851797" y="2988394"/>
            <a:ext cx="1368425" cy="1008063"/>
          </a:xfrm>
          <a:prstGeom prst="ellipse">
            <a:avLst/>
          </a:prstGeom>
          <a:noFill/>
          <a:ln w="76200">
            <a:solidFill>
              <a:srgbClr val="008000"/>
            </a:solidFill>
            <a:prstDash val="sysDash"/>
            <a:round/>
            <a:headEnd/>
            <a:tailEnd/>
          </a:ln>
        </p:spPr>
        <p:txBody>
          <a:bodyPr/>
          <a:lstStyle/>
          <a:p>
            <a:endParaRPr lang="zh-CN" altLang="en-US"/>
          </a:p>
        </p:txBody>
      </p:sp>
      <p:sp>
        <p:nvSpPr>
          <p:cNvPr id="9" name="标题 1"/>
          <p:cNvSpPr txBox="1">
            <a:spLocks/>
          </p:cNvSpPr>
          <p:nvPr/>
        </p:nvSpPr>
        <p:spPr>
          <a:xfrm>
            <a:off x="827584" y="260648"/>
            <a:ext cx="7488832" cy="108012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200" b="0" kern="0" dirty="0">
                <a:solidFill>
                  <a:schemeClr val="accent6">
                    <a:lumMod val="75000"/>
                  </a:schemeClr>
                </a:solidFill>
                <a:latin typeface="黑体" panose="02010609060101010101" pitchFamily="49" charset="-122"/>
                <a:ea typeface="黑体" panose="02010609060101010101" pitchFamily="49" charset="-122"/>
                <a:cs typeface="黑体"/>
              </a:rPr>
              <a:t>地幔</a:t>
            </a:r>
            <a:r>
              <a:rPr kumimoji="1" lang="zh-CN" altLang="en-US" sz="3200" b="0" i="0" u="none" strike="noStrike" kern="0" cap="none" spc="0" normalizeH="0" baseline="0" noProof="0" dirty="0">
                <a:ln>
                  <a:noFill/>
                </a:ln>
                <a:solidFill>
                  <a:schemeClr val="accent6">
                    <a:lumMod val="75000"/>
                  </a:schemeClr>
                </a:solidFill>
                <a:uLnTx/>
                <a:uFillTx/>
                <a:latin typeface="黑体" panose="02010609060101010101" pitchFamily="49" charset="-122"/>
                <a:ea typeface="黑体" panose="02010609060101010101" pitchFamily="49" charset="-122"/>
                <a:cs typeface="黑体"/>
              </a:rPr>
              <a:t>特征</a:t>
            </a:r>
            <a:r>
              <a:rPr kumimoji="1" lang="zh-CN" altLang="en-US" sz="3200" b="0" kern="0" dirty="0">
                <a:solidFill>
                  <a:schemeClr val="accent6">
                    <a:lumMod val="75000"/>
                  </a:schemeClr>
                </a:solidFill>
                <a:latin typeface="黑体" panose="02010609060101010101" pitchFamily="49" charset="-122"/>
                <a:ea typeface="黑体" panose="02010609060101010101" pitchFamily="49" charset="-122"/>
                <a:cs typeface="黑体"/>
              </a:rPr>
              <a:t>：</a:t>
            </a:r>
            <a:r>
              <a:rPr kumimoji="1" lang="zh-CN" altLang="en-US" sz="3200" b="0" i="0" u="none" strike="noStrike" kern="0" cap="none" spc="0" normalizeH="0" baseline="0" noProof="0" dirty="0">
                <a:ln>
                  <a:noFill/>
                </a:ln>
                <a:solidFill>
                  <a:schemeClr val="accent6">
                    <a:lumMod val="75000"/>
                  </a:schemeClr>
                </a:solidFill>
                <a:uLnTx/>
                <a:uFillTx/>
                <a:latin typeface="黑体" panose="02010609060101010101" pitchFamily="49" charset="-122"/>
                <a:ea typeface="黑体" panose="02010609060101010101" pitchFamily="49" charset="-122"/>
                <a:cs typeface="黑体"/>
              </a:rPr>
              <a:t>东</a:t>
            </a:r>
            <a:r>
              <a:rPr kumimoji="1" lang="en-US" altLang="zh-CN" sz="3200" b="0" i="0" u="none" strike="noStrike" kern="0" cap="none" spc="0" normalizeH="0" baseline="0" noProof="0" dirty="0">
                <a:ln>
                  <a:noFill/>
                </a:ln>
                <a:solidFill>
                  <a:schemeClr val="accent6">
                    <a:lumMod val="75000"/>
                  </a:schemeClr>
                </a:solidFill>
                <a:uLnTx/>
                <a:uFillTx/>
                <a:latin typeface="黑体" panose="02010609060101010101" pitchFamily="49" charset="-122"/>
                <a:ea typeface="黑体" panose="02010609060101010101" pitchFamily="49" charset="-122"/>
                <a:cs typeface="黑体"/>
              </a:rPr>
              <a:t>—</a:t>
            </a:r>
            <a:r>
              <a:rPr kumimoji="1" lang="zh-CN" altLang="en-US" sz="3200" b="0" i="0" u="none" strike="noStrike" kern="0" cap="none" spc="0" normalizeH="0" baseline="0" noProof="0" dirty="0">
                <a:ln>
                  <a:noFill/>
                </a:ln>
                <a:solidFill>
                  <a:schemeClr val="accent6">
                    <a:lumMod val="75000"/>
                  </a:schemeClr>
                </a:solidFill>
                <a:uLnTx/>
                <a:uFillTx/>
                <a:latin typeface="黑体" panose="02010609060101010101" pitchFamily="49" charset="-122"/>
                <a:ea typeface="黑体" panose="02010609060101010101" pitchFamily="49" charset="-122"/>
                <a:cs typeface="黑体"/>
              </a:rPr>
              <a:t>西差异</a:t>
            </a:r>
            <a:endParaRPr kumimoji="1" lang="en-US" altLang="zh-CN" sz="3200" b="0" kern="0" dirty="0">
              <a:solidFill>
                <a:schemeClr val="accent6">
                  <a:lumMod val="75000"/>
                </a:schemeClr>
              </a:solidFill>
              <a:latin typeface="黑体" panose="02010609060101010101" pitchFamily="49" charset="-122"/>
              <a:ea typeface="黑体" panose="02010609060101010101" pitchFamily="49" charset="-122"/>
              <a:cs typeface="黑体"/>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400" b="0" kern="0" dirty="0">
                <a:solidFill>
                  <a:schemeClr val="accent6">
                    <a:lumMod val="75000"/>
                  </a:schemeClr>
                </a:solidFill>
                <a:latin typeface="黑体" panose="02010609060101010101" pitchFamily="49" charset="-122"/>
                <a:ea typeface="黑体" panose="02010609060101010101" pitchFamily="49" charset="-122"/>
                <a:cs typeface="黑体"/>
              </a:rPr>
              <a:t>南</a:t>
            </a:r>
            <a:r>
              <a:rPr kumimoji="1" lang="en-US" altLang="zh-CN" sz="2400" b="0" kern="0" dirty="0">
                <a:solidFill>
                  <a:schemeClr val="accent6">
                    <a:lumMod val="75000"/>
                  </a:schemeClr>
                </a:solidFill>
                <a:latin typeface="黑体" panose="02010609060101010101" pitchFamily="49" charset="-122"/>
                <a:ea typeface="黑体" panose="02010609060101010101" pitchFamily="49" charset="-122"/>
                <a:cs typeface="黑体"/>
              </a:rPr>
              <a:t>—</a:t>
            </a:r>
            <a:r>
              <a:rPr kumimoji="1" lang="zh-CN" altLang="en-US" sz="2400" b="0" kern="0" dirty="0">
                <a:solidFill>
                  <a:schemeClr val="accent6">
                    <a:lumMod val="75000"/>
                  </a:schemeClr>
                </a:solidFill>
                <a:latin typeface="黑体" panose="02010609060101010101" pitchFamily="49" charset="-122"/>
                <a:ea typeface="黑体" panose="02010609060101010101" pitchFamily="49" charset="-122"/>
                <a:cs typeface="黑体"/>
              </a:rPr>
              <a:t>北异常体尺度大小的差异</a:t>
            </a:r>
            <a:endParaRPr kumimoji="1" lang="zh-CN" altLang="en-US" sz="2400" b="0" i="0" u="none" strike="noStrike" kern="0" cap="none" spc="0" normalizeH="0" baseline="0" noProof="0" dirty="0">
              <a:ln>
                <a:noFill/>
              </a:ln>
              <a:solidFill>
                <a:schemeClr val="accent6">
                  <a:lumMod val="75000"/>
                </a:schemeClr>
              </a:solidFill>
              <a:uLnTx/>
              <a:uFillTx/>
              <a:latin typeface="黑体" panose="02010609060101010101" pitchFamily="49" charset="-122"/>
              <a:ea typeface="黑体" panose="02010609060101010101" pitchFamily="49" charset="-122"/>
              <a:cs typeface="黑体"/>
            </a:endParaRPr>
          </a:p>
        </p:txBody>
      </p:sp>
      <p:sp>
        <p:nvSpPr>
          <p:cNvPr id="8" name="Text Box 3"/>
          <p:cNvSpPr txBox="1">
            <a:spLocks noChangeArrowheads="1"/>
          </p:cNvSpPr>
          <p:nvPr/>
        </p:nvSpPr>
        <p:spPr bwMode="auto">
          <a:xfrm>
            <a:off x="6084887" y="6491114"/>
            <a:ext cx="3095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zh-CN" sz="1400" dirty="0">
                <a:solidFill>
                  <a:schemeClr val="accent6">
                    <a:lumMod val="75000"/>
                  </a:schemeClr>
                </a:solidFill>
                <a:latin typeface="Arial" pitchFamily="34" charset="0"/>
              </a:rPr>
              <a:t>Zhao et al., GGG, 2012</a:t>
            </a:r>
            <a:endParaRPr lang="zh-CN" altLang="en-US" sz="1400" b="0" dirty="0">
              <a:solidFill>
                <a:schemeClr val="accent6">
                  <a:lumMod val="75000"/>
                </a:schemeClr>
              </a:solidFill>
            </a:endParaRPr>
          </a:p>
        </p:txBody>
      </p:sp>
    </p:spTree>
    <p:custDataLst>
      <p:tags r:id="rId1"/>
    </p:custDataLst>
    <p:extLst>
      <p:ext uri="{BB962C8B-B14F-4D97-AF65-F5344CB8AC3E}">
        <p14:creationId xmlns:p14="http://schemas.microsoft.com/office/powerpoint/2010/main" val="3304777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9166" r="21907" b="66800"/>
          <a:stretch>
            <a:fillRect/>
          </a:stretch>
        </p:blipFill>
        <p:spPr bwMode="auto">
          <a:xfrm>
            <a:off x="12081" y="980728"/>
            <a:ext cx="3335783" cy="263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3" name="Text Box 3"/>
          <p:cNvSpPr txBox="1">
            <a:spLocks noChangeArrowheads="1"/>
          </p:cNvSpPr>
          <p:nvPr/>
        </p:nvSpPr>
        <p:spPr bwMode="auto">
          <a:xfrm>
            <a:off x="4860032" y="6289575"/>
            <a:ext cx="3095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zh-CN" sz="1400" dirty="0">
                <a:solidFill>
                  <a:schemeClr val="accent6">
                    <a:lumMod val="75000"/>
                  </a:schemeClr>
                </a:solidFill>
                <a:latin typeface="Arial" pitchFamily="34" charset="0"/>
              </a:rPr>
              <a:t>Zhao et al., GGG, 2012</a:t>
            </a:r>
            <a:endParaRPr lang="zh-CN" altLang="en-US" sz="1400" b="0" dirty="0">
              <a:solidFill>
                <a:schemeClr val="accent6">
                  <a:lumMod val="75000"/>
                </a:schemeClr>
              </a:solidFill>
            </a:endParaRPr>
          </a:p>
        </p:txBody>
      </p:sp>
      <p:sp>
        <p:nvSpPr>
          <p:cNvPr id="60419" name="矩形 1"/>
          <p:cNvSpPr>
            <a:spLocks noChangeArrowheads="1"/>
          </p:cNvSpPr>
          <p:nvPr/>
        </p:nvSpPr>
        <p:spPr bwMode="auto">
          <a:xfrm>
            <a:off x="683568" y="4581128"/>
            <a:ext cx="2447925" cy="754053"/>
          </a:xfrm>
          <a:prstGeom prst="rect">
            <a:avLst/>
          </a:prstGeom>
          <a:noFill/>
          <a:ln w="9525">
            <a:noFill/>
            <a:miter lim="800000"/>
            <a:headEnd/>
            <a:tailEnd/>
          </a:ln>
        </p:spPr>
        <p:txBody>
          <a:bodyPr wrap="square">
            <a:spAutoFit/>
          </a:bodyPr>
          <a:lstStyle/>
          <a:p>
            <a:pPr algn="ctr"/>
            <a:r>
              <a:rPr lang="en-US" altLang="zh-CN" dirty="0">
                <a:solidFill>
                  <a:srgbClr val="008000"/>
                </a:solidFill>
                <a:latin typeface="+mn-lt"/>
              </a:rPr>
              <a:t>∂</a:t>
            </a:r>
            <a:r>
              <a:rPr lang="en-US" altLang="zh-CN" dirty="0" err="1">
                <a:solidFill>
                  <a:srgbClr val="008000"/>
                </a:solidFill>
                <a:latin typeface="+mn-lt"/>
              </a:rPr>
              <a:t>lnV</a:t>
            </a:r>
            <a:r>
              <a:rPr lang="en-US" altLang="zh-CN" baseline="-25000" dirty="0" err="1">
                <a:solidFill>
                  <a:srgbClr val="008000"/>
                </a:solidFill>
                <a:latin typeface="+mn-lt"/>
              </a:rPr>
              <a:t>S</a:t>
            </a:r>
            <a:r>
              <a:rPr lang="en-US" altLang="zh-CN" dirty="0">
                <a:solidFill>
                  <a:srgbClr val="008000"/>
                </a:solidFill>
                <a:latin typeface="+mn-lt"/>
              </a:rPr>
              <a:t>/∂</a:t>
            </a:r>
            <a:r>
              <a:rPr lang="en-US" altLang="zh-CN" dirty="0" err="1">
                <a:solidFill>
                  <a:srgbClr val="008000"/>
                </a:solidFill>
                <a:latin typeface="+mn-lt"/>
              </a:rPr>
              <a:t>lnV</a:t>
            </a:r>
            <a:r>
              <a:rPr lang="en-US" altLang="zh-CN" baseline="-25000" dirty="0" err="1">
                <a:solidFill>
                  <a:srgbClr val="008000"/>
                </a:solidFill>
                <a:latin typeface="+mn-lt"/>
              </a:rPr>
              <a:t>P</a:t>
            </a:r>
            <a:r>
              <a:rPr lang="en-US" altLang="zh-CN" dirty="0">
                <a:solidFill>
                  <a:srgbClr val="008000"/>
                </a:solidFill>
                <a:latin typeface="+mn-lt"/>
              </a:rPr>
              <a:t> &gt;2.2 for magmatic provinces</a:t>
            </a:r>
            <a:endParaRPr lang="en-US" altLang="zh-CN" sz="2500" dirty="0">
              <a:solidFill>
                <a:srgbClr val="000090"/>
              </a:solidFill>
              <a:latin typeface="+mn-lt"/>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33200"/>
          <a:stretch>
            <a:fillRect/>
          </a:stretch>
        </p:blipFill>
        <p:spPr bwMode="auto">
          <a:xfrm>
            <a:off x="3659398" y="1196752"/>
            <a:ext cx="5224452" cy="4896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标题 1"/>
          <p:cNvSpPr txBox="1">
            <a:spLocks/>
          </p:cNvSpPr>
          <p:nvPr/>
        </p:nvSpPr>
        <p:spPr>
          <a:xfrm>
            <a:off x="971600" y="188640"/>
            <a:ext cx="7128792" cy="79208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200" b="0" kern="0" dirty="0">
                <a:solidFill>
                  <a:srgbClr val="002060"/>
                </a:solidFill>
                <a:latin typeface="黑体"/>
                <a:ea typeface="黑体"/>
                <a:cs typeface="黑体"/>
              </a:rPr>
              <a:t>上地幔部分熔融</a:t>
            </a:r>
            <a:r>
              <a:rPr kumimoji="1" lang="zh-CN" altLang="en-US" sz="3200" b="0" i="0" u="none" strike="noStrike" kern="0" cap="none" spc="0" normalizeH="0" baseline="0" noProof="0" dirty="0">
                <a:ln>
                  <a:noFill/>
                </a:ln>
                <a:solidFill>
                  <a:srgbClr val="002060"/>
                </a:solidFill>
                <a:uLnTx/>
                <a:uFillTx/>
                <a:latin typeface="黑体"/>
                <a:ea typeface="黑体"/>
                <a:cs typeface="黑体"/>
              </a:rPr>
              <a:t>：</a:t>
            </a:r>
            <a:r>
              <a:rPr kumimoji="1" lang="zh-CN" altLang="en-US" sz="3200" b="0" kern="0" dirty="0">
                <a:solidFill>
                  <a:srgbClr val="002060"/>
                </a:solidFill>
                <a:latin typeface="黑体"/>
                <a:ea typeface="黑体"/>
                <a:cs typeface="黑体"/>
              </a:rPr>
              <a:t>局部特征</a:t>
            </a:r>
            <a:endParaRPr kumimoji="1" lang="en-US" altLang="zh-CN" sz="3200" b="0" i="0" u="none" strike="noStrike" kern="0" cap="none" spc="0" normalizeH="0" baseline="0" noProof="0" dirty="0">
              <a:ln>
                <a:noFill/>
              </a:ln>
              <a:solidFill>
                <a:srgbClr val="002060"/>
              </a:solidFill>
              <a:uLnTx/>
              <a:uFillTx/>
              <a:latin typeface="黑体"/>
              <a:ea typeface="黑体"/>
              <a:cs typeface="黑体"/>
            </a:endParaRPr>
          </a:p>
        </p:txBody>
      </p:sp>
    </p:spTree>
    <p:extLst>
      <p:ext uri="{BB962C8B-B14F-4D97-AF65-F5344CB8AC3E}">
        <p14:creationId xmlns:p14="http://schemas.microsoft.com/office/powerpoint/2010/main" val="415832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266565" y="226423"/>
            <a:ext cx="5537301" cy="6117865"/>
          </a:xfrm>
          <a:prstGeom prst="rect">
            <a:avLst/>
          </a:prstGeom>
        </p:spPr>
      </p:pic>
      <p:sp>
        <p:nvSpPr>
          <p:cNvPr id="3" name="文本框 2"/>
          <p:cNvSpPr txBox="1"/>
          <p:nvPr/>
        </p:nvSpPr>
        <p:spPr>
          <a:xfrm>
            <a:off x="5952940" y="5051626"/>
            <a:ext cx="2852190" cy="1292662"/>
          </a:xfrm>
          <a:prstGeom prst="rect">
            <a:avLst/>
          </a:prstGeom>
          <a:noFill/>
        </p:spPr>
        <p:txBody>
          <a:bodyPr wrap="square" rtlCol="0">
            <a:spAutoFit/>
          </a:bodyPr>
          <a:lstStyle/>
          <a:p>
            <a:pPr algn="ctr">
              <a:lnSpc>
                <a:spcPct val="130000"/>
              </a:lnSpc>
            </a:pPr>
            <a:r>
              <a:rPr lang="en-US" altLang="zh-CN" sz="1500" dirty="0">
                <a:latin typeface="Arial" panose="020B0604020202020204" pitchFamily="34" charset="0"/>
                <a:ea typeface="Arial Unicode MS" panose="020B0604020202020204" pitchFamily="34" charset="-122"/>
                <a:cs typeface="Arial" panose="020B0604020202020204" pitchFamily="34" charset="0"/>
              </a:rPr>
              <a:t>GRL, 2005; GJI, 2007; </a:t>
            </a:r>
          </a:p>
          <a:p>
            <a:pPr algn="ctr">
              <a:lnSpc>
                <a:spcPct val="130000"/>
              </a:lnSpc>
            </a:pPr>
            <a:r>
              <a:rPr lang="en-US" altLang="zh-CN" sz="1500" dirty="0">
                <a:latin typeface="Arial" panose="020B0604020202020204" pitchFamily="34" charset="0"/>
                <a:ea typeface="Arial Unicode MS" panose="020B0604020202020204" pitchFamily="34" charset="-122"/>
                <a:cs typeface="Arial" panose="020B0604020202020204" pitchFamily="34" charset="0"/>
              </a:rPr>
              <a:t>PEPI, 2007, 2008; </a:t>
            </a:r>
          </a:p>
          <a:p>
            <a:pPr algn="ctr">
              <a:lnSpc>
                <a:spcPct val="130000"/>
              </a:lnSpc>
            </a:pPr>
            <a:r>
              <a:rPr lang="en-US" altLang="zh-CN" sz="1500" dirty="0">
                <a:latin typeface="Arial" panose="020B0604020202020204" pitchFamily="34" charset="0"/>
                <a:ea typeface="Arial Unicode MS" panose="020B0604020202020204" pitchFamily="34" charset="-122"/>
                <a:cs typeface="Arial" panose="020B0604020202020204" pitchFamily="34" charset="0"/>
              </a:rPr>
              <a:t>GC, 2010, GJI, 2011</a:t>
            </a:r>
          </a:p>
          <a:p>
            <a:pPr algn="ctr">
              <a:lnSpc>
                <a:spcPct val="130000"/>
              </a:lnSpc>
            </a:pPr>
            <a:r>
              <a:rPr lang="en-US" altLang="zh-CN" sz="1500" dirty="0" err="1">
                <a:latin typeface="Arial" panose="020B0604020202020204" pitchFamily="34" charset="0"/>
                <a:cs typeface="Arial" panose="020B0604020202020204" pitchFamily="34" charset="0"/>
              </a:rPr>
              <a:t>Gondwana</a:t>
            </a:r>
            <a:r>
              <a:rPr lang="en-US" altLang="zh-CN" sz="1500" dirty="0">
                <a:latin typeface="Arial" panose="020B0604020202020204" pitchFamily="34" charset="0"/>
                <a:cs typeface="Arial" panose="020B0604020202020204" pitchFamily="34" charset="0"/>
              </a:rPr>
              <a:t> Res., 2013</a:t>
            </a:r>
            <a:endParaRPr lang="zh-CN" altLang="en-US" sz="1500" dirty="0">
              <a:latin typeface="Arial" panose="020B0604020202020204" pitchFamily="34" charset="0"/>
              <a:cs typeface="Arial" panose="020B0604020202020204" pitchFamily="34" charset="0"/>
            </a:endParaRPr>
          </a:p>
        </p:txBody>
      </p:sp>
      <p:sp>
        <p:nvSpPr>
          <p:cNvPr id="4" name="上下箭头 3"/>
          <p:cNvSpPr/>
          <p:nvPr/>
        </p:nvSpPr>
        <p:spPr>
          <a:xfrm rot="17604748">
            <a:off x="4178821" y="1960119"/>
            <a:ext cx="318909" cy="707918"/>
          </a:xfrm>
          <a:prstGeom prst="upDownArrow">
            <a:avLst>
              <a:gd name="adj1" fmla="val 28004"/>
              <a:gd name="adj2" fmla="val 50000"/>
            </a:avLst>
          </a:prstGeom>
          <a:solidFill>
            <a:srgbClr val="C0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上下箭头 4"/>
          <p:cNvSpPr/>
          <p:nvPr/>
        </p:nvSpPr>
        <p:spPr>
          <a:xfrm rot="14424796">
            <a:off x="3742507" y="4564629"/>
            <a:ext cx="290949" cy="707918"/>
          </a:xfrm>
          <a:prstGeom prst="upDownArrow">
            <a:avLst>
              <a:gd name="adj1" fmla="val 28004"/>
              <a:gd name="adj2" fmla="val 50000"/>
            </a:avLst>
          </a:prstGeom>
          <a:solidFill>
            <a:schemeClr val="tx2">
              <a:lumMod val="40000"/>
              <a:lumOff val="60000"/>
              <a:alpha val="7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62989" y="382501"/>
            <a:ext cx="2560937" cy="984885"/>
          </a:xfrm>
          <a:prstGeom prst="rect">
            <a:avLst/>
          </a:prstGeom>
          <a:noFill/>
        </p:spPr>
        <p:txBody>
          <a:bodyPr wrap="square" rtlCol="0">
            <a:spAutoFit/>
          </a:bodyPr>
          <a:lstStyle/>
          <a:p>
            <a:r>
              <a:rPr lang="zh-CN" altLang="en-US" sz="2000" dirty="0">
                <a:latin typeface="黑体" panose="02010609060101010101" pitchFamily="49" charset="-122"/>
                <a:ea typeface="黑体" panose="02010609060101010101" pitchFamily="49" charset="-122"/>
                <a:cs typeface="Arial" panose="020B0604020202020204" pitchFamily="34" charset="0"/>
              </a:rPr>
              <a:t>台年数：</a:t>
            </a:r>
            <a:r>
              <a:rPr lang="zh-CN" altLang="en-US" sz="2000" b="1" dirty="0">
                <a:solidFill>
                  <a:srgbClr val="C00000"/>
                </a:solidFill>
                <a:latin typeface="黑体" panose="02010609060101010101" pitchFamily="49" charset="-122"/>
                <a:ea typeface="黑体" panose="02010609060101010101" pitchFamily="49" charset="-122"/>
                <a:cs typeface="Arial" panose="020B0604020202020204" pitchFamily="34" charset="0"/>
              </a:rPr>
              <a:t>～</a:t>
            </a:r>
            <a:r>
              <a:rPr lang="en-US" altLang="zh-CN" sz="2000" b="1" dirty="0">
                <a:solidFill>
                  <a:srgbClr val="C00000"/>
                </a:solidFill>
                <a:latin typeface="黑体" panose="02010609060101010101" pitchFamily="49" charset="-122"/>
                <a:ea typeface="黑体" panose="02010609060101010101" pitchFamily="49" charset="-122"/>
                <a:cs typeface="Arial" panose="020B0604020202020204" pitchFamily="34" charset="0"/>
              </a:rPr>
              <a:t>3500</a:t>
            </a:r>
          </a:p>
          <a:p>
            <a:r>
              <a:rPr lang="zh-CN" altLang="en-US" sz="2000" dirty="0">
                <a:latin typeface="黑体" panose="02010609060101010101" pitchFamily="49" charset="-122"/>
                <a:ea typeface="黑体" panose="02010609060101010101" pitchFamily="49" charset="-122"/>
                <a:cs typeface="Arial" panose="020B0604020202020204" pitchFamily="34" charset="0"/>
              </a:rPr>
              <a:t>观测数：</a:t>
            </a:r>
            <a:r>
              <a:rPr lang="en-US" altLang="zh-CN" sz="2000" b="1" dirty="0">
                <a:solidFill>
                  <a:srgbClr val="C00000"/>
                </a:solidFill>
                <a:latin typeface="黑体" panose="02010609060101010101" pitchFamily="49" charset="-122"/>
                <a:ea typeface="黑体" panose="02010609060101010101" pitchFamily="49" charset="-122"/>
                <a:cs typeface="Arial" panose="020B0604020202020204" pitchFamily="34" charset="0"/>
              </a:rPr>
              <a:t>2467 </a:t>
            </a:r>
            <a:r>
              <a:rPr lang="zh-CN" altLang="en-US" sz="2000" b="1" dirty="0">
                <a:solidFill>
                  <a:srgbClr val="C00000"/>
                </a:solidFill>
                <a:latin typeface="黑体" panose="02010609060101010101" pitchFamily="49" charset="-122"/>
                <a:ea typeface="黑体" panose="02010609060101010101" pitchFamily="49" charset="-122"/>
                <a:cs typeface="Arial" panose="020B0604020202020204" pitchFamily="34" charset="0"/>
              </a:rPr>
              <a:t>个</a:t>
            </a:r>
            <a:endParaRPr lang="en-US" altLang="zh-CN" sz="2000" b="1" dirty="0">
              <a:solidFill>
                <a:srgbClr val="C00000"/>
              </a:solidFill>
              <a:latin typeface="黑体" panose="02010609060101010101" pitchFamily="49" charset="-122"/>
              <a:ea typeface="黑体" panose="02010609060101010101" pitchFamily="49" charset="-122"/>
              <a:cs typeface="Arial" panose="020B0604020202020204" pitchFamily="34" charset="0"/>
            </a:endParaRPr>
          </a:p>
          <a:p>
            <a:endParaRPr lang="zh-CN" altLang="en-US" dirty="0"/>
          </a:p>
        </p:txBody>
      </p:sp>
      <p:sp>
        <p:nvSpPr>
          <p:cNvPr id="7" name="上下箭头 6"/>
          <p:cNvSpPr/>
          <p:nvPr/>
        </p:nvSpPr>
        <p:spPr>
          <a:xfrm rot="17570237">
            <a:off x="3736741" y="2890419"/>
            <a:ext cx="301618" cy="692990"/>
          </a:xfrm>
          <a:prstGeom prst="upDownArrow">
            <a:avLst>
              <a:gd name="adj1" fmla="val 28004"/>
              <a:gd name="adj2" fmla="val 50000"/>
            </a:avLst>
          </a:prstGeom>
          <a:solidFill>
            <a:srgbClr val="C0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上下箭头 7"/>
          <p:cNvSpPr/>
          <p:nvPr/>
        </p:nvSpPr>
        <p:spPr>
          <a:xfrm rot="16673896">
            <a:off x="1655983" y="4902614"/>
            <a:ext cx="268383" cy="732936"/>
          </a:xfrm>
          <a:prstGeom prst="upDownArrow">
            <a:avLst>
              <a:gd name="adj1" fmla="val 28004"/>
              <a:gd name="adj2" fmla="val 50000"/>
            </a:avLst>
          </a:prstGeom>
          <a:solidFill>
            <a:schemeClr val="bg2">
              <a:lumMod val="75000"/>
              <a:alpha val="7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6"/>
          <p:cNvSpPr txBox="1"/>
          <p:nvPr/>
        </p:nvSpPr>
        <p:spPr>
          <a:xfrm>
            <a:off x="5790189" y="2808696"/>
            <a:ext cx="3092554" cy="1246495"/>
          </a:xfrm>
          <a:prstGeom prst="rect">
            <a:avLst/>
          </a:prstGeom>
          <a:noFill/>
        </p:spPr>
        <p:txBody>
          <a:bodyPr wrap="square" rtlCol="0">
            <a:spAutoFit/>
          </a:bodyPr>
          <a:lstStyle/>
          <a:p>
            <a:pPr marL="342900" indent="-342900">
              <a:buFont typeface="Arial" panose="020B0604020202020204" pitchFamily="34" charset="0"/>
              <a:buChar char="•"/>
            </a:pPr>
            <a:r>
              <a:rPr lang="zh-CN" altLang="en-US" sz="2500" b="0" dirty="0">
                <a:solidFill>
                  <a:srgbClr val="002060"/>
                </a:solidFill>
                <a:latin typeface="黑体" panose="02010609060101010101" pitchFamily="49" charset="-122"/>
                <a:ea typeface="黑体" panose="02010609060101010101" pitchFamily="49" charset="-122"/>
              </a:rPr>
              <a:t>整体地幔变形模式</a:t>
            </a:r>
            <a:endParaRPr lang="en-US" altLang="zh-CN" sz="2500" b="0" dirty="0">
              <a:solidFill>
                <a:srgbClr val="002060"/>
              </a:solidFill>
              <a:latin typeface="黑体" panose="02010609060101010101" pitchFamily="49" charset="-122"/>
              <a:ea typeface="黑体" panose="02010609060101010101" pitchFamily="49" charset="-122"/>
            </a:endParaRPr>
          </a:p>
          <a:p>
            <a:pPr marL="342900" indent="-342900">
              <a:buFont typeface="Arial" panose="020B0604020202020204" pitchFamily="34" charset="0"/>
              <a:buChar char="•"/>
            </a:pPr>
            <a:endParaRPr lang="en-US" altLang="zh-CN" sz="2500" b="0" dirty="0">
              <a:solidFill>
                <a:srgbClr val="002060"/>
              </a:solidFill>
              <a:latin typeface="黑体" panose="02010609060101010101" pitchFamily="49" charset="-122"/>
              <a:ea typeface="黑体" panose="02010609060101010101" pitchFamily="49" charset="-122"/>
            </a:endParaRPr>
          </a:p>
          <a:p>
            <a:pPr marL="342900" indent="-342900">
              <a:buFont typeface="Arial" panose="020B0604020202020204" pitchFamily="34" charset="0"/>
              <a:buChar char="•"/>
            </a:pPr>
            <a:r>
              <a:rPr lang="zh-CN" altLang="en-US" sz="2500" b="0" dirty="0">
                <a:solidFill>
                  <a:srgbClr val="002060"/>
                </a:solidFill>
                <a:latin typeface="黑体" panose="02010609060101010101" pitchFamily="49" charset="-122"/>
                <a:ea typeface="黑体" panose="02010609060101010101" pitchFamily="49" charset="-122"/>
              </a:rPr>
              <a:t>块体间的分区性</a:t>
            </a:r>
            <a:endParaRPr kumimoji="1" lang="zh-CN" altLang="en-US" sz="2500" b="0" dirty="0">
              <a:solidFill>
                <a:srgbClr val="002060"/>
              </a:solidFill>
              <a:latin typeface="黑体" panose="02010609060101010101" pitchFamily="49" charset="-122"/>
              <a:ea typeface="黑体" panose="02010609060101010101" pitchFamily="49" charset="-122"/>
            </a:endParaRPr>
          </a:p>
        </p:txBody>
      </p:sp>
      <p:sp>
        <p:nvSpPr>
          <p:cNvPr id="2" name="矩形 1"/>
          <p:cNvSpPr/>
          <p:nvPr/>
        </p:nvSpPr>
        <p:spPr>
          <a:xfrm>
            <a:off x="555900" y="1044220"/>
            <a:ext cx="1863769" cy="646331"/>
          </a:xfrm>
          <a:prstGeom prst="rect">
            <a:avLst/>
          </a:prstGeom>
          <a:solidFill>
            <a:schemeClr val="bg1"/>
          </a:solidFill>
        </p:spPr>
        <p:txBody>
          <a:bodyPr wrap="square">
            <a:spAutoFit/>
          </a:bodyPr>
          <a:lstStyle/>
          <a:p>
            <a:pPr>
              <a:lnSpc>
                <a:spcPct val="150000"/>
              </a:lnSpc>
            </a:pPr>
            <a:r>
              <a:rPr lang="zh-CN" altLang="en-US" sz="1200" dirty="0">
                <a:latin typeface="黑体" panose="02010609060101010101" pitchFamily="49" charset="-122"/>
                <a:ea typeface="黑体" panose="02010609060101010101" pitchFamily="49" charset="-122"/>
              </a:rPr>
              <a:t>短棒方向</a:t>
            </a:r>
            <a:r>
              <a:rPr kumimoji="1" lang="zh-CN" altLang="en-US" sz="1200" dirty="0">
                <a:solidFill>
                  <a:srgbClr val="C00000"/>
                </a:solidFill>
                <a:latin typeface="黑体" panose="02010609060101010101" pitchFamily="49" charset="-122"/>
                <a:ea typeface="黑体" panose="02010609060101010101" pitchFamily="49" charset="-122"/>
              </a:rPr>
              <a:t> →快波方向</a:t>
            </a:r>
            <a:endParaRPr lang="en-US" altLang="zh-CN" sz="1200" dirty="0">
              <a:latin typeface="黑体" panose="02010609060101010101" pitchFamily="49" charset="-122"/>
              <a:ea typeface="黑体" panose="02010609060101010101" pitchFamily="49" charset="-122"/>
            </a:endParaRPr>
          </a:p>
          <a:p>
            <a:pPr>
              <a:lnSpc>
                <a:spcPct val="150000"/>
              </a:lnSpc>
            </a:pPr>
            <a:r>
              <a:rPr lang="zh-CN" altLang="en-US" sz="1200" dirty="0">
                <a:latin typeface="黑体" panose="02010609060101010101" pitchFamily="49" charset="-122"/>
                <a:ea typeface="黑体" panose="02010609060101010101" pitchFamily="49" charset="-122"/>
              </a:rPr>
              <a:t>短棒长度 </a:t>
            </a:r>
            <a:r>
              <a:rPr kumimoji="1" lang="zh-CN" altLang="en-US" sz="1200" dirty="0">
                <a:solidFill>
                  <a:srgbClr val="C00000"/>
                </a:solidFill>
                <a:latin typeface="黑体" panose="02010609060101010101" pitchFamily="49" charset="-122"/>
                <a:ea typeface="黑体" panose="02010609060101010101" pitchFamily="49" charset="-122"/>
              </a:rPr>
              <a:t>→变形强度</a:t>
            </a:r>
            <a:endParaRPr lang="zh-CN" altLang="en-US" sz="1200" dirty="0">
              <a:latin typeface="黑体" panose="02010609060101010101" pitchFamily="49" charset="-122"/>
              <a:ea typeface="黑体" panose="02010609060101010101" pitchFamily="49" charset="-122"/>
            </a:endParaRPr>
          </a:p>
        </p:txBody>
      </p:sp>
      <p:sp>
        <p:nvSpPr>
          <p:cNvPr id="11" name="上下箭头 10"/>
          <p:cNvSpPr/>
          <p:nvPr/>
        </p:nvSpPr>
        <p:spPr>
          <a:xfrm rot="17893711">
            <a:off x="3025430" y="1548189"/>
            <a:ext cx="318909" cy="707918"/>
          </a:xfrm>
          <a:prstGeom prst="upDownArrow">
            <a:avLst>
              <a:gd name="adj1" fmla="val 28004"/>
              <a:gd name="adj2" fmla="val 50000"/>
            </a:avLst>
          </a:prstGeom>
          <a:solidFill>
            <a:srgbClr val="C0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上下箭头 11"/>
          <p:cNvSpPr/>
          <p:nvPr/>
        </p:nvSpPr>
        <p:spPr>
          <a:xfrm rot="16009218">
            <a:off x="2836720" y="2863820"/>
            <a:ext cx="301618" cy="692990"/>
          </a:xfrm>
          <a:prstGeom prst="upDownArrow">
            <a:avLst>
              <a:gd name="adj1" fmla="val 28004"/>
              <a:gd name="adj2" fmla="val 50000"/>
            </a:avLst>
          </a:prstGeom>
          <a:solidFill>
            <a:srgbClr val="C0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上下箭头 12"/>
          <p:cNvSpPr/>
          <p:nvPr/>
        </p:nvSpPr>
        <p:spPr>
          <a:xfrm rot="14243445">
            <a:off x="3181175" y="2429009"/>
            <a:ext cx="259806" cy="614128"/>
          </a:xfrm>
          <a:prstGeom prst="upDownArrow">
            <a:avLst>
              <a:gd name="adj1" fmla="val 28004"/>
              <a:gd name="adj2" fmla="val 50000"/>
            </a:avLst>
          </a:prstGeom>
          <a:solidFill>
            <a:srgbClr val="C0000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945308" y="1599394"/>
            <a:ext cx="2859822" cy="892552"/>
          </a:xfrm>
          <a:prstGeom prst="rect">
            <a:avLst/>
          </a:prstGeom>
          <a:solidFill>
            <a:srgbClr val="00B050"/>
          </a:solidFill>
        </p:spPr>
        <p:txBody>
          <a:bodyPr wrap="square">
            <a:spAutoFit/>
          </a:bodyPr>
          <a:lstStyle/>
          <a:p>
            <a:pPr algn="ctr"/>
            <a:r>
              <a:rPr lang="zh-CN" altLang="en-US" sz="2600" b="0" dirty="0">
                <a:solidFill>
                  <a:schemeClr val="bg1"/>
                </a:solidFill>
                <a:latin typeface="黑体" panose="02010609060101010101" pitchFamily="49" charset="-122"/>
                <a:ea typeface="黑体" panose="02010609060101010101" pitchFamily="49" charset="-122"/>
              </a:rPr>
              <a:t>全区域密集探测</a:t>
            </a:r>
            <a:endParaRPr lang="en-US" altLang="zh-CN" sz="2600" b="0" dirty="0">
              <a:solidFill>
                <a:schemeClr val="bg1"/>
              </a:solidFill>
              <a:latin typeface="黑体" panose="02010609060101010101" pitchFamily="49" charset="-122"/>
              <a:ea typeface="黑体" panose="02010609060101010101" pitchFamily="49" charset="-122"/>
            </a:endParaRPr>
          </a:p>
          <a:p>
            <a:pPr algn="ctr"/>
            <a:r>
              <a:rPr lang="zh-CN" altLang="en-US" sz="2600" b="0" dirty="0">
                <a:solidFill>
                  <a:schemeClr val="bg1"/>
                </a:solidFill>
                <a:latin typeface="黑体" panose="02010609060101010101" pitchFamily="49" charset="-122"/>
                <a:ea typeface="黑体" panose="02010609060101010101" pitchFamily="49" charset="-122"/>
              </a:rPr>
              <a:t>上地幔变形信息</a:t>
            </a:r>
            <a:endParaRPr lang="en-US" altLang="zh-CN" sz="2600" b="0" dirty="0">
              <a:solidFill>
                <a:schemeClr val="bg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36805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91680" y="229918"/>
            <a:ext cx="5760640" cy="6364620"/>
          </a:xfrm>
          <a:prstGeom prst="rect">
            <a:avLst/>
          </a:prstGeom>
        </p:spPr>
      </p:pic>
    </p:spTree>
    <p:extLst>
      <p:ext uri="{BB962C8B-B14F-4D97-AF65-F5344CB8AC3E}">
        <p14:creationId xmlns:p14="http://schemas.microsoft.com/office/powerpoint/2010/main" val="282143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图片 1"/>
          <p:cNvPicPr>
            <a:picLocks noChangeAspect="1"/>
          </p:cNvPicPr>
          <p:nvPr/>
        </p:nvPicPr>
        <p:blipFill>
          <a:blip r:embed="rId2" cstate="print"/>
          <a:srcRect/>
          <a:stretch>
            <a:fillRect/>
          </a:stretch>
        </p:blipFill>
        <p:spPr bwMode="auto">
          <a:xfrm>
            <a:off x="4284663" y="1484313"/>
            <a:ext cx="4787900" cy="4002087"/>
          </a:xfrm>
          <a:prstGeom prst="rect">
            <a:avLst/>
          </a:prstGeom>
          <a:noFill/>
          <a:ln w="9525">
            <a:noFill/>
            <a:miter lim="800000"/>
            <a:headEnd/>
            <a:tailEnd/>
          </a:ln>
        </p:spPr>
      </p:pic>
      <p:pic>
        <p:nvPicPr>
          <p:cNvPr id="52226" name="图片 2"/>
          <p:cNvPicPr>
            <a:picLocks noChangeAspect="1"/>
          </p:cNvPicPr>
          <p:nvPr/>
        </p:nvPicPr>
        <p:blipFill>
          <a:blip r:embed="rId3" cstate="print"/>
          <a:srcRect/>
          <a:stretch>
            <a:fillRect/>
          </a:stretch>
        </p:blipFill>
        <p:spPr bwMode="auto">
          <a:xfrm>
            <a:off x="107950" y="1412875"/>
            <a:ext cx="4221163" cy="4140200"/>
          </a:xfrm>
          <a:prstGeom prst="rect">
            <a:avLst/>
          </a:prstGeom>
          <a:noFill/>
          <a:ln w="9525">
            <a:noFill/>
            <a:miter lim="800000"/>
            <a:headEnd/>
            <a:tailEnd/>
          </a:ln>
        </p:spPr>
      </p:pic>
      <p:sp>
        <p:nvSpPr>
          <p:cNvPr id="4" name="Rectangle 2"/>
          <p:cNvSpPr>
            <a:spLocks noChangeArrowheads="1"/>
          </p:cNvSpPr>
          <p:nvPr/>
        </p:nvSpPr>
        <p:spPr bwMode="auto">
          <a:xfrm>
            <a:off x="467544" y="282180"/>
            <a:ext cx="8229600" cy="719137"/>
          </a:xfrm>
          <a:prstGeom prst="rect">
            <a:avLst/>
          </a:prstGeom>
          <a:noFill/>
          <a:ln w="9525">
            <a:noFill/>
            <a:miter lim="800000"/>
            <a:headEnd/>
            <a:tailEnd/>
          </a:ln>
          <a:effectLst/>
        </p:spPr>
        <p:txBody>
          <a:bodyPr anchor="ctr"/>
          <a:lstStyle/>
          <a:p>
            <a:pPr algn="ctr"/>
            <a:r>
              <a:rPr lang="zh-CN" altLang="en-US" sz="3200" b="0" dirty="0">
                <a:solidFill>
                  <a:schemeClr val="accent6">
                    <a:lumMod val="75000"/>
                  </a:schemeClr>
                </a:solidFill>
                <a:latin typeface="Arial" pitchFamily="34" charset="0"/>
                <a:ea typeface="黑体" pitchFamily="49" charset="-122"/>
              </a:rPr>
              <a:t>上地幔变形特征：块体间的变化</a:t>
            </a:r>
          </a:p>
        </p:txBody>
      </p:sp>
      <p:sp>
        <p:nvSpPr>
          <p:cNvPr id="7" name="TextBox 6"/>
          <p:cNvSpPr txBox="1"/>
          <p:nvPr/>
        </p:nvSpPr>
        <p:spPr>
          <a:xfrm>
            <a:off x="1475656" y="1340768"/>
            <a:ext cx="2304256" cy="492443"/>
          </a:xfrm>
          <a:prstGeom prst="rect">
            <a:avLst/>
          </a:prstGeom>
          <a:noFill/>
        </p:spPr>
        <p:txBody>
          <a:bodyPr wrap="square" rtlCol="0">
            <a:spAutoFit/>
          </a:bodyPr>
          <a:lstStyle/>
          <a:p>
            <a:pPr algn="ctr"/>
            <a:r>
              <a:rPr lang="zh-CN" altLang="en-US" sz="2600" b="0" dirty="0">
                <a:solidFill>
                  <a:schemeClr val="accent6">
                    <a:lumMod val="75000"/>
                  </a:schemeClr>
                </a:solidFill>
                <a:latin typeface="黑体" panose="02010609060101010101" pitchFamily="49" charset="-122"/>
                <a:ea typeface="黑体" panose="02010609060101010101" pitchFamily="49" charset="-122"/>
              </a:rPr>
              <a:t>华北</a:t>
            </a:r>
          </a:p>
        </p:txBody>
      </p:sp>
      <p:sp>
        <p:nvSpPr>
          <p:cNvPr id="8" name="TextBox 7"/>
          <p:cNvSpPr txBox="1"/>
          <p:nvPr/>
        </p:nvSpPr>
        <p:spPr>
          <a:xfrm>
            <a:off x="5796136" y="1327557"/>
            <a:ext cx="2304256" cy="492443"/>
          </a:xfrm>
          <a:prstGeom prst="rect">
            <a:avLst/>
          </a:prstGeom>
          <a:noFill/>
        </p:spPr>
        <p:txBody>
          <a:bodyPr wrap="square" rtlCol="0">
            <a:spAutoFit/>
          </a:bodyPr>
          <a:lstStyle/>
          <a:p>
            <a:pPr algn="ctr"/>
            <a:r>
              <a:rPr lang="zh-CN" altLang="en-US" sz="2600" b="0" dirty="0">
                <a:solidFill>
                  <a:schemeClr val="accent6">
                    <a:lumMod val="75000"/>
                  </a:schemeClr>
                </a:solidFill>
                <a:latin typeface="黑体" panose="02010609060101010101" pitchFamily="49" charset="-122"/>
                <a:ea typeface="黑体" panose="02010609060101010101" pitchFamily="49" charset="-122"/>
              </a:rPr>
              <a:t>华南</a:t>
            </a:r>
          </a:p>
        </p:txBody>
      </p:sp>
      <p:sp>
        <p:nvSpPr>
          <p:cNvPr id="9" name="Text Box 3"/>
          <p:cNvSpPr txBox="1">
            <a:spLocks noChangeArrowheads="1"/>
          </p:cNvSpPr>
          <p:nvPr/>
        </p:nvSpPr>
        <p:spPr bwMode="auto">
          <a:xfrm>
            <a:off x="5364088" y="5733256"/>
            <a:ext cx="3095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zh-CN" sz="1400" dirty="0">
                <a:solidFill>
                  <a:schemeClr val="accent6">
                    <a:lumMod val="75000"/>
                  </a:schemeClr>
                </a:solidFill>
                <a:latin typeface="Arial" pitchFamily="34" charset="0"/>
              </a:rPr>
              <a:t>Zhao et al., GR, 2013</a:t>
            </a:r>
            <a:endParaRPr lang="zh-CN" altLang="en-US" sz="1400" b="0" dirty="0">
              <a:solidFill>
                <a:schemeClr val="accent6">
                  <a:lumMod val="75000"/>
                </a:schemeClr>
              </a:solidFill>
            </a:endParaRPr>
          </a:p>
        </p:txBody>
      </p:sp>
      <p:sp>
        <p:nvSpPr>
          <p:cNvPr id="10" name="Text Box 3"/>
          <p:cNvSpPr txBox="1">
            <a:spLocks noChangeArrowheads="1"/>
          </p:cNvSpPr>
          <p:nvPr/>
        </p:nvSpPr>
        <p:spPr bwMode="auto">
          <a:xfrm>
            <a:off x="827584" y="5733256"/>
            <a:ext cx="3095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altLang="zh-CN" sz="1400" dirty="0">
                <a:solidFill>
                  <a:schemeClr val="accent6">
                    <a:lumMod val="75000"/>
                  </a:schemeClr>
                </a:solidFill>
                <a:latin typeface="Arial" pitchFamily="34" charset="0"/>
              </a:rPr>
              <a:t>Zhao et al., GJI, 2011</a:t>
            </a:r>
            <a:endParaRPr lang="zh-CN" altLang="en-US" sz="1400" b="0" dirty="0">
              <a:solidFill>
                <a:schemeClr val="accent6">
                  <a:lumMod val="75000"/>
                </a:schemeClr>
              </a:solidFill>
            </a:endParaRPr>
          </a:p>
        </p:txBody>
      </p:sp>
    </p:spTree>
    <p:extLst>
      <p:ext uri="{BB962C8B-B14F-4D97-AF65-F5344CB8AC3E}">
        <p14:creationId xmlns:p14="http://schemas.microsoft.com/office/powerpoint/2010/main" val="1035892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p:cNvPicPr>
            <a:picLocks noChangeAspect="1"/>
          </p:cNvPicPr>
          <p:nvPr/>
        </p:nvPicPr>
        <p:blipFill>
          <a:blip r:embed="rId2" cstate="print"/>
          <a:srcRect/>
          <a:stretch>
            <a:fillRect/>
          </a:stretch>
        </p:blipFill>
        <p:spPr bwMode="auto">
          <a:xfrm>
            <a:off x="3834135" y="1007765"/>
            <a:ext cx="4986337" cy="5589587"/>
          </a:xfrm>
          <a:prstGeom prst="rect">
            <a:avLst/>
          </a:prstGeom>
          <a:noFill/>
          <a:ln w="9525">
            <a:noFill/>
            <a:miter lim="800000"/>
            <a:headEnd/>
            <a:tailEnd/>
          </a:ln>
          <a:effectLst/>
        </p:spPr>
      </p:pic>
      <p:sp>
        <p:nvSpPr>
          <p:cNvPr id="62468" name="AutoShape 7"/>
          <p:cNvSpPr>
            <a:spLocks noChangeArrowheads="1"/>
          </p:cNvSpPr>
          <p:nvPr/>
        </p:nvSpPr>
        <p:spPr bwMode="auto">
          <a:xfrm rot="1200000">
            <a:off x="6926535" y="2798763"/>
            <a:ext cx="590550" cy="390525"/>
          </a:xfrm>
          <a:prstGeom prst="leftRightArrow">
            <a:avLst>
              <a:gd name="adj1" fmla="val 50000"/>
              <a:gd name="adj2" fmla="val 34052"/>
            </a:avLst>
          </a:prstGeom>
          <a:solidFill>
            <a:srgbClr val="FF0000">
              <a:alpha val="50195"/>
            </a:srgbClr>
          </a:solidFill>
          <a:ln w="25400">
            <a:solidFill>
              <a:schemeClr val="tx1"/>
            </a:solidFill>
            <a:miter lim="800000"/>
            <a:headEnd/>
            <a:tailEnd/>
          </a:ln>
        </p:spPr>
        <p:txBody>
          <a:bodyPr wrap="none" anchor="ctr"/>
          <a:lstStyle/>
          <a:p>
            <a:pPr algn="ctr"/>
            <a:endParaRPr lang="zh-CN" altLang="zh-CN"/>
          </a:p>
          <a:p>
            <a:pPr algn="ctr"/>
            <a:endParaRPr lang="zh-CN" altLang="en-US"/>
          </a:p>
        </p:txBody>
      </p:sp>
      <p:sp>
        <p:nvSpPr>
          <p:cNvPr id="62469" name="AutoShape 7"/>
          <p:cNvSpPr>
            <a:spLocks noChangeArrowheads="1"/>
          </p:cNvSpPr>
          <p:nvPr/>
        </p:nvSpPr>
        <p:spPr bwMode="auto">
          <a:xfrm rot="-1719206">
            <a:off x="6430417" y="4865340"/>
            <a:ext cx="590550" cy="390525"/>
          </a:xfrm>
          <a:prstGeom prst="leftRightArrow">
            <a:avLst>
              <a:gd name="adj1" fmla="val 50000"/>
              <a:gd name="adj2" fmla="val 34052"/>
            </a:avLst>
          </a:prstGeom>
          <a:solidFill>
            <a:srgbClr val="FF0000">
              <a:alpha val="47842"/>
            </a:srgbClr>
          </a:solidFill>
          <a:ln w="25400">
            <a:solidFill>
              <a:schemeClr val="tx1"/>
            </a:solidFill>
            <a:miter lim="800000"/>
            <a:headEnd/>
            <a:tailEnd/>
          </a:ln>
        </p:spPr>
        <p:txBody>
          <a:bodyPr wrap="none" anchor="ctr"/>
          <a:lstStyle/>
          <a:p>
            <a:pPr algn="ctr"/>
            <a:endParaRPr lang="zh-CN" altLang="zh-CN"/>
          </a:p>
          <a:p>
            <a:pPr algn="ctr"/>
            <a:endParaRPr lang="zh-CN" altLang="en-US"/>
          </a:p>
        </p:txBody>
      </p:sp>
      <p:sp>
        <p:nvSpPr>
          <p:cNvPr id="62470" name="文本框 6"/>
          <p:cNvSpPr txBox="1">
            <a:spLocks noChangeArrowheads="1"/>
          </p:cNvSpPr>
          <p:nvPr/>
        </p:nvSpPr>
        <p:spPr bwMode="auto">
          <a:xfrm>
            <a:off x="557287" y="3645024"/>
            <a:ext cx="2556817" cy="2092881"/>
          </a:xfrm>
          <a:prstGeom prst="rect">
            <a:avLst/>
          </a:prstGeom>
          <a:noFill/>
          <a:ln w="9525">
            <a:noFill/>
            <a:miter lim="800000"/>
            <a:headEnd/>
            <a:tailEnd/>
          </a:ln>
        </p:spPr>
        <p:txBody>
          <a:bodyPr wrap="square">
            <a:spAutoFit/>
          </a:bodyPr>
          <a:lstStyle/>
          <a:p>
            <a:pPr algn="ctr"/>
            <a:r>
              <a:rPr kumimoji="1" lang="zh-CN" altLang="en-US" sz="2600" dirty="0">
                <a:solidFill>
                  <a:schemeClr val="accent6">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北</a:t>
            </a:r>
            <a:endParaRPr kumimoji="1" lang="en-US" altLang="zh-CN" sz="2600" dirty="0">
              <a:solidFill>
                <a:schemeClr val="accent6">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r>
              <a:rPr kumimoji="1" lang="zh-CN" altLang="en-US" sz="2600" dirty="0">
                <a:solidFill>
                  <a:schemeClr val="accent6">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伸展方向</a:t>
            </a:r>
            <a:endParaRPr kumimoji="1" lang="en-US" altLang="zh-CN" sz="2600" dirty="0">
              <a:solidFill>
                <a:schemeClr val="accent6">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endParaRPr kumimoji="1" lang="en-US" altLang="zh-CN" sz="2600" dirty="0">
              <a:solidFill>
                <a:schemeClr val="accent6">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r>
              <a:rPr kumimoji="1" lang="zh-CN" altLang="en-US" sz="2600" dirty="0">
                <a:solidFill>
                  <a:schemeClr val="accent6">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南</a:t>
            </a:r>
            <a:endParaRPr kumimoji="1" lang="en-US" altLang="zh-CN" sz="2600" dirty="0">
              <a:solidFill>
                <a:schemeClr val="accent6">
                  <a:lumMod val="75000"/>
                </a:schemeClr>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a:p>
            <a:pPr algn="ctr"/>
            <a:r>
              <a:rPr kumimoji="1" lang="en-US" altLang="zh-CN" sz="2600" dirty="0">
                <a:solidFill>
                  <a:schemeClr val="accent6">
                    <a:lumMod val="75000"/>
                  </a:schemeClr>
                </a:solidFill>
                <a:effectLst>
                  <a:outerShdw blurRad="38100" dist="38100" dir="2700000" algn="tl">
                    <a:srgbClr val="000000">
                      <a:alpha val="43137"/>
                    </a:srgbClr>
                  </a:outerShdw>
                </a:effectLst>
                <a:latin typeface="+mn-lt"/>
                <a:ea typeface="黑体" panose="02010609060101010101" pitchFamily="49" charset="-122"/>
              </a:rPr>
              <a:t>wrench fault</a:t>
            </a:r>
            <a:endParaRPr kumimoji="1" lang="zh-CN" altLang="en-US" sz="2600" dirty="0">
              <a:solidFill>
                <a:schemeClr val="accent6">
                  <a:lumMod val="75000"/>
                </a:schemeClr>
              </a:solidFill>
              <a:effectLst>
                <a:outerShdw blurRad="38100" dist="38100" dir="2700000" algn="tl">
                  <a:srgbClr val="000000">
                    <a:alpha val="43137"/>
                  </a:srgbClr>
                </a:outerShdw>
              </a:effectLst>
              <a:latin typeface="+mn-lt"/>
              <a:ea typeface="黑体" panose="02010609060101010101" pitchFamily="49" charset="-122"/>
            </a:endParaRPr>
          </a:p>
        </p:txBody>
      </p:sp>
      <p:sp>
        <p:nvSpPr>
          <p:cNvPr id="8" name="椭圆 7"/>
          <p:cNvSpPr>
            <a:spLocks noChangeArrowheads="1"/>
          </p:cNvSpPr>
          <p:nvPr/>
        </p:nvSpPr>
        <p:spPr bwMode="auto">
          <a:xfrm>
            <a:off x="6588397" y="2565400"/>
            <a:ext cx="1223963" cy="863600"/>
          </a:xfrm>
          <a:prstGeom prst="ellipse">
            <a:avLst/>
          </a:prstGeom>
          <a:noFill/>
          <a:ln w="76200">
            <a:solidFill>
              <a:srgbClr val="008000"/>
            </a:solidFill>
            <a:prstDash val="sysDash"/>
            <a:round/>
            <a:headEnd/>
            <a:tailEnd/>
          </a:ln>
        </p:spPr>
        <p:txBody>
          <a:bodyPr/>
          <a:lstStyle/>
          <a:p>
            <a:endParaRPr lang="zh-CN" altLang="en-US"/>
          </a:p>
        </p:txBody>
      </p:sp>
      <p:sp>
        <p:nvSpPr>
          <p:cNvPr id="9" name="椭圆 8"/>
          <p:cNvSpPr>
            <a:spLocks noChangeArrowheads="1"/>
          </p:cNvSpPr>
          <p:nvPr/>
        </p:nvSpPr>
        <p:spPr bwMode="auto">
          <a:xfrm>
            <a:off x="6084342" y="4581177"/>
            <a:ext cx="1223962" cy="1008063"/>
          </a:xfrm>
          <a:prstGeom prst="ellipse">
            <a:avLst/>
          </a:prstGeom>
          <a:noFill/>
          <a:ln w="76200">
            <a:solidFill>
              <a:srgbClr val="008000"/>
            </a:solidFill>
            <a:prstDash val="sysDash"/>
            <a:round/>
            <a:headEnd/>
            <a:tailEnd/>
          </a:ln>
        </p:spPr>
        <p:txBody>
          <a:bodyPr/>
          <a:lstStyle/>
          <a:p>
            <a:endParaRPr lang="zh-CN" altLang="en-US"/>
          </a:p>
        </p:txBody>
      </p:sp>
      <p:sp>
        <p:nvSpPr>
          <p:cNvPr id="10" name="标题 1"/>
          <p:cNvSpPr txBox="1">
            <a:spLocks/>
          </p:cNvSpPr>
          <p:nvPr/>
        </p:nvSpPr>
        <p:spPr>
          <a:xfrm>
            <a:off x="683568" y="144016"/>
            <a:ext cx="7776864" cy="62068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200" b="0" kern="0" dirty="0">
                <a:solidFill>
                  <a:schemeClr val="accent6">
                    <a:lumMod val="75000"/>
                  </a:schemeClr>
                </a:solidFill>
                <a:latin typeface="黑体" panose="02010609060101010101" pitchFamily="49" charset="-122"/>
                <a:ea typeface="黑体" panose="02010609060101010101" pitchFamily="49" charset="-122"/>
                <a:cs typeface="黑体"/>
              </a:rPr>
              <a:t>地幔流动模式：</a:t>
            </a:r>
            <a:r>
              <a:rPr kumimoji="1" lang="zh-CN" altLang="en-US" sz="3200" b="0" i="0" u="none" strike="noStrike" kern="0" cap="none" spc="0" normalizeH="0" baseline="0" noProof="0" dirty="0">
                <a:ln>
                  <a:noFill/>
                </a:ln>
                <a:solidFill>
                  <a:schemeClr val="accent6">
                    <a:lumMod val="75000"/>
                  </a:schemeClr>
                </a:solidFill>
                <a:uLnTx/>
                <a:uFillTx/>
                <a:latin typeface="黑体" panose="02010609060101010101" pitchFamily="49" charset="-122"/>
                <a:ea typeface="黑体" panose="02010609060101010101" pitchFamily="49" charset="-122"/>
                <a:cs typeface="黑体"/>
              </a:rPr>
              <a:t>东</a:t>
            </a:r>
            <a:r>
              <a:rPr kumimoji="1" lang="en-US" altLang="zh-CN" sz="3200" b="0" i="0" u="none" strike="noStrike" kern="0" cap="none" spc="0" normalizeH="0" baseline="0" noProof="0" dirty="0">
                <a:ln>
                  <a:noFill/>
                </a:ln>
                <a:solidFill>
                  <a:schemeClr val="accent6">
                    <a:lumMod val="75000"/>
                  </a:schemeClr>
                </a:solidFill>
                <a:uLnTx/>
                <a:uFillTx/>
                <a:latin typeface="黑体" panose="02010609060101010101" pitchFamily="49" charset="-122"/>
                <a:ea typeface="黑体" panose="02010609060101010101" pitchFamily="49" charset="-122"/>
                <a:cs typeface="黑体"/>
              </a:rPr>
              <a:t>—</a:t>
            </a:r>
            <a:r>
              <a:rPr kumimoji="1" lang="zh-CN" altLang="en-US" sz="3200" b="0" i="0" u="none" strike="noStrike" kern="0" cap="none" spc="0" normalizeH="0" baseline="0" noProof="0" dirty="0">
                <a:ln>
                  <a:noFill/>
                </a:ln>
                <a:solidFill>
                  <a:schemeClr val="accent6">
                    <a:lumMod val="75000"/>
                  </a:schemeClr>
                </a:solidFill>
                <a:uLnTx/>
                <a:uFillTx/>
                <a:latin typeface="黑体" panose="02010609060101010101" pitchFamily="49" charset="-122"/>
                <a:ea typeface="黑体" panose="02010609060101010101" pitchFamily="49" charset="-122"/>
                <a:cs typeface="黑体"/>
              </a:rPr>
              <a:t>西差异</a:t>
            </a:r>
            <a:r>
              <a:rPr kumimoji="1" lang="zh-CN" altLang="en-US" sz="3200" b="0" kern="0" noProof="0" dirty="0">
                <a:solidFill>
                  <a:schemeClr val="accent6">
                    <a:lumMod val="75000"/>
                  </a:schemeClr>
                </a:solidFill>
                <a:latin typeface="黑体" panose="02010609060101010101" pitchFamily="49" charset="-122"/>
                <a:ea typeface="黑体" panose="02010609060101010101" pitchFamily="49" charset="-122"/>
                <a:cs typeface="黑体"/>
              </a:rPr>
              <a:t>，</a:t>
            </a:r>
            <a:r>
              <a:rPr kumimoji="1" lang="zh-CN" altLang="en-US" sz="3200" b="0" kern="0" dirty="0">
                <a:solidFill>
                  <a:schemeClr val="accent6">
                    <a:lumMod val="75000"/>
                  </a:schemeClr>
                </a:solidFill>
                <a:latin typeface="黑体" panose="02010609060101010101" pitchFamily="49" charset="-122"/>
                <a:ea typeface="黑体" panose="02010609060101010101" pitchFamily="49" charset="-122"/>
                <a:cs typeface="黑体"/>
              </a:rPr>
              <a:t>南</a:t>
            </a:r>
            <a:r>
              <a:rPr kumimoji="1" lang="en-US" altLang="zh-CN" sz="3200" b="0" kern="0" dirty="0">
                <a:solidFill>
                  <a:schemeClr val="accent6">
                    <a:lumMod val="75000"/>
                  </a:schemeClr>
                </a:solidFill>
                <a:latin typeface="黑体" panose="02010609060101010101" pitchFamily="49" charset="-122"/>
                <a:ea typeface="黑体" panose="02010609060101010101" pitchFamily="49" charset="-122"/>
                <a:cs typeface="黑体"/>
              </a:rPr>
              <a:t>—</a:t>
            </a:r>
            <a:r>
              <a:rPr kumimoji="1" lang="zh-CN" altLang="en-US" sz="3200" b="0" kern="0" dirty="0">
                <a:solidFill>
                  <a:schemeClr val="accent6">
                    <a:lumMod val="75000"/>
                  </a:schemeClr>
                </a:solidFill>
                <a:latin typeface="黑体" panose="02010609060101010101" pitchFamily="49" charset="-122"/>
                <a:ea typeface="黑体" panose="02010609060101010101" pitchFamily="49" charset="-122"/>
                <a:cs typeface="黑体"/>
              </a:rPr>
              <a:t>北差异</a:t>
            </a:r>
            <a:endParaRPr kumimoji="1" lang="en-US" altLang="zh-CN" sz="3200" b="0" kern="0" dirty="0">
              <a:solidFill>
                <a:schemeClr val="accent6">
                  <a:lumMod val="75000"/>
                </a:schemeClr>
              </a:solidFill>
              <a:latin typeface="黑体" panose="02010609060101010101" pitchFamily="49" charset="-122"/>
              <a:ea typeface="黑体" panose="02010609060101010101" pitchFamily="49" charset="-122"/>
              <a:cs typeface="黑体"/>
            </a:endParaRPr>
          </a:p>
        </p:txBody>
      </p:sp>
      <p:sp>
        <p:nvSpPr>
          <p:cNvPr id="11" name="Text Box 3"/>
          <p:cNvSpPr txBox="1">
            <a:spLocks noChangeArrowheads="1"/>
          </p:cNvSpPr>
          <p:nvPr/>
        </p:nvSpPr>
        <p:spPr bwMode="auto">
          <a:xfrm>
            <a:off x="683568" y="6361583"/>
            <a:ext cx="23042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altLang="zh-CN" sz="1400" dirty="0">
                <a:solidFill>
                  <a:schemeClr val="accent6">
                    <a:lumMod val="75000"/>
                  </a:schemeClr>
                </a:solidFill>
                <a:latin typeface="Myriad Pro" panose="020B0503030403020204" pitchFamily="34" charset="0"/>
              </a:rPr>
              <a:t>Zhao et al., GR, 2013</a:t>
            </a:r>
            <a:endParaRPr lang="zh-CN" altLang="en-US" sz="1400" b="0" dirty="0">
              <a:solidFill>
                <a:schemeClr val="accent6">
                  <a:lumMod val="75000"/>
                </a:schemeClr>
              </a:solidFill>
              <a:latin typeface="Myriad Pro" panose="020B0503030403020204" pitchFamily="34" charset="0"/>
            </a:endParaRPr>
          </a:p>
        </p:txBody>
      </p:sp>
      <p:pic>
        <p:nvPicPr>
          <p:cNvPr id="12" name="Picture 2"/>
          <p:cNvPicPr>
            <a:picLocks noChangeAspect="1" noChangeArrowheads="1"/>
          </p:cNvPicPr>
          <p:nvPr/>
        </p:nvPicPr>
        <p:blipFill>
          <a:blip r:embed="rId3" cstate="print"/>
          <a:srcRect/>
          <a:stretch>
            <a:fillRect/>
          </a:stretch>
        </p:blipFill>
        <p:spPr bwMode="auto">
          <a:xfrm>
            <a:off x="233171" y="1282962"/>
            <a:ext cx="3456384" cy="1503589"/>
          </a:xfrm>
          <a:prstGeom prst="rect">
            <a:avLst/>
          </a:prstGeom>
          <a:noFill/>
          <a:ln w="9525">
            <a:noFill/>
            <a:miter lim="800000"/>
            <a:headEnd/>
            <a:tailEnd/>
          </a:ln>
        </p:spPr>
      </p:pic>
      <p:sp>
        <p:nvSpPr>
          <p:cNvPr id="13" name="Text Box 3"/>
          <p:cNvSpPr txBox="1">
            <a:spLocks noChangeArrowheads="1"/>
          </p:cNvSpPr>
          <p:nvPr/>
        </p:nvSpPr>
        <p:spPr bwMode="auto">
          <a:xfrm>
            <a:off x="378494" y="2944501"/>
            <a:ext cx="30956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zh-CN"/>
            </a:defPPr>
            <a:lvl1pPr algn="ctr" eaLnBrk="0" hangingPunct="0">
              <a:defRPr sz="1400">
                <a:solidFill>
                  <a:schemeClr val="accent6">
                    <a:lumMod val="75000"/>
                  </a:schemeClr>
                </a:solidFill>
                <a:latin typeface="Myriad Pro" panose="020B0503030403020204" pitchFamily="34" charset="0"/>
              </a:defRPr>
            </a:lvl1pPr>
          </a:lstStyle>
          <a:p>
            <a:r>
              <a:rPr lang="en-US" altLang="zh-CN" dirty="0"/>
              <a:t>Zhu et al., GR, 2012</a:t>
            </a:r>
            <a:endParaRPr lang="zh-CN" altLang="en-US" dirty="0"/>
          </a:p>
        </p:txBody>
      </p:sp>
    </p:spTree>
    <p:extLst>
      <p:ext uri="{BB962C8B-B14F-4D97-AF65-F5344CB8AC3E}">
        <p14:creationId xmlns:p14="http://schemas.microsoft.com/office/powerpoint/2010/main" val="9278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09305" y="1762105"/>
            <a:ext cx="4183861" cy="4695301"/>
          </a:xfrm>
          <a:prstGeom prst="rect">
            <a:avLst/>
          </a:prstGeom>
        </p:spPr>
      </p:pic>
      <p:grpSp>
        <p:nvGrpSpPr>
          <p:cNvPr id="3" name="组合 2"/>
          <p:cNvGrpSpPr/>
          <p:nvPr/>
        </p:nvGrpSpPr>
        <p:grpSpPr>
          <a:xfrm>
            <a:off x="2083521" y="3064408"/>
            <a:ext cx="1043976" cy="2681976"/>
            <a:chOff x="2388725" y="2763748"/>
            <a:chExt cx="1043976" cy="2681976"/>
          </a:xfrm>
        </p:grpSpPr>
        <p:sp>
          <p:nvSpPr>
            <p:cNvPr id="7" name="上下箭头 6"/>
            <p:cNvSpPr/>
            <p:nvPr/>
          </p:nvSpPr>
          <p:spPr>
            <a:xfrm rot="14614156">
              <a:off x="2796965" y="4823241"/>
              <a:ext cx="418733" cy="826234"/>
            </a:xfrm>
            <a:prstGeom prst="upDownArrow">
              <a:avLst/>
            </a:prstGeom>
            <a:solidFill>
              <a:srgbClr val="00B0F0">
                <a:alpha val="7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上下箭头 7"/>
            <p:cNvSpPr/>
            <p:nvPr/>
          </p:nvSpPr>
          <p:spPr>
            <a:xfrm rot="17903933">
              <a:off x="2701346" y="2451127"/>
              <a:ext cx="418733" cy="1043976"/>
            </a:xfrm>
            <a:prstGeom prst="upDownArrow">
              <a:avLst/>
            </a:prstGeom>
            <a:solidFill>
              <a:srgbClr val="00B0F0">
                <a:alpha val="7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 Box 59"/>
          <p:cNvSpPr txBox="1">
            <a:spLocks noChangeArrowheads="1"/>
          </p:cNvSpPr>
          <p:nvPr/>
        </p:nvSpPr>
        <p:spPr bwMode="auto">
          <a:xfrm>
            <a:off x="512404" y="430701"/>
            <a:ext cx="8077108" cy="523220"/>
          </a:xfrm>
          <a:prstGeom prst="rect">
            <a:avLst/>
          </a:prstGeom>
          <a:noFill/>
          <a:ln w="9525">
            <a:noFill/>
            <a:miter lim="800000"/>
            <a:headEnd/>
            <a:tailEnd/>
          </a:ln>
        </p:spPr>
        <p:txBody>
          <a:bodyPr wrap="square">
            <a:spAutoFit/>
          </a:bodyPr>
          <a:lstStyle/>
          <a:p>
            <a:pPr algn="ctr">
              <a:spcBef>
                <a:spcPct val="15000"/>
              </a:spcBef>
              <a:buFont typeface="Wingdings 3" pitchFamily="18" charset="2"/>
              <a:buNone/>
            </a:pPr>
            <a:r>
              <a:rPr kumimoji="1" lang="zh-CN" altLang="en-US" sz="2800" dirty="0">
                <a:solidFill>
                  <a:srgbClr val="002060"/>
                </a:solidFill>
                <a:latin typeface="黑体" panose="02010609060101010101" pitchFamily="49" charset="-122"/>
                <a:ea typeface="黑体" panose="02010609060101010101" pitchFamily="49" charset="-122"/>
              </a:rPr>
              <a:t>关键边界：</a:t>
            </a:r>
            <a:r>
              <a:rPr kumimoji="1" lang="zh-CN" altLang="en-US" sz="2800" dirty="0">
                <a:solidFill>
                  <a:srgbClr val="C00000"/>
                </a:solidFill>
                <a:latin typeface="黑体" panose="02010609060101010101" pitchFamily="49" charset="-122"/>
                <a:ea typeface="黑体" panose="02010609060101010101" pitchFamily="49" charset="-122"/>
              </a:rPr>
              <a:t>多参数、高分辨率</a:t>
            </a:r>
            <a:r>
              <a:rPr kumimoji="1" lang="zh-CN" altLang="en-US" sz="2800" dirty="0">
                <a:solidFill>
                  <a:srgbClr val="002060"/>
                </a:solidFill>
                <a:latin typeface="黑体" panose="02010609060101010101" pitchFamily="49" charset="-122"/>
                <a:ea typeface="黑体" panose="02010609060101010101" pitchFamily="49" charset="-122"/>
              </a:rPr>
              <a:t>证据</a:t>
            </a:r>
          </a:p>
        </p:txBody>
      </p:sp>
      <p:sp>
        <p:nvSpPr>
          <p:cNvPr id="9" name="文本框 8"/>
          <p:cNvSpPr txBox="1"/>
          <p:nvPr/>
        </p:nvSpPr>
        <p:spPr>
          <a:xfrm>
            <a:off x="409305" y="1170476"/>
            <a:ext cx="4201177" cy="400110"/>
          </a:xfrm>
          <a:prstGeom prst="rect">
            <a:avLst/>
          </a:prstGeom>
          <a:noFill/>
        </p:spPr>
        <p:txBody>
          <a:bodyPr wrap="square" rtlCol="0">
            <a:spAutoFit/>
          </a:bodyPr>
          <a:lstStyle/>
          <a:p>
            <a:r>
              <a:rPr lang="zh-CN" altLang="en-US" sz="2000" b="0" dirty="0">
                <a:latin typeface="黑体" panose="02010609060101010101" pitchFamily="49" charset="-122"/>
                <a:ea typeface="黑体" panose="02010609060101010101" pitchFamily="49" charset="-122"/>
              </a:rPr>
              <a:t>岩石圈</a:t>
            </a:r>
            <a:r>
              <a:rPr lang="en-US" altLang="zh-CN" sz="2000" b="0" dirty="0">
                <a:latin typeface="黑体" panose="02010609060101010101" pitchFamily="49" charset="-122"/>
                <a:ea typeface="黑体" panose="02010609060101010101" pitchFamily="49" charset="-122"/>
              </a:rPr>
              <a:t>/</a:t>
            </a:r>
            <a:r>
              <a:rPr lang="zh-CN" altLang="en-US" sz="2000" b="0" dirty="0">
                <a:latin typeface="黑体" panose="02010609060101010101" pitchFamily="49" charset="-122"/>
                <a:ea typeface="黑体" panose="02010609060101010101" pitchFamily="49" charset="-122"/>
              </a:rPr>
              <a:t>软流圈边界：地幔流动变向</a:t>
            </a: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9769" r="15494"/>
          <a:stretch/>
        </p:blipFill>
        <p:spPr>
          <a:xfrm>
            <a:off x="4845718" y="2862721"/>
            <a:ext cx="3996346" cy="3404160"/>
          </a:xfrm>
          <a:prstGeom prst="rect">
            <a:avLst/>
          </a:prstGeom>
        </p:spPr>
      </p:pic>
      <p:grpSp>
        <p:nvGrpSpPr>
          <p:cNvPr id="16" name="组合 15"/>
          <p:cNvGrpSpPr>
            <a:grpSpLocks noChangeAspect="1"/>
          </p:cNvGrpSpPr>
          <p:nvPr/>
        </p:nvGrpSpPr>
        <p:grpSpPr>
          <a:xfrm>
            <a:off x="6440198" y="4358575"/>
            <a:ext cx="918509" cy="929997"/>
            <a:chOff x="2061048" y="2416074"/>
            <a:chExt cx="851006" cy="861650"/>
          </a:xfrm>
        </p:grpSpPr>
        <p:sp>
          <p:nvSpPr>
            <p:cNvPr id="17" name="上下箭头 16"/>
            <p:cNvSpPr/>
            <p:nvPr/>
          </p:nvSpPr>
          <p:spPr>
            <a:xfrm rot="14614156">
              <a:off x="2235058" y="2828318"/>
              <a:ext cx="275396" cy="623416"/>
            </a:xfrm>
            <a:prstGeom prst="up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上下箭头 17"/>
            <p:cNvSpPr/>
            <p:nvPr/>
          </p:nvSpPr>
          <p:spPr>
            <a:xfrm rot="17903933">
              <a:off x="2372767" y="2166219"/>
              <a:ext cx="289431" cy="789142"/>
            </a:xfrm>
            <a:prstGeom prst="upDownArrow">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 Box 59"/>
          <p:cNvSpPr txBox="1">
            <a:spLocks noChangeArrowheads="1"/>
          </p:cNvSpPr>
          <p:nvPr/>
        </p:nvSpPr>
        <p:spPr bwMode="auto">
          <a:xfrm>
            <a:off x="4754710" y="1230385"/>
            <a:ext cx="4178361" cy="1292662"/>
          </a:xfrm>
          <a:prstGeom prst="rect">
            <a:avLst/>
          </a:prstGeom>
          <a:solidFill>
            <a:srgbClr val="00B050"/>
          </a:solidFill>
          <a:ln>
            <a:noFill/>
          </a:ln>
          <a:effectLst/>
        </p:spPr>
        <p:txBody>
          <a:bodyPr wrap="square" anchor="ctr" anchorCtr="1">
            <a:spAutoFit/>
          </a:bodyPr>
          <a:lstStyle>
            <a:defPPr>
              <a:defRPr lang="en-US"/>
            </a:defPPr>
            <a:lvl1pPr algn="ctr" eaLnBrk="0" hangingPunct="0">
              <a:defRPr sz="3000" b="0">
                <a:solidFill>
                  <a:schemeClr val="bg1"/>
                </a:solidFill>
                <a:latin typeface="黑体" panose="02010609060101010101" pitchFamily="49" charset="-122"/>
                <a:ea typeface="黑体" panose="02010609060101010101" pitchFamily="49" charset="-122"/>
              </a:defRPr>
            </a:lvl1pPr>
            <a:lvl2pPr algn="ctr" eaLnBrk="0" hangingPunct="0">
              <a:defRPr sz="4400" b="1">
                <a:solidFill>
                  <a:schemeClr val="tx2"/>
                </a:solidFill>
                <a:latin typeface="Calibri" panose="020F0502020204030204" pitchFamily="34" charset="0"/>
                <a:ea typeface="华文行楷" panose="02010800040101010101" pitchFamily="2" charset="-122"/>
              </a:defRPr>
            </a:lvl2pPr>
            <a:lvl3pPr algn="ctr" eaLnBrk="0" hangingPunct="0">
              <a:defRPr sz="4400" b="1">
                <a:solidFill>
                  <a:schemeClr val="tx2"/>
                </a:solidFill>
                <a:latin typeface="Calibri" panose="020F0502020204030204" pitchFamily="34" charset="0"/>
                <a:ea typeface="华文行楷" panose="02010800040101010101" pitchFamily="2" charset="-122"/>
              </a:defRPr>
            </a:lvl3pPr>
            <a:lvl4pPr algn="ctr" eaLnBrk="0" hangingPunct="0">
              <a:defRPr sz="4400" b="1">
                <a:solidFill>
                  <a:schemeClr val="tx2"/>
                </a:solidFill>
                <a:latin typeface="Calibri" panose="020F0502020204030204" pitchFamily="34" charset="0"/>
                <a:ea typeface="华文行楷" panose="02010800040101010101" pitchFamily="2" charset="-122"/>
              </a:defRPr>
            </a:lvl4pPr>
            <a:lvl5pPr algn="ctr" eaLnBrk="0" hangingPunct="0">
              <a:defRPr sz="4400" b="1">
                <a:solidFill>
                  <a:schemeClr val="tx2"/>
                </a:solidFill>
                <a:latin typeface="Calibri" panose="020F0502020204030204" pitchFamily="34" charset="0"/>
                <a:ea typeface="华文行楷" panose="02010800040101010101" pitchFamily="2" charset="-122"/>
              </a:defRPr>
            </a:lvl5pPr>
            <a:lvl6pPr marL="457200" algn="ctr" eaLnBrk="0" fontAlgn="base" hangingPunct="0">
              <a:spcBef>
                <a:spcPct val="0"/>
              </a:spcBef>
              <a:spcAft>
                <a:spcPct val="0"/>
              </a:spcAft>
              <a:defRPr sz="4400" b="1">
                <a:solidFill>
                  <a:schemeClr val="tx2"/>
                </a:solidFill>
                <a:latin typeface="Calibri" panose="020F0502020204030204" pitchFamily="34" charset="0"/>
                <a:ea typeface="华文行楷" panose="02010800040101010101" pitchFamily="2" charset="-122"/>
              </a:defRPr>
            </a:lvl6pPr>
            <a:lvl7pPr marL="914400" algn="ctr" eaLnBrk="0" fontAlgn="base" hangingPunct="0">
              <a:spcBef>
                <a:spcPct val="0"/>
              </a:spcBef>
              <a:spcAft>
                <a:spcPct val="0"/>
              </a:spcAft>
              <a:defRPr sz="4400" b="1">
                <a:solidFill>
                  <a:schemeClr val="tx2"/>
                </a:solidFill>
                <a:latin typeface="Calibri" panose="020F0502020204030204" pitchFamily="34" charset="0"/>
                <a:ea typeface="华文行楷" panose="02010800040101010101" pitchFamily="2" charset="-122"/>
              </a:defRPr>
            </a:lvl7pPr>
            <a:lvl8pPr marL="1371600" algn="ctr" eaLnBrk="0" fontAlgn="base" hangingPunct="0">
              <a:spcBef>
                <a:spcPct val="0"/>
              </a:spcBef>
              <a:spcAft>
                <a:spcPct val="0"/>
              </a:spcAft>
              <a:defRPr sz="4400" b="1">
                <a:solidFill>
                  <a:schemeClr val="tx2"/>
                </a:solidFill>
                <a:latin typeface="Calibri" panose="020F0502020204030204" pitchFamily="34" charset="0"/>
                <a:ea typeface="华文行楷" panose="02010800040101010101" pitchFamily="2" charset="-122"/>
              </a:defRPr>
            </a:lvl8pPr>
            <a:lvl9pPr marL="1828800" algn="ctr" eaLnBrk="0" fontAlgn="base" hangingPunct="0">
              <a:spcBef>
                <a:spcPct val="0"/>
              </a:spcBef>
              <a:spcAft>
                <a:spcPct val="0"/>
              </a:spcAft>
              <a:defRPr sz="4400" b="1">
                <a:solidFill>
                  <a:schemeClr val="tx2"/>
                </a:solidFill>
                <a:latin typeface="Calibri" panose="020F0502020204030204" pitchFamily="34" charset="0"/>
                <a:ea typeface="华文行楷" panose="02010800040101010101" pitchFamily="2" charset="-122"/>
              </a:defRPr>
            </a:lvl9pPr>
          </a:lstStyle>
          <a:p>
            <a:r>
              <a:rPr lang="zh-CN" altLang="en-US" sz="2600" dirty="0">
                <a:sym typeface="Wingdings 3"/>
              </a:rPr>
              <a:t>多参数 空间变化的一致性</a:t>
            </a:r>
            <a:endParaRPr lang="en-US" altLang="zh-CN" sz="2600" dirty="0">
              <a:sym typeface="Wingdings 3"/>
            </a:endParaRPr>
          </a:p>
          <a:p>
            <a:r>
              <a:rPr lang="zh-CN" altLang="en-US" sz="2600" dirty="0">
                <a:sym typeface="Wingdings 3"/>
              </a:rPr>
              <a:t>判断软流圈破坏岩石圈方式的关键证据</a:t>
            </a:r>
            <a:endParaRPr lang="zh-CN" altLang="en-US" sz="2600" dirty="0"/>
          </a:p>
        </p:txBody>
      </p:sp>
    </p:spTree>
    <p:extLst>
      <p:ext uri="{BB962C8B-B14F-4D97-AF65-F5344CB8AC3E}">
        <p14:creationId xmlns:p14="http://schemas.microsoft.com/office/powerpoint/2010/main" val="295469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5" y="388219"/>
            <a:ext cx="9144000" cy="6856041"/>
          </a:xfrm>
          <a:prstGeom prst="rect">
            <a:avLst/>
          </a:prstGeom>
        </p:spPr>
      </p:pic>
      <p:sp>
        <p:nvSpPr>
          <p:cNvPr id="3" name="文本框 2"/>
          <p:cNvSpPr txBox="1"/>
          <p:nvPr/>
        </p:nvSpPr>
        <p:spPr>
          <a:xfrm>
            <a:off x="6058248" y="2556561"/>
            <a:ext cx="1397286" cy="338554"/>
          </a:xfrm>
          <a:prstGeom prst="rect">
            <a:avLst/>
          </a:prstGeom>
          <a:noFill/>
        </p:spPr>
        <p:txBody>
          <a:bodyPr wrap="square" rtlCol="0">
            <a:spAutoFit/>
          </a:bodyPr>
          <a:lstStyle/>
          <a:p>
            <a:r>
              <a:rPr lang="zh-CN" altLang="en-US" sz="1600" dirty="0">
                <a:solidFill>
                  <a:schemeClr val="bg1"/>
                </a:solidFill>
              </a:rPr>
              <a:t>大洋岩石圈</a:t>
            </a:r>
          </a:p>
        </p:txBody>
      </p:sp>
      <p:sp>
        <p:nvSpPr>
          <p:cNvPr id="9" name="文本框 8"/>
          <p:cNvSpPr txBox="1"/>
          <p:nvPr/>
        </p:nvSpPr>
        <p:spPr>
          <a:xfrm>
            <a:off x="1393715" y="2595293"/>
            <a:ext cx="1777430" cy="338554"/>
          </a:xfrm>
          <a:prstGeom prst="rect">
            <a:avLst/>
          </a:prstGeom>
          <a:noFill/>
        </p:spPr>
        <p:txBody>
          <a:bodyPr wrap="square" rtlCol="0">
            <a:spAutoFit/>
          </a:bodyPr>
          <a:lstStyle/>
          <a:p>
            <a:r>
              <a:rPr lang="zh-CN" altLang="en-US" sz="1600" dirty="0">
                <a:solidFill>
                  <a:schemeClr val="bg1"/>
                </a:solidFill>
              </a:rPr>
              <a:t>克拉通岩石圈</a:t>
            </a:r>
          </a:p>
        </p:txBody>
      </p:sp>
      <p:sp>
        <p:nvSpPr>
          <p:cNvPr id="10" name="文本框 9"/>
          <p:cNvSpPr txBox="1"/>
          <p:nvPr/>
        </p:nvSpPr>
        <p:spPr>
          <a:xfrm>
            <a:off x="2695062" y="3579699"/>
            <a:ext cx="1777430" cy="584775"/>
          </a:xfrm>
          <a:prstGeom prst="rect">
            <a:avLst/>
          </a:prstGeom>
          <a:noFill/>
        </p:spPr>
        <p:txBody>
          <a:bodyPr wrap="square" rtlCol="0">
            <a:spAutoFit/>
          </a:bodyPr>
          <a:lstStyle/>
          <a:p>
            <a:pPr algn="ctr"/>
            <a:r>
              <a:rPr lang="zh-CN" altLang="en-US" sz="1600" dirty="0">
                <a:solidFill>
                  <a:srgbClr val="002060"/>
                </a:solidFill>
              </a:rPr>
              <a:t>地幔对流</a:t>
            </a:r>
            <a:endParaRPr lang="en-US" altLang="zh-CN" sz="1600" dirty="0">
              <a:solidFill>
                <a:srgbClr val="002060"/>
              </a:solidFill>
            </a:endParaRPr>
          </a:p>
          <a:p>
            <a:pPr algn="ctr"/>
            <a:r>
              <a:rPr lang="zh-CN" altLang="en-US" sz="1600" dirty="0">
                <a:solidFill>
                  <a:srgbClr val="002060"/>
                </a:solidFill>
              </a:rPr>
              <a:t>升温、熔融</a:t>
            </a:r>
          </a:p>
        </p:txBody>
      </p:sp>
      <p:sp>
        <p:nvSpPr>
          <p:cNvPr id="11" name="文本框 10"/>
          <p:cNvSpPr txBox="1"/>
          <p:nvPr/>
        </p:nvSpPr>
        <p:spPr>
          <a:xfrm>
            <a:off x="5422092" y="4500668"/>
            <a:ext cx="2938996" cy="332399"/>
          </a:xfrm>
          <a:prstGeom prst="rect">
            <a:avLst/>
          </a:prstGeom>
          <a:noFill/>
        </p:spPr>
        <p:txBody>
          <a:bodyPr wrap="square" rtlCol="0">
            <a:spAutoFit/>
          </a:bodyPr>
          <a:lstStyle/>
          <a:p>
            <a:pPr algn="ctr">
              <a:lnSpc>
                <a:spcPct val="120000"/>
              </a:lnSpc>
            </a:pPr>
            <a:r>
              <a:rPr lang="zh-CN" altLang="en-US" sz="1300" dirty="0">
                <a:latin typeface="+mj-ea"/>
                <a:ea typeface="+mj-ea"/>
                <a:cs typeface="Arial Unicode MS" panose="020B0604020202020204" pitchFamily="34" charset="-122"/>
              </a:rPr>
              <a:t>杨建锋，赵亮等，撰稿中</a:t>
            </a:r>
          </a:p>
        </p:txBody>
      </p:sp>
      <p:sp>
        <p:nvSpPr>
          <p:cNvPr id="12" name="文本框 11"/>
          <p:cNvSpPr txBox="1"/>
          <p:nvPr/>
        </p:nvSpPr>
        <p:spPr>
          <a:xfrm>
            <a:off x="2725838" y="2661644"/>
            <a:ext cx="1777430" cy="323165"/>
          </a:xfrm>
          <a:prstGeom prst="rect">
            <a:avLst/>
          </a:prstGeom>
          <a:noFill/>
        </p:spPr>
        <p:txBody>
          <a:bodyPr wrap="square" rtlCol="0">
            <a:spAutoFit/>
          </a:bodyPr>
          <a:lstStyle/>
          <a:p>
            <a:pPr algn="ctr"/>
            <a:r>
              <a:rPr lang="zh-CN" altLang="en-US" sz="1500" dirty="0">
                <a:solidFill>
                  <a:schemeClr val="bg1"/>
                </a:solidFill>
              </a:rPr>
              <a:t>岩石圈被破坏</a:t>
            </a:r>
          </a:p>
        </p:txBody>
      </p:sp>
      <p:sp>
        <p:nvSpPr>
          <p:cNvPr id="15" name="Text Box 8"/>
          <p:cNvSpPr txBox="1">
            <a:spLocks noChangeArrowheads="1"/>
          </p:cNvSpPr>
          <p:nvPr/>
        </p:nvSpPr>
        <p:spPr bwMode="auto">
          <a:xfrm>
            <a:off x="415977" y="647172"/>
            <a:ext cx="8327036" cy="118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600"/>
              </a:spcBef>
            </a:pPr>
            <a:r>
              <a:rPr lang="zh-CN" altLang="en-US" sz="3300" b="0" dirty="0">
                <a:solidFill>
                  <a:srgbClr val="C00000"/>
                </a:solidFill>
                <a:latin typeface="黑体" panose="02010609060101010101" pitchFamily="49" charset="-122"/>
                <a:ea typeface="黑体" panose="02010609060101010101" pitchFamily="49" charset="-122"/>
                <a:sym typeface="Arial" panose="020B0604020202020204" pitchFamily="34" charset="0"/>
              </a:rPr>
              <a:t>多物理量约束</a:t>
            </a:r>
          </a:p>
          <a:p>
            <a:pPr algn="ctr">
              <a:spcBef>
                <a:spcPts val="600"/>
              </a:spcBef>
            </a:pPr>
            <a:r>
              <a:rPr lang="zh-CN" altLang="en-US" sz="3300" dirty="0">
                <a:solidFill>
                  <a:srgbClr val="002060"/>
                </a:solidFill>
                <a:latin typeface="Calibri" panose="020F0502020204030204" pitchFamily="34" charset="0"/>
                <a:ea typeface="黑体" panose="02010609060101010101" pitchFamily="49" charset="-122"/>
                <a:sym typeface="Arial" panose="020B0604020202020204" pitchFamily="34" charset="0"/>
              </a:rPr>
              <a:t>构建上地幔动力学模型必要的基础</a:t>
            </a:r>
            <a:endParaRPr lang="en-US" altLang="zh-CN" sz="3300" dirty="0">
              <a:solidFill>
                <a:srgbClr val="002060"/>
              </a:solidFill>
              <a:latin typeface="Calibri" panose="020F0502020204030204" pitchFamily="34" charset="0"/>
              <a:ea typeface="黑体" panose="02010609060101010101" pitchFamily="49" charset="-122"/>
              <a:sym typeface="Arial" panose="020B0604020202020204" pitchFamily="34" charset="0"/>
            </a:endParaRPr>
          </a:p>
        </p:txBody>
      </p:sp>
    </p:spTree>
    <p:custDataLst>
      <p:tags r:id="rId1"/>
    </p:custDataLst>
    <p:extLst>
      <p:ext uri="{BB962C8B-B14F-4D97-AF65-F5344CB8AC3E}">
        <p14:creationId xmlns:p14="http://schemas.microsoft.com/office/powerpoint/2010/main" val="13762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9592" y="2492896"/>
            <a:ext cx="7560840" cy="646331"/>
          </a:xfrm>
          <a:prstGeom prst="rect">
            <a:avLst/>
          </a:prstGeom>
          <a:solidFill>
            <a:srgbClr val="0070C0"/>
          </a:solidFill>
        </p:spPr>
        <p:txBody>
          <a:bodyPr wrap="square" rtlCol="0">
            <a:spAutoFit/>
          </a:bodyPr>
          <a:lstStyle/>
          <a:p>
            <a:pPr algn="ctr">
              <a:spcBef>
                <a:spcPts val="1200"/>
              </a:spcBef>
            </a:pPr>
            <a:r>
              <a:rPr lang="en-US" altLang="zh-CN" sz="3600" b="0" dirty="0">
                <a:solidFill>
                  <a:schemeClr val="bg1"/>
                </a:solidFill>
                <a:latin typeface="黑体" pitchFamily="49" charset="-122"/>
                <a:ea typeface="黑体" pitchFamily="49" charset="-122"/>
                <a:cs typeface="黑体"/>
              </a:rPr>
              <a:t>3. </a:t>
            </a:r>
            <a:r>
              <a:rPr lang="zh-CN" altLang="en-US" sz="3600" b="0" dirty="0">
                <a:solidFill>
                  <a:schemeClr val="bg1"/>
                </a:solidFill>
                <a:latin typeface="黑体" pitchFamily="49" charset="-122"/>
                <a:ea typeface="黑体" pitchFamily="49" charset="-122"/>
                <a:cs typeface="黑体"/>
              </a:rPr>
              <a:t>成像方法与质量控制</a:t>
            </a:r>
            <a:endParaRPr lang="zh-CN" altLang="en-US" dirty="0">
              <a:latin typeface="Myriad Pro" panose="020B0503030403020204" pitchFamily="34" charset="0"/>
            </a:endParaRPr>
          </a:p>
        </p:txBody>
      </p:sp>
    </p:spTree>
    <p:extLst>
      <p:ext uri="{BB962C8B-B14F-4D97-AF65-F5344CB8AC3E}">
        <p14:creationId xmlns:p14="http://schemas.microsoft.com/office/powerpoint/2010/main" val="171943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475656" y="620688"/>
            <a:ext cx="6264696" cy="926976"/>
          </a:xfrm>
          <a:solidFill>
            <a:srgbClr val="0070C0"/>
          </a:solidFill>
        </p:spPr>
        <p:txBody>
          <a:bodyPr/>
          <a:lstStyle/>
          <a:p>
            <a:pPr eaLnBrk="1" hangingPunct="1">
              <a:defRPr/>
            </a:pPr>
            <a:r>
              <a:rPr lang="zh-CN" altLang="en-US" sz="3800" b="0" dirty="0">
                <a:solidFill>
                  <a:schemeClr val="bg1"/>
                </a:solidFill>
                <a:effectLst/>
                <a:latin typeface="Arial Rounded MT Bold"/>
              </a:rPr>
              <a:t>报 告 内 容</a:t>
            </a:r>
          </a:p>
        </p:txBody>
      </p:sp>
      <p:sp>
        <p:nvSpPr>
          <p:cNvPr id="3075" name="Rectangle 3"/>
          <p:cNvSpPr>
            <a:spLocks noGrp="1" noChangeArrowheads="1"/>
          </p:cNvSpPr>
          <p:nvPr>
            <p:ph type="body" sz="half" idx="1"/>
          </p:nvPr>
        </p:nvSpPr>
        <p:spPr>
          <a:xfrm>
            <a:off x="827584" y="2132856"/>
            <a:ext cx="7931150" cy="2952328"/>
          </a:xfrm>
        </p:spPr>
        <p:txBody>
          <a:bodyPr/>
          <a:lstStyle/>
          <a:p>
            <a:pPr marL="514350" indent="-514350" eaLnBrk="1" hangingPunct="1">
              <a:lnSpc>
                <a:spcPct val="150000"/>
              </a:lnSpc>
              <a:spcBef>
                <a:spcPct val="0"/>
              </a:spcBef>
              <a:buFontTx/>
              <a:buAutoNum type="arabicPeriod"/>
              <a:defRPr/>
            </a:pPr>
            <a:r>
              <a:rPr lang="zh-CN" altLang="en-US" sz="2800" kern="1200" dirty="0">
                <a:solidFill>
                  <a:schemeClr val="accent6">
                    <a:lumMod val="75000"/>
                  </a:schemeClr>
                </a:solidFill>
                <a:latin typeface="黑体" panose="02010609060101010101" pitchFamily="49" charset="-122"/>
                <a:ea typeface="黑体" panose="02010609060101010101" pitchFamily="49" charset="-122"/>
              </a:rPr>
              <a:t>上地幔深部结构综合探测思路</a:t>
            </a:r>
            <a:endParaRPr lang="en-US" altLang="zh-CN" sz="2800" kern="1200" dirty="0">
              <a:solidFill>
                <a:schemeClr val="accent6">
                  <a:lumMod val="75000"/>
                </a:schemeClr>
              </a:solidFill>
              <a:latin typeface="黑体" panose="02010609060101010101" pitchFamily="49" charset="-122"/>
              <a:ea typeface="黑体" panose="02010609060101010101" pitchFamily="49" charset="-122"/>
            </a:endParaRPr>
          </a:p>
          <a:p>
            <a:pPr marL="514350" indent="-514350" eaLnBrk="1" hangingPunct="1">
              <a:lnSpc>
                <a:spcPct val="150000"/>
              </a:lnSpc>
              <a:spcBef>
                <a:spcPct val="0"/>
              </a:spcBef>
              <a:buFontTx/>
              <a:buAutoNum type="arabicPeriod"/>
              <a:defRPr/>
            </a:pPr>
            <a:r>
              <a:rPr lang="zh-CN" altLang="en-US" sz="2800" kern="1200" dirty="0">
                <a:solidFill>
                  <a:schemeClr val="accent6">
                    <a:lumMod val="75000"/>
                  </a:schemeClr>
                </a:solidFill>
                <a:latin typeface="黑体" panose="02010609060101010101" pitchFamily="49" charset="-122"/>
                <a:ea typeface="黑体" panose="02010609060101010101" pitchFamily="49" charset="-122"/>
              </a:rPr>
              <a:t>中国东部上地幔速度结构与变形特征</a:t>
            </a:r>
            <a:endParaRPr lang="en-US" altLang="zh-CN" sz="2800" kern="1200" dirty="0">
              <a:solidFill>
                <a:schemeClr val="accent6">
                  <a:lumMod val="75000"/>
                </a:schemeClr>
              </a:solidFill>
              <a:latin typeface="黑体" panose="02010609060101010101" pitchFamily="49" charset="-122"/>
              <a:ea typeface="黑体" panose="02010609060101010101" pitchFamily="49" charset="-122"/>
            </a:endParaRPr>
          </a:p>
          <a:p>
            <a:pPr marL="514350" indent="-514350" eaLnBrk="1" hangingPunct="1">
              <a:lnSpc>
                <a:spcPct val="150000"/>
              </a:lnSpc>
              <a:spcBef>
                <a:spcPct val="0"/>
              </a:spcBef>
              <a:buFontTx/>
              <a:buAutoNum type="arabicPeriod"/>
              <a:defRPr/>
            </a:pPr>
            <a:r>
              <a:rPr lang="zh-CN" altLang="en-US" sz="2800" kern="1200" dirty="0">
                <a:solidFill>
                  <a:schemeClr val="accent6">
                    <a:lumMod val="75000"/>
                  </a:schemeClr>
                </a:solidFill>
                <a:latin typeface="黑体" panose="02010609060101010101" pitchFamily="49" charset="-122"/>
                <a:ea typeface="黑体" panose="02010609060101010101" pitchFamily="49" charset="-122"/>
              </a:rPr>
              <a:t>成像方法与质量控制</a:t>
            </a:r>
            <a:endParaRPr lang="en-US" altLang="zh-CN" sz="2800" kern="1200" dirty="0">
              <a:solidFill>
                <a:schemeClr val="accent6">
                  <a:lumMod val="75000"/>
                </a:schemeClr>
              </a:solidFill>
              <a:latin typeface="黑体" panose="02010609060101010101" pitchFamily="49" charset="-122"/>
              <a:ea typeface="黑体" panose="02010609060101010101" pitchFamily="49" charset="-122"/>
            </a:endParaRPr>
          </a:p>
          <a:p>
            <a:pPr marL="514350" indent="-514350" eaLnBrk="1" hangingPunct="1">
              <a:lnSpc>
                <a:spcPct val="150000"/>
              </a:lnSpc>
              <a:spcBef>
                <a:spcPct val="0"/>
              </a:spcBef>
              <a:buFontTx/>
              <a:buAutoNum type="arabicPeriod"/>
              <a:defRPr/>
            </a:pPr>
            <a:r>
              <a:rPr lang="zh-CN" altLang="en-US" sz="2800" kern="1200" dirty="0">
                <a:solidFill>
                  <a:schemeClr val="accent6">
                    <a:lumMod val="75000"/>
                  </a:schemeClr>
                </a:solidFill>
                <a:latin typeface="黑体" panose="02010609060101010101" pitchFamily="49" charset="-122"/>
                <a:ea typeface="黑体" panose="02010609060101010101" pitchFamily="49" charset="-122"/>
              </a:rPr>
              <a:t>关于参考模型的思考</a:t>
            </a:r>
            <a:endParaRPr lang="zh-CN" altLang="en-US" sz="2800" b="1" kern="1200" dirty="0">
              <a:effectLst>
                <a:outerShdw blurRad="38100" dist="38100" dir="2700000" algn="tl">
                  <a:srgbClr val="000000">
                    <a:alpha val="43137"/>
                  </a:srgbClr>
                </a:outerShdw>
              </a:effectLst>
              <a:latin typeface="Arial Rounded MT Bold"/>
              <a:ea typeface="黑体"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25" y="692696"/>
            <a:ext cx="8525747" cy="5328592"/>
          </a:xfrm>
          <a:prstGeom prst="rect">
            <a:avLst/>
          </a:prstGeom>
        </p:spPr>
      </p:pic>
      <p:sp>
        <p:nvSpPr>
          <p:cNvPr id="4" name="椭圆 3"/>
          <p:cNvSpPr/>
          <p:nvPr/>
        </p:nvSpPr>
        <p:spPr bwMode="auto">
          <a:xfrm>
            <a:off x="1835696" y="1052736"/>
            <a:ext cx="648072" cy="4752528"/>
          </a:xfrm>
          <a:prstGeom prst="ellipse">
            <a:avLst/>
          </a:prstGeom>
          <a:solidFill>
            <a:schemeClr val="accent1">
              <a:alpha val="3000"/>
            </a:schemeClr>
          </a:solidFill>
          <a:ln w="222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5" name="TextBox 4"/>
          <p:cNvSpPr txBox="1"/>
          <p:nvPr/>
        </p:nvSpPr>
        <p:spPr>
          <a:xfrm>
            <a:off x="2915816" y="3284984"/>
            <a:ext cx="4968552" cy="430887"/>
          </a:xfrm>
          <a:prstGeom prst="rect">
            <a:avLst/>
          </a:prstGeom>
          <a:noFill/>
        </p:spPr>
        <p:txBody>
          <a:bodyPr wrap="square" rtlCol="0">
            <a:spAutoFit/>
          </a:bodyPr>
          <a:lstStyle/>
          <a:p>
            <a:r>
              <a:rPr lang="en-US" altLang="zh-CN" sz="2200" b="0" dirty="0">
                <a:solidFill>
                  <a:schemeClr val="bg1"/>
                </a:solidFill>
                <a:latin typeface="+mn-lt"/>
              </a:rPr>
              <a:t>“+P”:  </a:t>
            </a:r>
            <a:r>
              <a:rPr lang="zh-CN" altLang="en-US" sz="2200" b="0" dirty="0">
                <a:solidFill>
                  <a:schemeClr val="bg1"/>
                </a:solidFill>
                <a:latin typeface="+mn-lt"/>
                <a:ea typeface="黑体" panose="02010609060101010101" pitchFamily="49" charset="-122"/>
              </a:rPr>
              <a:t>基于 </a:t>
            </a:r>
            <a:r>
              <a:rPr lang="en-US" altLang="zh-CN" sz="2200" b="0" dirty="0">
                <a:solidFill>
                  <a:schemeClr val="bg1"/>
                </a:solidFill>
                <a:latin typeface="+mn-lt"/>
                <a:ea typeface="黑体" panose="02010609060101010101" pitchFamily="49" charset="-122"/>
              </a:rPr>
              <a:t>IASP91 </a:t>
            </a:r>
            <a:r>
              <a:rPr lang="zh-CN" altLang="en-US" sz="2200" b="0" dirty="0">
                <a:solidFill>
                  <a:schemeClr val="bg1"/>
                </a:solidFill>
                <a:latin typeface="+mn-lt"/>
                <a:ea typeface="黑体" panose="02010609060101010101" pitchFamily="49" charset="-122"/>
              </a:rPr>
              <a:t>计算出的理论到时</a:t>
            </a:r>
            <a:endParaRPr lang="en-US" altLang="zh-CN" sz="2200" b="0" dirty="0">
              <a:solidFill>
                <a:schemeClr val="bg1"/>
              </a:solidFill>
              <a:latin typeface="+mn-lt"/>
              <a:ea typeface="黑体" panose="02010609060101010101" pitchFamily="49" charset="-122"/>
            </a:endParaRPr>
          </a:p>
        </p:txBody>
      </p:sp>
    </p:spTree>
    <p:extLst>
      <p:ext uri="{BB962C8B-B14F-4D97-AF65-F5344CB8AC3E}">
        <p14:creationId xmlns:p14="http://schemas.microsoft.com/office/powerpoint/2010/main" val="15761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665693"/>
            <a:ext cx="8568952" cy="5355595"/>
          </a:xfrm>
          <a:prstGeom prst="rect">
            <a:avLst/>
          </a:prstGeom>
        </p:spPr>
      </p:pic>
      <p:sp>
        <p:nvSpPr>
          <p:cNvPr id="3" name="矩形 2"/>
          <p:cNvSpPr/>
          <p:nvPr/>
        </p:nvSpPr>
        <p:spPr bwMode="auto">
          <a:xfrm>
            <a:off x="2195736" y="1148579"/>
            <a:ext cx="360040" cy="4608512"/>
          </a:xfrm>
          <a:prstGeom prst="rect">
            <a:avLst/>
          </a:prstGeom>
          <a:solidFill>
            <a:schemeClr val="bg1">
              <a:lumMod val="75000"/>
              <a:alpha val="22000"/>
            </a:schemeClr>
          </a:solidFill>
          <a:ln w="25400" cap="flat" cmpd="sng" algn="ctr">
            <a:solidFill>
              <a:schemeClr val="bg1">
                <a:alpha val="42000"/>
              </a:schemeClr>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4" name="TextBox 3"/>
          <p:cNvSpPr txBox="1"/>
          <p:nvPr/>
        </p:nvSpPr>
        <p:spPr>
          <a:xfrm>
            <a:off x="3275856" y="3060249"/>
            <a:ext cx="5112568" cy="800219"/>
          </a:xfrm>
          <a:prstGeom prst="rect">
            <a:avLst/>
          </a:prstGeom>
          <a:noFill/>
        </p:spPr>
        <p:txBody>
          <a:bodyPr wrap="square" rtlCol="0">
            <a:spAutoFit/>
          </a:bodyPr>
          <a:lstStyle/>
          <a:p>
            <a:pPr algn="ctr"/>
            <a:r>
              <a:rPr lang="zh-CN" altLang="en-US" sz="2300" b="0" dirty="0">
                <a:solidFill>
                  <a:schemeClr val="bg1"/>
                </a:solidFill>
                <a:latin typeface="黑体" panose="02010609060101010101" pitchFamily="49" charset="-122"/>
                <a:ea typeface="黑体" panose="02010609060101010101" pitchFamily="49" charset="-122"/>
              </a:rPr>
              <a:t>逐道手动拾取，得到每道的走时残差</a:t>
            </a:r>
            <a:endParaRPr lang="en-US" altLang="zh-CN" sz="2300" b="0" dirty="0">
              <a:solidFill>
                <a:schemeClr val="bg1"/>
              </a:solidFill>
              <a:latin typeface="黑体" panose="02010609060101010101" pitchFamily="49" charset="-122"/>
              <a:ea typeface="黑体" panose="02010609060101010101" pitchFamily="49" charset="-122"/>
            </a:endParaRPr>
          </a:p>
          <a:p>
            <a:pPr algn="ctr"/>
            <a:r>
              <a:rPr lang="zh-CN" altLang="en-US" sz="2300" b="0" dirty="0">
                <a:solidFill>
                  <a:schemeClr val="bg1"/>
                </a:solidFill>
                <a:latin typeface="黑体" panose="02010609060101010101" pitchFamily="49" charset="-122"/>
                <a:ea typeface="黑体" panose="02010609060101010101" pitchFamily="49" charset="-122"/>
              </a:rPr>
              <a:t>（减少</a:t>
            </a:r>
            <a:r>
              <a:rPr lang="en-US" altLang="zh-CN" sz="2300" b="0" dirty="0">
                <a:solidFill>
                  <a:schemeClr val="bg1"/>
                </a:solidFill>
                <a:latin typeface="黑体" panose="02010609060101010101" pitchFamily="49" charset="-122"/>
                <a:ea typeface="黑体" panose="02010609060101010101" pitchFamily="49" charset="-122"/>
              </a:rPr>
              <a:t>cycling skip</a:t>
            </a:r>
            <a:r>
              <a:rPr lang="zh-CN" altLang="en-US" sz="2300" b="0" dirty="0">
                <a:solidFill>
                  <a:schemeClr val="bg1"/>
                </a:solidFill>
                <a:latin typeface="黑体" panose="02010609060101010101" pitchFamily="49" charset="-122"/>
                <a:ea typeface="黑体" panose="02010609060101010101" pitchFamily="49" charset="-122"/>
              </a:rPr>
              <a:t>）</a:t>
            </a:r>
          </a:p>
        </p:txBody>
      </p:sp>
    </p:spTree>
    <p:extLst>
      <p:ext uri="{BB962C8B-B14F-4D97-AF65-F5344CB8AC3E}">
        <p14:creationId xmlns:p14="http://schemas.microsoft.com/office/powerpoint/2010/main" val="15761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rcRect/>
          <a:stretch>
            <a:fillRect/>
          </a:stretch>
        </p:blipFill>
        <p:spPr bwMode="auto">
          <a:xfrm>
            <a:off x="3967061" y="94703"/>
            <a:ext cx="5076056" cy="6646665"/>
          </a:xfrm>
          <a:prstGeom prst="rect">
            <a:avLst/>
          </a:prstGeom>
          <a:noFill/>
          <a:ln w="9525">
            <a:noFill/>
            <a:miter lim="800000"/>
            <a:headEnd/>
            <a:tailEnd/>
          </a:ln>
        </p:spPr>
      </p:pic>
      <p:sp>
        <p:nvSpPr>
          <p:cNvPr id="3" name="TextBox 2"/>
          <p:cNvSpPr txBox="1"/>
          <p:nvPr/>
        </p:nvSpPr>
        <p:spPr>
          <a:xfrm>
            <a:off x="-18256" y="1049977"/>
            <a:ext cx="4014192" cy="723275"/>
          </a:xfrm>
          <a:prstGeom prst="rect">
            <a:avLst/>
          </a:prstGeom>
          <a:noFill/>
        </p:spPr>
        <p:txBody>
          <a:bodyPr wrap="square" rtlCol="0">
            <a:spAutoFit/>
          </a:bodyPr>
          <a:lstStyle/>
          <a:p>
            <a:pPr algn="ctr"/>
            <a:r>
              <a:rPr lang="zh-CN" altLang="en-US" sz="2600" b="0" dirty="0">
                <a:solidFill>
                  <a:schemeClr val="accent6">
                    <a:lumMod val="75000"/>
                  </a:schemeClr>
                </a:solidFill>
                <a:latin typeface="+mj-lt"/>
                <a:ea typeface="黑体" panose="02010609060101010101" pitchFamily="49" charset="-122"/>
              </a:rPr>
              <a:t>多道互相关</a:t>
            </a:r>
            <a:endParaRPr lang="en-US" altLang="zh-CN" sz="2600" b="0" dirty="0">
              <a:solidFill>
                <a:schemeClr val="accent6">
                  <a:lumMod val="75000"/>
                </a:schemeClr>
              </a:solidFill>
              <a:latin typeface="+mj-lt"/>
              <a:ea typeface="黑体" panose="02010609060101010101" pitchFamily="49" charset="-122"/>
            </a:endParaRPr>
          </a:p>
          <a:p>
            <a:pPr algn="ctr"/>
            <a:r>
              <a:rPr lang="zh-CN" altLang="en-US" sz="1500" b="0" dirty="0">
                <a:solidFill>
                  <a:schemeClr val="accent6">
                    <a:lumMod val="75000"/>
                  </a:schemeClr>
                </a:solidFill>
                <a:latin typeface="Myriad Pro" panose="020B0503030403020204" pitchFamily="34" charset="0"/>
                <a:ea typeface="黑体" panose="02010609060101010101" pitchFamily="49" charset="-122"/>
              </a:rPr>
              <a:t>（</a:t>
            </a:r>
            <a:r>
              <a:rPr lang="en-US" altLang="zh-CN" sz="1500" b="0" dirty="0" err="1">
                <a:solidFill>
                  <a:schemeClr val="accent6">
                    <a:lumMod val="75000"/>
                  </a:schemeClr>
                </a:solidFill>
                <a:latin typeface="Myriad Pro" panose="020B0503030403020204" pitchFamily="34" charset="0"/>
                <a:ea typeface="黑体" panose="02010609060101010101" pitchFamily="49" charset="-122"/>
              </a:rPr>
              <a:t>VanDecar</a:t>
            </a:r>
            <a:r>
              <a:rPr lang="en-US" altLang="zh-CN" sz="1500" b="0" dirty="0">
                <a:solidFill>
                  <a:schemeClr val="accent6">
                    <a:lumMod val="75000"/>
                  </a:schemeClr>
                </a:solidFill>
                <a:latin typeface="Myriad Pro" panose="020B0503030403020204" pitchFamily="34" charset="0"/>
                <a:ea typeface="黑体" panose="02010609060101010101" pitchFamily="49" charset="-122"/>
              </a:rPr>
              <a:t> &amp; </a:t>
            </a:r>
            <a:r>
              <a:rPr lang="en-US" altLang="zh-CN" sz="1500" b="0" dirty="0" err="1">
                <a:solidFill>
                  <a:schemeClr val="accent6">
                    <a:lumMod val="75000"/>
                  </a:schemeClr>
                </a:solidFill>
                <a:latin typeface="Myriad Pro" panose="020B0503030403020204" pitchFamily="34" charset="0"/>
                <a:ea typeface="黑体" panose="02010609060101010101" pitchFamily="49" charset="-122"/>
              </a:rPr>
              <a:t>Crosson</a:t>
            </a:r>
            <a:r>
              <a:rPr lang="en-US" altLang="zh-CN" sz="1500" b="0" dirty="0">
                <a:solidFill>
                  <a:schemeClr val="accent6">
                    <a:lumMod val="75000"/>
                  </a:schemeClr>
                </a:solidFill>
                <a:latin typeface="Myriad Pro" panose="020B0503030403020204" pitchFamily="34" charset="0"/>
                <a:ea typeface="黑体" panose="02010609060101010101" pitchFamily="49" charset="-122"/>
              </a:rPr>
              <a:t> , 1990</a:t>
            </a:r>
            <a:r>
              <a:rPr lang="zh-CN" altLang="en-US" sz="1500" b="0" dirty="0">
                <a:solidFill>
                  <a:schemeClr val="accent6">
                    <a:lumMod val="75000"/>
                  </a:schemeClr>
                </a:solidFill>
                <a:latin typeface="Myriad Pro" panose="020B0503030403020204" pitchFamily="34" charset="0"/>
                <a:ea typeface="黑体" panose="02010609060101010101" pitchFamily="49" charset="-122"/>
              </a:rPr>
              <a:t>）</a:t>
            </a:r>
            <a:endParaRPr lang="en-US" altLang="zh-CN" sz="1500" b="0" dirty="0">
              <a:solidFill>
                <a:schemeClr val="accent6">
                  <a:lumMod val="75000"/>
                </a:schemeClr>
              </a:solidFill>
              <a:latin typeface="Myriad Pro" panose="020B0503030403020204" pitchFamily="34" charset="0"/>
              <a:ea typeface="黑体" panose="02010609060101010101" pitchFamily="49" charset="-122"/>
            </a:endParaRPr>
          </a:p>
        </p:txBody>
      </p:sp>
      <p:sp>
        <p:nvSpPr>
          <p:cNvPr id="4" name="下箭头 3"/>
          <p:cNvSpPr/>
          <p:nvPr/>
        </p:nvSpPr>
        <p:spPr bwMode="auto">
          <a:xfrm>
            <a:off x="1671972" y="2142148"/>
            <a:ext cx="432048" cy="566772"/>
          </a:xfrm>
          <a:prstGeom prst="downArrow">
            <a:avLst/>
          </a:prstGeom>
          <a:solidFill>
            <a:schemeClr val="accent1">
              <a:alpha val="0"/>
            </a:schemeClr>
          </a:solidFill>
          <a:ln w="22225" cap="flat" cmpd="sng" algn="ctr">
            <a:solidFill>
              <a:srgbClr val="339933"/>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outerShdw blurRad="38100" dist="38100" dir="2700000" algn="tl">
                  <a:srgbClr val="000000">
                    <a:alpha val="43137"/>
                  </a:srgbClr>
                </a:outerShdw>
              </a:effectLst>
              <a:latin typeface="Garamond" pitchFamily="18" charset="0"/>
              <a:ea typeface="宋体" pitchFamily="2" charset="-122"/>
            </a:endParaRPr>
          </a:p>
        </p:txBody>
      </p:sp>
      <p:sp>
        <p:nvSpPr>
          <p:cNvPr id="5" name="TextBox 4"/>
          <p:cNvSpPr txBox="1"/>
          <p:nvPr/>
        </p:nvSpPr>
        <p:spPr>
          <a:xfrm>
            <a:off x="251520" y="2708920"/>
            <a:ext cx="3744416" cy="430887"/>
          </a:xfrm>
          <a:prstGeom prst="rect">
            <a:avLst/>
          </a:prstGeom>
          <a:noFill/>
        </p:spPr>
        <p:txBody>
          <a:bodyPr wrap="square" rtlCol="0">
            <a:spAutoFit/>
          </a:bodyPr>
          <a:lstStyle/>
          <a:p>
            <a:r>
              <a:rPr lang="zh-CN" altLang="en-US" sz="2200" b="0" dirty="0">
                <a:solidFill>
                  <a:schemeClr val="accent6">
                    <a:lumMod val="75000"/>
                  </a:schemeClr>
                </a:solidFill>
                <a:latin typeface="黑体" panose="02010609060101010101" pitchFamily="49" charset="-122"/>
                <a:ea typeface="黑体" panose="02010609060101010101" pitchFamily="49" charset="-122"/>
              </a:rPr>
              <a:t>道与道之间的相对走时残差</a:t>
            </a:r>
          </a:p>
        </p:txBody>
      </p:sp>
      <p:sp>
        <p:nvSpPr>
          <p:cNvPr id="7" name="下箭头 6"/>
          <p:cNvSpPr/>
          <p:nvPr/>
        </p:nvSpPr>
        <p:spPr bwMode="auto">
          <a:xfrm>
            <a:off x="1671972" y="3212976"/>
            <a:ext cx="432048" cy="1142836"/>
          </a:xfrm>
          <a:prstGeom prst="downArrow">
            <a:avLst/>
          </a:prstGeom>
          <a:solidFill>
            <a:schemeClr val="accent1">
              <a:alpha val="0"/>
            </a:schemeClr>
          </a:solidFill>
          <a:ln w="22225" cap="flat" cmpd="sng" algn="ctr">
            <a:solidFill>
              <a:srgbClr val="339933"/>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outerShdw blurRad="38100" dist="38100" dir="2700000" algn="tl">
                  <a:srgbClr val="000000">
                    <a:alpha val="43137"/>
                  </a:srgbClr>
                </a:outerShdw>
              </a:effectLst>
              <a:latin typeface="Garamond" pitchFamily="18" charset="0"/>
              <a:ea typeface="宋体" pitchFamily="2" charset="-122"/>
            </a:endParaRPr>
          </a:p>
        </p:txBody>
      </p:sp>
      <p:sp>
        <p:nvSpPr>
          <p:cNvPr id="8" name="TextBox 7"/>
          <p:cNvSpPr txBox="1"/>
          <p:nvPr/>
        </p:nvSpPr>
        <p:spPr>
          <a:xfrm>
            <a:off x="2032012" y="3460938"/>
            <a:ext cx="1891916" cy="430887"/>
          </a:xfrm>
          <a:prstGeom prst="rect">
            <a:avLst/>
          </a:prstGeom>
          <a:noFill/>
        </p:spPr>
        <p:txBody>
          <a:bodyPr wrap="square" rtlCol="0">
            <a:spAutoFit/>
          </a:bodyPr>
          <a:lstStyle>
            <a:defPPr>
              <a:defRPr lang="zh-CN"/>
            </a:defPPr>
            <a:lvl1pPr>
              <a:defRPr sz="2200" b="0">
                <a:solidFill>
                  <a:schemeClr val="accent6">
                    <a:lumMod val="75000"/>
                  </a:schemeClr>
                </a:solidFill>
                <a:latin typeface="黑体" panose="02010609060101010101" pitchFamily="49" charset="-122"/>
                <a:ea typeface="黑体" panose="02010609060101010101" pitchFamily="49" charset="-122"/>
              </a:defRPr>
            </a:lvl1pPr>
          </a:lstStyle>
          <a:p>
            <a:r>
              <a:rPr lang="zh-CN" altLang="en-US" dirty="0"/>
              <a:t>最小二乘反演</a:t>
            </a:r>
          </a:p>
        </p:txBody>
      </p:sp>
      <p:sp>
        <p:nvSpPr>
          <p:cNvPr id="9" name="TextBox 8"/>
          <p:cNvSpPr txBox="1"/>
          <p:nvPr/>
        </p:nvSpPr>
        <p:spPr>
          <a:xfrm>
            <a:off x="591852" y="4437112"/>
            <a:ext cx="2736304" cy="430887"/>
          </a:xfrm>
          <a:prstGeom prst="rect">
            <a:avLst/>
          </a:prstGeom>
          <a:noFill/>
        </p:spPr>
        <p:txBody>
          <a:bodyPr wrap="square" rtlCol="0">
            <a:spAutoFit/>
          </a:bodyPr>
          <a:lstStyle>
            <a:defPPr>
              <a:defRPr lang="zh-CN"/>
            </a:defPPr>
            <a:lvl1pPr>
              <a:defRPr sz="2200" b="0">
                <a:solidFill>
                  <a:schemeClr val="accent6">
                    <a:lumMod val="75000"/>
                  </a:schemeClr>
                </a:solidFill>
                <a:latin typeface="黑体" panose="02010609060101010101" pitchFamily="49" charset="-122"/>
                <a:ea typeface="黑体" panose="02010609060101010101" pitchFamily="49" charset="-122"/>
              </a:defRPr>
            </a:lvl1pPr>
          </a:lstStyle>
          <a:p>
            <a:r>
              <a:rPr lang="zh-CN" altLang="en-US" dirty="0"/>
              <a:t>每道最优的走时残差</a:t>
            </a:r>
          </a:p>
        </p:txBody>
      </p:sp>
    </p:spTree>
    <p:extLst>
      <p:ext uri="{BB962C8B-B14F-4D97-AF65-F5344CB8AC3E}">
        <p14:creationId xmlns:p14="http://schemas.microsoft.com/office/powerpoint/2010/main" val="1576151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850" y="589319"/>
            <a:ext cx="1949860" cy="3622056"/>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99788"/>
            <a:ext cx="3960440" cy="4538710"/>
          </a:xfrm>
          <a:prstGeom prst="rect">
            <a:avLst/>
          </a:prstGeom>
        </p:spPr>
      </p:pic>
      <p:graphicFrame>
        <p:nvGraphicFramePr>
          <p:cNvPr id="5" name="表格 4"/>
          <p:cNvGraphicFramePr>
            <a:graphicFrameLocks noGrp="1"/>
          </p:cNvGraphicFramePr>
          <p:nvPr>
            <p:extLst>
              <p:ext uri="{D42A27DB-BD31-4B8C-83A1-F6EECF244321}">
                <p14:modId xmlns:p14="http://schemas.microsoft.com/office/powerpoint/2010/main" val="409072764"/>
              </p:ext>
            </p:extLst>
          </p:nvPr>
        </p:nvGraphicFramePr>
        <p:xfrm>
          <a:off x="218012" y="4984576"/>
          <a:ext cx="8746476" cy="1828800"/>
        </p:xfrm>
        <a:graphic>
          <a:graphicData uri="http://schemas.openxmlformats.org/drawingml/2006/table">
            <a:tbl>
              <a:tblPr firstRow="1" bandRow="1">
                <a:tableStyleId>{5C22544A-7EE6-4342-B048-85BDC9FD1C3A}</a:tableStyleId>
              </a:tblPr>
              <a:tblGrid>
                <a:gridCol w="681580">
                  <a:extLst>
                    <a:ext uri="{9D8B030D-6E8A-4147-A177-3AD203B41FA5}">
                      <a16:colId xmlns:a16="http://schemas.microsoft.com/office/drawing/2014/main" val="20000"/>
                    </a:ext>
                  </a:extLst>
                </a:gridCol>
                <a:gridCol w="2952326">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gridCol w="2520282">
                  <a:extLst>
                    <a:ext uri="{9D8B030D-6E8A-4147-A177-3AD203B41FA5}">
                      <a16:colId xmlns:a16="http://schemas.microsoft.com/office/drawing/2014/main" val="20003"/>
                    </a:ext>
                  </a:extLst>
                </a:gridCol>
              </a:tblGrid>
              <a:tr h="312035">
                <a:tc>
                  <a:txBody>
                    <a:bodyPr/>
                    <a:lstStyle/>
                    <a:p>
                      <a:endParaRPr lang="zh-CN" altLang="en-US" dirty="0">
                        <a:latin typeface="Myriad Pro" panose="020B0503030403020204" pitchFamily="34" charset="0"/>
                      </a:endParaRPr>
                    </a:p>
                  </a:txBody>
                  <a:tcPr>
                    <a:solidFill>
                      <a:schemeClr val="accent6">
                        <a:lumMod val="60000"/>
                        <a:lumOff val="40000"/>
                        <a:alpha val="22000"/>
                      </a:schemeClr>
                    </a:solidFill>
                  </a:tcPr>
                </a:tc>
                <a:tc>
                  <a:txBody>
                    <a:bodyPr/>
                    <a:lstStyle/>
                    <a:p>
                      <a:pPr algn="ctr"/>
                      <a:r>
                        <a:rPr lang="en-US" altLang="zh-CN" sz="1600" dirty="0">
                          <a:solidFill>
                            <a:schemeClr val="accent6">
                              <a:lumMod val="75000"/>
                            </a:schemeClr>
                          </a:solidFill>
                          <a:effectLst>
                            <a:outerShdw blurRad="38100" dist="38100" dir="2700000" algn="tl">
                              <a:srgbClr val="000000">
                                <a:alpha val="43137"/>
                              </a:srgbClr>
                            </a:outerShdw>
                          </a:effectLst>
                          <a:latin typeface="Myriad Pro" panose="020B0503030403020204" pitchFamily="34" charset="0"/>
                        </a:rPr>
                        <a:t>0.02-0.1Hz</a:t>
                      </a:r>
                      <a:endParaRPr lang="zh-CN" altLang="en-US" sz="1600" dirty="0">
                        <a:solidFill>
                          <a:schemeClr val="accent6">
                            <a:lumMod val="75000"/>
                          </a:schemeClr>
                        </a:solidFill>
                        <a:effectLst>
                          <a:outerShdw blurRad="38100" dist="38100" dir="2700000" algn="tl">
                            <a:srgbClr val="000000">
                              <a:alpha val="43137"/>
                            </a:srgbClr>
                          </a:outerShdw>
                        </a:effectLst>
                        <a:latin typeface="Myriad Pro" panose="020B0503030403020204" pitchFamily="34" charset="0"/>
                      </a:endParaRPr>
                    </a:p>
                  </a:txBody>
                  <a:tcPr>
                    <a:solidFill>
                      <a:schemeClr val="accent6">
                        <a:lumMod val="60000"/>
                        <a:lumOff val="40000"/>
                        <a:alpha val="22000"/>
                      </a:schemeClr>
                    </a:solidFill>
                  </a:tcPr>
                </a:tc>
                <a:tc>
                  <a:txBody>
                    <a:bodyPr/>
                    <a:lstStyle/>
                    <a:p>
                      <a:pPr algn="ctr"/>
                      <a:r>
                        <a:rPr lang="en-US" altLang="zh-CN" sz="1600" dirty="0">
                          <a:solidFill>
                            <a:schemeClr val="accent6">
                              <a:lumMod val="75000"/>
                            </a:schemeClr>
                          </a:solidFill>
                          <a:effectLst>
                            <a:outerShdw blurRad="38100" dist="38100" dir="2700000" algn="tl">
                              <a:srgbClr val="000000">
                                <a:alpha val="43137"/>
                              </a:srgbClr>
                            </a:outerShdw>
                          </a:effectLst>
                          <a:latin typeface="Myriad Pro" panose="020B0503030403020204" pitchFamily="34" charset="0"/>
                        </a:rPr>
                        <a:t>0.1-0.8 Hz</a:t>
                      </a:r>
                      <a:endParaRPr lang="zh-CN" altLang="en-US" sz="1600" dirty="0">
                        <a:solidFill>
                          <a:schemeClr val="accent6">
                            <a:lumMod val="75000"/>
                          </a:schemeClr>
                        </a:solidFill>
                        <a:effectLst>
                          <a:outerShdw blurRad="38100" dist="38100" dir="2700000" algn="tl">
                            <a:srgbClr val="000000">
                              <a:alpha val="43137"/>
                            </a:srgbClr>
                          </a:outerShdw>
                        </a:effectLst>
                        <a:latin typeface="Myriad Pro" panose="020B0503030403020204" pitchFamily="34" charset="0"/>
                      </a:endParaRPr>
                    </a:p>
                  </a:txBody>
                  <a:tcPr>
                    <a:solidFill>
                      <a:schemeClr val="accent6">
                        <a:lumMod val="60000"/>
                        <a:lumOff val="40000"/>
                        <a:alpha val="22000"/>
                      </a:schemeClr>
                    </a:solidFill>
                  </a:tcPr>
                </a:tc>
                <a:tc>
                  <a:txBody>
                    <a:bodyPr/>
                    <a:lstStyle/>
                    <a:p>
                      <a:pPr algn="ctr"/>
                      <a:r>
                        <a:rPr lang="en-US" altLang="zh-CN" sz="1600" dirty="0">
                          <a:solidFill>
                            <a:schemeClr val="accent6">
                              <a:lumMod val="75000"/>
                            </a:schemeClr>
                          </a:solidFill>
                          <a:effectLst>
                            <a:outerShdw blurRad="38100" dist="38100" dir="2700000" algn="tl">
                              <a:srgbClr val="000000">
                                <a:alpha val="43137"/>
                              </a:srgbClr>
                            </a:outerShdw>
                          </a:effectLst>
                          <a:latin typeface="Myriad Pro" panose="020B0503030403020204" pitchFamily="34" charset="0"/>
                        </a:rPr>
                        <a:t>0.8-2.0 Hz</a:t>
                      </a:r>
                      <a:endParaRPr lang="zh-CN" altLang="en-US" sz="1600" dirty="0">
                        <a:solidFill>
                          <a:schemeClr val="accent6">
                            <a:lumMod val="75000"/>
                          </a:schemeClr>
                        </a:solidFill>
                        <a:effectLst>
                          <a:outerShdw blurRad="38100" dist="38100" dir="2700000" algn="tl">
                            <a:srgbClr val="000000">
                              <a:alpha val="43137"/>
                            </a:srgbClr>
                          </a:outerShdw>
                        </a:effectLst>
                        <a:latin typeface="Myriad Pro" panose="020B0503030403020204" pitchFamily="34" charset="0"/>
                      </a:endParaRPr>
                    </a:p>
                  </a:txBody>
                  <a:tcPr>
                    <a:solidFill>
                      <a:schemeClr val="accent6">
                        <a:lumMod val="60000"/>
                        <a:lumOff val="40000"/>
                        <a:alpha val="22000"/>
                      </a:schemeClr>
                    </a:solidFill>
                  </a:tcPr>
                </a:tc>
                <a:extLst>
                  <a:ext uri="{0D108BD9-81ED-4DB2-BD59-A6C34878D82A}">
                    <a16:rowId xmlns:a16="http://schemas.microsoft.com/office/drawing/2014/main" val="10000"/>
                  </a:ext>
                </a:extLst>
              </a:tr>
              <a:tr h="705065">
                <a:tc>
                  <a:txBody>
                    <a:bodyPr/>
                    <a:lstStyle/>
                    <a:p>
                      <a:pPr algn="ctr"/>
                      <a:r>
                        <a:rPr lang="en-US" altLang="zh-CN" sz="1600" b="1" dirty="0">
                          <a:solidFill>
                            <a:srgbClr val="002060"/>
                          </a:solidFill>
                          <a:effectLst>
                            <a:outerShdw blurRad="38100" dist="38100" dir="2700000" algn="tl">
                              <a:srgbClr val="000000">
                                <a:alpha val="43137"/>
                              </a:srgbClr>
                            </a:outerShdw>
                          </a:effectLst>
                          <a:latin typeface="Myriad Pro" panose="020B0503030403020204" pitchFamily="34" charset="0"/>
                        </a:rPr>
                        <a:t>P </a:t>
                      </a:r>
                      <a:endParaRPr lang="zh-CN" altLang="en-US" sz="1600" b="1" dirty="0">
                        <a:solidFill>
                          <a:srgbClr val="002060"/>
                        </a:solidFill>
                        <a:effectLst>
                          <a:outerShdw blurRad="38100" dist="38100" dir="2700000" algn="tl">
                            <a:srgbClr val="000000">
                              <a:alpha val="43137"/>
                            </a:srgbClr>
                          </a:outerShdw>
                        </a:effectLst>
                        <a:latin typeface="Myriad Pro" panose="020B0503030403020204" pitchFamily="34" charset="0"/>
                      </a:endParaRPr>
                    </a:p>
                  </a:txBody>
                  <a:tcPr>
                    <a:solidFill>
                      <a:schemeClr val="accent6">
                        <a:lumMod val="60000"/>
                        <a:lumOff val="40000"/>
                        <a:alpha val="22000"/>
                      </a:schemeClr>
                    </a:solidFill>
                  </a:tcPr>
                </a:tc>
                <a:tc>
                  <a:txBody>
                    <a:bodyPr/>
                    <a:lstStyle/>
                    <a:p>
                      <a:r>
                        <a:rPr lang="en-US" altLang="zh-CN" sz="1400" b="1" dirty="0">
                          <a:solidFill>
                            <a:srgbClr val="002060"/>
                          </a:solidFill>
                          <a:effectLst/>
                          <a:latin typeface="Myriad Pro" panose="020B0503030403020204" pitchFamily="34" charset="0"/>
                        </a:rPr>
                        <a:t>47148  pickings</a:t>
                      </a:r>
                    </a:p>
                    <a:p>
                      <a:r>
                        <a:rPr lang="en-US" altLang="zh-CN" sz="1400" b="1" dirty="0" err="1">
                          <a:solidFill>
                            <a:srgbClr val="002060"/>
                          </a:solidFill>
                          <a:effectLst/>
                          <a:latin typeface="Myriad Pro" panose="020B0503030403020204" pitchFamily="34" charset="0"/>
                        </a:rPr>
                        <a:t>t_uncertainty</a:t>
                      </a:r>
                      <a:r>
                        <a:rPr lang="en-US" altLang="zh-CN" sz="1400" b="1" dirty="0">
                          <a:solidFill>
                            <a:srgbClr val="002060"/>
                          </a:solidFill>
                          <a:effectLst/>
                          <a:latin typeface="Myriad Pro" panose="020B0503030403020204" pitchFamily="34" charset="0"/>
                        </a:rPr>
                        <a:t>:</a:t>
                      </a:r>
                      <a:r>
                        <a:rPr lang="en-US" altLang="zh-CN" sz="1400" b="1" baseline="0" dirty="0">
                          <a:solidFill>
                            <a:srgbClr val="002060"/>
                          </a:solidFill>
                          <a:effectLst/>
                          <a:latin typeface="Myriad Pro" panose="020B0503030403020204" pitchFamily="34" charset="0"/>
                        </a:rPr>
                        <a:t>  0.008s</a:t>
                      </a:r>
                    </a:p>
                    <a:p>
                      <a:r>
                        <a:rPr lang="en-US" altLang="zh-CN" sz="1400" b="1" baseline="0" dirty="0" err="1">
                          <a:solidFill>
                            <a:srgbClr val="002060"/>
                          </a:solidFill>
                          <a:effectLst/>
                          <a:latin typeface="Myriad Pro" panose="020B0503030403020204" pitchFamily="34" charset="0"/>
                        </a:rPr>
                        <a:t>ave_cross_coefficient</a:t>
                      </a:r>
                      <a:r>
                        <a:rPr lang="en-US" altLang="zh-CN" sz="1400" b="1" baseline="0" dirty="0">
                          <a:solidFill>
                            <a:srgbClr val="002060"/>
                          </a:solidFill>
                          <a:effectLst/>
                          <a:latin typeface="Myriad Pro" panose="020B0503030403020204" pitchFamily="34" charset="0"/>
                        </a:rPr>
                        <a:t>: 0.96</a:t>
                      </a:r>
                      <a:endParaRPr lang="zh-CN" altLang="en-US" sz="1400" b="1" dirty="0">
                        <a:solidFill>
                          <a:srgbClr val="002060"/>
                        </a:solidFill>
                        <a:effectLst/>
                        <a:latin typeface="Myriad Pro" panose="020B0503030403020204" pitchFamily="34" charset="0"/>
                      </a:endParaRPr>
                    </a:p>
                  </a:txBody>
                  <a:tcPr>
                    <a:solidFill>
                      <a:schemeClr val="accent6">
                        <a:lumMod val="60000"/>
                        <a:lumOff val="40000"/>
                        <a:alpha val="22000"/>
                      </a:schemeClr>
                    </a:solidFill>
                  </a:tcPr>
                </a:tc>
                <a:tc>
                  <a:txBody>
                    <a:bodyPr/>
                    <a:lstStyle/>
                    <a:p>
                      <a:r>
                        <a:rPr lang="en-US" altLang="zh-CN" sz="1400" b="1" dirty="0">
                          <a:solidFill>
                            <a:srgbClr val="002060"/>
                          </a:solidFill>
                          <a:latin typeface="Myriad Pro" panose="020B0503030403020204" pitchFamily="34" charset="0"/>
                        </a:rPr>
                        <a:t>57957  pickings</a:t>
                      </a:r>
                    </a:p>
                    <a:p>
                      <a:r>
                        <a:rPr lang="en-US" altLang="zh-CN" sz="1400" b="1" dirty="0" err="1">
                          <a:solidFill>
                            <a:srgbClr val="002060"/>
                          </a:solidFill>
                          <a:latin typeface="Myriad Pro" panose="020B0503030403020204" pitchFamily="34" charset="0"/>
                        </a:rPr>
                        <a:t>t_uncertainty</a:t>
                      </a:r>
                      <a:r>
                        <a:rPr lang="en-US" altLang="zh-CN" sz="1400" b="1" dirty="0">
                          <a:solidFill>
                            <a:srgbClr val="002060"/>
                          </a:solidFill>
                          <a:latin typeface="Myriad Pro" panose="020B0503030403020204" pitchFamily="34" charset="0"/>
                        </a:rPr>
                        <a:t>:  0.004s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400" b="1" baseline="0" dirty="0" err="1">
                          <a:solidFill>
                            <a:srgbClr val="002060"/>
                          </a:solidFill>
                          <a:effectLst/>
                          <a:latin typeface="Myriad Pro" panose="020B0503030403020204" pitchFamily="34" charset="0"/>
                        </a:rPr>
                        <a:t>ave_cross_coefficient</a:t>
                      </a:r>
                      <a:r>
                        <a:rPr lang="en-US" altLang="zh-CN" sz="1400" b="1" baseline="0" dirty="0">
                          <a:solidFill>
                            <a:srgbClr val="002060"/>
                          </a:solidFill>
                          <a:effectLst/>
                          <a:latin typeface="Myriad Pro" panose="020B0503030403020204" pitchFamily="34" charset="0"/>
                        </a:rPr>
                        <a:t>: 0.93</a:t>
                      </a:r>
                      <a:endParaRPr lang="zh-CN" altLang="en-US" sz="1400" b="1" dirty="0">
                        <a:solidFill>
                          <a:srgbClr val="002060"/>
                        </a:solidFill>
                        <a:effectLst/>
                        <a:latin typeface="Myriad Pro" panose="020B0503030403020204" pitchFamily="34" charset="0"/>
                      </a:endParaRPr>
                    </a:p>
                  </a:txBody>
                  <a:tcPr>
                    <a:solidFill>
                      <a:schemeClr val="accent6">
                        <a:lumMod val="60000"/>
                        <a:lumOff val="40000"/>
                        <a:alpha val="22000"/>
                      </a:schemeClr>
                    </a:solidFill>
                  </a:tcPr>
                </a:tc>
                <a:tc>
                  <a:txBody>
                    <a:bodyPr/>
                    <a:lstStyle/>
                    <a:p>
                      <a:r>
                        <a:rPr lang="en-US" altLang="zh-CN" sz="1400" b="1" dirty="0">
                          <a:solidFill>
                            <a:srgbClr val="002060"/>
                          </a:solidFill>
                          <a:latin typeface="Myriad Pro" panose="020B0503030403020204" pitchFamily="34" charset="0"/>
                        </a:rPr>
                        <a:t>36378  pickings</a:t>
                      </a:r>
                    </a:p>
                    <a:p>
                      <a:r>
                        <a:rPr lang="en-US" altLang="zh-CN" sz="1400" b="1" dirty="0" err="1">
                          <a:solidFill>
                            <a:srgbClr val="002060"/>
                          </a:solidFill>
                          <a:latin typeface="Myriad Pro" panose="020B0503030403020204" pitchFamily="34" charset="0"/>
                        </a:rPr>
                        <a:t>t_uncertainty</a:t>
                      </a:r>
                      <a:r>
                        <a:rPr lang="en-US" altLang="zh-CN" sz="1400" b="1" dirty="0">
                          <a:solidFill>
                            <a:srgbClr val="002060"/>
                          </a:solidFill>
                          <a:latin typeface="Myriad Pro" panose="020B0503030403020204" pitchFamily="34" charset="0"/>
                        </a:rPr>
                        <a:t>:  0.006s</a:t>
                      </a:r>
                    </a:p>
                    <a:p>
                      <a:r>
                        <a:rPr lang="en-US" altLang="zh-CN" sz="1400" b="1" baseline="0" dirty="0" err="1">
                          <a:solidFill>
                            <a:srgbClr val="002060"/>
                          </a:solidFill>
                          <a:effectLst/>
                          <a:latin typeface="Myriad Pro" panose="020B0503030403020204" pitchFamily="34" charset="0"/>
                        </a:rPr>
                        <a:t>ave_cross_coefficient</a:t>
                      </a:r>
                      <a:r>
                        <a:rPr lang="en-US" altLang="zh-CN" sz="1400" b="1" baseline="0" dirty="0">
                          <a:solidFill>
                            <a:srgbClr val="002060"/>
                          </a:solidFill>
                          <a:effectLst/>
                          <a:latin typeface="Myriad Pro" panose="020B0503030403020204" pitchFamily="34" charset="0"/>
                        </a:rPr>
                        <a:t>: 0.91</a:t>
                      </a:r>
                      <a:endParaRPr lang="zh-CN" altLang="en-US" sz="1400" b="1" dirty="0">
                        <a:solidFill>
                          <a:srgbClr val="002060"/>
                        </a:solidFill>
                        <a:latin typeface="Myriad Pro" panose="020B0503030403020204" pitchFamily="34" charset="0"/>
                      </a:endParaRPr>
                    </a:p>
                  </a:txBody>
                  <a:tcPr>
                    <a:solidFill>
                      <a:schemeClr val="accent6">
                        <a:lumMod val="60000"/>
                        <a:lumOff val="40000"/>
                        <a:alpha val="22000"/>
                      </a:schemeClr>
                    </a:solidFill>
                  </a:tcPr>
                </a:tc>
                <a:extLst>
                  <a:ext uri="{0D108BD9-81ED-4DB2-BD59-A6C34878D82A}">
                    <a16:rowId xmlns:a16="http://schemas.microsoft.com/office/drawing/2014/main" val="10001"/>
                  </a:ext>
                </a:extLst>
              </a:tr>
              <a:tr h="705065">
                <a:tc>
                  <a:txBody>
                    <a:bodyPr/>
                    <a:lstStyle/>
                    <a:p>
                      <a:pPr algn="ctr"/>
                      <a:r>
                        <a:rPr lang="en-US" altLang="zh-CN" sz="1600" b="1" dirty="0">
                          <a:solidFill>
                            <a:srgbClr val="002060"/>
                          </a:solidFill>
                          <a:effectLst>
                            <a:outerShdw blurRad="38100" dist="38100" dir="2700000" algn="tl">
                              <a:srgbClr val="000000">
                                <a:alpha val="43137"/>
                              </a:srgbClr>
                            </a:outerShdw>
                          </a:effectLst>
                          <a:latin typeface="Myriad Pro" panose="020B0503030403020204" pitchFamily="34" charset="0"/>
                        </a:rPr>
                        <a:t>S</a:t>
                      </a:r>
                      <a:endParaRPr lang="zh-CN" altLang="en-US" sz="1600" b="1" dirty="0">
                        <a:solidFill>
                          <a:srgbClr val="002060"/>
                        </a:solidFill>
                        <a:effectLst>
                          <a:outerShdw blurRad="38100" dist="38100" dir="2700000" algn="tl">
                            <a:srgbClr val="000000">
                              <a:alpha val="43137"/>
                            </a:srgbClr>
                          </a:outerShdw>
                        </a:effectLst>
                        <a:latin typeface="Myriad Pro" panose="020B0503030403020204" pitchFamily="34" charset="0"/>
                      </a:endParaRPr>
                    </a:p>
                  </a:txBody>
                  <a:tcPr>
                    <a:solidFill>
                      <a:schemeClr val="accent6">
                        <a:lumMod val="60000"/>
                        <a:lumOff val="40000"/>
                        <a:alpha val="22000"/>
                      </a:schemeClr>
                    </a:solidFill>
                  </a:tcPr>
                </a:tc>
                <a:tc>
                  <a:txBody>
                    <a:bodyPr/>
                    <a:lstStyle/>
                    <a:p>
                      <a:pPr marL="0" algn="l" defTabSz="914400" rtl="0" eaLnBrk="1" latinLnBrk="0" hangingPunct="1"/>
                      <a:r>
                        <a:rPr lang="en-US" altLang="zh-CN" sz="1400" b="1" kern="1200" dirty="0">
                          <a:solidFill>
                            <a:srgbClr val="002060"/>
                          </a:solidFill>
                          <a:effectLst/>
                          <a:latin typeface="Myriad Pro" panose="020B0503030403020204" pitchFamily="34" charset="0"/>
                          <a:ea typeface="+mn-ea"/>
                          <a:cs typeface="+mn-cs"/>
                        </a:rPr>
                        <a:t>39505  pickings</a:t>
                      </a:r>
                    </a:p>
                    <a:p>
                      <a:pPr marL="0" algn="l" defTabSz="914400" rtl="0" eaLnBrk="1" latinLnBrk="0" hangingPunct="1"/>
                      <a:r>
                        <a:rPr lang="en-US" altLang="zh-CN" sz="1400" b="1" kern="1200" dirty="0" err="1">
                          <a:solidFill>
                            <a:srgbClr val="002060"/>
                          </a:solidFill>
                          <a:effectLst/>
                          <a:latin typeface="Myriad Pro" panose="020B0503030403020204" pitchFamily="34" charset="0"/>
                          <a:ea typeface="+mn-ea"/>
                          <a:cs typeface="+mn-cs"/>
                        </a:rPr>
                        <a:t>t_uncertainty</a:t>
                      </a:r>
                      <a:r>
                        <a:rPr lang="en-US" altLang="zh-CN" sz="1400" b="1" kern="1200" dirty="0">
                          <a:solidFill>
                            <a:srgbClr val="002060"/>
                          </a:solidFill>
                          <a:effectLst/>
                          <a:latin typeface="Myriad Pro" panose="020B0503030403020204" pitchFamily="34" charset="0"/>
                          <a:ea typeface="+mn-ea"/>
                          <a:cs typeface="+mn-cs"/>
                        </a:rPr>
                        <a:t>:   0.012s</a:t>
                      </a:r>
                    </a:p>
                    <a:p>
                      <a:pPr marL="0" algn="l" defTabSz="914400" rtl="0" eaLnBrk="1" latinLnBrk="0" hangingPunct="1"/>
                      <a:r>
                        <a:rPr lang="en-US" altLang="zh-CN" sz="1400" b="1" baseline="0" dirty="0" err="1">
                          <a:solidFill>
                            <a:srgbClr val="002060"/>
                          </a:solidFill>
                          <a:effectLst/>
                          <a:latin typeface="Myriad Pro" panose="020B0503030403020204" pitchFamily="34" charset="0"/>
                        </a:rPr>
                        <a:t>ave_cross_coefficient</a:t>
                      </a:r>
                      <a:r>
                        <a:rPr lang="en-US" altLang="zh-CN" sz="1400" b="1" baseline="0" dirty="0">
                          <a:solidFill>
                            <a:srgbClr val="002060"/>
                          </a:solidFill>
                          <a:effectLst/>
                          <a:latin typeface="Myriad Pro" panose="020B0503030403020204" pitchFamily="34" charset="0"/>
                        </a:rPr>
                        <a:t>: 0.94</a:t>
                      </a:r>
                      <a:endParaRPr lang="zh-CN" altLang="en-US" sz="1400" b="1" kern="1200" dirty="0">
                        <a:solidFill>
                          <a:srgbClr val="002060"/>
                        </a:solidFill>
                        <a:effectLst/>
                        <a:latin typeface="Myriad Pro" panose="020B0503030403020204" pitchFamily="34" charset="0"/>
                        <a:ea typeface="+mn-ea"/>
                        <a:cs typeface="+mn-cs"/>
                      </a:endParaRPr>
                    </a:p>
                  </a:txBody>
                  <a:tcPr>
                    <a:solidFill>
                      <a:schemeClr val="accent6">
                        <a:lumMod val="60000"/>
                        <a:lumOff val="40000"/>
                        <a:alpha val="22000"/>
                      </a:schemeClr>
                    </a:solidFill>
                  </a:tcPr>
                </a:tc>
                <a:tc>
                  <a:txBody>
                    <a:bodyPr/>
                    <a:lstStyle/>
                    <a:p>
                      <a:pPr marL="0" indent="-342900" algn="l" defTabSz="914400" rtl="0" eaLnBrk="1" latinLnBrk="0" hangingPunct="1">
                        <a:buAutoNum type="arabicPlain" startAt="19036"/>
                      </a:pPr>
                      <a:r>
                        <a:rPr lang="en-US" altLang="zh-CN" sz="1400" b="1" kern="1200" dirty="0">
                          <a:solidFill>
                            <a:srgbClr val="002060"/>
                          </a:solidFill>
                          <a:effectLst/>
                          <a:latin typeface="Myriad Pro" panose="020B0503030403020204" pitchFamily="34" charset="0"/>
                          <a:ea typeface="+mn-ea"/>
                          <a:cs typeface="+mn-cs"/>
                        </a:rPr>
                        <a:t>Pickings</a:t>
                      </a:r>
                    </a:p>
                    <a:p>
                      <a:pPr marL="0" indent="0" algn="l" defTabSz="914400" rtl="0" eaLnBrk="1" latinLnBrk="0" hangingPunct="1">
                        <a:buNone/>
                      </a:pPr>
                      <a:r>
                        <a:rPr lang="en-US" altLang="zh-CN" sz="1400" b="1" kern="1200" dirty="0" err="1">
                          <a:solidFill>
                            <a:srgbClr val="002060"/>
                          </a:solidFill>
                          <a:effectLst/>
                          <a:latin typeface="Myriad Pro" panose="020B0503030403020204" pitchFamily="34" charset="0"/>
                          <a:ea typeface="+mn-ea"/>
                          <a:cs typeface="+mn-cs"/>
                        </a:rPr>
                        <a:t>t_uncertainty</a:t>
                      </a:r>
                      <a:r>
                        <a:rPr lang="en-US" altLang="zh-CN" sz="1400" b="1" kern="1200" dirty="0">
                          <a:solidFill>
                            <a:srgbClr val="002060"/>
                          </a:solidFill>
                          <a:effectLst/>
                          <a:latin typeface="Myriad Pro" panose="020B0503030403020204" pitchFamily="34" charset="0"/>
                          <a:ea typeface="+mn-ea"/>
                          <a:cs typeface="+mn-cs"/>
                        </a:rPr>
                        <a:t>:  0.027s</a:t>
                      </a:r>
                    </a:p>
                    <a:p>
                      <a:pPr marL="0" indent="0" algn="l" defTabSz="914400" rtl="0" eaLnBrk="1" latinLnBrk="0" hangingPunct="1">
                        <a:buNone/>
                      </a:pPr>
                      <a:r>
                        <a:rPr lang="en-US" altLang="zh-CN" sz="1400" b="1" baseline="0" dirty="0" err="1">
                          <a:solidFill>
                            <a:srgbClr val="002060"/>
                          </a:solidFill>
                          <a:effectLst/>
                          <a:latin typeface="Myriad Pro" panose="020B0503030403020204" pitchFamily="34" charset="0"/>
                        </a:rPr>
                        <a:t>ave_cross_coefficient</a:t>
                      </a:r>
                      <a:r>
                        <a:rPr lang="en-US" altLang="zh-CN" sz="1400" b="1" baseline="0" dirty="0">
                          <a:solidFill>
                            <a:srgbClr val="002060"/>
                          </a:solidFill>
                          <a:effectLst/>
                          <a:latin typeface="Myriad Pro" panose="020B0503030403020204" pitchFamily="34" charset="0"/>
                        </a:rPr>
                        <a:t>: 0.88</a:t>
                      </a:r>
                      <a:endParaRPr lang="en-US" altLang="zh-CN" sz="1400" b="1" kern="1200" dirty="0">
                        <a:solidFill>
                          <a:srgbClr val="002060"/>
                        </a:solidFill>
                        <a:effectLst/>
                        <a:latin typeface="Myriad Pro" panose="020B0503030403020204" pitchFamily="34" charset="0"/>
                        <a:ea typeface="+mn-ea"/>
                        <a:cs typeface="+mn-cs"/>
                      </a:endParaRPr>
                    </a:p>
                  </a:txBody>
                  <a:tcPr>
                    <a:solidFill>
                      <a:schemeClr val="accent6">
                        <a:lumMod val="60000"/>
                        <a:lumOff val="40000"/>
                        <a:alpha val="22000"/>
                      </a:schemeClr>
                    </a:solidFill>
                  </a:tcPr>
                </a:tc>
                <a:tc>
                  <a:txBody>
                    <a:bodyPr/>
                    <a:lstStyle/>
                    <a:p>
                      <a:endParaRPr lang="zh-CN" altLang="en-US" dirty="0">
                        <a:solidFill>
                          <a:srgbClr val="002060"/>
                        </a:solidFill>
                        <a:latin typeface="Myriad Pro" panose="020B0503030403020204" pitchFamily="34" charset="0"/>
                      </a:endParaRPr>
                    </a:p>
                  </a:txBody>
                  <a:tcPr>
                    <a:solidFill>
                      <a:schemeClr val="accent6">
                        <a:lumMod val="60000"/>
                        <a:lumOff val="40000"/>
                        <a:alpha val="22000"/>
                      </a:schemeClr>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251520" y="4417948"/>
            <a:ext cx="3960440" cy="523220"/>
          </a:xfrm>
          <a:prstGeom prst="rect">
            <a:avLst/>
          </a:prstGeom>
          <a:solidFill>
            <a:schemeClr val="accent6">
              <a:lumMod val="60000"/>
              <a:lumOff val="40000"/>
              <a:alpha val="23000"/>
            </a:schemeClr>
          </a:solidFill>
        </p:spPr>
        <p:txBody>
          <a:bodyPr wrap="square" rtlCol="0">
            <a:spAutoFit/>
          </a:bodyPr>
          <a:lstStyle/>
          <a:p>
            <a:r>
              <a:rPr lang="zh-CN" altLang="en-US" sz="2800" dirty="0">
                <a:solidFill>
                  <a:srgbClr val="002060"/>
                </a:solidFill>
                <a:latin typeface="黑体" panose="02010609060101010101" pitchFamily="49" charset="-122"/>
                <a:ea typeface="黑体" panose="02010609060101010101" pitchFamily="49" charset="-122"/>
              </a:rPr>
              <a:t>多频分析结果</a:t>
            </a:r>
          </a:p>
        </p:txBody>
      </p:sp>
    </p:spTree>
    <p:extLst>
      <p:ext uri="{BB962C8B-B14F-4D97-AF65-F5344CB8AC3E}">
        <p14:creationId xmlns:p14="http://schemas.microsoft.com/office/powerpoint/2010/main" val="1996318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338626"/>
            <a:ext cx="5184576" cy="4186718"/>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4624"/>
            <a:ext cx="3767824" cy="3168352"/>
          </a:xfrm>
          <a:prstGeom prst="rect">
            <a:avLst/>
          </a:prstGeom>
        </p:spPr>
      </p:pic>
      <p:cxnSp>
        <p:nvCxnSpPr>
          <p:cNvPr id="8" name="直接箭头连接符 7"/>
          <p:cNvCxnSpPr/>
          <p:nvPr/>
        </p:nvCxnSpPr>
        <p:spPr bwMode="auto">
          <a:xfrm flipV="1">
            <a:off x="3828306" y="3126085"/>
            <a:ext cx="5112568" cy="2088232"/>
          </a:xfrm>
          <a:prstGeom prst="straightConnector1">
            <a:avLst/>
          </a:prstGeom>
          <a:solidFill>
            <a:schemeClr val="accent1"/>
          </a:solidFill>
          <a:ln w="25400" cap="flat" cmpd="sng" algn="ctr">
            <a:solidFill>
              <a:srgbClr val="FF0000"/>
            </a:solidFill>
            <a:prstDash val="solid"/>
            <a:round/>
            <a:headEnd type="none" w="med" len="med"/>
            <a:tailEnd type="arrow"/>
          </a:ln>
        </p:spPr>
      </p:cxnSp>
      <p:cxnSp>
        <p:nvCxnSpPr>
          <p:cNvPr id="11" name="直接箭头连接符 10"/>
          <p:cNvCxnSpPr/>
          <p:nvPr/>
        </p:nvCxnSpPr>
        <p:spPr bwMode="auto">
          <a:xfrm flipV="1">
            <a:off x="1331640" y="188640"/>
            <a:ext cx="4176464" cy="2937445"/>
          </a:xfrm>
          <a:prstGeom prst="straightConnector1">
            <a:avLst/>
          </a:prstGeom>
          <a:solidFill>
            <a:schemeClr val="accent1"/>
          </a:solidFill>
          <a:ln w="25400" cap="flat" cmpd="sng" algn="ctr">
            <a:solidFill>
              <a:srgbClr val="FF0000"/>
            </a:solidFill>
            <a:prstDash val="solid"/>
            <a:round/>
            <a:headEnd type="none" w="med" len="med"/>
            <a:tailEnd type="arrow"/>
          </a:ln>
        </p:spPr>
      </p:cxnSp>
      <p:sp>
        <p:nvSpPr>
          <p:cNvPr id="12" name="TextBox 11"/>
          <p:cNvSpPr txBox="1"/>
          <p:nvPr/>
        </p:nvSpPr>
        <p:spPr>
          <a:xfrm>
            <a:off x="1067805" y="476672"/>
            <a:ext cx="3528392" cy="1231106"/>
          </a:xfrm>
          <a:prstGeom prst="rect">
            <a:avLst/>
          </a:prstGeom>
          <a:noFill/>
        </p:spPr>
        <p:txBody>
          <a:bodyPr wrap="square" rtlCol="0">
            <a:spAutoFit/>
          </a:bodyPr>
          <a:lstStyle/>
          <a:p>
            <a:pPr algn="ctr"/>
            <a:r>
              <a:rPr lang="zh-CN" altLang="en-US" sz="2800" b="0" dirty="0">
                <a:solidFill>
                  <a:schemeClr val="accent6">
                    <a:lumMod val="75000"/>
                  </a:schemeClr>
                </a:solidFill>
                <a:latin typeface="黑体" panose="02010609060101010101" pitchFamily="49" charset="-122"/>
                <a:ea typeface="黑体" panose="02010609060101010101" pitchFamily="49" charset="-122"/>
                <a:cs typeface="Arial" panose="020B0604020202020204" pitchFamily="34" charset="0"/>
              </a:rPr>
              <a:t>增加数据</a:t>
            </a:r>
            <a:endParaRPr lang="en-US" altLang="zh-CN" sz="2800" b="0" dirty="0">
              <a:solidFill>
                <a:schemeClr val="accent6">
                  <a:lumMod val="75000"/>
                </a:schemeClr>
              </a:solidFill>
              <a:latin typeface="黑体" panose="02010609060101010101" pitchFamily="49" charset="-122"/>
              <a:ea typeface="黑体" panose="02010609060101010101" pitchFamily="49" charset="-122"/>
              <a:cs typeface="Arial" panose="020B0604020202020204" pitchFamily="34" charset="0"/>
            </a:endParaRPr>
          </a:p>
          <a:p>
            <a:pPr algn="ctr"/>
            <a:r>
              <a:rPr lang="en-US" altLang="zh-CN" sz="2300" b="0" dirty="0">
                <a:solidFill>
                  <a:schemeClr val="accent6">
                    <a:lumMod val="75000"/>
                  </a:schemeClr>
                </a:solidFill>
                <a:latin typeface="Myriad Pro" panose="020B0503030403020204" pitchFamily="34" charset="0"/>
                <a:cs typeface="Arial" panose="020B0604020202020204" pitchFamily="34" charset="0"/>
              </a:rPr>
              <a:t>PKU:         2005 - 2010</a:t>
            </a:r>
          </a:p>
          <a:p>
            <a:pPr algn="ctr"/>
            <a:r>
              <a:rPr lang="en-US" altLang="zh-CN" sz="2300" b="0" dirty="0">
                <a:solidFill>
                  <a:schemeClr val="accent6">
                    <a:lumMod val="75000"/>
                  </a:schemeClr>
                </a:solidFill>
                <a:latin typeface="Myriad Pro" panose="020B0503030403020204" pitchFamily="34" charset="0"/>
                <a:cs typeface="Arial" panose="020B0604020202020204" pitchFamily="34" charset="0"/>
              </a:rPr>
              <a:t>IGCEA:     2010  - 2011</a:t>
            </a:r>
            <a:endParaRPr lang="zh-CN" altLang="en-US" sz="2300" b="0" dirty="0">
              <a:solidFill>
                <a:schemeClr val="accent6">
                  <a:lumMod val="75000"/>
                </a:schemeClr>
              </a:solidFill>
              <a:latin typeface="Myriad Pro" panose="020B0503030403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758627"/>
            <a:ext cx="4499992" cy="4617528"/>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81" y="764704"/>
            <a:ext cx="4494069" cy="4611451"/>
          </a:xfrm>
          <a:prstGeom prst="rect">
            <a:avLst/>
          </a:prstGeom>
        </p:spPr>
      </p:pic>
      <p:sp>
        <p:nvSpPr>
          <p:cNvPr id="6" name="椭圆 5"/>
          <p:cNvSpPr/>
          <p:nvPr/>
        </p:nvSpPr>
        <p:spPr bwMode="auto">
          <a:xfrm>
            <a:off x="971600" y="1139627"/>
            <a:ext cx="397768" cy="762000"/>
          </a:xfrm>
          <a:prstGeom prst="ellipse">
            <a:avLst/>
          </a:prstGeom>
          <a:solidFill>
            <a:schemeClr val="accent1">
              <a:alpha val="0"/>
            </a:schemeClr>
          </a:solid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7" name="椭圆 6"/>
          <p:cNvSpPr/>
          <p:nvPr/>
        </p:nvSpPr>
        <p:spPr bwMode="auto">
          <a:xfrm>
            <a:off x="5652120" y="3522712"/>
            <a:ext cx="397768" cy="770384"/>
          </a:xfrm>
          <a:prstGeom prst="ellipse">
            <a:avLst/>
          </a:prstGeom>
          <a:solidFill>
            <a:schemeClr val="accent1">
              <a:alpha val="0"/>
            </a:schemeClr>
          </a:solid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8" name="椭圆 7"/>
          <p:cNvSpPr/>
          <p:nvPr/>
        </p:nvSpPr>
        <p:spPr bwMode="auto">
          <a:xfrm>
            <a:off x="7990656" y="1196752"/>
            <a:ext cx="397768" cy="704875"/>
          </a:xfrm>
          <a:prstGeom prst="ellipse">
            <a:avLst/>
          </a:prstGeom>
          <a:solidFill>
            <a:schemeClr val="accent1">
              <a:alpha val="0"/>
            </a:schemeClr>
          </a:solid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9" name="椭圆 8"/>
          <p:cNvSpPr/>
          <p:nvPr/>
        </p:nvSpPr>
        <p:spPr bwMode="auto">
          <a:xfrm>
            <a:off x="5580112" y="1196752"/>
            <a:ext cx="397768" cy="704875"/>
          </a:xfrm>
          <a:prstGeom prst="ellipse">
            <a:avLst/>
          </a:prstGeom>
          <a:solidFill>
            <a:schemeClr val="accent1">
              <a:alpha val="0"/>
            </a:schemeClr>
          </a:solid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10" name="椭圆 9"/>
          <p:cNvSpPr/>
          <p:nvPr/>
        </p:nvSpPr>
        <p:spPr bwMode="auto">
          <a:xfrm>
            <a:off x="3382144" y="3501008"/>
            <a:ext cx="397768" cy="770384"/>
          </a:xfrm>
          <a:prstGeom prst="ellipse">
            <a:avLst/>
          </a:prstGeom>
          <a:solidFill>
            <a:schemeClr val="accent1">
              <a:alpha val="0"/>
            </a:schemeClr>
          </a:solid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11" name="椭圆 10"/>
          <p:cNvSpPr/>
          <p:nvPr/>
        </p:nvSpPr>
        <p:spPr bwMode="auto">
          <a:xfrm>
            <a:off x="1005880" y="3501008"/>
            <a:ext cx="397768" cy="770384"/>
          </a:xfrm>
          <a:prstGeom prst="ellipse">
            <a:avLst/>
          </a:prstGeom>
          <a:solidFill>
            <a:schemeClr val="accent1">
              <a:alpha val="0"/>
            </a:schemeClr>
          </a:solid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12" name="椭圆 11"/>
          <p:cNvSpPr/>
          <p:nvPr/>
        </p:nvSpPr>
        <p:spPr bwMode="auto">
          <a:xfrm>
            <a:off x="3382144" y="1124744"/>
            <a:ext cx="397768" cy="776883"/>
          </a:xfrm>
          <a:prstGeom prst="ellipse">
            <a:avLst/>
          </a:prstGeom>
          <a:solidFill>
            <a:schemeClr val="accent1">
              <a:alpha val="0"/>
            </a:schemeClr>
          </a:solid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13" name="椭圆 12"/>
          <p:cNvSpPr/>
          <p:nvPr/>
        </p:nvSpPr>
        <p:spPr bwMode="auto">
          <a:xfrm>
            <a:off x="8028384" y="3501008"/>
            <a:ext cx="397768" cy="770384"/>
          </a:xfrm>
          <a:prstGeom prst="ellipse">
            <a:avLst/>
          </a:prstGeom>
          <a:solidFill>
            <a:schemeClr val="accent1">
              <a:alpha val="0"/>
            </a:schemeClr>
          </a:solidFill>
          <a:ln w="3810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14" name="TextBox 13"/>
          <p:cNvSpPr txBox="1"/>
          <p:nvPr/>
        </p:nvSpPr>
        <p:spPr>
          <a:xfrm>
            <a:off x="2195736" y="6084004"/>
            <a:ext cx="4752528" cy="523220"/>
          </a:xfrm>
          <a:prstGeom prst="rect">
            <a:avLst/>
          </a:prstGeom>
          <a:noFill/>
        </p:spPr>
        <p:txBody>
          <a:bodyPr wrap="square" rtlCol="0">
            <a:spAutoFit/>
          </a:bodyPr>
          <a:lstStyle/>
          <a:p>
            <a:pPr algn="ctr"/>
            <a:r>
              <a:rPr lang="zh-CN" altLang="en-US" sz="2800" b="0" dirty="0">
                <a:solidFill>
                  <a:srgbClr val="002060"/>
                </a:solidFill>
                <a:latin typeface="黑体" panose="02010609060101010101" pitchFamily="49" charset="-122"/>
                <a:ea typeface="黑体" panose="02010609060101010101" pitchFamily="49" charset="-122"/>
              </a:rPr>
              <a:t>随方位角变化特征</a:t>
            </a:r>
          </a:p>
        </p:txBody>
      </p:sp>
      <p:sp>
        <p:nvSpPr>
          <p:cNvPr id="2" name="TextBox 1"/>
          <p:cNvSpPr txBox="1"/>
          <p:nvPr/>
        </p:nvSpPr>
        <p:spPr>
          <a:xfrm>
            <a:off x="1475656" y="5517232"/>
            <a:ext cx="3168352" cy="430887"/>
          </a:xfrm>
          <a:prstGeom prst="rect">
            <a:avLst/>
          </a:prstGeom>
          <a:noFill/>
        </p:spPr>
        <p:txBody>
          <a:bodyPr wrap="square" rtlCol="0">
            <a:spAutoFit/>
          </a:bodyPr>
          <a:lstStyle/>
          <a:p>
            <a:pPr algn="ctr"/>
            <a:r>
              <a:rPr lang="en-US" altLang="zh-CN" sz="2200" b="0" dirty="0">
                <a:solidFill>
                  <a:srgbClr val="002060"/>
                </a:solidFill>
                <a:latin typeface="Myriad Pro" panose="020B0503030403020204" pitchFamily="34" charset="0"/>
                <a:ea typeface="黑体" panose="02010609060101010101" pitchFamily="49" charset="-122"/>
              </a:rPr>
              <a:t>P </a:t>
            </a:r>
            <a:r>
              <a:rPr lang="zh-CN" altLang="en-US" sz="2200" b="0" dirty="0">
                <a:solidFill>
                  <a:srgbClr val="002060"/>
                </a:solidFill>
                <a:latin typeface="Myriad Pro" panose="020B0503030403020204" pitchFamily="34" charset="0"/>
                <a:ea typeface="黑体" panose="02010609060101010101" pitchFamily="49" charset="-122"/>
              </a:rPr>
              <a:t>波走时残差方位角图</a:t>
            </a:r>
          </a:p>
        </p:txBody>
      </p:sp>
      <p:sp>
        <p:nvSpPr>
          <p:cNvPr id="15" name="TextBox 14"/>
          <p:cNvSpPr txBox="1"/>
          <p:nvPr/>
        </p:nvSpPr>
        <p:spPr>
          <a:xfrm>
            <a:off x="5148064" y="5497487"/>
            <a:ext cx="3168352" cy="430887"/>
          </a:xfrm>
          <a:prstGeom prst="rect">
            <a:avLst/>
          </a:prstGeom>
          <a:noFill/>
        </p:spPr>
        <p:txBody>
          <a:bodyPr wrap="square" rtlCol="0">
            <a:spAutoFit/>
          </a:bodyPr>
          <a:lstStyle/>
          <a:p>
            <a:pPr algn="ctr"/>
            <a:r>
              <a:rPr lang="en-US" altLang="zh-CN" sz="2200" b="0" dirty="0">
                <a:solidFill>
                  <a:srgbClr val="002060"/>
                </a:solidFill>
                <a:latin typeface="Myriad Pro" panose="020B0503030403020204" pitchFamily="34" charset="0"/>
                <a:ea typeface="黑体" panose="02010609060101010101" pitchFamily="49" charset="-122"/>
              </a:rPr>
              <a:t>S </a:t>
            </a:r>
            <a:r>
              <a:rPr lang="zh-CN" altLang="en-US" sz="2200" b="0" dirty="0">
                <a:solidFill>
                  <a:srgbClr val="002060"/>
                </a:solidFill>
                <a:latin typeface="Myriad Pro" panose="020B0503030403020204" pitchFamily="34" charset="0"/>
                <a:ea typeface="黑体" panose="02010609060101010101" pitchFamily="49" charset="-122"/>
              </a:rPr>
              <a:t>波走时残差方位角图</a:t>
            </a:r>
          </a:p>
        </p:txBody>
      </p:sp>
      <p:cxnSp>
        <p:nvCxnSpPr>
          <p:cNvPr id="16" name="直接连接符 15"/>
          <p:cNvCxnSpPr/>
          <p:nvPr/>
        </p:nvCxnSpPr>
        <p:spPr bwMode="auto">
          <a:xfrm>
            <a:off x="4615133" y="404664"/>
            <a:ext cx="0" cy="4608512"/>
          </a:xfrm>
          <a:prstGeom prst="line">
            <a:avLst/>
          </a:prstGeom>
          <a:solidFill>
            <a:schemeClr val="accent1"/>
          </a:solidFill>
          <a:ln w="9525" cap="flat" cmpd="sng" algn="ctr">
            <a:solidFill>
              <a:schemeClr val="accent2">
                <a:lumMod val="60000"/>
                <a:lumOff val="40000"/>
              </a:schemeClr>
            </a:solidFill>
            <a:prstDash val="solid"/>
            <a:round/>
            <a:headEnd type="none" w="med" len="med"/>
            <a:tailEnd type="none" w="med" len="med"/>
          </a:ln>
        </p:spPr>
      </p:cxnSp>
      <p:sp>
        <p:nvSpPr>
          <p:cNvPr id="17" name="TextBox 5"/>
          <p:cNvSpPr txBox="1"/>
          <p:nvPr/>
        </p:nvSpPr>
        <p:spPr>
          <a:xfrm>
            <a:off x="1187624" y="4725144"/>
            <a:ext cx="1872208" cy="307777"/>
          </a:xfrm>
          <a:prstGeom prst="rect">
            <a:avLst/>
          </a:prstGeom>
          <a:noFill/>
        </p:spPr>
        <p:txBody>
          <a:bodyPr wrap="square" rtlCol="0">
            <a:spAutoFit/>
          </a:bodyPr>
          <a:lstStyle/>
          <a:p>
            <a:pPr algn="ctr"/>
            <a:r>
              <a:rPr lang="en-US" altLang="zh-CN" sz="1400" b="0" dirty="0">
                <a:solidFill>
                  <a:schemeClr val="accent6">
                    <a:lumMod val="75000"/>
                  </a:schemeClr>
                </a:solidFill>
                <a:latin typeface="Myriad Pro" panose="020B0503030403020204" pitchFamily="34" charset="0"/>
              </a:rPr>
              <a:t>Lei and Zhao, 2005</a:t>
            </a:r>
            <a:endParaRPr lang="zh-CN" altLang="en-US" sz="1400" b="0" dirty="0">
              <a:solidFill>
                <a:schemeClr val="accent6">
                  <a:lumMod val="75000"/>
                </a:schemeClr>
              </a:solidFill>
              <a:latin typeface="Myriad Pro" panose="020B0503030403020204" pitchFamily="34" charset="0"/>
            </a:endParaRPr>
          </a:p>
        </p:txBody>
      </p:sp>
    </p:spTree>
    <p:extLst>
      <p:ext uri="{BB962C8B-B14F-4D97-AF65-F5344CB8AC3E}">
        <p14:creationId xmlns:p14="http://schemas.microsoft.com/office/powerpoint/2010/main" val="242171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95536" y="1318129"/>
            <a:ext cx="3845792" cy="4055087"/>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4788024" y="1428008"/>
            <a:ext cx="3898116" cy="3945208"/>
          </a:xfrm>
          <a:prstGeom prst="rect">
            <a:avLst/>
          </a:prstGeom>
          <a:noFill/>
          <a:ln w="9525">
            <a:noFill/>
            <a:miter lim="800000"/>
            <a:headEnd/>
            <a:tailEnd/>
          </a:ln>
        </p:spPr>
      </p:pic>
      <p:sp>
        <p:nvSpPr>
          <p:cNvPr id="4" name="矩形 3"/>
          <p:cNvSpPr>
            <a:spLocks noChangeArrowheads="1"/>
          </p:cNvSpPr>
          <p:nvPr/>
        </p:nvSpPr>
        <p:spPr bwMode="auto">
          <a:xfrm>
            <a:off x="2627784" y="5732671"/>
            <a:ext cx="4752528" cy="400110"/>
          </a:xfrm>
          <a:prstGeom prst="rect">
            <a:avLst/>
          </a:prstGeom>
          <a:noFill/>
          <a:ln w="9525">
            <a:noFill/>
            <a:miter lim="800000"/>
            <a:headEnd/>
            <a:tailEnd/>
          </a:ln>
        </p:spPr>
        <p:txBody>
          <a:bodyPr wrap="square">
            <a:spAutoFit/>
          </a:bodyPr>
          <a:lstStyle/>
          <a:p>
            <a:pPr algn="ctr"/>
            <a:r>
              <a:rPr lang="zh-CN" altLang="en-US" sz="2000" b="0" dirty="0">
                <a:solidFill>
                  <a:srgbClr val="002060"/>
                </a:solidFill>
                <a:latin typeface="Myriad Pro" panose="020B0503030403020204" pitchFamily="34" charset="0"/>
                <a:ea typeface="黑体" panose="02010609060101010101" pitchFamily="49" charset="-122"/>
              </a:rPr>
              <a:t>基于</a:t>
            </a:r>
            <a:r>
              <a:rPr lang="en-US" altLang="zh-CN" sz="2000" b="0" dirty="0">
                <a:solidFill>
                  <a:srgbClr val="002060"/>
                </a:solidFill>
                <a:latin typeface="Myriad Pro" panose="020B0503030403020204" pitchFamily="34" charset="0"/>
                <a:ea typeface="黑体" panose="02010609060101010101" pitchFamily="49" charset="-122"/>
              </a:rPr>
              <a:t>Sun et al., 2006</a:t>
            </a:r>
            <a:r>
              <a:rPr lang="zh-CN" altLang="en-US" sz="2000" b="0" dirty="0">
                <a:solidFill>
                  <a:srgbClr val="002060"/>
                </a:solidFill>
                <a:latin typeface="Myriad Pro" panose="020B0503030403020204" pitchFamily="34" charset="0"/>
                <a:ea typeface="黑体" panose="02010609060101010101" pitchFamily="49" charset="-122"/>
              </a:rPr>
              <a:t>， </a:t>
            </a:r>
            <a:r>
              <a:rPr lang="en-US" altLang="zh-CN" sz="2000" b="0" dirty="0">
                <a:solidFill>
                  <a:srgbClr val="002060"/>
                </a:solidFill>
                <a:latin typeface="Myriad Pro" panose="020B0503030403020204" pitchFamily="34" charset="0"/>
                <a:ea typeface="黑体" panose="02010609060101010101" pitchFamily="49" charset="-122"/>
              </a:rPr>
              <a:t>2008</a:t>
            </a:r>
            <a:r>
              <a:rPr lang="zh-CN" altLang="en-US" sz="2000" b="0" dirty="0">
                <a:solidFill>
                  <a:srgbClr val="002060"/>
                </a:solidFill>
                <a:latin typeface="Myriad Pro" panose="020B0503030403020204" pitchFamily="34" charset="0"/>
                <a:ea typeface="黑体" panose="02010609060101010101" pitchFamily="49" charset="-122"/>
              </a:rPr>
              <a:t>模型计算</a:t>
            </a:r>
            <a:endParaRPr lang="en-US" altLang="zh-CN" sz="2000" b="0" dirty="0">
              <a:solidFill>
                <a:srgbClr val="002060"/>
              </a:solidFill>
              <a:latin typeface="Myriad Pro" panose="020B0503030403020204" pitchFamily="34" charset="0"/>
              <a:ea typeface="黑体" panose="02010609060101010101" pitchFamily="49" charset="-122"/>
            </a:endParaRPr>
          </a:p>
        </p:txBody>
      </p:sp>
      <p:sp>
        <p:nvSpPr>
          <p:cNvPr id="5" name="TextBox 4"/>
          <p:cNvSpPr txBox="1"/>
          <p:nvPr/>
        </p:nvSpPr>
        <p:spPr>
          <a:xfrm>
            <a:off x="2627784" y="461127"/>
            <a:ext cx="5328592" cy="584775"/>
          </a:xfrm>
          <a:prstGeom prst="rect">
            <a:avLst/>
          </a:prstGeom>
          <a:noFill/>
        </p:spPr>
        <p:txBody>
          <a:bodyPr wrap="square" rtlCol="0">
            <a:spAutoFit/>
          </a:bodyPr>
          <a:lstStyle/>
          <a:p>
            <a:pPr algn="ctr"/>
            <a:r>
              <a:rPr lang="zh-CN" altLang="en-US" sz="3200" b="0" dirty="0">
                <a:solidFill>
                  <a:schemeClr val="accent6">
                    <a:lumMod val="75000"/>
                  </a:schemeClr>
                </a:solidFill>
                <a:latin typeface="黑体" panose="02010609060101010101" pitchFamily="49" charset="-122"/>
                <a:ea typeface="黑体" panose="02010609060101010101" pitchFamily="49" charset="-122"/>
              </a:rPr>
              <a:t>地壳校正量（考虑入射角）</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44623"/>
            <a:ext cx="3600400" cy="6266209"/>
          </a:xfrm>
          <a:prstGeom prst="rect">
            <a:avLst/>
          </a:prstGeom>
        </p:spPr>
      </p:pic>
      <mc:AlternateContent xmlns:mc="http://schemas.openxmlformats.org/markup-compatibility/2006">
        <mc:Choice xmlns:a14="http://schemas.microsoft.com/office/drawing/2010/main" Requires="a14">
          <p:sp>
            <p:nvSpPr>
              <p:cNvPr id="4" name="TextBox 3"/>
              <p:cNvSpPr txBox="1"/>
              <p:nvPr/>
            </p:nvSpPr>
            <p:spPr>
              <a:xfrm>
                <a:off x="5724128" y="6402814"/>
                <a:ext cx="3096344" cy="338554"/>
              </a:xfrm>
              <a:prstGeom prst="rect">
                <a:avLst/>
              </a:prstGeom>
              <a:noFill/>
            </p:spPr>
            <p:txBody>
              <a:bodyPr wrap="square" rtlCol="0">
                <a:spAutoFit/>
              </a:bodyPr>
              <a:lstStyle/>
              <a:p>
                <a:r>
                  <a:rPr lang="en-US" altLang="zh-CN" sz="1600" b="0" dirty="0">
                    <a:latin typeface="Myriad Pro" panose="020B0503030403020204" pitchFamily="34" charset="0"/>
                  </a:rPr>
                  <a:t>5 grid </a:t>
                </a:r>
                <a14:m>
                  <m:oMath xmlns:m="http://schemas.openxmlformats.org/officeDocument/2006/math">
                    <m:r>
                      <a:rPr lang="en-US" altLang="zh-CN" sz="1600" b="0">
                        <a:latin typeface="Myriad Pro" panose="020B0503030403020204" pitchFamily="34" charset="0"/>
                      </a:rPr>
                      <m:t>×</m:t>
                    </m:r>
                  </m:oMath>
                </a14:m>
                <a:r>
                  <a:rPr lang="zh-CN" altLang="en-US" sz="1600" b="0" dirty="0">
                    <a:latin typeface="Myriad Pro" panose="020B0503030403020204" pitchFamily="34" charset="0"/>
                  </a:rPr>
                  <a:t> </a:t>
                </a:r>
                <a:r>
                  <a:rPr lang="en-US" altLang="zh-CN" sz="1600" b="0" dirty="0">
                    <a:latin typeface="Myriad Pro" panose="020B0503030403020204" pitchFamily="34" charset="0"/>
                  </a:rPr>
                  <a:t>5 grid, multi-frequencies </a:t>
                </a:r>
                <a:endParaRPr lang="zh-CN" altLang="en-US" sz="1600" b="0" dirty="0">
                  <a:latin typeface="Myriad Pro" panose="020B0503030403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5724128" y="6402814"/>
                <a:ext cx="3096344" cy="338554"/>
              </a:xfrm>
              <a:prstGeom prst="rect">
                <a:avLst/>
              </a:prstGeom>
              <a:blipFill>
                <a:blip r:embed="rId3"/>
                <a:stretch>
                  <a:fillRect l="-1181" t="-5357" b="-21429"/>
                </a:stretch>
              </a:blipFill>
            </p:spPr>
            <p:txBody>
              <a:bodyPr/>
              <a:lstStyle/>
              <a:p>
                <a:r>
                  <a:rPr lang="zh-CN" altLang="en-US">
                    <a:noFill/>
                  </a:rPr>
                  <a:t> </a:t>
                </a:r>
              </a:p>
            </p:txBody>
          </p:sp>
        </mc:Fallback>
      </mc:AlternateContent>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5" y="70496"/>
            <a:ext cx="3626039" cy="6310832"/>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323528" y="6402814"/>
                <a:ext cx="3096344" cy="338554"/>
              </a:xfrm>
              <a:prstGeom prst="rect">
                <a:avLst/>
              </a:prstGeom>
              <a:noFill/>
            </p:spPr>
            <p:txBody>
              <a:bodyPr wrap="square" rtlCol="0">
                <a:spAutoFit/>
              </a:bodyPr>
              <a:lstStyle/>
              <a:p>
                <a:r>
                  <a:rPr lang="en-US" altLang="zh-CN" sz="1600" b="0" dirty="0">
                    <a:latin typeface="Myriad Pro" panose="020B0503030403020204" pitchFamily="34" charset="0"/>
                  </a:rPr>
                  <a:t>5 grid </a:t>
                </a:r>
                <a14:m>
                  <m:oMath xmlns:m="http://schemas.openxmlformats.org/officeDocument/2006/math">
                    <m:r>
                      <a:rPr lang="en-US" altLang="zh-CN" sz="1600" b="0">
                        <a:latin typeface="Cambria Math" panose="02040503050406030204" pitchFamily="18" charset="0"/>
                      </a:rPr>
                      <m:t>×</m:t>
                    </m:r>
                  </m:oMath>
                </a14:m>
                <a:r>
                  <a:rPr lang="zh-CN" altLang="en-US" sz="1600" b="0" dirty="0">
                    <a:latin typeface="Myriad Pro" panose="020B0503030403020204" pitchFamily="34" charset="0"/>
                  </a:rPr>
                  <a:t> </a:t>
                </a:r>
                <a:r>
                  <a:rPr lang="en-US" altLang="zh-CN" sz="1600" b="0" dirty="0">
                    <a:latin typeface="Myriad Pro" panose="020B0503030403020204" pitchFamily="34" charset="0"/>
                  </a:rPr>
                  <a:t>5 grid, single frequency </a:t>
                </a:r>
                <a:endParaRPr lang="zh-CN" altLang="en-US" sz="1600" b="0" dirty="0">
                  <a:latin typeface="Myriad Pro" panose="020B0503030403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323528" y="6402814"/>
                <a:ext cx="3096344" cy="338554"/>
              </a:xfrm>
              <a:prstGeom prst="rect">
                <a:avLst/>
              </a:prstGeom>
              <a:blipFill>
                <a:blip r:embed="rId5"/>
                <a:stretch>
                  <a:fillRect l="-984" t="-5357" b="-21429"/>
                </a:stretch>
              </a:blipFill>
            </p:spPr>
            <p:txBody>
              <a:bodyPr/>
              <a:lstStyle/>
              <a:p>
                <a:r>
                  <a:rPr lang="zh-CN" altLang="en-US">
                    <a:noFill/>
                  </a:rPr>
                  <a:t> </a:t>
                </a:r>
              </a:p>
            </p:txBody>
          </p:sp>
        </mc:Fallback>
      </mc:AlternateContent>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8689" y="1150739"/>
            <a:ext cx="1503391" cy="515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23928" y="6402814"/>
            <a:ext cx="1368152" cy="338554"/>
          </a:xfrm>
          <a:prstGeom prst="rect">
            <a:avLst/>
          </a:prstGeom>
          <a:noFill/>
        </p:spPr>
        <p:txBody>
          <a:bodyPr wrap="square" rtlCol="0">
            <a:spAutoFit/>
          </a:bodyPr>
          <a:lstStyle/>
          <a:p>
            <a:r>
              <a:rPr lang="en-US" altLang="zh-CN" sz="1600" b="0" dirty="0">
                <a:latin typeface="Myriad Pro" panose="020B0503030403020204" pitchFamily="34" charset="0"/>
              </a:rPr>
              <a:t>Input model</a:t>
            </a:r>
            <a:endParaRPr lang="zh-CN" altLang="en-US" sz="1600" b="0" dirty="0">
              <a:latin typeface="Myriad Pro" panose="020B0503030403020204" pitchFamily="34" charset="0"/>
            </a:endParaRPr>
          </a:p>
        </p:txBody>
      </p:sp>
      <p:sp>
        <p:nvSpPr>
          <p:cNvPr id="8" name="左右箭头 7"/>
          <p:cNvSpPr/>
          <p:nvPr/>
        </p:nvSpPr>
        <p:spPr bwMode="auto">
          <a:xfrm>
            <a:off x="3788689" y="404664"/>
            <a:ext cx="1575399" cy="360040"/>
          </a:xfrm>
          <a:prstGeom prst="leftRightArrow">
            <a:avLst/>
          </a:prstGeom>
          <a:solidFill>
            <a:srgbClr val="339933">
              <a:alpha val="0"/>
            </a:srgbClr>
          </a:solidFill>
          <a:ln w="19050" cap="flat" cmpd="sng" algn="ctr">
            <a:solidFill>
              <a:srgbClr val="339933"/>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9" name="TextBox 8"/>
          <p:cNvSpPr txBox="1"/>
          <p:nvPr/>
        </p:nvSpPr>
        <p:spPr>
          <a:xfrm>
            <a:off x="3851920" y="755412"/>
            <a:ext cx="1431383" cy="369332"/>
          </a:xfrm>
          <a:prstGeom prst="rect">
            <a:avLst/>
          </a:prstGeom>
          <a:noFill/>
        </p:spPr>
        <p:txBody>
          <a:bodyPr wrap="square" rtlCol="0">
            <a:spAutoFit/>
          </a:bodyPr>
          <a:lstStyle/>
          <a:p>
            <a:r>
              <a:rPr lang="en-US" altLang="zh-CN" dirty="0">
                <a:solidFill>
                  <a:schemeClr val="accent6">
                    <a:lumMod val="75000"/>
                  </a:schemeClr>
                </a:solidFill>
              </a:rPr>
              <a:t>Comparison</a:t>
            </a:r>
            <a:endParaRPr lang="zh-CN" altLang="en-US" dirty="0">
              <a:solidFill>
                <a:schemeClr val="accent6">
                  <a:lumMod val="75000"/>
                </a:schemeClr>
              </a:solidFill>
            </a:endParaRPr>
          </a:p>
        </p:txBody>
      </p:sp>
      <p:sp>
        <p:nvSpPr>
          <p:cNvPr id="10" name="TextBox 9"/>
          <p:cNvSpPr txBox="1"/>
          <p:nvPr/>
        </p:nvSpPr>
        <p:spPr>
          <a:xfrm>
            <a:off x="3851920" y="116632"/>
            <a:ext cx="1486530" cy="369332"/>
          </a:xfrm>
          <a:prstGeom prst="rect">
            <a:avLst/>
          </a:prstGeom>
          <a:noFill/>
        </p:spPr>
        <p:txBody>
          <a:bodyPr wrap="square" rtlCol="0">
            <a:spAutoFit/>
          </a:bodyPr>
          <a:lstStyle/>
          <a:p>
            <a:r>
              <a:rPr lang="en-US" altLang="zh-CN" dirty="0"/>
              <a:t>Check-board</a:t>
            </a:r>
            <a:endParaRPr lang="zh-CN" altLang="en-US" dirty="0"/>
          </a:p>
        </p:txBody>
      </p:sp>
    </p:spTree>
    <p:extLst>
      <p:ext uri="{BB962C8B-B14F-4D97-AF65-F5344CB8AC3E}">
        <p14:creationId xmlns:p14="http://schemas.microsoft.com/office/powerpoint/2010/main" val="3425596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3" y="548679"/>
            <a:ext cx="4536504" cy="5492507"/>
          </a:xfrm>
          <a:prstGeom prst="rect">
            <a:avLst/>
          </a:prstGeom>
        </p:spPr>
      </p:pic>
      <p:pic>
        <p:nvPicPr>
          <p:cNvPr id="3" name="图片 2"/>
          <p:cNvPicPr/>
          <p:nvPr/>
        </p:nvPicPr>
        <p:blipFill>
          <a:blip r:embed="rId3" cstate="print">
            <a:extLst>
              <a:ext uri="{28A0092B-C50C-407E-A947-70E740481C1C}">
                <a14:useLocalDpi xmlns:a14="http://schemas.microsoft.com/office/drawing/2010/main" val="0"/>
              </a:ext>
            </a:extLst>
          </a:blip>
          <a:stretch>
            <a:fillRect/>
          </a:stretch>
        </p:blipFill>
        <p:spPr>
          <a:xfrm>
            <a:off x="35496" y="504056"/>
            <a:ext cx="4392488" cy="5537130"/>
          </a:xfrm>
          <a:prstGeom prst="rect">
            <a:avLst/>
          </a:prstGeom>
        </p:spPr>
      </p:pic>
      <mc:AlternateContent xmlns:mc="http://schemas.openxmlformats.org/markup-compatibility/2006">
        <mc:Choice xmlns:a14="http://schemas.microsoft.com/office/drawing/2010/main" Requires="a14">
          <p:sp>
            <p:nvSpPr>
              <p:cNvPr id="4" name="TextBox 3"/>
              <p:cNvSpPr txBox="1"/>
              <p:nvPr/>
            </p:nvSpPr>
            <p:spPr>
              <a:xfrm>
                <a:off x="827584" y="6237312"/>
                <a:ext cx="3096344" cy="338554"/>
              </a:xfrm>
              <a:prstGeom prst="rect">
                <a:avLst/>
              </a:prstGeom>
              <a:noFill/>
            </p:spPr>
            <p:txBody>
              <a:bodyPr wrap="square" rtlCol="0">
                <a:spAutoFit/>
              </a:bodyPr>
              <a:lstStyle/>
              <a:p>
                <a:r>
                  <a:rPr lang="en-US" altLang="zh-CN" sz="1600" b="0" dirty="0">
                    <a:latin typeface="Myriad Pro" panose="020B0503030403020204" pitchFamily="34" charset="0"/>
                  </a:rPr>
                  <a:t>5 grid </a:t>
                </a:r>
                <a14:m>
                  <m:oMath xmlns:m="http://schemas.openxmlformats.org/officeDocument/2006/math">
                    <m:r>
                      <a:rPr lang="en-US" altLang="zh-CN" sz="1600" b="0">
                        <a:latin typeface="Myriad Pro" panose="020B0503030403020204" pitchFamily="34" charset="0"/>
                      </a:rPr>
                      <m:t>×</m:t>
                    </m:r>
                  </m:oMath>
                </a14:m>
                <a:r>
                  <a:rPr lang="zh-CN" altLang="en-US" sz="1600" b="0" dirty="0">
                    <a:latin typeface="Myriad Pro" panose="020B0503030403020204" pitchFamily="34" charset="0"/>
                  </a:rPr>
                  <a:t> </a:t>
                </a:r>
                <a:r>
                  <a:rPr lang="en-US" altLang="zh-CN" sz="1600" b="0" dirty="0">
                    <a:latin typeface="Myriad Pro" panose="020B0503030403020204" pitchFamily="34" charset="0"/>
                  </a:rPr>
                  <a:t>5 grid, single frequency </a:t>
                </a:r>
                <a:endParaRPr lang="zh-CN" altLang="en-US" sz="1600" b="0" dirty="0">
                  <a:latin typeface="Myriad Pro" panose="020B0503030403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827584" y="6237312"/>
                <a:ext cx="3096344" cy="338554"/>
              </a:xfrm>
              <a:prstGeom prst="rect">
                <a:avLst/>
              </a:prstGeom>
              <a:blipFill>
                <a:blip r:embed="rId4"/>
                <a:stretch>
                  <a:fillRect l="-1181" t="-5357" b="-21429"/>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5436096" y="6258798"/>
                <a:ext cx="3096344" cy="338554"/>
              </a:xfrm>
              <a:prstGeom prst="rect">
                <a:avLst/>
              </a:prstGeom>
              <a:noFill/>
            </p:spPr>
            <p:txBody>
              <a:bodyPr wrap="square" rtlCol="0">
                <a:spAutoFit/>
              </a:bodyPr>
              <a:lstStyle/>
              <a:p>
                <a:r>
                  <a:rPr lang="en-US" altLang="zh-CN" sz="1600" b="0" dirty="0">
                    <a:latin typeface="Myriad Pro" panose="020B0503030403020204" pitchFamily="34" charset="0"/>
                  </a:rPr>
                  <a:t>5 grid </a:t>
                </a:r>
                <a14:m>
                  <m:oMath xmlns:m="http://schemas.openxmlformats.org/officeDocument/2006/math">
                    <m:r>
                      <a:rPr lang="en-US" altLang="zh-CN" sz="1600" b="0">
                        <a:latin typeface="Myriad Pro" panose="020B0503030403020204" pitchFamily="34" charset="0"/>
                      </a:rPr>
                      <m:t>×</m:t>
                    </m:r>
                  </m:oMath>
                </a14:m>
                <a:r>
                  <a:rPr lang="zh-CN" altLang="en-US" sz="1600" b="0" dirty="0">
                    <a:latin typeface="Myriad Pro" panose="020B0503030403020204" pitchFamily="34" charset="0"/>
                  </a:rPr>
                  <a:t> </a:t>
                </a:r>
                <a:r>
                  <a:rPr lang="en-US" altLang="zh-CN" sz="1600" b="0" dirty="0">
                    <a:latin typeface="Myriad Pro" panose="020B0503030403020204" pitchFamily="34" charset="0"/>
                  </a:rPr>
                  <a:t>5 grid, multi-frequencies </a:t>
                </a:r>
                <a:endParaRPr lang="zh-CN" altLang="en-US" sz="1600" b="0" dirty="0">
                  <a:latin typeface="Myriad Pro" panose="020B0503030403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5436096" y="6258798"/>
                <a:ext cx="3096344" cy="338554"/>
              </a:xfrm>
              <a:prstGeom prst="rect">
                <a:avLst/>
              </a:prstGeom>
              <a:blipFill>
                <a:blip r:embed="rId5"/>
                <a:stretch>
                  <a:fillRect l="-1181" t="-5455" b="-236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25596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44623"/>
            <a:ext cx="4126347" cy="2798439"/>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3356992"/>
            <a:ext cx="5108331" cy="3456384"/>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3851" y="-41365"/>
            <a:ext cx="4874654" cy="3298273"/>
          </a:xfrm>
          <a:prstGeom prst="rect">
            <a:avLst/>
          </a:prstGeom>
        </p:spPr>
      </p:pic>
      <p:sp>
        <p:nvSpPr>
          <p:cNvPr id="8" name="TextBox 7"/>
          <p:cNvSpPr txBox="1"/>
          <p:nvPr/>
        </p:nvSpPr>
        <p:spPr>
          <a:xfrm>
            <a:off x="5148064" y="6453336"/>
            <a:ext cx="2520280" cy="338554"/>
          </a:xfrm>
          <a:prstGeom prst="rect">
            <a:avLst/>
          </a:prstGeom>
          <a:noFill/>
        </p:spPr>
        <p:txBody>
          <a:bodyPr wrap="square" rtlCol="0">
            <a:spAutoFit/>
          </a:bodyPr>
          <a:lstStyle/>
          <a:p>
            <a:r>
              <a:rPr lang="en-US" altLang="zh-CN" sz="1600" b="0" dirty="0">
                <a:solidFill>
                  <a:schemeClr val="accent6">
                    <a:lumMod val="75000"/>
                  </a:schemeClr>
                </a:solidFill>
                <a:latin typeface="Myriad Pro" panose="020B0503030403020204" pitchFamily="34" charset="0"/>
              </a:rPr>
              <a:t>Single frequency results</a:t>
            </a:r>
            <a:endParaRPr lang="zh-CN" altLang="en-US" sz="1600" b="0" dirty="0">
              <a:solidFill>
                <a:schemeClr val="accent6">
                  <a:lumMod val="75000"/>
                </a:schemeClr>
              </a:solidFill>
              <a:latin typeface="Myriad Pro" panose="020B0503030403020204" pitchFamily="34" charset="0"/>
            </a:endParaRPr>
          </a:p>
        </p:txBody>
      </p:sp>
      <p:sp>
        <p:nvSpPr>
          <p:cNvPr id="9" name="TextBox 8"/>
          <p:cNvSpPr txBox="1"/>
          <p:nvPr/>
        </p:nvSpPr>
        <p:spPr>
          <a:xfrm>
            <a:off x="6516216" y="3300684"/>
            <a:ext cx="2304256" cy="338554"/>
          </a:xfrm>
          <a:prstGeom prst="rect">
            <a:avLst/>
          </a:prstGeom>
          <a:noFill/>
        </p:spPr>
        <p:txBody>
          <a:bodyPr wrap="square" rtlCol="0">
            <a:spAutoFit/>
          </a:bodyPr>
          <a:lstStyle/>
          <a:p>
            <a:r>
              <a:rPr lang="en-US" altLang="zh-CN" sz="1600" b="0" dirty="0">
                <a:solidFill>
                  <a:schemeClr val="accent6">
                    <a:lumMod val="75000"/>
                  </a:schemeClr>
                </a:solidFill>
                <a:latin typeface="Myriad Pro" panose="020B0503030403020204" pitchFamily="34" charset="0"/>
              </a:rPr>
              <a:t>Multi-frequencies results</a:t>
            </a:r>
            <a:endParaRPr lang="zh-CN" altLang="en-US" sz="1600" b="0" dirty="0">
              <a:solidFill>
                <a:schemeClr val="accent6">
                  <a:lumMod val="75000"/>
                </a:schemeClr>
              </a:solidFill>
              <a:latin typeface="Myriad Pro" panose="020B0503030403020204" pitchFamily="34" charset="0"/>
            </a:endParaRPr>
          </a:p>
        </p:txBody>
      </p:sp>
      <p:sp>
        <p:nvSpPr>
          <p:cNvPr id="10" name="左右箭头 9"/>
          <p:cNvSpPr/>
          <p:nvPr/>
        </p:nvSpPr>
        <p:spPr bwMode="auto">
          <a:xfrm>
            <a:off x="5364088" y="4725144"/>
            <a:ext cx="2664296" cy="504056"/>
          </a:xfrm>
          <a:prstGeom prst="leftRightArrow">
            <a:avLst/>
          </a:prstGeom>
          <a:solidFill>
            <a:srgbClr val="33CC33">
              <a:alpha val="0"/>
            </a:srgbClr>
          </a:solidFill>
          <a:ln w="25400" cap="flat" cmpd="sng" algn="ctr">
            <a:solidFill>
              <a:srgbClr val="339933"/>
            </a:solidFill>
            <a:prstDash val="solid"/>
            <a:round/>
            <a:headEnd type="none" w="med" len="med"/>
            <a:tailEnd type="none" w="med" len="med"/>
          </a:ln>
          <a:scene3d>
            <a:camera prst="orthographicFront">
              <a:rot lat="0" lon="0" rev="3600000"/>
            </a:camera>
            <a:lightRig rig="threePt" dir="t"/>
          </a:scene3d>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11" name="TextBox 10"/>
          <p:cNvSpPr txBox="1"/>
          <p:nvPr/>
        </p:nvSpPr>
        <p:spPr>
          <a:xfrm>
            <a:off x="6804248" y="4870901"/>
            <a:ext cx="1512168" cy="646331"/>
          </a:xfrm>
          <a:prstGeom prst="rect">
            <a:avLst/>
          </a:prstGeom>
          <a:noFill/>
        </p:spPr>
        <p:txBody>
          <a:bodyPr wrap="square" rtlCol="0">
            <a:spAutoFit/>
          </a:bodyPr>
          <a:lstStyle/>
          <a:p>
            <a:r>
              <a:rPr lang="en-US" altLang="zh-CN" dirty="0">
                <a:solidFill>
                  <a:schemeClr val="accent6">
                    <a:lumMod val="75000"/>
                  </a:schemeClr>
                </a:solidFill>
                <a:latin typeface="Myriad Pro" panose="020B0503030403020204" pitchFamily="34" charset="0"/>
              </a:rPr>
              <a:t>Cylinder test </a:t>
            </a:r>
          </a:p>
          <a:p>
            <a:r>
              <a:rPr lang="en-US" altLang="zh-CN" dirty="0">
                <a:solidFill>
                  <a:schemeClr val="accent6">
                    <a:lumMod val="75000"/>
                  </a:schemeClr>
                </a:solidFill>
                <a:latin typeface="Myriad Pro" panose="020B0503030403020204" pitchFamily="34" charset="0"/>
              </a:rPr>
              <a:t> comparison</a:t>
            </a:r>
            <a:endParaRPr lang="zh-CN" altLang="en-US" dirty="0">
              <a:solidFill>
                <a:schemeClr val="accent6">
                  <a:lumMod val="75000"/>
                </a:schemeClr>
              </a:solidFill>
              <a:latin typeface="Myriad Pro" panose="020B0503030403020204" pitchFamily="34" charset="0"/>
            </a:endParaRPr>
          </a:p>
        </p:txBody>
      </p:sp>
      <p:sp>
        <p:nvSpPr>
          <p:cNvPr id="5" name="TextBox 4"/>
          <p:cNvSpPr txBox="1"/>
          <p:nvPr/>
        </p:nvSpPr>
        <p:spPr>
          <a:xfrm>
            <a:off x="467544" y="2905199"/>
            <a:ext cx="4320480" cy="477054"/>
          </a:xfrm>
          <a:prstGeom prst="rect">
            <a:avLst/>
          </a:prstGeom>
          <a:noFill/>
        </p:spPr>
        <p:txBody>
          <a:bodyPr wrap="square" rtlCol="0">
            <a:spAutoFit/>
          </a:bodyPr>
          <a:lstStyle/>
          <a:p>
            <a:r>
              <a:rPr lang="en-US" altLang="zh-CN" sz="2500" dirty="0">
                <a:solidFill>
                  <a:schemeClr val="accent6">
                    <a:lumMod val="75000"/>
                  </a:schemeClr>
                </a:solidFill>
                <a:latin typeface="Myriad Pro" panose="020B0503030403020204" pitchFamily="34" charset="0"/>
              </a:rPr>
              <a:t>Cylinder test,  radius= 45 km</a:t>
            </a:r>
            <a:endParaRPr lang="zh-CN" altLang="en-US" sz="2500" dirty="0">
              <a:solidFill>
                <a:schemeClr val="accent6">
                  <a:lumMod val="75000"/>
                </a:schemeClr>
              </a:solidFill>
              <a:latin typeface="Myriad Pro" panose="020B0503030403020204" pitchFamily="34" charset="0"/>
            </a:endParaRPr>
          </a:p>
        </p:txBody>
      </p:sp>
    </p:spTree>
    <p:extLst>
      <p:ext uri="{BB962C8B-B14F-4D97-AF65-F5344CB8AC3E}">
        <p14:creationId xmlns:p14="http://schemas.microsoft.com/office/powerpoint/2010/main" val="3425596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9592" y="2388750"/>
            <a:ext cx="7776864" cy="1131624"/>
          </a:xfrm>
          <a:prstGeom prst="rect">
            <a:avLst/>
          </a:prstGeom>
          <a:solidFill>
            <a:srgbClr val="0070C0"/>
          </a:solidFill>
        </p:spPr>
        <p:txBody>
          <a:bodyPr wrap="square" tIns="252000" rtlCol="0" anchor="ctr">
            <a:spAutoFit/>
          </a:bodyPr>
          <a:lstStyle/>
          <a:p>
            <a:pPr marL="742950" indent="-742950" algn="ctr">
              <a:spcBef>
                <a:spcPts val="1200"/>
              </a:spcBef>
              <a:buAutoNum type="arabicPeriod"/>
            </a:pPr>
            <a:r>
              <a:rPr lang="zh-CN" altLang="en-US" sz="3600" b="0" dirty="0">
                <a:solidFill>
                  <a:schemeClr val="bg1"/>
                </a:solidFill>
                <a:latin typeface="黑体" pitchFamily="49" charset="-122"/>
                <a:ea typeface="黑体" pitchFamily="49" charset="-122"/>
                <a:cs typeface="黑体"/>
              </a:rPr>
              <a:t>上地幔深部结构综合探测思路</a:t>
            </a:r>
            <a:endParaRPr lang="en-US" altLang="zh-CN" sz="3600" b="0" dirty="0">
              <a:solidFill>
                <a:schemeClr val="bg1"/>
              </a:solidFill>
              <a:latin typeface="黑体" pitchFamily="49" charset="-122"/>
              <a:ea typeface="黑体" pitchFamily="49" charset="-122"/>
              <a:cs typeface="黑体"/>
            </a:endParaRPr>
          </a:p>
          <a:p>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39921"/>
            <a:ext cx="4925396" cy="5622046"/>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17" y="32806"/>
            <a:ext cx="3907327" cy="6780570"/>
          </a:xfrm>
          <a:prstGeom prst="rect">
            <a:avLst/>
          </a:prstGeom>
        </p:spPr>
      </p:pic>
      <p:sp>
        <p:nvSpPr>
          <p:cNvPr id="7" name="椭圆 6"/>
          <p:cNvSpPr/>
          <p:nvPr/>
        </p:nvSpPr>
        <p:spPr bwMode="auto">
          <a:xfrm>
            <a:off x="3059832" y="404664"/>
            <a:ext cx="360040" cy="360040"/>
          </a:xfrm>
          <a:prstGeom prst="ellipse">
            <a:avLst/>
          </a:prstGeom>
          <a:solidFill>
            <a:schemeClr val="accent1">
              <a:alpha val="0"/>
            </a:schemeClr>
          </a:solidFill>
          <a:ln w="25400" cap="flat" cmpd="sng" algn="ctr">
            <a:solidFill>
              <a:srgbClr val="339933"/>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8" name="椭圆 7"/>
          <p:cNvSpPr/>
          <p:nvPr/>
        </p:nvSpPr>
        <p:spPr bwMode="auto">
          <a:xfrm>
            <a:off x="3059832" y="788053"/>
            <a:ext cx="288032" cy="288032"/>
          </a:xfrm>
          <a:prstGeom prst="ellipse">
            <a:avLst/>
          </a:prstGeom>
          <a:solidFill>
            <a:schemeClr val="accent1">
              <a:alpha val="0"/>
            </a:schemeClr>
          </a:solidFill>
          <a:ln w="25400" cap="flat" cmpd="sng" algn="ctr">
            <a:solidFill>
              <a:srgbClr val="339933"/>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Garamond" pitchFamily="18" charset="0"/>
              <a:ea typeface="宋体" pitchFamily="2" charset="-122"/>
            </a:endParaRPr>
          </a:p>
        </p:txBody>
      </p:sp>
      <p:sp>
        <p:nvSpPr>
          <p:cNvPr id="9" name="TextBox 8"/>
          <p:cNvSpPr txBox="1"/>
          <p:nvPr/>
        </p:nvSpPr>
        <p:spPr>
          <a:xfrm>
            <a:off x="3059832" y="404664"/>
            <a:ext cx="432048" cy="307777"/>
          </a:xfrm>
          <a:prstGeom prst="rect">
            <a:avLst/>
          </a:prstGeom>
          <a:noFill/>
        </p:spPr>
        <p:txBody>
          <a:bodyPr wrap="square" rtlCol="0">
            <a:spAutoFit/>
          </a:bodyPr>
          <a:lstStyle/>
          <a:p>
            <a:r>
              <a:rPr lang="en-US" altLang="zh-CN" sz="1400" dirty="0"/>
              <a:t>L1</a:t>
            </a:r>
            <a:endParaRPr lang="zh-CN" altLang="en-US" sz="1400" dirty="0"/>
          </a:p>
        </p:txBody>
      </p:sp>
      <p:sp>
        <p:nvSpPr>
          <p:cNvPr id="10" name="TextBox 9"/>
          <p:cNvSpPr txBox="1"/>
          <p:nvPr/>
        </p:nvSpPr>
        <p:spPr>
          <a:xfrm>
            <a:off x="2987824" y="764705"/>
            <a:ext cx="432048" cy="307777"/>
          </a:xfrm>
          <a:prstGeom prst="rect">
            <a:avLst/>
          </a:prstGeom>
          <a:noFill/>
        </p:spPr>
        <p:txBody>
          <a:bodyPr wrap="square" rtlCol="0">
            <a:spAutoFit/>
          </a:bodyPr>
          <a:lstStyle/>
          <a:p>
            <a:r>
              <a:rPr lang="en-US" altLang="zh-CN" sz="1400" dirty="0"/>
              <a:t> L2</a:t>
            </a:r>
            <a:endParaRPr lang="zh-CN" altLang="en-US" sz="1400" dirty="0"/>
          </a:p>
        </p:txBody>
      </p:sp>
      <p:sp>
        <p:nvSpPr>
          <p:cNvPr id="11" name="TextBox 10"/>
          <p:cNvSpPr txBox="1"/>
          <p:nvPr/>
        </p:nvSpPr>
        <p:spPr>
          <a:xfrm>
            <a:off x="8388424" y="456927"/>
            <a:ext cx="432048" cy="307777"/>
          </a:xfrm>
          <a:prstGeom prst="rect">
            <a:avLst/>
          </a:prstGeom>
          <a:noFill/>
        </p:spPr>
        <p:txBody>
          <a:bodyPr wrap="square" rtlCol="0">
            <a:spAutoFit/>
          </a:bodyPr>
          <a:lstStyle/>
          <a:p>
            <a:r>
              <a:rPr lang="en-US" altLang="zh-CN" sz="1400" dirty="0"/>
              <a:t>L1</a:t>
            </a:r>
            <a:endParaRPr lang="zh-CN" altLang="en-US" sz="1400" dirty="0"/>
          </a:p>
        </p:txBody>
      </p:sp>
      <p:sp>
        <p:nvSpPr>
          <p:cNvPr id="12" name="TextBox 11"/>
          <p:cNvSpPr txBox="1"/>
          <p:nvPr/>
        </p:nvSpPr>
        <p:spPr>
          <a:xfrm>
            <a:off x="5940152" y="404664"/>
            <a:ext cx="432048" cy="307777"/>
          </a:xfrm>
          <a:prstGeom prst="rect">
            <a:avLst/>
          </a:prstGeom>
          <a:noFill/>
        </p:spPr>
        <p:txBody>
          <a:bodyPr wrap="square" rtlCol="0">
            <a:spAutoFit/>
          </a:bodyPr>
          <a:lstStyle/>
          <a:p>
            <a:r>
              <a:rPr lang="en-US" altLang="zh-CN" sz="1400" dirty="0"/>
              <a:t>L1</a:t>
            </a:r>
            <a:endParaRPr lang="zh-CN" altLang="en-US" sz="1400" dirty="0"/>
          </a:p>
        </p:txBody>
      </p:sp>
      <p:sp>
        <p:nvSpPr>
          <p:cNvPr id="13" name="TextBox 12"/>
          <p:cNvSpPr txBox="1"/>
          <p:nvPr/>
        </p:nvSpPr>
        <p:spPr>
          <a:xfrm>
            <a:off x="7740352" y="312911"/>
            <a:ext cx="432048" cy="307777"/>
          </a:xfrm>
          <a:prstGeom prst="rect">
            <a:avLst/>
          </a:prstGeom>
          <a:noFill/>
        </p:spPr>
        <p:txBody>
          <a:bodyPr wrap="square" rtlCol="0">
            <a:spAutoFit/>
          </a:bodyPr>
          <a:lstStyle/>
          <a:p>
            <a:r>
              <a:rPr lang="en-US" altLang="zh-CN" sz="1400" dirty="0"/>
              <a:t>L2</a:t>
            </a:r>
            <a:endParaRPr lang="zh-CN" altLang="en-US" sz="1400" dirty="0"/>
          </a:p>
        </p:txBody>
      </p:sp>
      <p:sp>
        <p:nvSpPr>
          <p:cNvPr id="14" name="TextBox 13"/>
          <p:cNvSpPr txBox="1"/>
          <p:nvPr/>
        </p:nvSpPr>
        <p:spPr>
          <a:xfrm>
            <a:off x="5076056" y="312911"/>
            <a:ext cx="432048" cy="307777"/>
          </a:xfrm>
          <a:prstGeom prst="rect">
            <a:avLst/>
          </a:prstGeom>
          <a:noFill/>
        </p:spPr>
        <p:txBody>
          <a:bodyPr wrap="square" rtlCol="0">
            <a:spAutoFit/>
          </a:bodyPr>
          <a:lstStyle/>
          <a:p>
            <a:r>
              <a:rPr lang="en-US" altLang="zh-CN" sz="1400" dirty="0"/>
              <a:t>L2</a:t>
            </a:r>
            <a:endParaRPr lang="zh-CN" altLang="en-US" sz="1400" dirty="0"/>
          </a:p>
        </p:txBody>
      </p:sp>
      <p:sp>
        <p:nvSpPr>
          <p:cNvPr id="15" name="TextBox 14"/>
          <p:cNvSpPr txBox="1"/>
          <p:nvPr/>
        </p:nvSpPr>
        <p:spPr>
          <a:xfrm>
            <a:off x="8028384" y="2185119"/>
            <a:ext cx="432048" cy="307777"/>
          </a:xfrm>
          <a:prstGeom prst="rect">
            <a:avLst/>
          </a:prstGeom>
          <a:noFill/>
        </p:spPr>
        <p:txBody>
          <a:bodyPr wrap="square" rtlCol="0">
            <a:spAutoFit/>
          </a:bodyPr>
          <a:lstStyle/>
          <a:p>
            <a:r>
              <a:rPr lang="en-US" altLang="zh-CN" sz="1400" dirty="0"/>
              <a:t>L1</a:t>
            </a:r>
            <a:endParaRPr lang="zh-CN" altLang="en-US" sz="1400" dirty="0"/>
          </a:p>
        </p:txBody>
      </p:sp>
      <p:sp>
        <p:nvSpPr>
          <p:cNvPr id="16" name="TextBox 15"/>
          <p:cNvSpPr txBox="1"/>
          <p:nvPr/>
        </p:nvSpPr>
        <p:spPr>
          <a:xfrm>
            <a:off x="7596336" y="2060848"/>
            <a:ext cx="432048" cy="307777"/>
          </a:xfrm>
          <a:prstGeom prst="rect">
            <a:avLst/>
          </a:prstGeom>
          <a:noFill/>
        </p:spPr>
        <p:txBody>
          <a:bodyPr wrap="square" rtlCol="0">
            <a:spAutoFit/>
          </a:bodyPr>
          <a:lstStyle/>
          <a:p>
            <a:r>
              <a:rPr lang="en-US" altLang="zh-CN" sz="1400" dirty="0"/>
              <a:t>L2</a:t>
            </a:r>
            <a:endParaRPr lang="zh-CN" altLang="en-US" sz="1400" dirty="0"/>
          </a:p>
        </p:txBody>
      </p:sp>
      <p:sp>
        <p:nvSpPr>
          <p:cNvPr id="17" name="TextBox 16"/>
          <p:cNvSpPr txBox="1"/>
          <p:nvPr/>
        </p:nvSpPr>
        <p:spPr>
          <a:xfrm>
            <a:off x="7892752" y="465311"/>
            <a:ext cx="432048" cy="307777"/>
          </a:xfrm>
          <a:prstGeom prst="rect">
            <a:avLst/>
          </a:prstGeom>
          <a:noFill/>
        </p:spPr>
        <p:txBody>
          <a:bodyPr wrap="square" rtlCol="0">
            <a:spAutoFit/>
          </a:bodyPr>
          <a:lstStyle/>
          <a:p>
            <a:r>
              <a:rPr lang="en-US" altLang="zh-CN" sz="1400" dirty="0"/>
              <a:t>L2</a:t>
            </a:r>
            <a:endParaRPr lang="zh-CN" altLang="en-US" sz="1400" dirty="0"/>
          </a:p>
        </p:txBody>
      </p:sp>
      <p:sp>
        <p:nvSpPr>
          <p:cNvPr id="18" name="TextBox 17"/>
          <p:cNvSpPr txBox="1"/>
          <p:nvPr/>
        </p:nvSpPr>
        <p:spPr>
          <a:xfrm>
            <a:off x="5508104" y="2185119"/>
            <a:ext cx="432048" cy="307777"/>
          </a:xfrm>
          <a:prstGeom prst="rect">
            <a:avLst/>
          </a:prstGeom>
          <a:noFill/>
        </p:spPr>
        <p:txBody>
          <a:bodyPr wrap="square" rtlCol="0">
            <a:spAutoFit/>
          </a:bodyPr>
          <a:lstStyle/>
          <a:p>
            <a:r>
              <a:rPr lang="en-US" altLang="zh-CN" sz="1400" dirty="0"/>
              <a:t>L1</a:t>
            </a:r>
            <a:endParaRPr lang="zh-CN" altLang="en-US" sz="1400" dirty="0"/>
          </a:p>
        </p:txBody>
      </p:sp>
      <p:sp>
        <p:nvSpPr>
          <p:cNvPr id="19" name="TextBox 18"/>
          <p:cNvSpPr txBox="1"/>
          <p:nvPr/>
        </p:nvSpPr>
        <p:spPr>
          <a:xfrm>
            <a:off x="5076056" y="2060848"/>
            <a:ext cx="432048" cy="307777"/>
          </a:xfrm>
          <a:prstGeom prst="rect">
            <a:avLst/>
          </a:prstGeom>
          <a:noFill/>
        </p:spPr>
        <p:txBody>
          <a:bodyPr wrap="square" rtlCol="0">
            <a:spAutoFit/>
          </a:bodyPr>
          <a:lstStyle/>
          <a:p>
            <a:r>
              <a:rPr lang="en-US" altLang="zh-CN" sz="1400" dirty="0"/>
              <a:t>L2</a:t>
            </a:r>
            <a:endParaRPr lang="zh-CN" altLang="en-US" sz="1400" dirty="0"/>
          </a:p>
        </p:txBody>
      </p:sp>
      <p:sp>
        <p:nvSpPr>
          <p:cNvPr id="20" name="TextBox 19"/>
          <p:cNvSpPr txBox="1"/>
          <p:nvPr/>
        </p:nvSpPr>
        <p:spPr>
          <a:xfrm>
            <a:off x="7596336" y="3841303"/>
            <a:ext cx="432048" cy="307777"/>
          </a:xfrm>
          <a:prstGeom prst="rect">
            <a:avLst/>
          </a:prstGeom>
          <a:noFill/>
        </p:spPr>
        <p:txBody>
          <a:bodyPr wrap="square" rtlCol="0">
            <a:spAutoFit/>
          </a:bodyPr>
          <a:lstStyle/>
          <a:p>
            <a:r>
              <a:rPr lang="en-US" altLang="zh-CN" sz="1400" dirty="0"/>
              <a:t>L1</a:t>
            </a:r>
            <a:endParaRPr lang="zh-CN" altLang="en-US" sz="1400" dirty="0"/>
          </a:p>
        </p:txBody>
      </p:sp>
      <p:sp>
        <p:nvSpPr>
          <p:cNvPr id="21" name="TextBox 20"/>
          <p:cNvSpPr txBox="1"/>
          <p:nvPr/>
        </p:nvSpPr>
        <p:spPr>
          <a:xfrm>
            <a:off x="5076056" y="3841303"/>
            <a:ext cx="432048" cy="307777"/>
          </a:xfrm>
          <a:prstGeom prst="rect">
            <a:avLst/>
          </a:prstGeom>
          <a:noFill/>
        </p:spPr>
        <p:txBody>
          <a:bodyPr wrap="square" rtlCol="0">
            <a:spAutoFit/>
          </a:bodyPr>
          <a:lstStyle/>
          <a:p>
            <a:r>
              <a:rPr lang="en-US" altLang="zh-CN" sz="1400" dirty="0"/>
              <a:t>L1</a:t>
            </a:r>
            <a:endParaRPr lang="zh-CN" altLang="en-US" sz="1400" dirty="0"/>
          </a:p>
        </p:txBody>
      </p:sp>
      <p:sp>
        <p:nvSpPr>
          <p:cNvPr id="22" name="TextBox 21"/>
          <p:cNvSpPr txBox="1"/>
          <p:nvPr/>
        </p:nvSpPr>
        <p:spPr>
          <a:xfrm>
            <a:off x="8460432" y="4550931"/>
            <a:ext cx="504056" cy="246221"/>
          </a:xfrm>
          <a:prstGeom prst="rect">
            <a:avLst/>
          </a:prstGeom>
          <a:noFill/>
        </p:spPr>
        <p:txBody>
          <a:bodyPr wrap="square" rtlCol="0">
            <a:spAutoFit/>
          </a:bodyPr>
          <a:lstStyle/>
          <a:p>
            <a:r>
              <a:rPr lang="en-US" altLang="zh-CN" sz="1000" dirty="0"/>
              <a:t>Slab</a:t>
            </a:r>
            <a:endParaRPr lang="zh-CN" altLang="en-US" sz="1000" dirty="0"/>
          </a:p>
        </p:txBody>
      </p:sp>
      <p:sp>
        <p:nvSpPr>
          <p:cNvPr id="23" name="TextBox 22"/>
          <p:cNvSpPr txBox="1"/>
          <p:nvPr/>
        </p:nvSpPr>
        <p:spPr>
          <a:xfrm>
            <a:off x="5940152" y="4550931"/>
            <a:ext cx="432048" cy="246221"/>
          </a:xfrm>
          <a:prstGeom prst="rect">
            <a:avLst/>
          </a:prstGeom>
          <a:noFill/>
        </p:spPr>
        <p:txBody>
          <a:bodyPr wrap="square" rtlCol="0">
            <a:spAutoFit/>
          </a:bodyPr>
          <a:lstStyle/>
          <a:p>
            <a:r>
              <a:rPr lang="en-US" altLang="zh-CN" sz="1000" dirty="0"/>
              <a:t>Slab</a:t>
            </a:r>
            <a:endParaRPr lang="zh-CN" altLang="en-US" sz="1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908720"/>
            <a:ext cx="8712968" cy="5546983"/>
          </a:xfrm>
          <a:prstGeom prst="rect">
            <a:avLst/>
          </a:prstGeom>
        </p:spPr>
      </p:pic>
      <p:sp>
        <p:nvSpPr>
          <p:cNvPr id="7" name="TextBox 6"/>
          <p:cNvSpPr txBox="1"/>
          <p:nvPr/>
        </p:nvSpPr>
        <p:spPr>
          <a:xfrm>
            <a:off x="3635896" y="188640"/>
            <a:ext cx="1800200" cy="553998"/>
          </a:xfrm>
          <a:prstGeom prst="rect">
            <a:avLst/>
          </a:prstGeom>
          <a:solidFill>
            <a:srgbClr val="00B050"/>
          </a:solidFill>
        </p:spPr>
        <p:txBody>
          <a:bodyPr wrap="square" rtlCol="0">
            <a:spAutoFit/>
          </a:bodyPr>
          <a:lstStyle/>
          <a:p>
            <a:pPr algn="ctr"/>
            <a:r>
              <a:rPr lang="en-US" altLang="zh-CN" sz="3000" b="0" dirty="0">
                <a:solidFill>
                  <a:schemeClr val="bg1"/>
                </a:solidFill>
                <a:latin typeface="Myriad Pro" panose="020B0503030403020204" pitchFamily="34" charset="0"/>
              </a:rPr>
              <a:t>3 D View</a:t>
            </a:r>
            <a:endParaRPr lang="zh-CN" altLang="en-US" sz="3000" b="0" dirty="0">
              <a:solidFill>
                <a:schemeClr val="bg1"/>
              </a:solidFill>
              <a:latin typeface="Myriad Pro" panose="020B0503030403020204" pitchFamily="34" charset="0"/>
            </a:endParaRPr>
          </a:p>
        </p:txBody>
      </p:sp>
    </p:spTree>
    <p:extLst>
      <p:ext uri="{BB962C8B-B14F-4D97-AF65-F5344CB8AC3E}">
        <p14:creationId xmlns:p14="http://schemas.microsoft.com/office/powerpoint/2010/main" val="342559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763688" y="476672"/>
            <a:ext cx="5493285" cy="5556511"/>
          </a:xfrm>
          <a:prstGeom prst="rect">
            <a:avLst/>
          </a:prstGeom>
        </p:spPr>
      </p:pic>
      <p:sp>
        <p:nvSpPr>
          <p:cNvPr id="3" name="Text Box 3"/>
          <p:cNvSpPr txBox="1">
            <a:spLocks noChangeArrowheads="1"/>
          </p:cNvSpPr>
          <p:nvPr/>
        </p:nvSpPr>
        <p:spPr bwMode="auto">
          <a:xfrm>
            <a:off x="3563888" y="6309320"/>
            <a:ext cx="230425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altLang="zh-CN" sz="1500" dirty="0">
                <a:solidFill>
                  <a:schemeClr val="accent6">
                    <a:lumMod val="75000"/>
                  </a:schemeClr>
                </a:solidFill>
                <a:latin typeface="Myriad Pro" panose="020B0503030403020204" pitchFamily="34" charset="0"/>
              </a:rPr>
              <a:t>Zhao et al., GR, 2013</a:t>
            </a:r>
            <a:endParaRPr lang="zh-CN" altLang="en-US" sz="1500" b="0" dirty="0">
              <a:solidFill>
                <a:schemeClr val="accent6">
                  <a:lumMod val="75000"/>
                </a:schemeClr>
              </a:solidFill>
              <a:latin typeface="Myriad Pro" panose="020B0503030403020204" pitchFamily="34" charset="0"/>
            </a:endParaRPr>
          </a:p>
        </p:txBody>
      </p:sp>
    </p:spTree>
    <p:extLst>
      <p:ext uri="{BB962C8B-B14F-4D97-AF65-F5344CB8AC3E}">
        <p14:creationId xmlns:p14="http://schemas.microsoft.com/office/powerpoint/2010/main" val="1710398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15" y="977759"/>
            <a:ext cx="4352269"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977759"/>
            <a:ext cx="4292805" cy="46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3563888" y="6309320"/>
            <a:ext cx="230425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r>
              <a:rPr lang="en-US" altLang="zh-CN" sz="1500" dirty="0">
                <a:solidFill>
                  <a:schemeClr val="accent6">
                    <a:lumMod val="75000"/>
                  </a:schemeClr>
                </a:solidFill>
                <a:latin typeface="Myriad Pro" panose="020B0503030403020204" pitchFamily="34" charset="0"/>
              </a:rPr>
              <a:t>Zhao &amp; </a:t>
            </a:r>
            <a:r>
              <a:rPr lang="en-US" altLang="zh-CN" sz="1500" dirty="0" err="1">
                <a:solidFill>
                  <a:schemeClr val="accent6">
                    <a:lumMod val="75000"/>
                  </a:schemeClr>
                </a:solidFill>
                <a:latin typeface="Myriad Pro" panose="020B0503030403020204" pitchFamily="34" charset="0"/>
              </a:rPr>
              <a:t>Xue</a:t>
            </a:r>
            <a:r>
              <a:rPr lang="en-US" altLang="zh-CN" sz="1500" dirty="0">
                <a:solidFill>
                  <a:schemeClr val="accent6">
                    <a:lumMod val="75000"/>
                  </a:schemeClr>
                </a:solidFill>
                <a:latin typeface="Myriad Pro" panose="020B0503030403020204" pitchFamily="34" charset="0"/>
              </a:rPr>
              <a:t>, GJI, 2015</a:t>
            </a:r>
            <a:endParaRPr lang="zh-CN" altLang="en-US" sz="1500" b="0" dirty="0">
              <a:solidFill>
                <a:schemeClr val="accent6">
                  <a:lumMod val="75000"/>
                </a:schemeClr>
              </a:solidFill>
              <a:latin typeface="Myriad Pro" panose="020B0503030403020204" pitchFamily="34" charset="0"/>
            </a:endParaRPr>
          </a:p>
        </p:txBody>
      </p:sp>
    </p:spTree>
    <p:extLst>
      <p:ext uri="{BB962C8B-B14F-4D97-AF65-F5344CB8AC3E}">
        <p14:creationId xmlns:p14="http://schemas.microsoft.com/office/powerpoint/2010/main" val="3138108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b="49888"/>
          <a:stretch/>
        </p:blipFill>
        <p:spPr>
          <a:xfrm>
            <a:off x="25797" y="1574992"/>
            <a:ext cx="4387188" cy="4221033"/>
          </a:xfrm>
          <a:prstGeom prst="rect">
            <a:avLst/>
          </a:prstGeom>
        </p:spPr>
      </p:pic>
      <p:pic>
        <p:nvPicPr>
          <p:cNvPr id="3" name="图片 2"/>
          <p:cNvPicPr>
            <a:picLocks noChangeAspect="1"/>
          </p:cNvPicPr>
          <p:nvPr/>
        </p:nvPicPr>
        <p:blipFill rotWithShape="1">
          <a:blip r:embed="rId2"/>
          <a:srcRect t="50527"/>
          <a:stretch/>
        </p:blipFill>
        <p:spPr>
          <a:xfrm>
            <a:off x="4572000" y="1628800"/>
            <a:ext cx="4387188" cy="4167225"/>
          </a:xfrm>
          <a:prstGeom prst="rect">
            <a:avLst/>
          </a:prstGeom>
        </p:spPr>
      </p:pic>
    </p:spTree>
    <p:extLst>
      <p:ext uri="{BB962C8B-B14F-4D97-AF65-F5344CB8AC3E}">
        <p14:creationId xmlns:p14="http://schemas.microsoft.com/office/powerpoint/2010/main" val="2467684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47664" y="332656"/>
            <a:ext cx="5888161" cy="6385441"/>
          </a:xfrm>
          <a:prstGeom prst="rect">
            <a:avLst/>
          </a:prstGeom>
        </p:spPr>
      </p:pic>
    </p:spTree>
    <p:extLst>
      <p:ext uri="{BB962C8B-B14F-4D97-AF65-F5344CB8AC3E}">
        <p14:creationId xmlns:p14="http://schemas.microsoft.com/office/powerpoint/2010/main" val="742668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995936" y="116632"/>
            <a:ext cx="4608512" cy="6549841"/>
          </a:xfrm>
          <a:prstGeom prst="rect">
            <a:avLst/>
          </a:prstGeom>
        </p:spPr>
      </p:pic>
      <p:pic>
        <p:nvPicPr>
          <p:cNvPr id="3" name="图片 2"/>
          <p:cNvPicPr>
            <a:picLocks noChangeAspect="1"/>
          </p:cNvPicPr>
          <p:nvPr/>
        </p:nvPicPr>
        <p:blipFill>
          <a:blip r:embed="rId3"/>
          <a:stretch>
            <a:fillRect/>
          </a:stretch>
        </p:blipFill>
        <p:spPr>
          <a:xfrm>
            <a:off x="1187622" y="2420888"/>
            <a:ext cx="2016223" cy="446668"/>
          </a:xfrm>
          <a:prstGeom prst="rect">
            <a:avLst/>
          </a:prstGeom>
        </p:spPr>
      </p:pic>
      <p:pic>
        <p:nvPicPr>
          <p:cNvPr id="4" name="图片 3"/>
          <p:cNvPicPr>
            <a:picLocks noChangeAspect="1"/>
          </p:cNvPicPr>
          <p:nvPr/>
        </p:nvPicPr>
        <p:blipFill>
          <a:blip r:embed="rId4"/>
          <a:stretch>
            <a:fillRect/>
          </a:stretch>
        </p:blipFill>
        <p:spPr>
          <a:xfrm>
            <a:off x="530159" y="4559186"/>
            <a:ext cx="3331151" cy="453990"/>
          </a:xfrm>
          <a:prstGeom prst="rect">
            <a:avLst/>
          </a:prstGeom>
        </p:spPr>
      </p:pic>
      <p:sp>
        <p:nvSpPr>
          <p:cNvPr id="5" name="文本框 4"/>
          <p:cNvSpPr txBox="1"/>
          <p:nvPr/>
        </p:nvSpPr>
        <p:spPr>
          <a:xfrm>
            <a:off x="755574" y="1456328"/>
            <a:ext cx="2880317" cy="892552"/>
          </a:xfrm>
          <a:prstGeom prst="rect">
            <a:avLst/>
          </a:prstGeom>
          <a:solidFill>
            <a:srgbClr val="0070C0"/>
          </a:solidFill>
        </p:spPr>
        <p:txBody>
          <a:bodyPr wrap="square" rtlCol="0">
            <a:spAutoFit/>
          </a:bodyPr>
          <a:lstStyle/>
          <a:p>
            <a:pPr algn="ctr"/>
            <a:r>
              <a:rPr lang="en-US" altLang="zh-CN" sz="2600" dirty="0">
                <a:solidFill>
                  <a:schemeClr val="bg1"/>
                </a:solidFill>
                <a:latin typeface="Myriad Pro" panose="020B0503030403020204" pitchFamily="34" charset="0"/>
              </a:rPr>
              <a:t>No directional attenuation</a:t>
            </a:r>
            <a:endParaRPr lang="zh-CN" altLang="en-US" sz="2600" dirty="0">
              <a:solidFill>
                <a:schemeClr val="bg1"/>
              </a:solidFill>
              <a:latin typeface="Myriad Pro" panose="020B0503030403020204" pitchFamily="34" charset="0"/>
            </a:endParaRPr>
          </a:p>
        </p:txBody>
      </p:sp>
      <p:sp>
        <p:nvSpPr>
          <p:cNvPr id="6" name="文本框 5"/>
          <p:cNvSpPr txBox="1"/>
          <p:nvPr/>
        </p:nvSpPr>
        <p:spPr>
          <a:xfrm>
            <a:off x="755574" y="3323788"/>
            <a:ext cx="2880317" cy="892552"/>
          </a:xfrm>
          <a:prstGeom prst="rect">
            <a:avLst/>
          </a:prstGeom>
          <a:solidFill>
            <a:srgbClr val="0070C0"/>
          </a:solidFill>
        </p:spPr>
        <p:txBody>
          <a:bodyPr wrap="square" rtlCol="0">
            <a:spAutoFit/>
          </a:bodyPr>
          <a:lstStyle/>
          <a:p>
            <a:pPr algn="ctr"/>
            <a:r>
              <a:rPr lang="en-US" altLang="zh-CN" sz="2600" dirty="0">
                <a:solidFill>
                  <a:schemeClr val="bg1"/>
                </a:solidFill>
                <a:latin typeface="Myriad Pro" panose="020B0503030403020204" pitchFamily="34" charset="0"/>
              </a:rPr>
              <a:t>With directional attenuation</a:t>
            </a:r>
            <a:endParaRPr lang="zh-CN" altLang="en-US" sz="2600" dirty="0">
              <a:solidFill>
                <a:schemeClr val="bg1"/>
              </a:solidFill>
              <a:latin typeface="Myriad Pro" panose="020B0503030403020204" pitchFamily="34" charset="0"/>
            </a:endParaRPr>
          </a:p>
        </p:txBody>
      </p:sp>
      <p:pic>
        <p:nvPicPr>
          <p:cNvPr id="8" name="图片 7"/>
          <p:cNvPicPr>
            <a:picLocks noChangeAspect="1"/>
          </p:cNvPicPr>
          <p:nvPr/>
        </p:nvPicPr>
        <p:blipFill>
          <a:blip r:embed="rId5"/>
          <a:stretch>
            <a:fillRect/>
          </a:stretch>
        </p:blipFill>
        <p:spPr>
          <a:xfrm>
            <a:off x="741394" y="5445224"/>
            <a:ext cx="2894497" cy="580268"/>
          </a:xfrm>
          <a:prstGeom prst="rect">
            <a:avLst/>
          </a:prstGeom>
        </p:spPr>
      </p:pic>
    </p:spTree>
    <p:extLst>
      <p:ext uri="{BB962C8B-B14F-4D97-AF65-F5344CB8AC3E}">
        <p14:creationId xmlns:p14="http://schemas.microsoft.com/office/powerpoint/2010/main" val="2480504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339752" y="12244"/>
            <a:ext cx="4680520" cy="6726647"/>
          </a:xfrm>
          <a:prstGeom prst="rect">
            <a:avLst/>
          </a:prstGeom>
        </p:spPr>
      </p:pic>
    </p:spTree>
    <p:extLst>
      <p:ext uri="{BB962C8B-B14F-4D97-AF65-F5344CB8AC3E}">
        <p14:creationId xmlns:p14="http://schemas.microsoft.com/office/powerpoint/2010/main" val="338533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700" y="71438"/>
            <a:ext cx="4799013"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矩形 2"/>
          <p:cNvSpPr>
            <a:spLocks noChangeArrowheads="1"/>
          </p:cNvSpPr>
          <p:nvPr/>
        </p:nvSpPr>
        <p:spPr bwMode="auto">
          <a:xfrm>
            <a:off x="6732588" y="692150"/>
            <a:ext cx="576262" cy="2160588"/>
          </a:xfrm>
          <a:prstGeom prst="rect">
            <a:avLst/>
          </a:prstGeom>
          <a:solidFill>
            <a:srgbClr val="FFFF00">
              <a:alpha val="38039"/>
            </a:srgbClr>
          </a:solidFill>
          <a:ln w="50800" algn="ctr">
            <a:solidFill>
              <a:srgbClr val="CC0000"/>
            </a:solidFill>
            <a:prstDash val="sysDash"/>
            <a:round/>
            <a:headEnd/>
            <a:tailEnd/>
          </a:ln>
        </p:spPr>
        <p:txBody>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eaLnBrk="1" hangingPunct="1"/>
            <a:endParaRPr lang="zh-CN" altLang="en-US"/>
          </a:p>
        </p:txBody>
      </p:sp>
      <p:sp>
        <p:nvSpPr>
          <p:cNvPr id="5" name="矩形 2"/>
          <p:cNvSpPr>
            <a:spLocks noChangeArrowheads="1"/>
          </p:cNvSpPr>
          <p:nvPr/>
        </p:nvSpPr>
        <p:spPr bwMode="auto">
          <a:xfrm>
            <a:off x="6732588" y="2997200"/>
            <a:ext cx="576262" cy="647700"/>
          </a:xfrm>
          <a:prstGeom prst="rect">
            <a:avLst/>
          </a:prstGeom>
          <a:solidFill>
            <a:schemeClr val="accent2">
              <a:lumMod val="60000"/>
              <a:lumOff val="40000"/>
              <a:alpha val="38000"/>
            </a:schemeClr>
          </a:solidFill>
          <a:ln w="50800" algn="ctr">
            <a:solidFill>
              <a:srgbClr val="CC0000"/>
            </a:solidFill>
            <a:prstDash val="sysDash"/>
            <a:round/>
            <a:headEnd/>
            <a:tailEnd/>
          </a:ln>
        </p:spPr>
        <p:txBody>
          <a:bodyPr/>
          <a:lstStyle/>
          <a:p>
            <a:pPr>
              <a:defRPr/>
            </a:pPr>
            <a:endParaRPr lang="zh-CN" altLang="en-US"/>
          </a:p>
        </p:txBody>
      </p:sp>
      <p:sp>
        <p:nvSpPr>
          <p:cNvPr id="6" name="矩形 2"/>
          <p:cNvSpPr>
            <a:spLocks noChangeArrowheads="1"/>
          </p:cNvSpPr>
          <p:nvPr/>
        </p:nvSpPr>
        <p:spPr bwMode="auto">
          <a:xfrm>
            <a:off x="6732588" y="3789363"/>
            <a:ext cx="576262" cy="431800"/>
          </a:xfrm>
          <a:prstGeom prst="rect">
            <a:avLst/>
          </a:prstGeom>
          <a:solidFill>
            <a:srgbClr val="FFFF00">
              <a:alpha val="38039"/>
            </a:srgbClr>
          </a:solidFill>
          <a:ln w="50800" algn="ctr">
            <a:solidFill>
              <a:srgbClr val="CC0000"/>
            </a:solidFill>
            <a:prstDash val="sysDash"/>
            <a:round/>
            <a:headEnd/>
            <a:tailEnd/>
          </a:ln>
        </p:spPr>
        <p:txBody>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eaLnBrk="1" hangingPunct="1"/>
            <a:endParaRPr lang="zh-CN" altLang="en-US"/>
          </a:p>
        </p:txBody>
      </p:sp>
      <p:sp>
        <p:nvSpPr>
          <p:cNvPr id="7" name="矩形 2"/>
          <p:cNvSpPr>
            <a:spLocks noChangeArrowheads="1"/>
          </p:cNvSpPr>
          <p:nvPr/>
        </p:nvSpPr>
        <p:spPr bwMode="auto">
          <a:xfrm>
            <a:off x="6732588" y="4437063"/>
            <a:ext cx="576262" cy="792162"/>
          </a:xfrm>
          <a:prstGeom prst="rect">
            <a:avLst/>
          </a:prstGeom>
          <a:solidFill>
            <a:schemeClr val="accent2">
              <a:lumMod val="60000"/>
              <a:lumOff val="40000"/>
              <a:alpha val="38000"/>
            </a:schemeClr>
          </a:solidFill>
          <a:ln w="50800" algn="ctr">
            <a:solidFill>
              <a:srgbClr val="CC0000"/>
            </a:solidFill>
            <a:prstDash val="sysDash"/>
            <a:round/>
            <a:headEnd/>
            <a:tailEnd/>
          </a:ln>
        </p:spPr>
        <p:txBody>
          <a:bodyPr/>
          <a:lstStyle/>
          <a:p>
            <a:pPr>
              <a:defRPr/>
            </a:pPr>
            <a:endParaRPr lang="zh-CN" altLang="en-US"/>
          </a:p>
        </p:txBody>
      </p:sp>
      <p:sp>
        <p:nvSpPr>
          <p:cNvPr id="9" name="矩形 2"/>
          <p:cNvSpPr>
            <a:spLocks noChangeArrowheads="1"/>
          </p:cNvSpPr>
          <p:nvPr/>
        </p:nvSpPr>
        <p:spPr bwMode="auto">
          <a:xfrm>
            <a:off x="6732588" y="5300663"/>
            <a:ext cx="576262" cy="288925"/>
          </a:xfrm>
          <a:prstGeom prst="rect">
            <a:avLst/>
          </a:prstGeom>
          <a:solidFill>
            <a:srgbClr val="FFFF00">
              <a:alpha val="38039"/>
            </a:srgbClr>
          </a:solidFill>
          <a:ln w="50800" algn="ctr">
            <a:solidFill>
              <a:srgbClr val="CC0000"/>
            </a:solidFill>
            <a:prstDash val="sysDash"/>
            <a:round/>
            <a:headEnd/>
            <a:tailEnd/>
          </a:ln>
        </p:spPr>
        <p:txBody>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eaLnBrk="1" hangingPunct="1"/>
            <a:endParaRPr lang="zh-CN" altLang="en-US"/>
          </a:p>
        </p:txBody>
      </p:sp>
      <p:sp>
        <p:nvSpPr>
          <p:cNvPr id="10" name="矩形 2"/>
          <p:cNvSpPr>
            <a:spLocks noChangeArrowheads="1"/>
          </p:cNvSpPr>
          <p:nvPr/>
        </p:nvSpPr>
        <p:spPr bwMode="auto">
          <a:xfrm>
            <a:off x="4645025" y="692150"/>
            <a:ext cx="576263" cy="5616575"/>
          </a:xfrm>
          <a:prstGeom prst="rect">
            <a:avLst/>
          </a:prstGeom>
          <a:solidFill>
            <a:srgbClr val="FFFF00">
              <a:alpha val="38039"/>
            </a:srgbClr>
          </a:solidFill>
          <a:ln w="50800" algn="ctr">
            <a:solidFill>
              <a:srgbClr val="CC0000"/>
            </a:solidFill>
            <a:prstDash val="sysDash"/>
            <a:round/>
            <a:headEnd/>
            <a:tailEnd/>
          </a:ln>
        </p:spPr>
        <p:txBody>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eaLnBrk="1" hangingPunct="1"/>
            <a:endParaRPr lang="zh-CN" altLang="en-US"/>
          </a:p>
        </p:txBody>
      </p:sp>
      <p:sp>
        <p:nvSpPr>
          <p:cNvPr id="11" name="矩形 2"/>
          <p:cNvSpPr>
            <a:spLocks noChangeArrowheads="1"/>
          </p:cNvSpPr>
          <p:nvPr/>
        </p:nvSpPr>
        <p:spPr bwMode="auto">
          <a:xfrm>
            <a:off x="6734175" y="5661025"/>
            <a:ext cx="576263" cy="504825"/>
          </a:xfrm>
          <a:prstGeom prst="rect">
            <a:avLst/>
          </a:prstGeom>
          <a:solidFill>
            <a:schemeClr val="accent2">
              <a:lumMod val="60000"/>
              <a:lumOff val="40000"/>
              <a:alpha val="38000"/>
            </a:schemeClr>
          </a:solidFill>
          <a:ln w="50800" algn="ctr">
            <a:solidFill>
              <a:srgbClr val="CC0000"/>
            </a:solidFill>
            <a:prstDash val="sysDash"/>
            <a:round/>
            <a:headEnd/>
            <a:tailEnd/>
          </a:ln>
        </p:spPr>
        <p:txBody>
          <a:bodyPr/>
          <a:lstStyle/>
          <a:p>
            <a:pPr>
              <a:defRPr/>
            </a:pPr>
            <a:endParaRPr lang="zh-CN" altLang="en-US"/>
          </a:p>
        </p:txBody>
      </p:sp>
      <p:sp>
        <p:nvSpPr>
          <p:cNvPr id="12" name="Text Box 10"/>
          <p:cNvSpPr txBox="1">
            <a:spLocks noChangeArrowheads="1"/>
          </p:cNvSpPr>
          <p:nvPr/>
        </p:nvSpPr>
        <p:spPr bwMode="auto">
          <a:xfrm>
            <a:off x="468313" y="765175"/>
            <a:ext cx="2952750" cy="1476375"/>
          </a:xfrm>
          <a:prstGeom prst="rect">
            <a:avLst/>
          </a:prstGeom>
          <a:noFill/>
          <a:ln>
            <a:noFill/>
          </a:ln>
          <a:effectLst/>
          <a:extLst/>
        </p:spPr>
        <p:txBody>
          <a:bodyPr>
            <a:spAutoFit/>
          </a:bodyPr>
          <a:lstStyle/>
          <a:p>
            <a:pPr algn="ctr">
              <a:defRPr/>
            </a:pPr>
            <a:r>
              <a:rPr lang="en-US" altLang="zh-CN" sz="3000" b="0" dirty="0">
                <a:solidFill>
                  <a:srgbClr val="002060"/>
                </a:solidFill>
                <a:latin typeface="Myriad Pro" panose="020B0503030403020204" pitchFamily="34" charset="0"/>
                <a:sym typeface="Arial" pitchFamily="34" charset="0"/>
              </a:rPr>
              <a:t>Small-scale</a:t>
            </a:r>
          </a:p>
          <a:p>
            <a:pPr algn="ctr">
              <a:defRPr/>
            </a:pPr>
            <a:r>
              <a:rPr lang="en-US" altLang="zh-CN" sz="3000" b="0" dirty="0">
                <a:solidFill>
                  <a:srgbClr val="002060"/>
                </a:solidFill>
                <a:latin typeface="Myriad Pro" panose="020B0503030403020204" pitchFamily="34" charset="0"/>
                <a:sym typeface="Arial" pitchFamily="34" charset="0"/>
              </a:rPr>
              <a:t>&amp; abrupt</a:t>
            </a:r>
          </a:p>
          <a:p>
            <a:pPr algn="ctr">
              <a:defRPr/>
            </a:pPr>
            <a:r>
              <a:rPr lang="en-US" altLang="zh-CN" sz="3000" b="0" dirty="0">
                <a:solidFill>
                  <a:srgbClr val="002060"/>
                </a:solidFill>
                <a:latin typeface="Myriad Pro" panose="020B0503030403020204" pitchFamily="34" charset="0"/>
                <a:sym typeface="Arial" pitchFamily="34" charset="0"/>
              </a:rPr>
              <a:t>changes</a:t>
            </a:r>
            <a:endParaRPr lang="zh-CN" altLang="en-US" sz="3000" b="0" dirty="0">
              <a:solidFill>
                <a:srgbClr val="002060"/>
              </a:solidFill>
              <a:latin typeface="Myriad Pro" panose="020B0503030403020204" pitchFamily="34" charset="0"/>
            </a:endParaRPr>
          </a:p>
        </p:txBody>
      </p:sp>
      <p:pic>
        <p:nvPicPr>
          <p:cNvPr id="215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303463"/>
            <a:ext cx="33845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516" name="直接箭头连接符 13"/>
          <p:cNvCxnSpPr>
            <a:cxnSpLocks noChangeShapeType="1"/>
          </p:cNvCxnSpPr>
          <p:nvPr/>
        </p:nvCxnSpPr>
        <p:spPr bwMode="auto">
          <a:xfrm rot="16200000" flipH="1">
            <a:off x="2244726" y="4294187"/>
            <a:ext cx="633412" cy="595313"/>
          </a:xfrm>
          <a:prstGeom prst="straightConnector1">
            <a:avLst/>
          </a:prstGeom>
          <a:noFill/>
          <a:ln w="63500" algn="ctr">
            <a:solidFill>
              <a:srgbClr val="FFFF00"/>
            </a:solidFill>
            <a:round/>
            <a:headEnd type="arrow" w="sm" len="sm"/>
            <a:tailEnd type="arrow" w="sm" len="sm"/>
          </a:ln>
          <a:extLst>
            <a:ext uri="{909E8E84-426E-40DD-AFC4-6F175D3DCCD1}">
              <a14:hiddenFill xmlns:a14="http://schemas.microsoft.com/office/drawing/2010/main">
                <a:noFill/>
              </a14:hiddenFill>
            </a:ext>
          </a:extLst>
        </p:spPr>
      </p:cxnSp>
      <p:cxnSp>
        <p:nvCxnSpPr>
          <p:cNvPr id="21517" name="直接箭头连接符 14"/>
          <p:cNvCxnSpPr>
            <a:cxnSpLocks noChangeShapeType="1"/>
          </p:cNvCxnSpPr>
          <p:nvPr/>
        </p:nvCxnSpPr>
        <p:spPr bwMode="auto">
          <a:xfrm rot="16200000" flipH="1">
            <a:off x="1426369" y="3401219"/>
            <a:ext cx="520700" cy="484188"/>
          </a:xfrm>
          <a:prstGeom prst="straightConnector1">
            <a:avLst/>
          </a:prstGeom>
          <a:noFill/>
          <a:ln w="63500" algn="ctr">
            <a:solidFill>
              <a:srgbClr val="FFFF00"/>
            </a:solidFill>
            <a:round/>
            <a:headEnd type="arrow" w="sm" len="sm"/>
            <a:tailEnd type="arrow" w="sm" len="sm"/>
          </a:ln>
          <a:extLst>
            <a:ext uri="{909E8E84-426E-40DD-AFC4-6F175D3DCCD1}">
              <a14:hiddenFill xmlns:a14="http://schemas.microsoft.com/office/drawing/2010/main">
                <a:noFill/>
              </a14:hiddenFill>
            </a:ext>
          </a:extLst>
        </p:spPr>
      </p:cxnSp>
      <p:cxnSp>
        <p:nvCxnSpPr>
          <p:cNvPr id="21518" name="直接箭头连接符 15"/>
          <p:cNvCxnSpPr>
            <a:cxnSpLocks noChangeShapeType="1"/>
          </p:cNvCxnSpPr>
          <p:nvPr/>
        </p:nvCxnSpPr>
        <p:spPr bwMode="auto">
          <a:xfrm>
            <a:off x="774700" y="2749550"/>
            <a:ext cx="373063" cy="334963"/>
          </a:xfrm>
          <a:prstGeom prst="straightConnector1">
            <a:avLst/>
          </a:prstGeom>
          <a:noFill/>
          <a:ln w="63500" algn="ctr">
            <a:solidFill>
              <a:srgbClr val="FFFF00"/>
            </a:solidFill>
            <a:round/>
            <a:headEnd type="arrow" w="sm" len="sm"/>
            <a:tailEnd type="arrow" w="sm" len="sm"/>
          </a:ln>
          <a:extLst>
            <a:ext uri="{909E8E84-426E-40DD-AFC4-6F175D3DCCD1}">
              <a14:hiddenFill xmlns:a14="http://schemas.microsoft.com/office/drawing/2010/main">
                <a:noFill/>
              </a14:hiddenFill>
            </a:ext>
          </a:extLst>
        </p:spPr>
      </p:cxnSp>
      <p:cxnSp>
        <p:nvCxnSpPr>
          <p:cNvPr id="17" name="直接箭头连接符 16"/>
          <p:cNvCxnSpPr>
            <a:cxnSpLocks noChangeShapeType="1"/>
          </p:cNvCxnSpPr>
          <p:nvPr/>
        </p:nvCxnSpPr>
        <p:spPr bwMode="auto">
          <a:xfrm rot="5400000" flipH="1" flipV="1">
            <a:off x="370681" y="2599532"/>
            <a:ext cx="515937" cy="146050"/>
          </a:xfrm>
          <a:prstGeom prst="straightConnector1">
            <a:avLst/>
          </a:prstGeom>
          <a:noFill/>
          <a:ln w="63500" algn="ctr">
            <a:solidFill>
              <a:schemeClr val="accent2">
                <a:lumMod val="75000"/>
              </a:schemeClr>
            </a:solidFill>
            <a:round/>
            <a:headEnd type="arrow" w="sm" len="sm"/>
            <a:tailEnd type="arrow" w="sm" len="sm"/>
          </a:ln>
        </p:spPr>
      </p:cxnSp>
      <p:cxnSp>
        <p:nvCxnSpPr>
          <p:cNvPr id="18" name="直接箭头连接符 17"/>
          <p:cNvCxnSpPr>
            <a:cxnSpLocks noChangeShapeType="1"/>
          </p:cNvCxnSpPr>
          <p:nvPr/>
        </p:nvCxnSpPr>
        <p:spPr bwMode="auto">
          <a:xfrm flipV="1">
            <a:off x="1811338" y="3997325"/>
            <a:ext cx="563562" cy="125413"/>
          </a:xfrm>
          <a:prstGeom prst="straightConnector1">
            <a:avLst/>
          </a:prstGeom>
          <a:noFill/>
          <a:ln w="63500" algn="ctr">
            <a:solidFill>
              <a:schemeClr val="accent2">
                <a:lumMod val="75000"/>
              </a:schemeClr>
            </a:solidFill>
            <a:round/>
            <a:headEnd type="arrow" w="sm" len="sm"/>
            <a:tailEnd type="arrow" w="sm" len="sm"/>
          </a:ln>
        </p:spPr>
      </p:cxnSp>
      <p:cxnSp>
        <p:nvCxnSpPr>
          <p:cNvPr id="25" name="直接箭头连接符 24"/>
          <p:cNvCxnSpPr>
            <a:cxnSpLocks noChangeShapeType="1"/>
          </p:cNvCxnSpPr>
          <p:nvPr/>
        </p:nvCxnSpPr>
        <p:spPr bwMode="auto">
          <a:xfrm flipV="1">
            <a:off x="971550" y="3068638"/>
            <a:ext cx="576263" cy="288925"/>
          </a:xfrm>
          <a:prstGeom prst="straightConnector1">
            <a:avLst/>
          </a:prstGeom>
          <a:noFill/>
          <a:ln w="63500" algn="ctr">
            <a:solidFill>
              <a:schemeClr val="accent2">
                <a:lumMod val="75000"/>
              </a:schemeClr>
            </a:solidFill>
            <a:round/>
            <a:headEnd type="arrow" w="sm" len="sm"/>
            <a:tailEnd type="arrow" w="sm" len="sm"/>
          </a:ln>
        </p:spPr>
      </p:cxnSp>
      <p:sp>
        <p:nvSpPr>
          <p:cNvPr id="21522" name="Text Box 5"/>
          <p:cNvSpPr txBox="1">
            <a:spLocks noChangeArrowheads="1"/>
          </p:cNvSpPr>
          <p:nvPr/>
        </p:nvSpPr>
        <p:spPr bwMode="auto">
          <a:xfrm>
            <a:off x="539750" y="5949950"/>
            <a:ext cx="29162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algn="ctr"/>
            <a:r>
              <a:rPr lang="zh-CN" altLang="en-US" sz="1200" b="0">
                <a:solidFill>
                  <a:srgbClr val="002060"/>
                </a:solidFill>
                <a:latin typeface="Arial Rounded MT Bold" panose="020F0704030504030204" pitchFamily="34" charset="0"/>
              </a:rPr>
              <a:t>Zhao et al.,</a:t>
            </a:r>
            <a:r>
              <a:rPr lang="en-US" altLang="zh-CN" sz="1200" b="0">
                <a:solidFill>
                  <a:srgbClr val="002060"/>
                </a:solidFill>
                <a:latin typeface="Arial Rounded MT Bold" panose="020F0704030504030204" pitchFamily="34" charset="0"/>
              </a:rPr>
              <a:t> in preparation</a:t>
            </a:r>
            <a:endParaRPr lang="zh-CN" altLang="en-US" sz="1200" b="0">
              <a:solidFill>
                <a:srgbClr val="002060"/>
              </a:solidFill>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514070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gtEl>
                                        <p:attrNameLst>
                                          <p:attrName>style.visibility</p:attrName>
                                        </p:attrNameLst>
                                      </p:cBhvr>
                                      <p:to>
                                        <p:strVal val="visible"/>
                                      </p:to>
                                    </p:set>
                                    <p:anim calcmode="lin" valueType="num">
                                      <p:cBhvr additive="base">
                                        <p:cTn id="13" dur="500" fill="hold"/>
                                        <p:tgtEl>
                                          <p:spTgt spid="20483"/>
                                        </p:tgtEl>
                                        <p:attrNameLst>
                                          <p:attrName>ppt_x</p:attrName>
                                        </p:attrNameLst>
                                      </p:cBhvr>
                                      <p:tavLst>
                                        <p:tav tm="0">
                                          <p:val>
                                            <p:strVal val="#ppt_x"/>
                                          </p:val>
                                        </p:tav>
                                        <p:tav tm="100000">
                                          <p:val>
                                            <p:strVal val="#ppt_x"/>
                                          </p:val>
                                        </p:tav>
                                      </p:tavLst>
                                    </p:anim>
                                    <p:anim calcmode="lin" valueType="num">
                                      <p:cBhvr additive="base">
                                        <p:cTn id="14"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5" grpId="0" animBg="1"/>
      <p:bldP spid="6" grpId="0" animBg="1"/>
      <p:bldP spid="7" grpId="0" animBg="1"/>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63" y="1773238"/>
            <a:ext cx="786765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6038"/>
            <a:ext cx="2919413"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215900" y="3068638"/>
            <a:ext cx="25558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algn="ctr"/>
            <a:r>
              <a:rPr lang="zh-CN" altLang="en-US" sz="1200" b="0">
                <a:solidFill>
                  <a:srgbClr val="002060"/>
                </a:solidFill>
                <a:latin typeface="Arial Rounded MT Bold" panose="020F0704030504030204" pitchFamily="34" charset="0"/>
              </a:rPr>
              <a:t>Zhao et al., </a:t>
            </a:r>
            <a:r>
              <a:rPr lang="en-US" altLang="zh-CN" sz="1200" b="0">
                <a:solidFill>
                  <a:srgbClr val="002060"/>
                </a:solidFill>
                <a:latin typeface="Arial Rounded MT Bold" panose="020F0704030504030204" pitchFamily="34" charset="0"/>
              </a:rPr>
              <a:t>Science China, 2014</a:t>
            </a:r>
            <a:endParaRPr lang="zh-CN" altLang="en-US" sz="1200" b="0">
              <a:solidFill>
                <a:srgbClr val="002060"/>
              </a:solidFill>
              <a:latin typeface="Arial Rounded MT Bold" panose="020F0704030504030204" pitchFamily="34" charset="0"/>
            </a:endParaRPr>
          </a:p>
        </p:txBody>
      </p:sp>
      <p:sp>
        <p:nvSpPr>
          <p:cNvPr id="5" name="Text Box 10"/>
          <p:cNvSpPr txBox="1">
            <a:spLocks noChangeArrowheads="1"/>
          </p:cNvSpPr>
          <p:nvPr/>
        </p:nvSpPr>
        <p:spPr bwMode="auto">
          <a:xfrm>
            <a:off x="3635375" y="476250"/>
            <a:ext cx="4537075" cy="893763"/>
          </a:xfrm>
          <a:prstGeom prst="rect">
            <a:avLst/>
          </a:prstGeom>
          <a:noFill/>
          <a:ln>
            <a:noFill/>
          </a:ln>
          <a:effectLst/>
          <a:extLst/>
        </p:spPr>
        <p:txBody>
          <a:bodyPr>
            <a:spAutoFit/>
          </a:bodyPr>
          <a:lstStyle/>
          <a:p>
            <a:pPr algn="ctr">
              <a:defRPr/>
            </a:pPr>
            <a:r>
              <a:rPr lang="en-US" altLang="zh-CN" sz="2600" b="0" dirty="0">
                <a:solidFill>
                  <a:srgbClr val="002060"/>
                </a:solidFill>
                <a:effectLst>
                  <a:outerShdw blurRad="38100" dist="38100" dir="2700000" algn="tl">
                    <a:srgbClr val="C0C0C0"/>
                  </a:outerShdw>
                </a:effectLst>
                <a:latin typeface="Myriad Pro" panose="020B0503030403020204" pitchFamily="34" charset="0"/>
                <a:sym typeface="Arial" pitchFamily="34" charset="0"/>
              </a:rPr>
              <a:t>Constrain depth origin with waveform modeling</a:t>
            </a:r>
            <a:endParaRPr lang="zh-CN" altLang="en-US" sz="2600" b="0" dirty="0">
              <a:solidFill>
                <a:srgbClr val="002060"/>
              </a:solidFill>
              <a:latin typeface="Myriad Pro" panose="020B0503030403020204" pitchFamily="34" charset="0"/>
            </a:endParaRPr>
          </a:p>
        </p:txBody>
      </p:sp>
      <p:sp>
        <p:nvSpPr>
          <p:cNvPr id="22534" name="Text Box 5"/>
          <p:cNvSpPr txBox="1">
            <a:spLocks noChangeArrowheads="1"/>
          </p:cNvSpPr>
          <p:nvPr/>
        </p:nvSpPr>
        <p:spPr bwMode="auto">
          <a:xfrm>
            <a:off x="5220073" y="6381750"/>
            <a:ext cx="37080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algn="ctr"/>
            <a:r>
              <a:rPr lang="en-US" altLang="zh-CN" sz="1200" b="0" dirty="0">
                <a:solidFill>
                  <a:srgbClr val="002060"/>
                </a:solidFill>
                <a:latin typeface="Myriad Pro" panose="020B0503030403020204" pitchFamily="34" charset="0"/>
              </a:rPr>
              <a:t>Zhao, Wen, Chen, Zheng, JGR., 2008; </a:t>
            </a:r>
          </a:p>
          <a:p>
            <a:pPr algn="ctr"/>
            <a:r>
              <a:rPr lang="zh-CN" altLang="en-US" sz="1200" b="0" dirty="0">
                <a:solidFill>
                  <a:srgbClr val="002060"/>
                </a:solidFill>
                <a:latin typeface="Myriad Pro" panose="020B0503030403020204" pitchFamily="34" charset="0"/>
              </a:rPr>
              <a:t>Zhao et al.,</a:t>
            </a:r>
            <a:r>
              <a:rPr lang="en-US" altLang="zh-CN" sz="1200" b="0" dirty="0">
                <a:solidFill>
                  <a:srgbClr val="002060"/>
                </a:solidFill>
                <a:latin typeface="Myriad Pro" panose="020B0503030403020204" pitchFamily="34" charset="0"/>
              </a:rPr>
              <a:t> in preparation</a:t>
            </a:r>
            <a:endParaRPr lang="zh-CN" altLang="en-US" sz="1200" b="0" dirty="0">
              <a:solidFill>
                <a:srgbClr val="002060"/>
              </a:solidFill>
              <a:latin typeface="Myriad Pro" panose="020B0503030403020204" pitchFamily="34" charset="0"/>
            </a:endParaRPr>
          </a:p>
        </p:txBody>
      </p:sp>
    </p:spTree>
    <p:extLst>
      <p:ext uri="{BB962C8B-B14F-4D97-AF65-F5344CB8AC3E}">
        <p14:creationId xmlns:p14="http://schemas.microsoft.com/office/powerpoint/2010/main" val="1168593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5005388" y="6310313"/>
            <a:ext cx="3744912" cy="274637"/>
          </a:xfrm>
          <a:prstGeom prst="rect">
            <a:avLst/>
          </a:prstGeom>
          <a:noFill/>
          <a:ln>
            <a:noFill/>
          </a:ln>
          <a:effectLst/>
        </p:spPr>
        <p:txBody>
          <a:bodyPr>
            <a:spAutoFit/>
          </a:bodyPr>
          <a:lstStyle/>
          <a:p>
            <a:pPr algn="ctr"/>
            <a:r>
              <a:rPr lang="zh-CN" altLang="en-US" sz="1200" b="0">
                <a:solidFill>
                  <a:schemeClr val="bg1"/>
                </a:solidFill>
                <a:latin typeface="黑体" pitchFamily="49" charset="-122"/>
                <a:ea typeface="黑体" pitchFamily="49" charset="-122"/>
              </a:rPr>
              <a:t>修改自吴福元 等，2008；Yang et al., 2010</a:t>
            </a:r>
          </a:p>
        </p:txBody>
      </p:sp>
      <p:sp>
        <p:nvSpPr>
          <p:cNvPr id="7171" name="Rectangle 3"/>
          <p:cNvSpPr>
            <a:spLocks noChangeArrowheads="1"/>
          </p:cNvSpPr>
          <p:nvPr/>
        </p:nvSpPr>
        <p:spPr bwMode="auto">
          <a:xfrm>
            <a:off x="1207002" y="264541"/>
            <a:ext cx="6931859" cy="720725"/>
          </a:xfrm>
          <a:prstGeom prst="rect">
            <a:avLst/>
          </a:prstGeom>
          <a:solidFill>
            <a:srgbClr val="0070C0"/>
          </a:solidFill>
          <a:ln>
            <a:noFill/>
          </a:ln>
          <a:effectLst/>
        </p:spPr>
        <p:txBody>
          <a:bodyPr vert="horz" wrap="square" lIns="91440" tIns="45720" rIns="91440" bIns="45720" numCol="1" anchor="ctr" anchorCtr="0" compatLnSpc="1"/>
          <a:lstStyle/>
          <a:p>
            <a:pPr algn="ctr"/>
            <a:r>
              <a:rPr lang="zh-CN" altLang="en-US" sz="3300" b="0" dirty="0">
                <a:solidFill>
                  <a:schemeClr val="bg1"/>
                </a:solidFill>
                <a:latin typeface="Arial Rounded MT Bold"/>
                <a:ea typeface="黑体"/>
                <a:cs typeface="黑体"/>
                <a:sym typeface="Arial" pitchFamily="34" charset="0"/>
              </a:rPr>
              <a:t>中国东部的演化</a:t>
            </a:r>
            <a:r>
              <a:rPr lang="en-US" altLang="zh-CN" sz="3300" b="0" dirty="0">
                <a:solidFill>
                  <a:schemeClr val="bg1"/>
                </a:solidFill>
                <a:latin typeface="Arial Rounded MT Bold"/>
                <a:ea typeface="黑体"/>
                <a:cs typeface="黑体"/>
                <a:sym typeface="Arial" pitchFamily="34" charset="0"/>
              </a:rPr>
              <a:t>—</a:t>
            </a:r>
            <a:r>
              <a:rPr lang="zh-CN" altLang="en-US" sz="3300" b="0" dirty="0">
                <a:solidFill>
                  <a:schemeClr val="bg1"/>
                </a:solidFill>
                <a:latin typeface="Arial Rounded MT Bold"/>
                <a:ea typeface="黑体"/>
                <a:cs typeface="黑体"/>
                <a:sym typeface="Arial" pitchFamily="34" charset="0"/>
              </a:rPr>
              <a:t>大构造背景</a:t>
            </a: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450" y="1052513"/>
            <a:ext cx="6845300" cy="5502275"/>
          </a:xfrm>
          <a:prstGeom prst="rect">
            <a:avLst/>
          </a:prstGeom>
          <a:noFill/>
          <a:ln>
            <a:noFill/>
          </a:ln>
          <a:effectLst/>
        </p:spPr>
      </p:pic>
      <p:grpSp>
        <p:nvGrpSpPr>
          <p:cNvPr id="2" name="Group 5"/>
          <p:cNvGrpSpPr/>
          <p:nvPr/>
        </p:nvGrpSpPr>
        <p:grpSpPr bwMode="auto">
          <a:xfrm>
            <a:off x="3276600" y="2206625"/>
            <a:ext cx="3024188" cy="1076959"/>
            <a:chOff x="0" y="0"/>
            <a:chExt cx="4535" cy="1699"/>
          </a:xfrm>
        </p:grpSpPr>
        <p:grpSp>
          <p:nvGrpSpPr>
            <p:cNvPr id="3" name="Group 6"/>
            <p:cNvGrpSpPr/>
            <p:nvPr/>
          </p:nvGrpSpPr>
          <p:grpSpPr bwMode="auto">
            <a:xfrm>
              <a:off x="1473" y="0"/>
              <a:ext cx="3062" cy="1699"/>
              <a:chOff x="0" y="0"/>
              <a:chExt cx="3062" cy="1699"/>
            </a:xfrm>
          </p:grpSpPr>
          <p:sp>
            <p:nvSpPr>
              <p:cNvPr id="4115" name="Line 7"/>
              <p:cNvSpPr>
                <a:spLocks noChangeShapeType="1"/>
              </p:cNvSpPr>
              <p:nvPr/>
            </p:nvSpPr>
            <p:spPr bwMode="auto">
              <a:xfrm flipV="1">
                <a:off x="1" y="791"/>
                <a:ext cx="3061" cy="223"/>
              </a:xfrm>
              <a:prstGeom prst="line">
                <a:avLst/>
              </a:prstGeom>
              <a:noFill/>
              <a:ln w="76200">
                <a:solidFill>
                  <a:srgbClr val="000080"/>
                </a:solidFill>
                <a:round/>
              </a:ln>
              <a:effectLst/>
            </p:spPr>
            <p:txBody>
              <a:bodyPr/>
              <a:lstStyle/>
              <a:p>
                <a:pPr>
                  <a:defRPr/>
                </a:pPr>
                <a:endParaRPr lang="zh-CN" altLang="en-US">
                  <a:latin typeface="Garamond" pitchFamily="18" charset="0"/>
                  <a:ea typeface="宋体" charset="0"/>
                  <a:cs typeface="宋体" charset="0"/>
                </a:endParaRPr>
              </a:p>
            </p:txBody>
          </p:sp>
          <p:sp>
            <p:nvSpPr>
              <p:cNvPr id="4116" name="AutoShape 8"/>
              <p:cNvSpPr>
                <a:spLocks noChangeArrowheads="1"/>
              </p:cNvSpPr>
              <p:nvPr/>
            </p:nvSpPr>
            <p:spPr bwMode="auto">
              <a:xfrm rot="-300000">
                <a:off x="1248" y="0"/>
                <a:ext cx="452" cy="681"/>
              </a:xfrm>
              <a:prstGeom prst="downArrow">
                <a:avLst>
                  <a:gd name="adj1" fmla="val 50000"/>
                  <a:gd name="adj2" fmla="val 37583"/>
                </a:avLst>
              </a:prstGeom>
              <a:solidFill>
                <a:srgbClr val="FF0000"/>
              </a:solidFill>
              <a:ln w="9525">
                <a:solidFill>
                  <a:schemeClr val="tx1"/>
                </a:solidFill>
                <a:miter lim="800000"/>
              </a:ln>
              <a:effectLst/>
            </p:spPr>
            <p:txBody>
              <a:bodyPr vert="eaVert" anchor="ctr"/>
              <a:lstStyle/>
              <a:p>
                <a:pPr>
                  <a:defRPr/>
                </a:pPr>
                <a:endParaRPr lang="zh-CN" altLang="en-US">
                  <a:latin typeface="Garamond" pitchFamily="18" charset="0"/>
                  <a:ea typeface="宋体" charset="0"/>
                  <a:cs typeface="宋体" charset="0"/>
                </a:endParaRPr>
              </a:p>
            </p:txBody>
          </p:sp>
          <p:sp>
            <p:nvSpPr>
              <p:cNvPr id="4117" name="AutoShape 9"/>
              <p:cNvSpPr>
                <a:spLocks noChangeArrowheads="1"/>
              </p:cNvSpPr>
              <p:nvPr/>
            </p:nvSpPr>
            <p:spPr bwMode="auto">
              <a:xfrm rot="10500000">
                <a:off x="1317" y="1019"/>
                <a:ext cx="452" cy="679"/>
              </a:xfrm>
              <a:prstGeom prst="downArrow">
                <a:avLst>
                  <a:gd name="adj1" fmla="val 50000"/>
                  <a:gd name="adj2" fmla="val 37583"/>
                </a:avLst>
              </a:prstGeom>
              <a:solidFill>
                <a:srgbClr val="FF0000"/>
              </a:solidFill>
              <a:ln w="9525">
                <a:solidFill>
                  <a:schemeClr val="tx1"/>
                </a:solidFill>
                <a:miter lim="800000"/>
              </a:ln>
              <a:effectLst/>
            </p:spPr>
            <p:txBody>
              <a:bodyPr vert="eaVert" anchor="ctr"/>
              <a:lstStyle/>
              <a:p>
                <a:pPr>
                  <a:defRPr/>
                </a:pPr>
                <a:endParaRPr lang="zh-CN" altLang="en-US">
                  <a:latin typeface="Garamond" pitchFamily="18" charset="0"/>
                  <a:ea typeface="宋体" charset="0"/>
                  <a:cs typeface="宋体" charset="0"/>
                </a:endParaRPr>
              </a:p>
            </p:txBody>
          </p:sp>
        </p:grpSp>
        <p:sp>
          <p:nvSpPr>
            <p:cNvPr id="4114" name="Text Box 10"/>
            <p:cNvSpPr txBox="1">
              <a:spLocks noChangeArrowheads="1"/>
            </p:cNvSpPr>
            <p:nvPr/>
          </p:nvSpPr>
          <p:spPr bwMode="auto">
            <a:xfrm>
              <a:off x="0" y="228"/>
              <a:ext cx="2721" cy="583"/>
            </a:xfrm>
            <a:prstGeom prst="rect">
              <a:avLst/>
            </a:prstGeom>
            <a:solidFill>
              <a:srgbClr val="CCFFFF">
                <a:alpha val="67058"/>
              </a:srgbClr>
            </a:solidFill>
            <a:ln>
              <a:noFill/>
            </a:ln>
            <a:effectLst/>
          </p:spPr>
          <p:txBody>
            <a:bodyPr>
              <a:spAutoFit/>
            </a:bodyPr>
            <a:lstStyle>
              <a:lvl1pPr eaLnBrk="0" hangingPunct="0">
                <a:defRPr b="1">
                  <a:solidFill>
                    <a:schemeClr val="tx1"/>
                  </a:solidFill>
                  <a:latin typeface="Garamond" pitchFamily="18" charset="0"/>
                  <a:ea typeface="宋体" charset="0"/>
                  <a:cs typeface="宋体" charset="0"/>
                </a:defRPr>
              </a:lvl1pPr>
              <a:lvl2pPr marL="742950" indent="-285750" eaLnBrk="0" hangingPunct="0">
                <a:defRPr b="1">
                  <a:solidFill>
                    <a:schemeClr val="tx1"/>
                  </a:solidFill>
                  <a:latin typeface="Garamond" pitchFamily="18" charset="0"/>
                  <a:ea typeface="宋体" charset="0"/>
                </a:defRPr>
              </a:lvl2pPr>
              <a:lvl3pPr marL="1143000" indent="-228600" eaLnBrk="0" hangingPunct="0">
                <a:defRPr b="1">
                  <a:solidFill>
                    <a:schemeClr val="tx1"/>
                  </a:solidFill>
                  <a:latin typeface="Garamond" pitchFamily="18" charset="0"/>
                  <a:ea typeface="宋体" charset="0"/>
                </a:defRPr>
              </a:lvl3pPr>
              <a:lvl4pPr marL="1600200" indent="-228600" eaLnBrk="0" hangingPunct="0">
                <a:defRPr b="1">
                  <a:solidFill>
                    <a:schemeClr val="tx1"/>
                  </a:solidFill>
                  <a:latin typeface="Garamond" pitchFamily="18" charset="0"/>
                  <a:ea typeface="宋体" charset="0"/>
                </a:defRPr>
              </a:lvl4pPr>
              <a:lvl5pPr marL="2057400" indent="-228600" eaLnBrk="0" hangingPunct="0">
                <a:defRPr b="1">
                  <a:solidFill>
                    <a:schemeClr val="tx1"/>
                  </a:solidFill>
                  <a:latin typeface="Garamond" pitchFamily="18" charset="0"/>
                  <a:ea typeface="宋体" charset="0"/>
                </a:defRPr>
              </a:lvl5pPr>
              <a:lvl6pPr marL="2514600" indent="-228600" eaLnBrk="0" fontAlgn="base" hangingPunct="0">
                <a:spcBef>
                  <a:spcPct val="0"/>
                </a:spcBef>
                <a:spcAft>
                  <a:spcPct val="0"/>
                </a:spcAft>
                <a:defRPr b="1">
                  <a:solidFill>
                    <a:schemeClr val="tx1"/>
                  </a:solidFill>
                  <a:latin typeface="Garamond" pitchFamily="18" charset="0"/>
                  <a:ea typeface="宋体" charset="0"/>
                </a:defRPr>
              </a:lvl6pPr>
              <a:lvl7pPr marL="2971800" indent="-228600" eaLnBrk="0" fontAlgn="base" hangingPunct="0">
                <a:spcBef>
                  <a:spcPct val="0"/>
                </a:spcBef>
                <a:spcAft>
                  <a:spcPct val="0"/>
                </a:spcAft>
                <a:defRPr b="1">
                  <a:solidFill>
                    <a:schemeClr val="tx1"/>
                  </a:solidFill>
                  <a:latin typeface="Garamond" pitchFamily="18" charset="0"/>
                  <a:ea typeface="宋体" charset="0"/>
                </a:defRPr>
              </a:lvl7pPr>
              <a:lvl8pPr marL="3429000" indent="-228600" eaLnBrk="0" fontAlgn="base" hangingPunct="0">
                <a:spcBef>
                  <a:spcPct val="0"/>
                </a:spcBef>
                <a:spcAft>
                  <a:spcPct val="0"/>
                </a:spcAft>
                <a:defRPr b="1">
                  <a:solidFill>
                    <a:schemeClr val="tx1"/>
                  </a:solidFill>
                  <a:latin typeface="Garamond" pitchFamily="18" charset="0"/>
                  <a:ea typeface="宋体" charset="0"/>
                </a:defRPr>
              </a:lvl8pPr>
              <a:lvl9pPr marL="3886200" indent="-228600" eaLnBrk="0" fontAlgn="base" hangingPunct="0">
                <a:spcBef>
                  <a:spcPct val="0"/>
                </a:spcBef>
                <a:spcAft>
                  <a:spcPct val="0"/>
                </a:spcAft>
                <a:defRPr b="1">
                  <a:solidFill>
                    <a:schemeClr val="tx1"/>
                  </a:solidFill>
                  <a:latin typeface="Garamond" pitchFamily="18" charset="0"/>
                  <a:ea typeface="宋体" charset="0"/>
                </a:defRPr>
              </a:lvl9pPr>
            </a:lstStyle>
            <a:p>
              <a:pPr algn="ctr" eaLnBrk="1" hangingPunct="1">
                <a:defRPr/>
              </a:pPr>
              <a:r>
                <a:rPr lang="en-US" altLang="zh-CN" dirty="0">
                  <a:solidFill>
                    <a:srgbClr val="333399"/>
                  </a:solidFill>
                  <a:latin typeface="Calibri"/>
                  <a:cs typeface="Calibri"/>
                </a:rPr>
                <a:t>Late Paleozoic</a:t>
              </a:r>
              <a:endParaRPr lang="zh-CN" altLang="en-US" dirty="0">
                <a:solidFill>
                  <a:srgbClr val="333399"/>
                </a:solidFill>
                <a:latin typeface="Calibri"/>
                <a:cs typeface="Calibri"/>
              </a:endParaRPr>
            </a:p>
          </p:txBody>
        </p:sp>
      </p:grpSp>
      <p:grpSp>
        <p:nvGrpSpPr>
          <p:cNvPr id="4" name="Group 11"/>
          <p:cNvGrpSpPr/>
          <p:nvPr/>
        </p:nvGrpSpPr>
        <p:grpSpPr bwMode="auto">
          <a:xfrm>
            <a:off x="3203575" y="3876358"/>
            <a:ext cx="2376488" cy="1136015"/>
            <a:chOff x="0" y="-3"/>
            <a:chExt cx="3743" cy="1789"/>
          </a:xfrm>
        </p:grpSpPr>
        <p:grpSp>
          <p:nvGrpSpPr>
            <p:cNvPr id="5" name="Group 12"/>
            <p:cNvGrpSpPr/>
            <p:nvPr/>
          </p:nvGrpSpPr>
          <p:grpSpPr bwMode="auto">
            <a:xfrm rot="900000">
              <a:off x="681" y="87"/>
              <a:ext cx="3062" cy="1699"/>
              <a:chOff x="0" y="0"/>
              <a:chExt cx="3062" cy="1699"/>
            </a:xfrm>
          </p:grpSpPr>
          <p:sp>
            <p:nvSpPr>
              <p:cNvPr id="4110" name="Line 13"/>
              <p:cNvSpPr>
                <a:spLocks noChangeShapeType="1"/>
              </p:cNvSpPr>
              <p:nvPr/>
            </p:nvSpPr>
            <p:spPr bwMode="auto">
              <a:xfrm flipV="1">
                <a:off x="-14" y="788"/>
                <a:ext cx="3065" cy="222"/>
              </a:xfrm>
              <a:prstGeom prst="line">
                <a:avLst/>
              </a:prstGeom>
              <a:noFill/>
              <a:ln w="76200">
                <a:solidFill>
                  <a:srgbClr val="000080"/>
                </a:solidFill>
                <a:round/>
              </a:ln>
              <a:effectLst/>
            </p:spPr>
            <p:txBody>
              <a:bodyPr/>
              <a:lstStyle/>
              <a:p>
                <a:pPr>
                  <a:defRPr/>
                </a:pPr>
                <a:endParaRPr lang="zh-CN" altLang="en-US">
                  <a:latin typeface="Garamond" pitchFamily="18" charset="0"/>
                  <a:ea typeface="宋体" charset="0"/>
                  <a:cs typeface="宋体" charset="0"/>
                </a:endParaRPr>
              </a:p>
            </p:txBody>
          </p:sp>
          <p:sp>
            <p:nvSpPr>
              <p:cNvPr id="4111" name="AutoShape 14"/>
              <p:cNvSpPr>
                <a:spLocks noChangeArrowheads="1"/>
              </p:cNvSpPr>
              <p:nvPr/>
            </p:nvSpPr>
            <p:spPr bwMode="auto">
              <a:xfrm rot="-300000">
                <a:off x="1236" y="-5"/>
                <a:ext cx="460" cy="678"/>
              </a:xfrm>
              <a:prstGeom prst="downArrow">
                <a:avLst>
                  <a:gd name="adj1" fmla="val 50000"/>
                  <a:gd name="adj2" fmla="val 37583"/>
                </a:avLst>
              </a:prstGeom>
              <a:solidFill>
                <a:srgbClr val="FF0000"/>
              </a:solidFill>
              <a:ln w="9525">
                <a:solidFill>
                  <a:schemeClr val="tx1"/>
                </a:solidFill>
                <a:miter lim="800000"/>
              </a:ln>
              <a:effectLst/>
            </p:spPr>
            <p:txBody>
              <a:bodyPr vert="eaVert" anchor="ctr"/>
              <a:lstStyle/>
              <a:p>
                <a:pPr>
                  <a:defRPr/>
                </a:pPr>
                <a:endParaRPr lang="zh-CN" altLang="en-US">
                  <a:latin typeface="Garamond" pitchFamily="18" charset="0"/>
                  <a:ea typeface="宋体" charset="0"/>
                  <a:cs typeface="宋体" charset="0"/>
                </a:endParaRPr>
              </a:p>
            </p:txBody>
          </p:sp>
          <p:sp>
            <p:nvSpPr>
              <p:cNvPr id="4112" name="AutoShape 15"/>
              <p:cNvSpPr>
                <a:spLocks noChangeArrowheads="1"/>
              </p:cNvSpPr>
              <p:nvPr/>
            </p:nvSpPr>
            <p:spPr bwMode="auto">
              <a:xfrm rot="10500000">
                <a:off x="1306" y="1009"/>
                <a:ext cx="455" cy="677"/>
              </a:xfrm>
              <a:prstGeom prst="downArrow">
                <a:avLst>
                  <a:gd name="adj1" fmla="val 50000"/>
                  <a:gd name="adj2" fmla="val 37583"/>
                </a:avLst>
              </a:prstGeom>
              <a:solidFill>
                <a:srgbClr val="FF0000"/>
              </a:solidFill>
              <a:ln w="9525">
                <a:solidFill>
                  <a:schemeClr val="tx1"/>
                </a:solidFill>
                <a:miter lim="800000"/>
              </a:ln>
              <a:effectLst/>
            </p:spPr>
            <p:txBody>
              <a:bodyPr vert="eaVert" anchor="ctr"/>
              <a:lstStyle/>
              <a:p>
                <a:pPr>
                  <a:defRPr/>
                </a:pPr>
                <a:endParaRPr lang="zh-CN" altLang="en-US">
                  <a:latin typeface="Garamond" pitchFamily="18" charset="0"/>
                  <a:ea typeface="宋体" charset="0"/>
                  <a:cs typeface="宋体" charset="0"/>
                </a:endParaRPr>
              </a:p>
            </p:txBody>
          </p:sp>
        </p:grpSp>
        <p:sp>
          <p:nvSpPr>
            <p:cNvPr id="4109" name="Text Box 16"/>
            <p:cNvSpPr txBox="1">
              <a:spLocks noChangeArrowheads="1"/>
            </p:cNvSpPr>
            <p:nvPr/>
          </p:nvSpPr>
          <p:spPr bwMode="auto">
            <a:xfrm rot="720000">
              <a:off x="0" y="-3"/>
              <a:ext cx="2060" cy="582"/>
            </a:xfrm>
            <a:prstGeom prst="rect">
              <a:avLst/>
            </a:prstGeom>
            <a:solidFill>
              <a:srgbClr val="CCFFFF">
                <a:alpha val="67058"/>
              </a:srgbClr>
            </a:solidFill>
            <a:ln>
              <a:noFill/>
            </a:ln>
            <a:effectLst/>
          </p:spPr>
          <p:txBody>
            <a:bodyPr>
              <a:spAutoFit/>
            </a:bodyPr>
            <a:lstStyle>
              <a:lvl1pPr eaLnBrk="0" hangingPunct="0">
                <a:defRPr b="1">
                  <a:solidFill>
                    <a:schemeClr val="tx1"/>
                  </a:solidFill>
                  <a:latin typeface="Garamond" pitchFamily="18" charset="0"/>
                  <a:ea typeface="宋体" charset="0"/>
                  <a:cs typeface="宋体" charset="0"/>
                </a:defRPr>
              </a:lvl1pPr>
              <a:lvl2pPr marL="742950" indent="-285750" eaLnBrk="0" hangingPunct="0">
                <a:defRPr b="1">
                  <a:solidFill>
                    <a:schemeClr val="tx1"/>
                  </a:solidFill>
                  <a:latin typeface="Garamond" pitchFamily="18" charset="0"/>
                  <a:ea typeface="宋体" charset="0"/>
                </a:defRPr>
              </a:lvl2pPr>
              <a:lvl3pPr marL="1143000" indent="-228600" eaLnBrk="0" hangingPunct="0">
                <a:defRPr b="1">
                  <a:solidFill>
                    <a:schemeClr val="tx1"/>
                  </a:solidFill>
                  <a:latin typeface="Garamond" pitchFamily="18" charset="0"/>
                  <a:ea typeface="宋体" charset="0"/>
                </a:defRPr>
              </a:lvl3pPr>
              <a:lvl4pPr marL="1600200" indent="-228600" eaLnBrk="0" hangingPunct="0">
                <a:defRPr b="1">
                  <a:solidFill>
                    <a:schemeClr val="tx1"/>
                  </a:solidFill>
                  <a:latin typeface="Garamond" pitchFamily="18" charset="0"/>
                  <a:ea typeface="宋体" charset="0"/>
                </a:defRPr>
              </a:lvl4pPr>
              <a:lvl5pPr marL="2057400" indent="-228600" eaLnBrk="0" hangingPunct="0">
                <a:defRPr b="1">
                  <a:solidFill>
                    <a:schemeClr val="tx1"/>
                  </a:solidFill>
                  <a:latin typeface="Garamond" pitchFamily="18" charset="0"/>
                  <a:ea typeface="宋体" charset="0"/>
                </a:defRPr>
              </a:lvl5pPr>
              <a:lvl6pPr marL="2514600" indent="-228600" eaLnBrk="0" fontAlgn="base" hangingPunct="0">
                <a:spcBef>
                  <a:spcPct val="0"/>
                </a:spcBef>
                <a:spcAft>
                  <a:spcPct val="0"/>
                </a:spcAft>
                <a:defRPr b="1">
                  <a:solidFill>
                    <a:schemeClr val="tx1"/>
                  </a:solidFill>
                  <a:latin typeface="Garamond" pitchFamily="18" charset="0"/>
                  <a:ea typeface="宋体" charset="0"/>
                </a:defRPr>
              </a:lvl6pPr>
              <a:lvl7pPr marL="2971800" indent="-228600" eaLnBrk="0" fontAlgn="base" hangingPunct="0">
                <a:spcBef>
                  <a:spcPct val="0"/>
                </a:spcBef>
                <a:spcAft>
                  <a:spcPct val="0"/>
                </a:spcAft>
                <a:defRPr b="1">
                  <a:solidFill>
                    <a:schemeClr val="tx1"/>
                  </a:solidFill>
                  <a:latin typeface="Garamond" pitchFamily="18" charset="0"/>
                  <a:ea typeface="宋体" charset="0"/>
                </a:defRPr>
              </a:lvl7pPr>
              <a:lvl8pPr marL="3429000" indent="-228600" eaLnBrk="0" fontAlgn="base" hangingPunct="0">
                <a:spcBef>
                  <a:spcPct val="0"/>
                </a:spcBef>
                <a:spcAft>
                  <a:spcPct val="0"/>
                </a:spcAft>
                <a:defRPr b="1">
                  <a:solidFill>
                    <a:schemeClr val="tx1"/>
                  </a:solidFill>
                  <a:latin typeface="Garamond" pitchFamily="18" charset="0"/>
                  <a:ea typeface="宋体" charset="0"/>
                </a:defRPr>
              </a:lvl8pPr>
              <a:lvl9pPr marL="3886200" indent="-228600" eaLnBrk="0" fontAlgn="base" hangingPunct="0">
                <a:spcBef>
                  <a:spcPct val="0"/>
                </a:spcBef>
                <a:spcAft>
                  <a:spcPct val="0"/>
                </a:spcAft>
                <a:defRPr b="1">
                  <a:solidFill>
                    <a:schemeClr val="tx1"/>
                  </a:solidFill>
                  <a:latin typeface="Garamond" pitchFamily="18" charset="0"/>
                  <a:ea typeface="宋体" charset="0"/>
                </a:defRPr>
              </a:lvl9pPr>
            </a:lstStyle>
            <a:p>
              <a:pPr algn="ctr" eaLnBrk="1" hangingPunct="1">
                <a:defRPr/>
              </a:pPr>
              <a:r>
                <a:rPr lang="en-US" altLang="zh-CN" dirty="0">
                  <a:solidFill>
                    <a:srgbClr val="333399"/>
                  </a:solidFill>
                  <a:latin typeface="Arial" charset="0"/>
                </a:rPr>
                <a:t>Triassic</a:t>
              </a:r>
              <a:endParaRPr lang="zh-CN" altLang="en-US" dirty="0">
                <a:solidFill>
                  <a:srgbClr val="333399"/>
                </a:solidFill>
                <a:latin typeface="Arial" charset="0"/>
              </a:endParaRPr>
            </a:p>
          </p:txBody>
        </p:sp>
      </p:grpSp>
      <p:sp>
        <p:nvSpPr>
          <p:cNvPr id="7185" name="AutoShape 17"/>
          <p:cNvSpPr>
            <a:spLocks noChangeArrowheads="1"/>
          </p:cNvSpPr>
          <p:nvPr/>
        </p:nvSpPr>
        <p:spPr bwMode="auto">
          <a:xfrm rot="1800000">
            <a:off x="5741988" y="3582988"/>
            <a:ext cx="2413000" cy="1584325"/>
          </a:xfrm>
          <a:prstGeom prst="leftArrow">
            <a:avLst>
              <a:gd name="adj1" fmla="val 50000"/>
              <a:gd name="adj2" fmla="val 38076"/>
            </a:avLst>
          </a:prstGeom>
          <a:solidFill>
            <a:srgbClr val="0070C0"/>
          </a:solidFill>
          <a:ln w="9525">
            <a:solidFill>
              <a:schemeClr val="tx1">
                <a:alpha val="50000"/>
              </a:schemeClr>
            </a:solidFill>
            <a:miter lim="800000"/>
          </a:ln>
          <a:effectLst/>
        </p:spPr>
        <p:txBody>
          <a:bodyPr wrap="none" anchor="ctr"/>
          <a:lstStyle/>
          <a:p>
            <a:pPr algn="ctr"/>
            <a:r>
              <a:rPr lang="zh-CN" altLang="en-US"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rPr>
              <a:t>太平洋板块（系）</a:t>
            </a:r>
            <a:endParaRPr lang="en-US" altLang="zh-CN"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endParaRPr>
          </a:p>
          <a:p>
            <a:pPr algn="ctr"/>
            <a:r>
              <a:rPr lang="zh-CN" altLang="en-US"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rPr>
              <a:t>俯冲</a:t>
            </a:r>
            <a:r>
              <a:rPr lang="en-US" altLang="zh-CN"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rPr>
              <a:t>(~130Ma)</a:t>
            </a:r>
            <a:endParaRPr lang="zh-CN" altLang="en-US"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endParaRPr>
          </a:p>
        </p:txBody>
      </p:sp>
      <p:sp>
        <p:nvSpPr>
          <p:cNvPr id="7186" name="AutoShape 18"/>
          <p:cNvSpPr>
            <a:spLocks noChangeArrowheads="1"/>
          </p:cNvSpPr>
          <p:nvPr/>
        </p:nvSpPr>
        <p:spPr bwMode="auto">
          <a:xfrm rot="-2760000">
            <a:off x="281781" y="4347369"/>
            <a:ext cx="2974975" cy="1741488"/>
          </a:xfrm>
          <a:prstGeom prst="rightArrow">
            <a:avLst>
              <a:gd name="adj1" fmla="val 50000"/>
              <a:gd name="adj2" fmla="val 42707"/>
            </a:avLst>
          </a:prstGeom>
          <a:solidFill>
            <a:srgbClr val="0070C0"/>
          </a:solidFill>
          <a:ln w="9525">
            <a:solidFill>
              <a:schemeClr val="tx1">
                <a:alpha val="50000"/>
              </a:schemeClr>
            </a:solidFill>
            <a:miter lim="800000"/>
          </a:ln>
          <a:effectLst/>
        </p:spPr>
        <p:txBody>
          <a:bodyPr wrap="none" anchor="ctr"/>
          <a:lstStyle/>
          <a:p>
            <a:pPr algn="ctr"/>
            <a:r>
              <a:rPr lang="zh-CN" altLang="en-US"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rPr>
              <a:t>印度－欧亚碰撞</a:t>
            </a:r>
            <a:endParaRPr lang="en-US" altLang="zh-CN"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endParaRPr>
          </a:p>
          <a:p>
            <a:pPr algn="ctr"/>
            <a:r>
              <a:rPr lang="en-US" altLang="zh-CN"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rPr>
              <a:t>(~50 Ma)</a:t>
            </a:r>
            <a:endParaRPr lang="zh-CN" altLang="en-US" dirty="0">
              <a:solidFill>
                <a:schemeClr val="bg1"/>
              </a:solidFill>
              <a:effectLst>
                <a:outerShdw blurRad="38100" dist="38100" dir="2700000" algn="tl">
                  <a:srgbClr val="000000"/>
                </a:outerShdw>
              </a:effectLst>
              <a:latin typeface="黑体" panose="02010609060101010101" pitchFamily="49" charset="-122"/>
              <a:ea typeface="黑体" panose="02010609060101010101" pitchFamily="49" charset="-122"/>
            </a:endParaRPr>
          </a:p>
        </p:txBody>
      </p:sp>
      <p:sp>
        <p:nvSpPr>
          <p:cNvPr id="7187" name="未知"/>
          <p:cNvSpPr/>
          <p:nvPr/>
        </p:nvSpPr>
        <p:spPr bwMode="auto">
          <a:xfrm>
            <a:off x="3651250" y="1851025"/>
            <a:ext cx="2687638" cy="4360863"/>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00" h="21600">
                <a:moveTo>
                  <a:pt x="21600" y="0"/>
                </a:moveTo>
                <a:cubicBezTo>
                  <a:pt x="21360" y="207"/>
                  <a:pt x="20885" y="1063"/>
                  <a:pt x="20171" y="1245"/>
                </a:cubicBezTo>
                <a:cubicBezTo>
                  <a:pt x="19456" y="1428"/>
                  <a:pt x="17977" y="890"/>
                  <a:pt x="17323" y="1097"/>
                </a:cubicBezTo>
                <a:cubicBezTo>
                  <a:pt x="16670" y="1305"/>
                  <a:pt x="16527" y="2198"/>
                  <a:pt x="16252" y="2491"/>
                </a:cubicBezTo>
                <a:cubicBezTo>
                  <a:pt x="15976" y="2783"/>
                  <a:pt x="15935" y="2711"/>
                  <a:pt x="15660" y="2856"/>
                </a:cubicBezTo>
                <a:cubicBezTo>
                  <a:pt x="15384" y="3000"/>
                  <a:pt x="14869" y="3246"/>
                  <a:pt x="14593" y="3368"/>
                </a:cubicBezTo>
                <a:cubicBezTo>
                  <a:pt x="14318" y="3491"/>
                  <a:pt x="14252" y="3478"/>
                  <a:pt x="13996" y="3588"/>
                </a:cubicBezTo>
                <a:cubicBezTo>
                  <a:pt x="13741" y="3699"/>
                  <a:pt x="13343" y="3868"/>
                  <a:pt x="13047" y="4026"/>
                </a:cubicBezTo>
                <a:cubicBezTo>
                  <a:pt x="12751" y="4183"/>
                  <a:pt x="12450" y="4356"/>
                  <a:pt x="12216" y="4538"/>
                </a:cubicBezTo>
                <a:cubicBezTo>
                  <a:pt x="11981" y="4721"/>
                  <a:pt x="11802" y="4954"/>
                  <a:pt x="11624" y="5123"/>
                </a:cubicBezTo>
                <a:cubicBezTo>
                  <a:pt x="11445" y="5293"/>
                  <a:pt x="11328" y="5271"/>
                  <a:pt x="11149" y="5564"/>
                </a:cubicBezTo>
                <a:cubicBezTo>
                  <a:pt x="10970" y="5856"/>
                  <a:pt x="10848" y="6272"/>
                  <a:pt x="10552" y="6882"/>
                </a:cubicBezTo>
                <a:cubicBezTo>
                  <a:pt x="10256" y="7492"/>
                  <a:pt x="9618" y="8810"/>
                  <a:pt x="9363" y="9225"/>
                </a:cubicBezTo>
                <a:cubicBezTo>
                  <a:pt x="9108" y="9640"/>
                  <a:pt x="9230" y="9200"/>
                  <a:pt x="9011" y="9370"/>
                </a:cubicBezTo>
                <a:cubicBezTo>
                  <a:pt x="8792" y="9540"/>
                  <a:pt x="8414" y="9958"/>
                  <a:pt x="8057" y="10251"/>
                </a:cubicBezTo>
                <a:cubicBezTo>
                  <a:pt x="7700" y="10543"/>
                  <a:pt x="7210" y="10861"/>
                  <a:pt x="6873" y="11128"/>
                </a:cubicBezTo>
                <a:cubicBezTo>
                  <a:pt x="6536" y="11396"/>
                  <a:pt x="6358" y="11653"/>
                  <a:pt x="6041" y="11861"/>
                </a:cubicBezTo>
                <a:cubicBezTo>
                  <a:pt x="5725" y="12069"/>
                  <a:pt x="5266" y="12239"/>
                  <a:pt x="4970" y="12374"/>
                </a:cubicBezTo>
                <a:cubicBezTo>
                  <a:pt x="4674" y="12509"/>
                  <a:pt x="4536" y="12594"/>
                  <a:pt x="4260" y="12666"/>
                </a:cubicBezTo>
                <a:cubicBezTo>
                  <a:pt x="3985" y="12739"/>
                  <a:pt x="3663" y="12764"/>
                  <a:pt x="3306" y="12811"/>
                </a:cubicBezTo>
                <a:cubicBezTo>
                  <a:pt x="2949" y="12858"/>
                  <a:pt x="2617" y="13094"/>
                  <a:pt x="2122" y="12959"/>
                </a:cubicBezTo>
                <a:cubicBezTo>
                  <a:pt x="1627" y="12824"/>
                  <a:pt x="673" y="11628"/>
                  <a:pt x="336" y="12006"/>
                </a:cubicBezTo>
                <a:cubicBezTo>
                  <a:pt x="0" y="12383"/>
                  <a:pt x="40" y="14657"/>
                  <a:pt x="102" y="15230"/>
                </a:cubicBezTo>
                <a:cubicBezTo>
                  <a:pt x="163" y="15802"/>
                  <a:pt x="357" y="15252"/>
                  <a:pt x="693" y="15447"/>
                </a:cubicBezTo>
                <a:cubicBezTo>
                  <a:pt x="1030" y="15642"/>
                  <a:pt x="1765" y="16095"/>
                  <a:pt x="2122" y="16400"/>
                </a:cubicBezTo>
                <a:cubicBezTo>
                  <a:pt x="2479" y="16705"/>
                  <a:pt x="2714" y="17083"/>
                  <a:pt x="2832" y="17278"/>
                </a:cubicBezTo>
                <a:cubicBezTo>
                  <a:pt x="2949" y="17473"/>
                  <a:pt x="2832" y="17447"/>
                  <a:pt x="2832" y="17570"/>
                </a:cubicBezTo>
                <a:cubicBezTo>
                  <a:pt x="2832" y="17693"/>
                  <a:pt x="2832" y="17828"/>
                  <a:pt x="2832" y="18011"/>
                </a:cubicBezTo>
                <a:cubicBezTo>
                  <a:pt x="2832" y="18193"/>
                  <a:pt x="2454" y="18514"/>
                  <a:pt x="2832" y="18671"/>
                </a:cubicBezTo>
                <a:cubicBezTo>
                  <a:pt x="3209" y="18828"/>
                  <a:pt x="4531" y="18866"/>
                  <a:pt x="5087" y="18964"/>
                </a:cubicBezTo>
                <a:cubicBezTo>
                  <a:pt x="5643" y="19061"/>
                  <a:pt x="5822" y="19133"/>
                  <a:pt x="6159" y="19256"/>
                </a:cubicBezTo>
                <a:cubicBezTo>
                  <a:pt x="6495" y="19379"/>
                  <a:pt x="6853" y="19536"/>
                  <a:pt x="7108" y="19693"/>
                </a:cubicBezTo>
                <a:cubicBezTo>
                  <a:pt x="7363" y="19851"/>
                  <a:pt x="7409" y="19961"/>
                  <a:pt x="7705" y="20206"/>
                </a:cubicBezTo>
                <a:cubicBezTo>
                  <a:pt x="8001" y="20451"/>
                  <a:pt x="8669" y="20926"/>
                  <a:pt x="8889" y="21159"/>
                </a:cubicBezTo>
                <a:cubicBezTo>
                  <a:pt x="9108" y="21392"/>
                  <a:pt x="8991" y="21527"/>
                  <a:pt x="9011" y="21600"/>
                </a:cubicBezTo>
              </a:path>
            </a:pathLst>
          </a:custGeom>
          <a:noFill/>
          <a:ln w="101600" cap="flat" cmpd="sng">
            <a:solidFill>
              <a:srgbClr val="333399"/>
            </a:solidFill>
            <a:prstDash val="sysDot"/>
            <a:round/>
          </a:ln>
          <a:effectLst/>
        </p:spPr>
        <p:txBody>
          <a:bodyPr/>
          <a:lstStyle/>
          <a:p>
            <a:endParaRPr lang="zh-CN" altLang="en-US"/>
          </a:p>
        </p:txBody>
      </p:sp>
      <p:sp>
        <p:nvSpPr>
          <p:cNvPr id="7189" name="Rectangle 21"/>
          <p:cNvSpPr>
            <a:spLocks noChangeArrowheads="1"/>
          </p:cNvSpPr>
          <p:nvPr/>
        </p:nvSpPr>
        <p:spPr bwMode="auto">
          <a:xfrm rot="-3600000">
            <a:off x="3872849" y="3675668"/>
            <a:ext cx="2748979" cy="584776"/>
          </a:xfrm>
          <a:prstGeom prst="rect">
            <a:avLst/>
          </a:prstGeom>
          <a:solidFill>
            <a:srgbClr val="FFFFFF">
              <a:alpha val="49019"/>
            </a:srgbClr>
          </a:solidFill>
          <a:ln w="9525">
            <a:solidFill>
              <a:schemeClr val="bg1"/>
            </a:solidFill>
            <a:miter lim="800000"/>
          </a:ln>
          <a:effectLst/>
        </p:spPr>
        <p:txBody>
          <a:bodyPr wrap="square">
            <a:spAutoFit/>
          </a:bodyPr>
          <a:lstStyle/>
          <a:p>
            <a:pPr algn="ctr"/>
            <a:r>
              <a:rPr lang="en-US" altLang="zh-CN" sz="2000" dirty="0">
                <a:effectLst>
                  <a:outerShdw blurRad="38100" dist="38100" dir="2700000" algn="tl">
                    <a:srgbClr val="C0C0C0"/>
                  </a:outerShdw>
                </a:effectLst>
                <a:latin typeface="Myriad Pro" panose="020B0503030403020204" pitchFamily="34" charset="0"/>
              </a:rPr>
              <a:t>Slab Front </a:t>
            </a:r>
            <a:r>
              <a:rPr lang="zh-CN" altLang="en-US" sz="2000" dirty="0">
                <a:effectLst>
                  <a:outerShdw blurRad="38100" dist="38100" dir="2700000" algn="tl">
                    <a:srgbClr val="C0C0C0"/>
                  </a:outerShdw>
                </a:effectLst>
                <a:latin typeface="Myriad Pro" panose="020B0503030403020204" pitchFamily="34" charset="0"/>
              </a:rPr>
              <a:t>30 - 60 Ma</a:t>
            </a:r>
          </a:p>
          <a:p>
            <a:pPr algn="ctr"/>
            <a:r>
              <a:rPr lang="zh-CN" altLang="en-US" sz="1200" dirty="0">
                <a:effectLst>
                  <a:outerShdw blurRad="38100" dist="38100" dir="2700000" algn="tl">
                    <a:srgbClr val="C0C0C0"/>
                  </a:outerShdw>
                </a:effectLst>
                <a:latin typeface="Myriad Pro" panose="020B0503030403020204" pitchFamily="34" charset="0"/>
              </a:rPr>
              <a:t>(Wen &amp; Anderson,EPSL, 1996)</a:t>
            </a:r>
          </a:p>
        </p:txBody>
      </p:sp>
      <p:sp>
        <p:nvSpPr>
          <p:cNvPr id="25610" name="文本框 1"/>
          <p:cNvSpPr txBox="1">
            <a:spLocks noChangeArrowheads="1"/>
          </p:cNvSpPr>
          <p:nvPr/>
        </p:nvSpPr>
        <p:spPr bwMode="auto">
          <a:xfrm>
            <a:off x="3635375" y="3068638"/>
            <a:ext cx="865188" cy="369887"/>
          </a:xfrm>
          <a:prstGeom prst="rect">
            <a:avLst/>
          </a:prstGeom>
          <a:noFill/>
          <a:ln w="9525">
            <a:noFill/>
            <a:miter lim="800000"/>
          </a:ln>
        </p:spPr>
        <p:txBody>
          <a:bodyPr>
            <a:spAutoFit/>
          </a:bodyPr>
          <a:lstStyle/>
          <a:p>
            <a:pPr algn="ctr"/>
            <a:r>
              <a:rPr kumimoji="1" lang="en-US" altLang="zh-CN" dirty="0">
                <a:latin typeface="Calibri" pitchFamily="34" charset="0"/>
              </a:rPr>
              <a:t>3.8Ga</a:t>
            </a:r>
            <a:endParaRPr kumimoji="1" lang="zh-CN" altLang="en-US" dirty="0">
              <a:latin typeface="Calibri" pitchFamily="34" charset="0"/>
            </a:endParaRPr>
          </a:p>
        </p:txBody>
      </p:sp>
      <p:sp>
        <p:nvSpPr>
          <p:cNvPr id="25611" name="文本框 21"/>
          <p:cNvSpPr txBox="1">
            <a:spLocks noChangeArrowheads="1"/>
          </p:cNvSpPr>
          <p:nvPr/>
        </p:nvSpPr>
        <p:spPr bwMode="auto">
          <a:xfrm>
            <a:off x="3059113" y="5148263"/>
            <a:ext cx="865187" cy="368300"/>
          </a:xfrm>
          <a:prstGeom prst="rect">
            <a:avLst/>
          </a:prstGeom>
          <a:noFill/>
          <a:ln w="9525">
            <a:noFill/>
            <a:miter lim="800000"/>
          </a:ln>
        </p:spPr>
        <p:txBody>
          <a:bodyPr>
            <a:spAutoFit/>
          </a:bodyPr>
          <a:lstStyle/>
          <a:p>
            <a:pPr algn="ctr"/>
            <a:r>
              <a:rPr kumimoji="1" lang="en-US" altLang="zh-CN">
                <a:latin typeface="Calibri" pitchFamily="34" charset="0"/>
              </a:rPr>
              <a:t>3.2Ga</a:t>
            </a:r>
            <a:endParaRPr kumimoji="1" lang="zh-CN" altLang="en-US">
              <a:latin typeface="Calibri" pitchFamily="34" charset="0"/>
            </a:endParaRPr>
          </a:p>
        </p:txBody>
      </p:sp>
      <p:sp>
        <p:nvSpPr>
          <p:cNvPr id="25612" name="文本框 22"/>
          <p:cNvSpPr txBox="1">
            <a:spLocks noChangeArrowheads="1"/>
          </p:cNvSpPr>
          <p:nvPr/>
        </p:nvSpPr>
        <p:spPr bwMode="auto">
          <a:xfrm>
            <a:off x="4427538" y="5157788"/>
            <a:ext cx="865187" cy="368300"/>
          </a:xfrm>
          <a:prstGeom prst="rect">
            <a:avLst/>
          </a:prstGeom>
          <a:noFill/>
          <a:ln w="9525">
            <a:noFill/>
            <a:miter lim="800000"/>
          </a:ln>
        </p:spPr>
        <p:txBody>
          <a:bodyPr>
            <a:spAutoFit/>
          </a:bodyPr>
          <a:lstStyle/>
          <a:p>
            <a:pPr algn="ctr"/>
            <a:r>
              <a:rPr kumimoji="1" lang="en-US" altLang="zh-CN">
                <a:latin typeface="Calibri" pitchFamily="34" charset="0"/>
              </a:rPr>
              <a:t>1.85Ga</a:t>
            </a:r>
            <a:endParaRPr kumimoji="1" lang="zh-CN" altLang="en-US">
              <a:latin typeface="Calibri" pitchFamily="34" charset="0"/>
            </a:endParaRPr>
          </a:p>
        </p:txBody>
      </p:sp>
      <p:sp>
        <p:nvSpPr>
          <p:cNvPr id="24" name="文本框 1"/>
          <p:cNvSpPr txBox="1">
            <a:spLocks noChangeArrowheads="1"/>
          </p:cNvSpPr>
          <p:nvPr/>
        </p:nvSpPr>
        <p:spPr bwMode="auto">
          <a:xfrm>
            <a:off x="5004048" y="2564904"/>
            <a:ext cx="865188" cy="369887"/>
          </a:xfrm>
          <a:prstGeom prst="rect">
            <a:avLst/>
          </a:prstGeom>
          <a:noFill/>
          <a:ln w="9525">
            <a:noFill/>
            <a:miter lim="800000"/>
          </a:ln>
        </p:spPr>
        <p:txBody>
          <a:bodyPr>
            <a:spAutoFit/>
          </a:bodyPr>
          <a:lstStyle/>
          <a:p>
            <a:pPr algn="ctr"/>
            <a:r>
              <a:rPr kumimoji="1" lang="en-US" altLang="zh-CN" dirty="0">
                <a:latin typeface="Calibri" pitchFamily="34" charset="0"/>
              </a:rPr>
              <a:t>3.3Ga</a:t>
            </a:r>
            <a:endParaRPr kumimoji="1" lang="zh-CN" altLang="en-US" dirty="0">
              <a:latin typeface="Calibri"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185"/>
                                        </p:tgtEl>
                                        <p:attrNameLst>
                                          <p:attrName>style.visibility</p:attrName>
                                        </p:attrNameLst>
                                      </p:cBhvr>
                                      <p:to>
                                        <p:strVal val="visible"/>
                                      </p:to>
                                    </p:set>
                                    <p:anim calcmode="lin" valueType="num">
                                      <p:cBhvr additive="base">
                                        <p:cTn id="22" dur="500" fill="hold"/>
                                        <p:tgtEl>
                                          <p:spTgt spid="7185"/>
                                        </p:tgtEl>
                                        <p:attrNameLst>
                                          <p:attrName>ppt_x</p:attrName>
                                        </p:attrNameLst>
                                      </p:cBhvr>
                                      <p:tavLst>
                                        <p:tav tm="0">
                                          <p:val>
                                            <p:strVal val="#ppt_x"/>
                                          </p:val>
                                        </p:tav>
                                        <p:tav tm="100000">
                                          <p:val>
                                            <p:strVal val="#ppt_x"/>
                                          </p:val>
                                        </p:tav>
                                      </p:tavLst>
                                    </p:anim>
                                    <p:anim calcmode="lin" valueType="num">
                                      <p:cBhvr additive="base">
                                        <p:cTn id="23" dur="500" fill="hold"/>
                                        <p:tgtEl>
                                          <p:spTgt spid="7185"/>
                                        </p:tgtEl>
                                        <p:attrNameLst>
                                          <p:attrName>ppt_y</p:attrName>
                                        </p:attrNameLst>
                                      </p:cBhvr>
                                      <p:tavLst>
                                        <p:tav tm="0">
                                          <p:val>
                                            <p:strVal val="1+#ppt_h/2"/>
                                          </p:val>
                                        </p:tav>
                                        <p:tav tm="100000">
                                          <p:val>
                                            <p:strVal val="#ppt_y"/>
                                          </p:val>
                                        </p:tav>
                                      </p:tavLst>
                                    </p:anim>
                                  </p:childTnLst>
                                </p:cTn>
                              </p:par>
                              <p:par>
                                <p:cTn id="24" presetID="2" presetClass="exit" presetSubtype="4" fill="hold" nodeType="with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par>
                                <p:cTn id="28" presetID="2" presetClass="entr" presetSubtype="4" fill="hold" grpId="0" nodeType="withEffect">
                                  <p:stCondLst>
                                    <p:cond delay="0"/>
                                  </p:stCondLst>
                                  <p:childTnLst>
                                    <p:set>
                                      <p:cBhvr>
                                        <p:cTn id="29" dur="1" fill="hold">
                                          <p:stCondLst>
                                            <p:cond delay="0"/>
                                          </p:stCondLst>
                                        </p:cTn>
                                        <p:tgtEl>
                                          <p:spTgt spid="7187"/>
                                        </p:tgtEl>
                                        <p:attrNameLst>
                                          <p:attrName>style.visibility</p:attrName>
                                        </p:attrNameLst>
                                      </p:cBhvr>
                                      <p:to>
                                        <p:strVal val="visible"/>
                                      </p:to>
                                    </p:set>
                                    <p:anim calcmode="lin" valueType="num">
                                      <p:cBhvr additive="base">
                                        <p:cTn id="30" dur="500" fill="hold"/>
                                        <p:tgtEl>
                                          <p:spTgt spid="7187"/>
                                        </p:tgtEl>
                                        <p:attrNameLst>
                                          <p:attrName>ppt_x</p:attrName>
                                        </p:attrNameLst>
                                      </p:cBhvr>
                                      <p:tavLst>
                                        <p:tav tm="0">
                                          <p:val>
                                            <p:strVal val="#ppt_x"/>
                                          </p:val>
                                        </p:tav>
                                        <p:tav tm="100000">
                                          <p:val>
                                            <p:strVal val="#ppt_x"/>
                                          </p:val>
                                        </p:tav>
                                      </p:tavLst>
                                    </p:anim>
                                    <p:anim calcmode="lin" valueType="num">
                                      <p:cBhvr additive="base">
                                        <p:cTn id="31" dur="500" fill="hold"/>
                                        <p:tgtEl>
                                          <p:spTgt spid="718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7189"/>
                                        </p:tgtEl>
                                        <p:attrNameLst>
                                          <p:attrName>style.visibility</p:attrName>
                                        </p:attrNameLst>
                                      </p:cBhvr>
                                      <p:to>
                                        <p:strVal val="visible"/>
                                      </p:to>
                                    </p:set>
                                    <p:anim calcmode="lin" valueType="num">
                                      <p:cBhvr additive="base">
                                        <p:cTn id="34" dur="500" fill="hold"/>
                                        <p:tgtEl>
                                          <p:spTgt spid="7189"/>
                                        </p:tgtEl>
                                        <p:attrNameLst>
                                          <p:attrName>ppt_x</p:attrName>
                                        </p:attrNameLst>
                                      </p:cBhvr>
                                      <p:tavLst>
                                        <p:tav tm="0">
                                          <p:val>
                                            <p:strVal val="#ppt_x"/>
                                          </p:val>
                                        </p:tav>
                                        <p:tav tm="100000">
                                          <p:val>
                                            <p:strVal val="#ppt_x"/>
                                          </p:val>
                                        </p:tav>
                                      </p:tavLst>
                                    </p:anim>
                                    <p:anim calcmode="lin" valueType="num">
                                      <p:cBhvr additive="base">
                                        <p:cTn id="35" dur="500" fill="hold"/>
                                        <p:tgtEl>
                                          <p:spTgt spid="718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186"/>
                                        </p:tgtEl>
                                        <p:attrNameLst>
                                          <p:attrName>style.visibility</p:attrName>
                                        </p:attrNameLst>
                                      </p:cBhvr>
                                      <p:to>
                                        <p:strVal val="visible"/>
                                      </p:to>
                                    </p:set>
                                    <p:anim calcmode="lin" valueType="num">
                                      <p:cBhvr additive="base">
                                        <p:cTn id="40" dur="500" fill="hold"/>
                                        <p:tgtEl>
                                          <p:spTgt spid="7186"/>
                                        </p:tgtEl>
                                        <p:attrNameLst>
                                          <p:attrName>ppt_x</p:attrName>
                                        </p:attrNameLst>
                                      </p:cBhvr>
                                      <p:tavLst>
                                        <p:tav tm="0">
                                          <p:val>
                                            <p:strVal val="#ppt_x"/>
                                          </p:val>
                                        </p:tav>
                                        <p:tav tm="100000">
                                          <p:val>
                                            <p:strVal val="#ppt_x"/>
                                          </p:val>
                                        </p:tav>
                                      </p:tavLst>
                                    </p:anim>
                                    <p:anim calcmode="lin" valueType="num">
                                      <p:cBhvr additive="base">
                                        <p:cTn id="41" dur="500" fill="hold"/>
                                        <p:tgtEl>
                                          <p:spTgt spid="71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5" grpId="0" bldLvl="0" animBg="1" autoUpdateAnimBg="0"/>
      <p:bldP spid="7186" grpId="0" bldLvl="0" animBg="1" autoUpdateAnimBg="0"/>
      <p:bldP spid="7187" grpId="0" animBg="1"/>
      <p:bldP spid="7189" grpId="0" bldLvl="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36838"/>
            <a:ext cx="37798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44450"/>
            <a:ext cx="4370387"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625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1"/>
          <p:cNvPicPr>
            <a:picLocks noChangeAspect="1" noChangeArrowheads="1"/>
          </p:cNvPicPr>
          <p:nvPr/>
        </p:nvPicPr>
        <p:blipFill>
          <a:blip r:embed="rId3">
            <a:extLst>
              <a:ext uri="{28A0092B-C50C-407E-A947-70E740481C1C}">
                <a14:useLocalDpi xmlns:a14="http://schemas.microsoft.com/office/drawing/2010/main" val="0"/>
              </a:ext>
            </a:extLst>
          </a:blip>
          <a:srcRect l="3088"/>
          <a:stretch>
            <a:fillRect/>
          </a:stretch>
        </p:blipFill>
        <p:spPr bwMode="auto">
          <a:xfrm>
            <a:off x="4572000" y="333375"/>
            <a:ext cx="4321175" cy="63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0"/>
          <p:cNvGrpSpPr>
            <a:grpSpLocks noChangeAspect="1"/>
          </p:cNvGrpSpPr>
          <p:nvPr/>
        </p:nvGrpSpPr>
        <p:grpSpPr bwMode="auto">
          <a:xfrm>
            <a:off x="468313" y="1557338"/>
            <a:ext cx="3613150" cy="4967287"/>
            <a:chOff x="3444875" y="71438"/>
            <a:chExt cx="4799013" cy="6597650"/>
          </a:xfrm>
        </p:grpSpPr>
        <p:pic>
          <p:nvPicPr>
            <p:cNvPr id="2458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4875" y="71438"/>
              <a:ext cx="4799013"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矩形 2"/>
            <p:cNvSpPr>
              <a:spLocks noChangeArrowheads="1"/>
            </p:cNvSpPr>
            <p:nvPr/>
          </p:nvSpPr>
          <p:spPr bwMode="auto">
            <a:xfrm>
              <a:off x="6227763" y="692150"/>
              <a:ext cx="576262" cy="2160588"/>
            </a:xfrm>
            <a:prstGeom prst="rect">
              <a:avLst/>
            </a:prstGeom>
            <a:solidFill>
              <a:srgbClr val="FFFF00">
                <a:alpha val="38039"/>
              </a:srgbClr>
            </a:solidFill>
            <a:ln w="50800" algn="ctr">
              <a:solidFill>
                <a:srgbClr val="CC0000"/>
              </a:solidFill>
              <a:prstDash val="sysDash"/>
              <a:round/>
              <a:headEnd/>
              <a:tailEnd/>
            </a:ln>
          </p:spPr>
          <p:txBody>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eaLnBrk="1" hangingPunct="1"/>
              <a:endParaRPr lang="zh-CN" altLang="en-US"/>
            </a:p>
          </p:txBody>
        </p:sp>
        <p:sp>
          <p:nvSpPr>
            <p:cNvPr id="3" name="矩形 2"/>
            <p:cNvSpPr>
              <a:spLocks noChangeArrowheads="1"/>
            </p:cNvSpPr>
            <p:nvPr/>
          </p:nvSpPr>
          <p:spPr bwMode="auto">
            <a:xfrm>
              <a:off x="6228134" y="2998104"/>
              <a:ext cx="575628" cy="647324"/>
            </a:xfrm>
            <a:prstGeom prst="rect">
              <a:avLst/>
            </a:prstGeom>
            <a:solidFill>
              <a:schemeClr val="accent2">
                <a:lumMod val="60000"/>
                <a:lumOff val="40000"/>
                <a:alpha val="38000"/>
              </a:schemeClr>
            </a:solidFill>
            <a:ln w="50800" algn="ctr">
              <a:solidFill>
                <a:srgbClr val="CC0000"/>
              </a:solidFill>
              <a:prstDash val="sysDash"/>
              <a:round/>
              <a:headEnd/>
              <a:tailEnd/>
            </a:ln>
          </p:spPr>
          <p:txBody>
            <a:bodyPr/>
            <a:lstStyle/>
            <a:p>
              <a:pPr>
                <a:defRPr/>
              </a:pPr>
              <a:endParaRPr lang="zh-CN" altLang="en-US"/>
            </a:p>
          </p:txBody>
        </p:sp>
        <p:sp>
          <p:nvSpPr>
            <p:cNvPr id="24592" name="矩形 2"/>
            <p:cNvSpPr>
              <a:spLocks noChangeArrowheads="1"/>
            </p:cNvSpPr>
            <p:nvPr/>
          </p:nvSpPr>
          <p:spPr bwMode="auto">
            <a:xfrm>
              <a:off x="6227763" y="3789363"/>
              <a:ext cx="576262" cy="431800"/>
            </a:xfrm>
            <a:prstGeom prst="rect">
              <a:avLst/>
            </a:prstGeom>
            <a:solidFill>
              <a:srgbClr val="FFFF00">
                <a:alpha val="38039"/>
              </a:srgbClr>
            </a:solidFill>
            <a:ln w="50800" algn="ctr">
              <a:solidFill>
                <a:srgbClr val="CC0000"/>
              </a:solidFill>
              <a:prstDash val="sysDash"/>
              <a:round/>
              <a:headEnd/>
              <a:tailEnd/>
            </a:ln>
          </p:spPr>
          <p:txBody>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eaLnBrk="1" hangingPunct="1"/>
              <a:endParaRPr lang="zh-CN" altLang="en-US"/>
            </a:p>
          </p:txBody>
        </p:sp>
        <p:sp>
          <p:nvSpPr>
            <p:cNvPr id="4" name="矩形 2"/>
            <p:cNvSpPr>
              <a:spLocks noChangeArrowheads="1"/>
            </p:cNvSpPr>
            <p:nvPr/>
          </p:nvSpPr>
          <p:spPr bwMode="auto">
            <a:xfrm>
              <a:off x="6228134" y="4436135"/>
              <a:ext cx="575628" cy="792815"/>
            </a:xfrm>
            <a:prstGeom prst="rect">
              <a:avLst/>
            </a:prstGeom>
            <a:solidFill>
              <a:schemeClr val="accent2">
                <a:lumMod val="60000"/>
                <a:lumOff val="40000"/>
                <a:alpha val="38000"/>
              </a:schemeClr>
            </a:solidFill>
            <a:ln w="50800" algn="ctr">
              <a:solidFill>
                <a:srgbClr val="CC0000"/>
              </a:solidFill>
              <a:prstDash val="sysDash"/>
              <a:round/>
              <a:headEnd/>
              <a:tailEnd/>
            </a:ln>
          </p:spPr>
          <p:txBody>
            <a:bodyPr/>
            <a:lstStyle/>
            <a:p>
              <a:pPr>
                <a:defRPr/>
              </a:pPr>
              <a:endParaRPr lang="zh-CN" altLang="en-US"/>
            </a:p>
          </p:txBody>
        </p:sp>
        <p:sp>
          <p:nvSpPr>
            <p:cNvPr id="24594" name="矩形 2"/>
            <p:cNvSpPr>
              <a:spLocks noChangeArrowheads="1"/>
            </p:cNvSpPr>
            <p:nvPr/>
          </p:nvSpPr>
          <p:spPr bwMode="auto">
            <a:xfrm>
              <a:off x="6227763" y="5300663"/>
              <a:ext cx="576262" cy="288925"/>
            </a:xfrm>
            <a:prstGeom prst="rect">
              <a:avLst/>
            </a:prstGeom>
            <a:solidFill>
              <a:srgbClr val="FFFF00">
                <a:alpha val="38039"/>
              </a:srgbClr>
            </a:solidFill>
            <a:ln w="50800" algn="ctr">
              <a:solidFill>
                <a:srgbClr val="CC0000"/>
              </a:solidFill>
              <a:prstDash val="sysDash"/>
              <a:round/>
              <a:headEnd/>
              <a:tailEnd/>
            </a:ln>
          </p:spPr>
          <p:txBody>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eaLnBrk="1" hangingPunct="1"/>
              <a:endParaRPr lang="zh-CN" altLang="en-US"/>
            </a:p>
          </p:txBody>
        </p:sp>
        <p:sp>
          <p:nvSpPr>
            <p:cNvPr id="24595" name="矩形 2"/>
            <p:cNvSpPr>
              <a:spLocks noChangeArrowheads="1"/>
            </p:cNvSpPr>
            <p:nvPr/>
          </p:nvSpPr>
          <p:spPr bwMode="auto">
            <a:xfrm>
              <a:off x="4140200" y="692150"/>
              <a:ext cx="576263" cy="5616575"/>
            </a:xfrm>
            <a:prstGeom prst="rect">
              <a:avLst/>
            </a:prstGeom>
            <a:solidFill>
              <a:srgbClr val="FFFF00">
                <a:alpha val="38039"/>
              </a:srgbClr>
            </a:solidFill>
            <a:ln w="50800" algn="ctr">
              <a:solidFill>
                <a:srgbClr val="CC0000"/>
              </a:solidFill>
              <a:prstDash val="sysDash"/>
              <a:round/>
              <a:headEnd/>
              <a:tailEnd/>
            </a:ln>
          </p:spPr>
          <p:txBody>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eaLnBrk="1" hangingPunct="1"/>
              <a:endParaRPr lang="zh-CN" altLang="en-US"/>
            </a:p>
          </p:txBody>
        </p:sp>
        <p:sp>
          <p:nvSpPr>
            <p:cNvPr id="5" name="矩形 2"/>
            <p:cNvSpPr>
              <a:spLocks noChangeArrowheads="1"/>
            </p:cNvSpPr>
            <p:nvPr/>
          </p:nvSpPr>
          <p:spPr bwMode="auto">
            <a:xfrm>
              <a:off x="6223917" y="5661201"/>
              <a:ext cx="577737" cy="503944"/>
            </a:xfrm>
            <a:prstGeom prst="rect">
              <a:avLst/>
            </a:prstGeom>
            <a:solidFill>
              <a:schemeClr val="accent2">
                <a:lumMod val="60000"/>
                <a:lumOff val="40000"/>
                <a:alpha val="38000"/>
              </a:schemeClr>
            </a:solidFill>
            <a:ln w="50800" algn="ctr">
              <a:solidFill>
                <a:srgbClr val="CC0000"/>
              </a:solidFill>
              <a:prstDash val="sysDash"/>
              <a:round/>
              <a:headEnd/>
              <a:tailEnd/>
            </a:ln>
          </p:spPr>
          <p:txBody>
            <a:bodyPr/>
            <a:lstStyle/>
            <a:p>
              <a:pPr>
                <a:defRPr/>
              </a:pPr>
              <a:endParaRPr lang="zh-CN" altLang="en-US"/>
            </a:p>
          </p:txBody>
        </p:sp>
      </p:grpSp>
      <p:grpSp>
        <p:nvGrpSpPr>
          <p:cNvPr id="24580" name="组合 13"/>
          <p:cNvGrpSpPr>
            <a:grpSpLocks/>
          </p:cNvGrpSpPr>
          <p:nvPr/>
        </p:nvGrpSpPr>
        <p:grpSpPr bwMode="auto">
          <a:xfrm>
            <a:off x="1187450" y="981075"/>
            <a:ext cx="2030413" cy="431800"/>
            <a:chOff x="1331640" y="404664"/>
            <a:chExt cx="2030338" cy="432048"/>
          </a:xfrm>
        </p:grpSpPr>
        <p:pic>
          <p:nvPicPr>
            <p:cNvPr id="24587" name="Picture 6"/>
            <p:cNvPicPr>
              <a:picLocks noChangeAspect="1" noChangeArrowheads="1"/>
            </p:cNvPicPr>
            <p:nvPr/>
          </p:nvPicPr>
          <p:blipFill>
            <a:blip r:embed="rId5">
              <a:extLst>
                <a:ext uri="{28A0092B-C50C-407E-A947-70E740481C1C}">
                  <a14:useLocalDpi xmlns:a14="http://schemas.microsoft.com/office/drawing/2010/main" val="0"/>
                </a:ext>
              </a:extLst>
            </a:blip>
            <a:srcRect t="29227" r="59256" b="11867"/>
            <a:stretch>
              <a:fillRect/>
            </a:stretch>
          </p:blipFill>
          <p:spPr bwMode="auto">
            <a:xfrm>
              <a:off x="1331640" y="404664"/>
              <a:ext cx="2030338" cy="4320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8" name="TextBox 12"/>
            <p:cNvSpPr txBox="1">
              <a:spLocks noChangeArrowheads="1"/>
            </p:cNvSpPr>
            <p:nvPr/>
          </p:nvSpPr>
          <p:spPr bwMode="auto">
            <a:xfrm>
              <a:off x="1331640" y="548680"/>
              <a:ext cx="2016224"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eaLnBrk="1" hangingPunct="1"/>
              <a:r>
                <a:rPr lang="en-US" altLang="zh-CN" sz="1200" b="0">
                  <a:latin typeface="Arial Rounded MT Bold" panose="020F0704030504030204" pitchFamily="34" charset="0"/>
                </a:rPr>
                <a:t>-5%                                  5%</a:t>
              </a:r>
              <a:endParaRPr lang="zh-CN" altLang="en-US" sz="1200" b="0">
                <a:latin typeface="Arial Rounded MT Bold" panose="020F0704030504030204" pitchFamily="34" charset="0"/>
              </a:endParaRPr>
            </a:p>
          </p:txBody>
        </p:sp>
      </p:grpSp>
      <p:sp>
        <p:nvSpPr>
          <p:cNvPr id="15" name="Text Box 10"/>
          <p:cNvSpPr txBox="1">
            <a:spLocks noChangeArrowheads="1"/>
          </p:cNvSpPr>
          <p:nvPr/>
        </p:nvSpPr>
        <p:spPr bwMode="auto">
          <a:xfrm>
            <a:off x="0" y="404813"/>
            <a:ext cx="4464050" cy="522287"/>
          </a:xfrm>
          <a:prstGeom prst="rect">
            <a:avLst/>
          </a:prstGeom>
          <a:noFill/>
          <a:ln>
            <a:noFill/>
          </a:ln>
          <a:effectLst/>
          <a:extLst/>
        </p:spPr>
        <p:txBody>
          <a:bodyPr>
            <a:spAutoFit/>
          </a:bodyPr>
          <a:lstStyle/>
          <a:p>
            <a:pPr algn="ctr">
              <a:defRPr/>
            </a:pPr>
            <a:r>
              <a:rPr lang="en-US" altLang="zh-CN" sz="2800" b="0" dirty="0">
                <a:solidFill>
                  <a:srgbClr val="002060"/>
                </a:solidFill>
                <a:effectLst>
                  <a:outerShdw blurRad="38100" dist="38100" dir="2700000" algn="tl">
                    <a:srgbClr val="C0C0C0"/>
                  </a:outerShdw>
                </a:effectLst>
                <a:latin typeface="Arial Rounded MT Bold" pitchFamily="34" charset="0"/>
                <a:sym typeface="Arial" pitchFamily="34" charset="0"/>
              </a:rPr>
              <a:t>Small-scale extensions</a:t>
            </a:r>
            <a:endParaRPr lang="zh-CN" altLang="en-US" sz="2800" b="0" dirty="0">
              <a:solidFill>
                <a:srgbClr val="002060"/>
              </a:solidFill>
            </a:endParaRPr>
          </a:p>
        </p:txBody>
      </p:sp>
      <p:sp>
        <p:nvSpPr>
          <p:cNvPr id="16" name="圆角矩形 15"/>
          <p:cNvSpPr/>
          <p:nvPr/>
        </p:nvSpPr>
        <p:spPr bwMode="auto">
          <a:xfrm>
            <a:off x="1331913" y="1844675"/>
            <a:ext cx="6767512" cy="2592388"/>
          </a:xfrm>
          <a:prstGeom prst="roundRect">
            <a:avLst/>
          </a:prstGeom>
          <a:solidFill>
            <a:schemeClr val="bg1"/>
          </a:solidFill>
          <a:ln w="9525" cap="flat" cmpd="sng">
            <a:solidFill>
              <a:schemeClr val="tx1"/>
            </a:solidFill>
            <a:round/>
            <a:headEnd/>
            <a:tailEnd/>
          </a:ln>
          <a:effectLst>
            <a:outerShdw dist="107763" dir="18900000" algn="ctr" rotWithShape="0">
              <a:schemeClr val="bg2">
                <a:alpha val="50000"/>
              </a:schemeClr>
            </a:outerShdw>
          </a:effectLst>
          <a:extLst/>
        </p:spPr>
        <p:txBody>
          <a:bodyPr wrap="none" anchor="ctr"/>
          <a:lstStyle/>
          <a:p>
            <a:pPr algn="ctr">
              <a:lnSpc>
                <a:spcPct val="120000"/>
              </a:lnSpc>
              <a:defRPr/>
            </a:pPr>
            <a:r>
              <a:rPr lang="en-US" altLang="zh-CN" sz="2800" b="0" dirty="0">
                <a:solidFill>
                  <a:srgbClr val="002060"/>
                </a:solidFill>
                <a:latin typeface="Myriad Pro" panose="020B0503030403020204" pitchFamily="34" charset="0"/>
              </a:rPr>
              <a:t>rapid changes </a:t>
            </a:r>
            <a:r>
              <a:rPr lang="en-US" altLang="zh-CN" sz="2800" b="0" dirty="0">
                <a:solidFill>
                  <a:srgbClr val="002060"/>
                </a:solidFill>
                <a:latin typeface="Myriad Pro" panose="020B0503030403020204" pitchFamily="34" charset="0"/>
                <a:sym typeface="Wingdings"/>
              </a:rPr>
              <a:t></a:t>
            </a:r>
            <a:endParaRPr lang="en-US" altLang="zh-CN" sz="2800" b="0" dirty="0">
              <a:solidFill>
                <a:srgbClr val="002060"/>
              </a:solidFill>
              <a:latin typeface="Myriad Pro" panose="020B0503030403020204" pitchFamily="34" charset="0"/>
            </a:endParaRPr>
          </a:p>
          <a:p>
            <a:pPr algn="ctr">
              <a:lnSpc>
                <a:spcPct val="120000"/>
              </a:lnSpc>
              <a:defRPr/>
            </a:pPr>
            <a:r>
              <a:rPr lang="en-US" altLang="zh-CN" sz="2800" b="0" dirty="0">
                <a:solidFill>
                  <a:srgbClr val="002060"/>
                </a:solidFill>
                <a:latin typeface="Myriad Pro" panose="020B0503030403020204" pitchFamily="34" charset="0"/>
              </a:rPr>
              <a:t>relative shallower depth</a:t>
            </a:r>
          </a:p>
          <a:p>
            <a:pPr algn="ctr">
              <a:lnSpc>
                <a:spcPct val="120000"/>
              </a:lnSpc>
              <a:defRPr/>
            </a:pPr>
            <a:r>
              <a:rPr lang="en-US" altLang="zh-CN" sz="2800" b="0" dirty="0">
                <a:solidFill>
                  <a:srgbClr val="C00000"/>
                </a:solidFill>
                <a:latin typeface="Myriad Pro" panose="020B0503030403020204" pitchFamily="34" charset="0"/>
              </a:rPr>
              <a:t>&lt; 120 km</a:t>
            </a:r>
          </a:p>
          <a:p>
            <a:pPr algn="ctr">
              <a:lnSpc>
                <a:spcPct val="120000"/>
              </a:lnSpc>
              <a:defRPr/>
            </a:pPr>
            <a:r>
              <a:rPr lang="en-US" altLang="zh-CN" sz="2800" b="0" dirty="0">
                <a:solidFill>
                  <a:srgbClr val="C00000"/>
                </a:solidFill>
                <a:latin typeface="Myriad Pro" panose="020B0503030403020204" pitchFamily="34" charset="0"/>
              </a:rPr>
              <a:t>Consistent with Cretaceous extension</a:t>
            </a:r>
            <a:endParaRPr lang="zh-CN" altLang="en-US" sz="2800" b="0" dirty="0">
              <a:solidFill>
                <a:srgbClr val="C00000"/>
              </a:solidFill>
              <a:latin typeface="Myriad Pro" panose="020B0503030403020204" pitchFamily="34" charset="0"/>
            </a:endParaRPr>
          </a:p>
        </p:txBody>
      </p:sp>
      <p:sp>
        <p:nvSpPr>
          <p:cNvPr id="24583" name="Text Box 5"/>
          <p:cNvSpPr txBox="1">
            <a:spLocks noChangeArrowheads="1"/>
          </p:cNvSpPr>
          <p:nvPr/>
        </p:nvSpPr>
        <p:spPr bwMode="auto">
          <a:xfrm>
            <a:off x="3059113" y="6524625"/>
            <a:ext cx="29162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Garamond" panose="02020404030301010803" pitchFamily="18" charset="0"/>
                <a:ea typeface="宋体" panose="02010600030101010101" pitchFamily="2" charset="-122"/>
              </a:defRPr>
            </a:lvl1pPr>
            <a:lvl2pPr marL="742950" indent="-285750" eaLnBrk="0" hangingPunct="0">
              <a:defRPr b="1">
                <a:solidFill>
                  <a:schemeClr val="tx1"/>
                </a:solidFill>
                <a:latin typeface="Garamond" panose="02020404030301010803" pitchFamily="18" charset="0"/>
                <a:ea typeface="宋体" panose="02010600030101010101" pitchFamily="2" charset="-122"/>
              </a:defRPr>
            </a:lvl2pPr>
            <a:lvl3pPr marL="1143000" indent="-228600" eaLnBrk="0" hangingPunct="0">
              <a:defRPr b="1">
                <a:solidFill>
                  <a:schemeClr val="tx1"/>
                </a:solidFill>
                <a:latin typeface="Garamond" panose="02020404030301010803" pitchFamily="18" charset="0"/>
                <a:ea typeface="宋体" panose="02010600030101010101" pitchFamily="2" charset="-122"/>
              </a:defRPr>
            </a:lvl3pPr>
            <a:lvl4pPr marL="1600200" indent="-228600" eaLnBrk="0" hangingPunct="0">
              <a:defRPr b="1">
                <a:solidFill>
                  <a:schemeClr val="tx1"/>
                </a:solidFill>
                <a:latin typeface="Garamond" panose="02020404030301010803" pitchFamily="18" charset="0"/>
                <a:ea typeface="宋体" panose="02010600030101010101" pitchFamily="2" charset="-122"/>
              </a:defRPr>
            </a:lvl4pPr>
            <a:lvl5pPr marL="2057400" indent="-228600" eaLnBrk="0" hangingPunct="0">
              <a:defRPr b="1">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Garamond" panose="02020404030301010803" pitchFamily="18" charset="0"/>
                <a:ea typeface="宋体" panose="02010600030101010101" pitchFamily="2" charset="-122"/>
              </a:defRPr>
            </a:lvl9pPr>
          </a:lstStyle>
          <a:p>
            <a:pPr algn="ctr"/>
            <a:r>
              <a:rPr lang="zh-CN" altLang="en-US" sz="1200" b="0">
                <a:solidFill>
                  <a:srgbClr val="002060"/>
                </a:solidFill>
                <a:latin typeface="Arial Rounded MT Bold" panose="020F0704030504030204" pitchFamily="34" charset="0"/>
              </a:rPr>
              <a:t>Zhao et al.,</a:t>
            </a:r>
            <a:r>
              <a:rPr lang="en-US" altLang="zh-CN" sz="1200" b="0">
                <a:solidFill>
                  <a:srgbClr val="002060"/>
                </a:solidFill>
                <a:latin typeface="Arial Rounded MT Bold" panose="020F0704030504030204" pitchFamily="34" charset="0"/>
              </a:rPr>
              <a:t> in preparation</a:t>
            </a:r>
            <a:endParaRPr lang="zh-CN" altLang="en-US" sz="1200" b="0">
              <a:solidFill>
                <a:srgbClr val="002060"/>
              </a:solidFill>
              <a:latin typeface="Arial Rounded MT Bold" panose="020F0704030504030204" pitchFamily="34" charset="0"/>
            </a:endParaRPr>
          </a:p>
        </p:txBody>
      </p:sp>
      <p:cxnSp>
        <p:nvCxnSpPr>
          <p:cNvPr id="24584" name="直接箭头连接符 13"/>
          <p:cNvCxnSpPr>
            <a:cxnSpLocks noChangeShapeType="1"/>
          </p:cNvCxnSpPr>
          <p:nvPr/>
        </p:nvCxnSpPr>
        <p:spPr bwMode="auto">
          <a:xfrm>
            <a:off x="5513388" y="325438"/>
            <a:ext cx="1008062" cy="1587"/>
          </a:xfrm>
          <a:prstGeom prst="straightConnector1">
            <a:avLst/>
          </a:prstGeom>
          <a:noFill/>
          <a:ln w="47625" algn="ctr">
            <a:solidFill>
              <a:srgbClr val="002060"/>
            </a:solidFill>
            <a:round/>
            <a:headEnd type="arrow" w="sm" len="sm"/>
            <a:tailEnd type="arrow" w="sm" len="sm"/>
          </a:ln>
          <a:extLst>
            <a:ext uri="{909E8E84-426E-40DD-AFC4-6F175D3DCCD1}">
              <a14:hiddenFill xmlns:a14="http://schemas.microsoft.com/office/drawing/2010/main">
                <a:noFill/>
              </a14:hiddenFill>
            </a:ext>
          </a:extLst>
        </p:spPr>
      </p:cxnSp>
      <p:cxnSp>
        <p:nvCxnSpPr>
          <p:cNvPr id="24585" name="直接箭头连接符 13"/>
          <p:cNvCxnSpPr>
            <a:cxnSpLocks noChangeShapeType="1"/>
          </p:cNvCxnSpPr>
          <p:nvPr/>
        </p:nvCxnSpPr>
        <p:spPr bwMode="auto">
          <a:xfrm flipV="1">
            <a:off x="7105650" y="327025"/>
            <a:ext cx="423863" cy="6350"/>
          </a:xfrm>
          <a:prstGeom prst="straightConnector1">
            <a:avLst/>
          </a:prstGeom>
          <a:noFill/>
          <a:ln w="47625" algn="ctr">
            <a:solidFill>
              <a:srgbClr val="002060"/>
            </a:solidFill>
            <a:round/>
            <a:headEnd type="arrow" w="sm" len="sm"/>
            <a:tailEnd type="arrow" w="sm" len="sm"/>
          </a:ln>
          <a:extLst>
            <a:ext uri="{909E8E84-426E-40DD-AFC4-6F175D3DCCD1}">
              <a14:hiddenFill xmlns:a14="http://schemas.microsoft.com/office/drawing/2010/main">
                <a:noFill/>
              </a14:hiddenFill>
            </a:ext>
          </a:extLst>
        </p:spPr>
      </p:cxnSp>
      <p:cxnSp>
        <p:nvCxnSpPr>
          <p:cNvPr id="24586" name="直接箭头连接符 13"/>
          <p:cNvCxnSpPr>
            <a:cxnSpLocks noChangeShapeType="1"/>
          </p:cNvCxnSpPr>
          <p:nvPr/>
        </p:nvCxnSpPr>
        <p:spPr bwMode="auto">
          <a:xfrm flipV="1">
            <a:off x="7970838" y="327025"/>
            <a:ext cx="423862" cy="6350"/>
          </a:xfrm>
          <a:prstGeom prst="straightConnector1">
            <a:avLst/>
          </a:prstGeom>
          <a:noFill/>
          <a:ln w="47625" algn="ctr">
            <a:solidFill>
              <a:srgbClr val="002060"/>
            </a:solidFill>
            <a:round/>
            <a:headEnd type="arrow" w="sm" len="sm"/>
            <a:tailEnd type="arrow" w="sm" len="sm"/>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534831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9592" y="2492896"/>
            <a:ext cx="7560840" cy="1089699"/>
          </a:xfrm>
          <a:prstGeom prst="rect">
            <a:avLst/>
          </a:prstGeom>
          <a:solidFill>
            <a:srgbClr val="0070C0"/>
          </a:solidFill>
        </p:spPr>
        <p:txBody>
          <a:bodyPr wrap="square" tIns="180000" rtlCol="0">
            <a:spAutoFit/>
          </a:bodyPr>
          <a:lstStyle/>
          <a:p>
            <a:pPr algn="ctr">
              <a:spcBef>
                <a:spcPts val="1200"/>
              </a:spcBef>
            </a:pPr>
            <a:r>
              <a:rPr lang="en-US" altLang="zh-CN" sz="3800" b="0" dirty="0">
                <a:solidFill>
                  <a:schemeClr val="bg1"/>
                </a:solidFill>
                <a:latin typeface="黑体" pitchFamily="49" charset="-122"/>
                <a:ea typeface="黑体" pitchFamily="49" charset="-122"/>
                <a:cs typeface="黑体"/>
              </a:rPr>
              <a:t>4. </a:t>
            </a:r>
            <a:r>
              <a:rPr lang="zh-CN" altLang="en-US" sz="3800" b="0" dirty="0">
                <a:solidFill>
                  <a:schemeClr val="bg1"/>
                </a:solidFill>
                <a:latin typeface="黑体" pitchFamily="49" charset="-122"/>
                <a:ea typeface="黑体" pitchFamily="49" charset="-122"/>
                <a:cs typeface="黑体"/>
              </a:rPr>
              <a:t>关于参考模型的思考</a:t>
            </a:r>
            <a:endParaRPr lang="en-US" altLang="zh-CN" sz="3800" b="0" dirty="0">
              <a:solidFill>
                <a:schemeClr val="bg1"/>
              </a:solidFill>
              <a:latin typeface="+mj-ea"/>
              <a:cs typeface="黑体"/>
            </a:endParaRPr>
          </a:p>
          <a:p>
            <a:endParaRPr lang="zh-CN" altLang="en-US" dirty="0"/>
          </a:p>
        </p:txBody>
      </p:sp>
    </p:spTree>
    <p:extLst>
      <p:ext uri="{BB962C8B-B14F-4D97-AF65-F5344CB8AC3E}">
        <p14:creationId xmlns:p14="http://schemas.microsoft.com/office/powerpoint/2010/main" val="1239777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0" dirty="0">
                <a:effectLst/>
              </a:rPr>
              <a:t>需要解决的问题</a:t>
            </a:r>
          </a:p>
        </p:txBody>
      </p:sp>
      <p:sp>
        <p:nvSpPr>
          <p:cNvPr id="3" name="内容占位符 2"/>
          <p:cNvSpPr>
            <a:spLocks noGrp="1"/>
          </p:cNvSpPr>
          <p:nvPr>
            <p:ph idx="1"/>
          </p:nvPr>
        </p:nvSpPr>
        <p:spPr>
          <a:xfrm>
            <a:off x="1043608" y="1600200"/>
            <a:ext cx="7643192" cy="4525963"/>
          </a:xfrm>
        </p:spPr>
        <p:txBody>
          <a:bodyPr/>
          <a:lstStyle/>
          <a:p>
            <a:pPr>
              <a:lnSpc>
                <a:spcPct val="150000"/>
              </a:lnSpc>
            </a:pPr>
            <a:r>
              <a:rPr lang="zh-CN" altLang="en-US" dirty="0">
                <a:latin typeface="黑体" panose="02010609060101010101" pitchFamily="49" charset="-122"/>
                <a:ea typeface="黑体" panose="02010609060101010101" pitchFamily="49" charset="-122"/>
              </a:rPr>
              <a:t>用户：固体地球科学</a:t>
            </a:r>
            <a:r>
              <a:rPr lang="en-US" altLang="zh-CN" dirty="0">
                <a:latin typeface="黑体" panose="02010609060101010101" pitchFamily="49" charset="-122"/>
                <a:ea typeface="黑体" panose="02010609060101010101" pitchFamily="49" charset="-122"/>
              </a:rPr>
              <a:t>?</a:t>
            </a:r>
          </a:p>
          <a:p>
            <a:pPr lvl="1">
              <a:lnSpc>
                <a:spcPct val="150000"/>
              </a:lnSpc>
            </a:pPr>
            <a:r>
              <a:rPr lang="en-US" altLang="zh-CN" dirty="0">
                <a:solidFill>
                  <a:srgbClr val="C00000"/>
                </a:solidFill>
                <a:latin typeface="Myriad Pro" panose="020B0503030403020204" pitchFamily="34" charset="0"/>
                <a:ea typeface="黑体" panose="02010609060101010101" pitchFamily="49" charset="-122"/>
              </a:rPr>
              <a:t>More consistency but less inconsistency</a:t>
            </a:r>
          </a:p>
          <a:p>
            <a:pPr>
              <a:lnSpc>
                <a:spcPct val="150000"/>
              </a:lnSpc>
            </a:pPr>
            <a:r>
              <a:rPr lang="zh-CN" altLang="en-US" dirty="0">
                <a:latin typeface="黑体" panose="02010609060101010101" pitchFamily="49" charset="-122"/>
                <a:ea typeface="黑体" panose="02010609060101010101" pitchFamily="49" charset="-122"/>
              </a:rPr>
              <a:t>多数据集的质量评价与选取</a:t>
            </a:r>
            <a:endParaRPr lang="en-US" altLang="zh-CN"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多参数集（速度、密度、温度、熔融程度）的接口</a:t>
            </a:r>
            <a:endParaRPr lang="en-US" altLang="zh-CN" dirty="0">
              <a:latin typeface="黑体" panose="02010609060101010101" pitchFamily="49" charset="-122"/>
              <a:ea typeface="黑体" panose="02010609060101010101" pitchFamily="49" charset="-122"/>
            </a:endParaRPr>
          </a:p>
          <a:p>
            <a:pPr marL="0" indent="0">
              <a:buNone/>
            </a:pPr>
            <a:endParaRPr lang="zh-CN" altLang="en-US"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680877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48853" y="348383"/>
            <a:ext cx="5580620" cy="1040918"/>
          </a:xfrm>
        </p:spPr>
        <p:txBody>
          <a:bodyPr/>
          <a:lstStyle/>
          <a:p>
            <a:r>
              <a:rPr lang="zh-CN" altLang="en-US" sz="3200" b="0" dirty="0">
                <a:solidFill>
                  <a:schemeClr val="accent6">
                    <a:lumMod val="75000"/>
                  </a:schemeClr>
                </a:solidFill>
                <a:effectLst/>
                <a:latin typeface="黑体" panose="02010609060101010101" pitchFamily="49" charset="-122"/>
                <a:ea typeface="黑体" panose="02010609060101010101" pitchFamily="49" charset="-122"/>
              </a:rPr>
              <a:t>俯冲板块的形态</a:t>
            </a:r>
            <a:r>
              <a:rPr lang="en-US" altLang="zh-CN" sz="3200" b="0" dirty="0">
                <a:solidFill>
                  <a:schemeClr val="accent6">
                    <a:lumMod val="75000"/>
                  </a:schemeClr>
                </a:solidFill>
                <a:effectLst/>
                <a:latin typeface="黑体" panose="02010609060101010101" pitchFamily="49" charset="-122"/>
                <a:ea typeface="黑体" panose="02010609060101010101" pitchFamily="49" charset="-122"/>
              </a:rPr>
              <a:t>:</a:t>
            </a:r>
            <a:r>
              <a:rPr lang="zh-CN" altLang="en-US" sz="3200" b="0" dirty="0">
                <a:solidFill>
                  <a:schemeClr val="accent6">
                    <a:lumMod val="75000"/>
                  </a:schemeClr>
                </a:solidFill>
                <a:effectLst/>
                <a:latin typeface="黑体" panose="02010609060101010101" pitchFamily="49" charset="-122"/>
                <a:ea typeface="黑体" panose="02010609060101010101" pitchFamily="49" charset="-122"/>
              </a:rPr>
              <a:t>东</a:t>
            </a:r>
            <a:r>
              <a:rPr lang="en-US" altLang="zh-CN" sz="3200" b="0" dirty="0">
                <a:solidFill>
                  <a:schemeClr val="accent6">
                    <a:lumMod val="75000"/>
                  </a:schemeClr>
                </a:solidFill>
                <a:effectLst/>
                <a:latin typeface="黑体" panose="02010609060101010101" pitchFamily="49" charset="-122"/>
                <a:ea typeface="黑体" panose="02010609060101010101" pitchFamily="49" charset="-122"/>
              </a:rPr>
              <a:t>—</a:t>
            </a:r>
            <a:r>
              <a:rPr lang="zh-CN" altLang="en-US" sz="3200" b="0" dirty="0">
                <a:solidFill>
                  <a:schemeClr val="accent6">
                    <a:lumMod val="75000"/>
                  </a:schemeClr>
                </a:solidFill>
                <a:effectLst/>
                <a:latin typeface="黑体" panose="02010609060101010101" pitchFamily="49" charset="-122"/>
                <a:ea typeface="黑体" panose="02010609060101010101" pitchFamily="49" charset="-122"/>
              </a:rPr>
              <a:t>西展布</a:t>
            </a:r>
            <a:br>
              <a:rPr lang="en-US" altLang="zh-CN" sz="3200" b="0" dirty="0">
                <a:solidFill>
                  <a:schemeClr val="accent6">
                    <a:lumMod val="75000"/>
                  </a:schemeClr>
                </a:solidFill>
                <a:effectLst/>
                <a:latin typeface="黑体" panose="02010609060101010101" pitchFamily="49" charset="-122"/>
                <a:ea typeface="黑体" panose="02010609060101010101" pitchFamily="49" charset="-122"/>
              </a:rPr>
            </a:br>
            <a:r>
              <a:rPr lang="zh-CN" altLang="en-US" sz="3200" b="0" dirty="0">
                <a:solidFill>
                  <a:schemeClr val="accent6">
                    <a:lumMod val="75000"/>
                  </a:schemeClr>
                </a:solidFill>
                <a:effectLst/>
                <a:latin typeface="黑体" panose="02010609060101010101" pitchFamily="49" charset="-122"/>
                <a:ea typeface="黑体" panose="02010609060101010101" pitchFamily="49" charset="-122"/>
              </a:rPr>
              <a:t>俯冲与停滞板片的南北差异</a:t>
            </a:r>
          </a:p>
        </p:txBody>
      </p:sp>
      <p:sp>
        <p:nvSpPr>
          <p:cNvPr id="4" name="矩形 3"/>
          <p:cNvSpPr>
            <a:spLocks noChangeArrowheads="1"/>
          </p:cNvSpPr>
          <p:nvPr/>
        </p:nvSpPr>
        <p:spPr bwMode="auto">
          <a:xfrm>
            <a:off x="5868144" y="6176337"/>
            <a:ext cx="2880320" cy="276999"/>
          </a:xfrm>
          <a:prstGeom prst="rect">
            <a:avLst/>
          </a:prstGeom>
          <a:noFill/>
          <a:ln w="9525">
            <a:noFill/>
            <a:miter lim="800000"/>
            <a:headEnd/>
            <a:tailEnd/>
          </a:ln>
        </p:spPr>
        <p:txBody>
          <a:bodyPr wrap="square">
            <a:spAutoFit/>
          </a:bodyPr>
          <a:lstStyle/>
          <a:p>
            <a:pPr algn="ctr"/>
            <a:r>
              <a:rPr lang="en-US" altLang="zh-CN" sz="1200" b="0" dirty="0">
                <a:solidFill>
                  <a:schemeClr val="accent6">
                    <a:lumMod val="75000"/>
                  </a:schemeClr>
                </a:solidFill>
                <a:latin typeface="Myriad Pro" panose="020B0503030403020204" pitchFamily="34" charset="0"/>
              </a:rPr>
              <a:t>Li and van </a:t>
            </a:r>
            <a:r>
              <a:rPr lang="en-US" altLang="zh-CN" sz="1200" b="0" dirty="0" err="1">
                <a:solidFill>
                  <a:schemeClr val="accent6">
                    <a:lumMod val="75000"/>
                  </a:schemeClr>
                </a:solidFill>
                <a:latin typeface="Myriad Pro" panose="020B0503030403020204" pitchFamily="34" charset="0"/>
              </a:rPr>
              <a:t>der</a:t>
            </a:r>
            <a:r>
              <a:rPr lang="en-US" altLang="zh-CN" sz="1200" b="0" dirty="0">
                <a:solidFill>
                  <a:schemeClr val="accent6">
                    <a:lumMod val="75000"/>
                  </a:schemeClr>
                </a:solidFill>
                <a:latin typeface="Myriad Pro" panose="020B0503030403020204" pitchFamily="34" charset="0"/>
              </a:rPr>
              <a:t> </a:t>
            </a:r>
            <a:r>
              <a:rPr lang="en-US" altLang="zh-CN" sz="1200" b="0" dirty="0" err="1">
                <a:solidFill>
                  <a:schemeClr val="accent6">
                    <a:lumMod val="75000"/>
                  </a:schemeClr>
                </a:solidFill>
                <a:latin typeface="Myriad Pro" panose="020B0503030403020204" pitchFamily="34" charset="0"/>
              </a:rPr>
              <a:t>Hilst</a:t>
            </a:r>
            <a:r>
              <a:rPr lang="en-US" altLang="zh-CN" sz="1200" b="0" dirty="0">
                <a:solidFill>
                  <a:schemeClr val="accent6">
                    <a:lumMod val="75000"/>
                  </a:schemeClr>
                </a:solidFill>
                <a:latin typeface="Myriad Pro" panose="020B0503030403020204" pitchFamily="34" charset="0"/>
              </a:rPr>
              <a:t>, JGR, 2010</a:t>
            </a:r>
          </a:p>
        </p:txBody>
      </p:sp>
      <p:pic>
        <p:nvPicPr>
          <p:cNvPr id="37891" name="Picture 3"/>
          <p:cNvPicPr>
            <a:picLocks noChangeAspect="1" noChangeArrowheads="1"/>
          </p:cNvPicPr>
          <p:nvPr/>
        </p:nvPicPr>
        <p:blipFill>
          <a:blip r:embed="rId2" cstate="print"/>
          <a:srcRect/>
          <a:stretch>
            <a:fillRect/>
          </a:stretch>
        </p:blipFill>
        <p:spPr bwMode="auto">
          <a:xfrm>
            <a:off x="5292080" y="1916832"/>
            <a:ext cx="3816425" cy="1772440"/>
          </a:xfrm>
          <a:prstGeom prst="rect">
            <a:avLst/>
          </a:prstGeom>
          <a:noFill/>
          <a:ln w="9525">
            <a:noFill/>
            <a:miter lim="800000"/>
            <a:headEnd/>
            <a:tailEnd/>
          </a:ln>
        </p:spPr>
      </p:pic>
      <p:pic>
        <p:nvPicPr>
          <p:cNvPr id="37892" name="Picture 4"/>
          <p:cNvPicPr>
            <a:picLocks noChangeAspect="1" noChangeArrowheads="1"/>
          </p:cNvPicPr>
          <p:nvPr/>
        </p:nvPicPr>
        <p:blipFill>
          <a:blip r:embed="rId3" cstate="print"/>
          <a:srcRect/>
          <a:stretch>
            <a:fillRect/>
          </a:stretch>
        </p:blipFill>
        <p:spPr bwMode="auto">
          <a:xfrm>
            <a:off x="5470563" y="4216803"/>
            <a:ext cx="3637941" cy="1588461"/>
          </a:xfrm>
          <a:prstGeom prst="rect">
            <a:avLst/>
          </a:prstGeom>
          <a:noFill/>
          <a:ln w="9525">
            <a:noFill/>
            <a:miter lim="800000"/>
            <a:headEnd/>
            <a:tailEnd/>
          </a:ln>
        </p:spPr>
      </p:pic>
      <p:pic>
        <p:nvPicPr>
          <p:cNvPr id="37893" name="Picture 5"/>
          <p:cNvPicPr>
            <a:picLocks noChangeAspect="1" noChangeArrowheads="1"/>
          </p:cNvPicPr>
          <p:nvPr/>
        </p:nvPicPr>
        <p:blipFill>
          <a:blip r:embed="rId4" cstate="print"/>
          <a:srcRect/>
          <a:stretch>
            <a:fillRect/>
          </a:stretch>
        </p:blipFill>
        <p:spPr bwMode="auto">
          <a:xfrm>
            <a:off x="395537" y="1933852"/>
            <a:ext cx="4104456" cy="1351132"/>
          </a:xfrm>
          <a:prstGeom prst="rect">
            <a:avLst/>
          </a:prstGeom>
          <a:noFill/>
          <a:ln w="9525">
            <a:noFill/>
            <a:miter lim="800000"/>
            <a:headEnd/>
            <a:tailEnd/>
          </a:ln>
        </p:spPr>
      </p:pic>
      <p:pic>
        <p:nvPicPr>
          <p:cNvPr id="37894" name="Picture 6"/>
          <p:cNvPicPr>
            <a:picLocks noChangeAspect="1" noChangeArrowheads="1"/>
          </p:cNvPicPr>
          <p:nvPr/>
        </p:nvPicPr>
        <p:blipFill>
          <a:blip r:embed="rId5" cstate="print"/>
          <a:srcRect/>
          <a:stretch>
            <a:fillRect/>
          </a:stretch>
        </p:blipFill>
        <p:spPr bwMode="auto">
          <a:xfrm>
            <a:off x="323528" y="4149080"/>
            <a:ext cx="4703577" cy="1584176"/>
          </a:xfrm>
          <a:prstGeom prst="rect">
            <a:avLst/>
          </a:prstGeom>
          <a:noFill/>
          <a:ln w="9525">
            <a:noFill/>
            <a:miter lim="800000"/>
            <a:headEnd/>
            <a:tailEnd/>
          </a:ln>
        </p:spPr>
      </p:pic>
      <p:sp>
        <p:nvSpPr>
          <p:cNvPr id="9" name="矩形 8"/>
          <p:cNvSpPr>
            <a:spLocks noChangeArrowheads="1"/>
          </p:cNvSpPr>
          <p:nvPr/>
        </p:nvSpPr>
        <p:spPr bwMode="auto">
          <a:xfrm>
            <a:off x="1259632" y="6175523"/>
            <a:ext cx="2088232" cy="276999"/>
          </a:xfrm>
          <a:prstGeom prst="rect">
            <a:avLst/>
          </a:prstGeom>
          <a:noFill/>
          <a:ln w="9525">
            <a:noFill/>
            <a:miter lim="800000"/>
            <a:headEnd/>
            <a:tailEnd/>
          </a:ln>
        </p:spPr>
        <p:txBody>
          <a:bodyPr wrap="square">
            <a:spAutoFit/>
          </a:bodyPr>
          <a:lstStyle/>
          <a:p>
            <a:pPr algn="ctr"/>
            <a:r>
              <a:rPr lang="en-US" altLang="zh-CN" sz="1200" b="0" dirty="0">
                <a:solidFill>
                  <a:schemeClr val="accent6">
                    <a:lumMod val="75000"/>
                  </a:schemeClr>
                </a:solidFill>
                <a:latin typeface="Myriad Pro" panose="020B0503030403020204" pitchFamily="34" charset="0"/>
              </a:rPr>
              <a:t>Huang and Zhao, 2006</a:t>
            </a:r>
          </a:p>
        </p:txBody>
      </p:sp>
    </p:spTree>
    <p:extLst>
      <p:ext uri="{BB962C8B-B14F-4D97-AF65-F5344CB8AC3E}">
        <p14:creationId xmlns:p14="http://schemas.microsoft.com/office/powerpoint/2010/main" val="2772020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14329"/>
            <a:ext cx="3528392" cy="1015663"/>
          </a:xfrm>
          <a:prstGeom prst="rect">
            <a:avLst/>
          </a:prstGeom>
          <a:noFill/>
        </p:spPr>
        <p:txBody>
          <a:bodyPr wrap="square" rtlCol="0">
            <a:spAutoFit/>
          </a:bodyPr>
          <a:lstStyle/>
          <a:p>
            <a:pPr algn="ctr"/>
            <a:r>
              <a:rPr lang="zh-CN" altLang="en-US" sz="3000" b="0" dirty="0">
                <a:solidFill>
                  <a:srgbClr val="000090"/>
                </a:solidFill>
                <a:latin typeface="黑体" panose="02010609060101010101" pitchFamily="49" charset="-122"/>
                <a:ea typeface="黑体" panose="02010609060101010101" pitchFamily="49" charset="-122"/>
                <a:cs typeface="黑体"/>
              </a:rPr>
              <a:t>太平洋板块俯冲：第一作用力？</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8" y="2924944"/>
            <a:ext cx="4291364" cy="202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42068" y="5229200"/>
            <a:ext cx="1872208" cy="307777"/>
          </a:xfrm>
          <a:prstGeom prst="rect">
            <a:avLst/>
          </a:prstGeom>
          <a:noFill/>
        </p:spPr>
        <p:txBody>
          <a:bodyPr wrap="square" rtlCol="0">
            <a:spAutoFit/>
          </a:bodyPr>
          <a:lstStyle/>
          <a:p>
            <a:pPr algn="ctr"/>
            <a:r>
              <a:rPr lang="en-US" altLang="zh-CN" sz="1400" b="0" dirty="0">
                <a:solidFill>
                  <a:schemeClr val="accent6">
                    <a:lumMod val="75000"/>
                  </a:schemeClr>
                </a:solidFill>
                <a:latin typeface="Myriad Pro" panose="020B0503030403020204" pitchFamily="34" charset="0"/>
              </a:rPr>
              <a:t>Lei and Zhao, 2005</a:t>
            </a:r>
            <a:endParaRPr lang="zh-CN" altLang="en-US" sz="1400" b="0" dirty="0">
              <a:solidFill>
                <a:schemeClr val="accent6">
                  <a:lumMod val="75000"/>
                </a:schemeClr>
              </a:solidFill>
              <a:latin typeface="Myriad Pro" panose="020B0503030403020204" pitchFamily="34" charset="0"/>
            </a:endParaRPr>
          </a:p>
        </p:txBody>
      </p:sp>
      <p:pic>
        <p:nvPicPr>
          <p:cNvPr id="8" name="图片 7"/>
          <p:cNvPicPr>
            <a:picLocks noChangeAspect="1"/>
          </p:cNvPicPr>
          <p:nvPr/>
        </p:nvPicPr>
        <p:blipFill>
          <a:blip r:embed="rId3"/>
          <a:stretch>
            <a:fillRect/>
          </a:stretch>
        </p:blipFill>
        <p:spPr>
          <a:xfrm>
            <a:off x="4693590" y="414329"/>
            <a:ext cx="4005292" cy="5947064"/>
          </a:xfrm>
          <a:prstGeom prst="rect">
            <a:avLst/>
          </a:prstGeom>
        </p:spPr>
      </p:pic>
      <p:sp>
        <p:nvSpPr>
          <p:cNvPr id="10" name="TextBox 5"/>
          <p:cNvSpPr txBox="1"/>
          <p:nvPr/>
        </p:nvSpPr>
        <p:spPr>
          <a:xfrm>
            <a:off x="4644008" y="6423736"/>
            <a:ext cx="4104456" cy="307777"/>
          </a:xfrm>
          <a:prstGeom prst="rect">
            <a:avLst/>
          </a:prstGeom>
          <a:noFill/>
        </p:spPr>
        <p:txBody>
          <a:bodyPr wrap="square" rtlCol="0">
            <a:spAutoFit/>
          </a:bodyPr>
          <a:lstStyle/>
          <a:p>
            <a:pPr algn="ctr"/>
            <a:r>
              <a:rPr lang="en-US" altLang="zh-CN" sz="1400" b="0" dirty="0">
                <a:solidFill>
                  <a:schemeClr val="accent6">
                    <a:lumMod val="75000"/>
                  </a:schemeClr>
                </a:solidFill>
                <a:latin typeface="Myriad Pro" panose="020B0503030403020204" pitchFamily="34" charset="0"/>
              </a:rPr>
              <a:t>Chen et al, JGR, 2015; Schaeffer &amp; </a:t>
            </a:r>
            <a:r>
              <a:rPr lang="en-US" altLang="zh-CN" sz="1400" b="0" dirty="0" err="1">
                <a:solidFill>
                  <a:schemeClr val="accent6">
                    <a:lumMod val="75000"/>
                  </a:schemeClr>
                </a:solidFill>
                <a:latin typeface="Myriad Pro" panose="020B0503030403020204" pitchFamily="34" charset="0"/>
              </a:rPr>
              <a:t>Lebedev</a:t>
            </a:r>
            <a:r>
              <a:rPr lang="en-US" altLang="zh-CN" sz="1400" b="0" dirty="0">
                <a:solidFill>
                  <a:schemeClr val="accent6">
                    <a:lumMod val="75000"/>
                  </a:schemeClr>
                </a:solidFill>
                <a:latin typeface="Myriad Pro" panose="020B0503030403020204" pitchFamily="34" charset="0"/>
              </a:rPr>
              <a:t>, GJI, 2013</a:t>
            </a:r>
            <a:endParaRPr lang="zh-CN" altLang="en-US" sz="1400" b="0" dirty="0">
              <a:solidFill>
                <a:schemeClr val="accent6">
                  <a:lumMod val="75000"/>
                </a:schemeClr>
              </a:solidFill>
              <a:latin typeface="Myriad Pro" panose="020B0503030403020204" pitchFamily="34" charset="0"/>
            </a:endParaRPr>
          </a:p>
        </p:txBody>
      </p:sp>
    </p:spTree>
    <p:extLst>
      <p:ext uri="{BB962C8B-B14F-4D97-AF65-F5344CB8AC3E}">
        <p14:creationId xmlns:p14="http://schemas.microsoft.com/office/powerpoint/2010/main" val="540494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403" y="884764"/>
            <a:ext cx="3023257" cy="5855670"/>
          </a:xfrm>
          <a:prstGeom prst="rect">
            <a:avLst/>
          </a:prstGeom>
        </p:spPr>
      </p:pic>
      <p:sp>
        <p:nvSpPr>
          <p:cNvPr id="3" name="Text Box 59"/>
          <p:cNvSpPr txBox="1">
            <a:spLocks noChangeArrowheads="1"/>
          </p:cNvSpPr>
          <p:nvPr/>
        </p:nvSpPr>
        <p:spPr bwMode="auto">
          <a:xfrm>
            <a:off x="4254789" y="143345"/>
            <a:ext cx="3917611" cy="553998"/>
          </a:xfrm>
          <a:prstGeom prst="rect">
            <a:avLst/>
          </a:prstGeom>
          <a:solidFill>
            <a:srgbClr val="0070C0"/>
          </a:solidFill>
          <a:ln>
            <a:noFill/>
          </a:ln>
          <a:effectLst/>
        </p:spPr>
        <p:txBody>
          <a:bodyPr wrap="square" anchor="ctr" anchorCtr="1">
            <a:spAutoFit/>
          </a:bodyPr>
          <a:lstStyle>
            <a:defPPr>
              <a:defRPr lang="en-US"/>
            </a:defPPr>
            <a:lvl1pPr algn="ctr" eaLnBrk="0" hangingPunct="0">
              <a:defRPr sz="2800" b="0">
                <a:solidFill>
                  <a:schemeClr val="bg1"/>
                </a:solidFill>
                <a:latin typeface="黑体" panose="02010609060101010101" pitchFamily="49" charset="-122"/>
                <a:ea typeface="黑体" panose="02010609060101010101" pitchFamily="49" charset="-122"/>
              </a:defRPr>
            </a:lvl1pPr>
            <a:lvl2pPr algn="ctr" eaLnBrk="0" hangingPunct="0">
              <a:defRPr sz="4400" b="1">
                <a:solidFill>
                  <a:schemeClr val="tx2"/>
                </a:solidFill>
                <a:latin typeface="Calibri" panose="020F0502020204030204" pitchFamily="34" charset="0"/>
                <a:ea typeface="华文行楷" panose="02010800040101010101" pitchFamily="2" charset="-122"/>
              </a:defRPr>
            </a:lvl2pPr>
            <a:lvl3pPr algn="ctr" eaLnBrk="0" hangingPunct="0">
              <a:defRPr sz="4400" b="1">
                <a:solidFill>
                  <a:schemeClr val="tx2"/>
                </a:solidFill>
                <a:latin typeface="Calibri" panose="020F0502020204030204" pitchFamily="34" charset="0"/>
                <a:ea typeface="华文行楷" panose="02010800040101010101" pitchFamily="2" charset="-122"/>
              </a:defRPr>
            </a:lvl3pPr>
            <a:lvl4pPr algn="ctr" eaLnBrk="0" hangingPunct="0">
              <a:defRPr sz="4400" b="1">
                <a:solidFill>
                  <a:schemeClr val="tx2"/>
                </a:solidFill>
                <a:latin typeface="Calibri" panose="020F0502020204030204" pitchFamily="34" charset="0"/>
                <a:ea typeface="华文行楷" panose="02010800040101010101" pitchFamily="2" charset="-122"/>
              </a:defRPr>
            </a:lvl4pPr>
            <a:lvl5pPr algn="ctr" eaLnBrk="0" hangingPunct="0">
              <a:defRPr sz="4400" b="1">
                <a:solidFill>
                  <a:schemeClr val="tx2"/>
                </a:solidFill>
                <a:latin typeface="Calibri" panose="020F0502020204030204" pitchFamily="34" charset="0"/>
                <a:ea typeface="华文行楷" panose="02010800040101010101" pitchFamily="2" charset="-122"/>
              </a:defRPr>
            </a:lvl5pPr>
            <a:lvl6pPr marL="457200" algn="ctr" eaLnBrk="0" fontAlgn="base" hangingPunct="0">
              <a:spcBef>
                <a:spcPct val="0"/>
              </a:spcBef>
              <a:spcAft>
                <a:spcPct val="0"/>
              </a:spcAft>
              <a:defRPr sz="4400" b="1">
                <a:solidFill>
                  <a:schemeClr val="tx2"/>
                </a:solidFill>
                <a:latin typeface="Calibri" panose="020F0502020204030204" pitchFamily="34" charset="0"/>
                <a:ea typeface="华文行楷" panose="02010800040101010101" pitchFamily="2" charset="-122"/>
              </a:defRPr>
            </a:lvl6pPr>
            <a:lvl7pPr marL="914400" algn="ctr" eaLnBrk="0" fontAlgn="base" hangingPunct="0">
              <a:spcBef>
                <a:spcPct val="0"/>
              </a:spcBef>
              <a:spcAft>
                <a:spcPct val="0"/>
              </a:spcAft>
              <a:defRPr sz="4400" b="1">
                <a:solidFill>
                  <a:schemeClr val="tx2"/>
                </a:solidFill>
                <a:latin typeface="Calibri" panose="020F0502020204030204" pitchFamily="34" charset="0"/>
                <a:ea typeface="华文行楷" panose="02010800040101010101" pitchFamily="2" charset="-122"/>
              </a:defRPr>
            </a:lvl7pPr>
            <a:lvl8pPr marL="1371600" algn="ctr" eaLnBrk="0" fontAlgn="base" hangingPunct="0">
              <a:spcBef>
                <a:spcPct val="0"/>
              </a:spcBef>
              <a:spcAft>
                <a:spcPct val="0"/>
              </a:spcAft>
              <a:defRPr sz="4400" b="1">
                <a:solidFill>
                  <a:schemeClr val="tx2"/>
                </a:solidFill>
                <a:latin typeface="Calibri" panose="020F0502020204030204" pitchFamily="34" charset="0"/>
                <a:ea typeface="华文行楷" panose="02010800040101010101" pitchFamily="2" charset="-122"/>
              </a:defRPr>
            </a:lvl8pPr>
            <a:lvl9pPr marL="1828800" algn="ctr" eaLnBrk="0" fontAlgn="base" hangingPunct="0">
              <a:spcBef>
                <a:spcPct val="0"/>
              </a:spcBef>
              <a:spcAft>
                <a:spcPct val="0"/>
              </a:spcAft>
              <a:defRPr sz="4400" b="1">
                <a:solidFill>
                  <a:schemeClr val="tx2"/>
                </a:solidFill>
                <a:latin typeface="Calibri" panose="020F0502020204030204" pitchFamily="34" charset="0"/>
                <a:ea typeface="华文行楷" panose="02010800040101010101" pitchFamily="2" charset="-122"/>
              </a:defRPr>
            </a:lvl9pPr>
          </a:lstStyle>
          <a:p>
            <a:r>
              <a:rPr lang="zh-CN" altLang="en-US" sz="3000" dirty="0">
                <a:sym typeface="Wingdings 3"/>
              </a:rPr>
              <a:t>地幔变形状态探测</a:t>
            </a:r>
            <a:endParaRPr lang="en-US" altLang="zh-CN" sz="3000" dirty="0"/>
          </a:p>
        </p:txBody>
      </p:sp>
      <p:sp>
        <p:nvSpPr>
          <p:cNvPr id="40" name="文本框 39"/>
          <p:cNvSpPr txBox="1"/>
          <p:nvPr/>
        </p:nvSpPr>
        <p:spPr>
          <a:xfrm>
            <a:off x="375309" y="4419495"/>
            <a:ext cx="2948023" cy="1200329"/>
          </a:xfrm>
          <a:prstGeom prst="rect">
            <a:avLst/>
          </a:prstGeom>
          <a:noFill/>
          <a:ln w="9525">
            <a:noFill/>
          </a:ln>
        </p:spPr>
        <p:txBody>
          <a:bodyPr wrap="square" rtlCol="0">
            <a:spAutoFit/>
          </a:bodyPr>
          <a:lstStyle/>
          <a:p>
            <a:pPr>
              <a:lnSpc>
                <a:spcPct val="150000"/>
              </a:lnSpc>
            </a:pPr>
            <a:r>
              <a:rPr lang="zh-CN" altLang="en-US" sz="1600" dirty="0"/>
              <a:t>地震波各向异性测量</a:t>
            </a:r>
            <a:endParaRPr lang="en-US" altLang="zh-CN" sz="1600" dirty="0"/>
          </a:p>
          <a:p>
            <a:pPr marL="285750" indent="-285750">
              <a:lnSpc>
                <a:spcPct val="150000"/>
              </a:lnSpc>
              <a:buFont typeface="Wingdings" panose="05000000000000000000" pitchFamily="2" charset="2"/>
              <a:buChar char="Ø"/>
            </a:pPr>
            <a:r>
              <a:rPr lang="zh-CN" altLang="en-US" sz="1600" dirty="0"/>
              <a:t>快波极化方向 </a:t>
            </a:r>
            <a:r>
              <a:rPr lang="zh-CN" altLang="en-US" sz="1600" b="1" i="1" dirty="0">
                <a:solidFill>
                  <a:srgbClr val="FF0000"/>
                </a:solidFill>
                <a:latin typeface="Arial" panose="020B0604020202020204" pitchFamily="34" charset="0"/>
                <a:cs typeface="Arial" panose="020B0604020202020204" pitchFamily="34" charset="0"/>
              </a:rPr>
              <a:t>∥</a:t>
            </a:r>
            <a:r>
              <a:rPr lang="zh-CN" altLang="en-US" sz="1600" dirty="0"/>
              <a:t> 流动（干）</a:t>
            </a:r>
            <a:endParaRPr lang="en-US" altLang="zh-CN" sz="1600" dirty="0"/>
          </a:p>
          <a:p>
            <a:pPr marL="285750" indent="-285750">
              <a:lnSpc>
                <a:spcPct val="150000"/>
              </a:lnSpc>
              <a:buFont typeface="Wingdings" panose="05000000000000000000" pitchFamily="2" charset="2"/>
              <a:buChar char="Ø"/>
            </a:pPr>
            <a:r>
              <a:rPr lang="zh-CN" altLang="en-US" sz="1600" dirty="0"/>
              <a:t>各向异性强度 </a:t>
            </a:r>
            <a:r>
              <a:rPr lang="zh-CN" altLang="en-US" sz="1600" b="1" dirty="0">
                <a:solidFill>
                  <a:srgbClr val="FF0000"/>
                </a:solidFill>
                <a:latin typeface="Arial" panose="020B0604020202020204" pitchFamily="34" charset="0"/>
                <a:cs typeface="Arial" panose="020B0604020202020204" pitchFamily="34" charset="0"/>
              </a:rPr>
              <a:t>∝</a:t>
            </a:r>
            <a:r>
              <a:rPr lang="zh-CN" altLang="en-US" sz="1600" dirty="0"/>
              <a:t> 变形强度</a:t>
            </a:r>
            <a:endParaRPr lang="en-US" altLang="zh-CN" sz="1600" dirty="0"/>
          </a:p>
        </p:txBody>
      </p:sp>
      <p:sp>
        <p:nvSpPr>
          <p:cNvPr id="12" name="矩形 11"/>
          <p:cNvSpPr/>
          <p:nvPr/>
        </p:nvSpPr>
        <p:spPr>
          <a:xfrm>
            <a:off x="374014" y="884763"/>
            <a:ext cx="2949255" cy="5463785"/>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745147" y="1219515"/>
            <a:ext cx="2371302" cy="2529756"/>
            <a:chOff x="695965" y="865763"/>
            <a:chExt cx="2910281" cy="3013827"/>
          </a:xfrm>
        </p:grpSpPr>
        <p:cxnSp>
          <p:nvCxnSpPr>
            <p:cNvPr id="46" name="直接连接符 45"/>
            <p:cNvCxnSpPr/>
            <p:nvPr/>
          </p:nvCxnSpPr>
          <p:spPr>
            <a:xfrm rot="1643333" flipH="1">
              <a:off x="1627825" y="3294042"/>
              <a:ext cx="654307" cy="585548"/>
            </a:xfrm>
            <a:prstGeom prst="line">
              <a:avLst/>
            </a:prstGeom>
            <a:solidFill>
              <a:schemeClr val="bg1"/>
            </a:solidFill>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695965" y="865763"/>
              <a:ext cx="2910281" cy="2789289"/>
              <a:chOff x="695965" y="865763"/>
              <a:chExt cx="2910281" cy="2789289"/>
            </a:xfrm>
          </p:grpSpPr>
          <p:cxnSp>
            <p:nvCxnSpPr>
              <p:cNvPr id="42" name="直接连接符 41"/>
              <p:cNvCxnSpPr/>
              <p:nvPr/>
            </p:nvCxnSpPr>
            <p:spPr>
              <a:xfrm rot="1643333" flipV="1">
                <a:off x="1556513" y="2571067"/>
                <a:ext cx="750350" cy="520892"/>
              </a:xfrm>
              <a:prstGeom prst="line">
                <a:avLst/>
              </a:prstGeom>
              <a:solidFill>
                <a:schemeClr val="bg1"/>
              </a:solidFill>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695965" y="865763"/>
                <a:ext cx="2454027" cy="1369191"/>
                <a:chOff x="905416" y="1719163"/>
                <a:chExt cx="2454027" cy="1384133"/>
              </a:xfrm>
            </p:grpSpPr>
            <p:grpSp>
              <p:nvGrpSpPr>
                <p:cNvPr id="3088" name="组合 3087"/>
                <p:cNvGrpSpPr/>
                <p:nvPr/>
              </p:nvGrpSpPr>
              <p:grpSpPr>
                <a:xfrm>
                  <a:off x="1524786" y="2232242"/>
                  <a:ext cx="1269956" cy="871054"/>
                  <a:chOff x="924167" y="2970321"/>
                  <a:chExt cx="1269956" cy="871054"/>
                </a:xfrm>
              </p:grpSpPr>
              <p:cxnSp>
                <p:nvCxnSpPr>
                  <p:cNvPr id="6" name="直接连接符 5"/>
                  <p:cNvCxnSpPr>
                    <a:stCxn id="2" idx="4"/>
                  </p:cNvCxnSpPr>
                  <p:nvPr/>
                </p:nvCxnSpPr>
                <p:spPr>
                  <a:xfrm flipV="1">
                    <a:off x="1283677" y="2970321"/>
                    <a:ext cx="604133" cy="56400"/>
                  </a:xfrm>
                  <a:prstGeom prst="line">
                    <a:avLst/>
                  </a:prstGeom>
                  <a:solidFill>
                    <a:schemeClr val="bg1"/>
                  </a:solidFill>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1656052" y="3121554"/>
                    <a:ext cx="517631" cy="99330"/>
                  </a:xfrm>
                  <a:prstGeom prst="line">
                    <a:avLst/>
                  </a:prstGeom>
                  <a:solidFill>
                    <a:schemeClr val="bg1"/>
                  </a:solidFill>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0" name="组合 29"/>
                  <p:cNvGrpSpPr>
                    <a:grpSpLocks noChangeAspect="1"/>
                  </p:cNvGrpSpPr>
                  <p:nvPr/>
                </p:nvGrpSpPr>
                <p:grpSpPr>
                  <a:xfrm rot="1643333">
                    <a:off x="1712390" y="3038963"/>
                    <a:ext cx="481733" cy="635795"/>
                    <a:chOff x="2025650" y="1786905"/>
                    <a:chExt cx="623371" cy="822730"/>
                  </a:xfrm>
                  <a:solidFill>
                    <a:schemeClr val="bg1"/>
                  </a:solidFill>
                </p:grpSpPr>
                <p:cxnSp>
                  <p:nvCxnSpPr>
                    <p:cNvPr id="9" name="直接连接符 8"/>
                    <p:cNvCxnSpPr/>
                    <p:nvPr/>
                  </p:nvCxnSpPr>
                  <p:spPr>
                    <a:xfrm>
                      <a:off x="2025650" y="1787702"/>
                      <a:ext cx="417888" cy="0"/>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443538" y="1786905"/>
                      <a:ext cx="205483" cy="411763"/>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2443538" y="2198668"/>
                      <a:ext cx="205483" cy="410967"/>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9" name="直接连接符 18"/>
                  <p:cNvCxnSpPr>
                    <a:endCxn id="2" idx="0"/>
                  </p:cNvCxnSpPr>
                  <p:nvPr/>
                </p:nvCxnSpPr>
                <p:spPr>
                  <a:xfrm flipH="1">
                    <a:off x="1650929" y="3461315"/>
                    <a:ext cx="526327" cy="149824"/>
                  </a:xfrm>
                  <a:prstGeom prst="line">
                    <a:avLst/>
                  </a:prstGeom>
                  <a:solidFill>
                    <a:schemeClr val="bg1"/>
                  </a:solidFill>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2" idx="1"/>
                  </p:cNvCxnSpPr>
                  <p:nvPr/>
                </p:nvCxnSpPr>
                <p:spPr>
                  <a:xfrm flipH="1">
                    <a:off x="1334572" y="3661737"/>
                    <a:ext cx="579520" cy="179638"/>
                  </a:xfrm>
                  <a:prstGeom prst="line">
                    <a:avLst/>
                  </a:prstGeom>
                  <a:solidFill>
                    <a:schemeClr val="bg1"/>
                  </a:solid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六边形 1"/>
                  <p:cNvSpPr/>
                  <p:nvPr/>
                </p:nvSpPr>
                <p:spPr>
                  <a:xfrm rot="1643333">
                    <a:off x="924167" y="3084087"/>
                    <a:ext cx="769914" cy="699922"/>
                  </a:xfrm>
                  <a:prstGeom prst="hexagon">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091" name="文本框 3090"/>
                <p:cNvSpPr txBox="1"/>
                <p:nvPr/>
              </p:nvSpPr>
              <p:spPr>
                <a:xfrm>
                  <a:off x="905416" y="1719163"/>
                  <a:ext cx="2454027" cy="369332"/>
                </a:xfrm>
                <a:prstGeom prst="rect">
                  <a:avLst/>
                </a:prstGeom>
                <a:noFill/>
              </p:spPr>
              <p:txBody>
                <a:bodyPr wrap="square" rtlCol="0">
                  <a:spAutoFit/>
                </a:bodyPr>
                <a:lstStyle/>
                <a:p>
                  <a:pPr algn="ctr"/>
                  <a:r>
                    <a:rPr lang="zh-CN" altLang="en-US" dirty="0"/>
                    <a:t>地幔：橄榄石</a:t>
                  </a:r>
                  <a:endParaRPr lang="en-US" altLang="zh-CN" dirty="0"/>
                </a:p>
              </p:txBody>
            </p:sp>
          </p:grpSp>
          <p:sp>
            <p:nvSpPr>
              <p:cNvPr id="68" name="文本框 67"/>
              <p:cNvSpPr txBox="1"/>
              <p:nvPr/>
            </p:nvSpPr>
            <p:spPr>
              <a:xfrm>
                <a:off x="823714" y="2248986"/>
                <a:ext cx="1749937" cy="365345"/>
              </a:xfrm>
              <a:prstGeom prst="rect">
                <a:avLst/>
              </a:prstGeom>
              <a:noFill/>
            </p:spPr>
            <p:txBody>
              <a:bodyPr wrap="square" rtlCol="0">
                <a:spAutoFit/>
              </a:bodyPr>
              <a:lstStyle/>
              <a:p>
                <a:pPr algn="ctr"/>
                <a:r>
                  <a:rPr lang="zh-CN" altLang="en-US" dirty="0"/>
                  <a:t>应变  </a:t>
                </a:r>
                <a:r>
                  <a:rPr lang="zh-CN" altLang="en-US" dirty="0">
                    <a:latin typeface="Times New Roman" panose="02020603050405020304" pitchFamily="18" charset="0"/>
                    <a:cs typeface="Times New Roman" panose="02020603050405020304" pitchFamily="18" charset="0"/>
                  </a:rPr>
                  <a:t>→</a:t>
                </a:r>
                <a:endParaRPr lang="en-US" altLang="zh-CN" dirty="0"/>
              </a:p>
            </p:txBody>
          </p:sp>
          <p:grpSp>
            <p:nvGrpSpPr>
              <p:cNvPr id="7" name="组合 6"/>
              <p:cNvGrpSpPr/>
              <p:nvPr/>
            </p:nvGrpSpPr>
            <p:grpSpPr>
              <a:xfrm>
                <a:off x="1117939" y="2268592"/>
                <a:ext cx="2488307" cy="1386460"/>
                <a:chOff x="1318681" y="3863806"/>
                <a:chExt cx="2488307" cy="1401592"/>
              </a:xfrm>
            </p:grpSpPr>
            <p:grpSp>
              <p:nvGrpSpPr>
                <p:cNvPr id="3089" name="组合 3088"/>
                <p:cNvGrpSpPr/>
                <p:nvPr/>
              </p:nvGrpSpPr>
              <p:grpSpPr>
                <a:xfrm>
                  <a:off x="1318681" y="4348325"/>
                  <a:ext cx="1577769" cy="917073"/>
                  <a:chOff x="924167" y="4508223"/>
                  <a:chExt cx="1577769" cy="917073"/>
                </a:xfrm>
              </p:grpSpPr>
              <p:cxnSp>
                <p:nvCxnSpPr>
                  <p:cNvPr id="43" name="直接连接符 42"/>
                  <p:cNvCxnSpPr/>
                  <p:nvPr/>
                </p:nvCxnSpPr>
                <p:spPr>
                  <a:xfrm rot="1643333" flipV="1">
                    <a:off x="1741019" y="4508223"/>
                    <a:ext cx="653335" cy="528597"/>
                  </a:xfrm>
                  <a:prstGeom prst="line">
                    <a:avLst/>
                  </a:prstGeom>
                  <a:solidFill>
                    <a:schemeClr val="bg1"/>
                  </a:solidFill>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44" name="组合 43"/>
                  <p:cNvGrpSpPr>
                    <a:grpSpLocks noChangeAspect="1"/>
                  </p:cNvGrpSpPr>
                  <p:nvPr/>
                </p:nvGrpSpPr>
                <p:grpSpPr>
                  <a:xfrm rot="1643333">
                    <a:off x="2020203" y="4615183"/>
                    <a:ext cx="481733" cy="635795"/>
                    <a:chOff x="2025650" y="1786905"/>
                    <a:chExt cx="623371" cy="822730"/>
                  </a:xfrm>
                  <a:solidFill>
                    <a:schemeClr val="bg1"/>
                  </a:solidFill>
                </p:grpSpPr>
                <p:cxnSp>
                  <p:nvCxnSpPr>
                    <p:cNvPr id="52" name="直接连接符 51"/>
                    <p:cNvCxnSpPr/>
                    <p:nvPr/>
                  </p:nvCxnSpPr>
                  <p:spPr>
                    <a:xfrm>
                      <a:off x="2025650" y="1787702"/>
                      <a:ext cx="417888" cy="0"/>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2443538" y="1786905"/>
                      <a:ext cx="205483" cy="411763"/>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a:off x="2443538" y="2198668"/>
                      <a:ext cx="205483" cy="410967"/>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45" name="直接连接符 44"/>
                  <p:cNvCxnSpPr>
                    <a:endCxn id="47" idx="0"/>
                  </p:cNvCxnSpPr>
                  <p:nvPr/>
                </p:nvCxnSpPr>
                <p:spPr>
                  <a:xfrm rot="1643333" flipH="1">
                    <a:off x="1743801" y="4866038"/>
                    <a:ext cx="638121" cy="559258"/>
                  </a:xfrm>
                  <a:prstGeom prst="line">
                    <a:avLst/>
                  </a:prstGeom>
                  <a:solidFill>
                    <a:schemeClr val="bg1"/>
                  </a:solid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7" name="六边形 46"/>
                  <p:cNvSpPr/>
                  <p:nvPr/>
                </p:nvSpPr>
                <p:spPr>
                  <a:xfrm rot="1643333">
                    <a:off x="924167" y="4720122"/>
                    <a:ext cx="769914" cy="699922"/>
                  </a:xfrm>
                  <a:prstGeom prst="hexagon">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090" name="组合 3089"/>
                <p:cNvGrpSpPr/>
                <p:nvPr/>
              </p:nvGrpSpPr>
              <p:grpSpPr>
                <a:xfrm>
                  <a:off x="1677186" y="4590708"/>
                  <a:ext cx="2009970" cy="643687"/>
                  <a:chOff x="1544296" y="4063190"/>
                  <a:chExt cx="2009970" cy="643687"/>
                </a:xfrm>
              </p:grpSpPr>
              <p:sp>
                <p:nvSpPr>
                  <p:cNvPr id="3078" name="文本框 3077"/>
                  <p:cNvSpPr txBox="1"/>
                  <p:nvPr/>
                </p:nvSpPr>
                <p:spPr>
                  <a:xfrm rot="20701055">
                    <a:off x="2601981" y="4122102"/>
                    <a:ext cx="952285" cy="584775"/>
                  </a:xfrm>
                  <a:prstGeom prst="rect">
                    <a:avLst/>
                  </a:prstGeom>
                  <a:noFill/>
                </p:spPr>
                <p:txBody>
                  <a:bodyPr wrap="square" rtlCol="0">
                    <a:spAutoFit/>
                  </a:bodyPr>
                  <a:lstStyle/>
                  <a:p>
                    <a:pPr algn="ctr"/>
                    <a:r>
                      <a:rPr lang="zh-CN" altLang="en-US" sz="1600" dirty="0"/>
                      <a:t>长轴</a:t>
                    </a:r>
                    <a:endParaRPr lang="en-US" altLang="zh-CN" sz="1600" dirty="0"/>
                  </a:p>
                  <a:p>
                    <a:pPr algn="ctr"/>
                    <a:r>
                      <a:rPr lang="zh-CN" altLang="en-US" sz="1600" dirty="0"/>
                      <a:t>或</a:t>
                    </a:r>
                    <a:r>
                      <a:rPr lang="en-US" altLang="zh-CN" sz="1600" dirty="0"/>
                      <a:t>a</a:t>
                    </a:r>
                    <a:r>
                      <a:rPr lang="zh-CN" altLang="en-US" sz="1600" dirty="0"/>
                      <a:t>轴</a:t>
                    </a:r>
                  </a:p>
                </p:txBody>
              </p:sp>
              <p:grpSp>
                <p:nvGrpSpPr>
                  <p:cNvPr id="48" name="组合 47"/>
                  <p:cNvGrpSpPr/>
                  <p:nvPr/>
                </p:nvGrpSpPr>
                <p:grpSpPr>
                  <a:xfrm>
                    <a:off x="1544296" y="4063190"/>
                    <a:ext cx="1661398" cy="371456"/>
                    <a:chOff x="1693638" y="2777937"/>
                    <a:chExt cx="1661398" cy="371456"/>
                  </a:xfrm>
                </p:grpSpPr>
                <p:cxnSp>
                  <p:nvCxnSpPr>
                    <p:cNvPr id="50" name="直接箭头连接符 49"/>
                    <p:cNvCxnSpPr/>
                    <p:nvPr/>
                  </p:nvCxnSpPr>
                  <p:spPr>
                    <a:xfrm flipV="1">
                      <a:off x="2900134" y="2777937"/>
                      <a:ext cx="454902" cy="97485"/>
                    </a:xfrm>
                    <a:prstGeom prst="straightConnector1">
                      <a:avLst/>
                    </a:prstGeom>
                    <a:ln w="28575">
                      <a:solidFill>
                        <a:srgbClr val="00206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1693638" y="2882601"/>
                      <a:ext cx="1201772" cy="266792"/>
                    </a:xfrm>
                    <a:prstGeom prst="straightConnector1">
                      <a:avLst/>
                    </a:prstGeom>
                    <a:ln w="28575">
                      <a:solidFill>
                        <a:srgbClr val="002060"/>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36" name="文本框 35"/>
                <p:cNvSpPr txBox="1"/>
                <p:nvPr/>
              </p:nvSpPr>
              <p:spPr>
                <a:xfrm>
                  <a:off x="2184905" y="3863806"/>
                  <a:ext cx="1622083" cy="369332"/>
                </a:xfrm>
                <a:prstGeom prst="rect">
                  <a:avLst/>
                </a:prstGeom>
                <a:noFill/>
              </p:spPr>
              <p:txBody>
                <a:bodyPr wrap="square" rtlCol="0">
                  <a:spAutoFit/>
                </a:bodyPr>
                <a:lstStyle/>
                <a:p>
                  <a:pPr algn="ctr"/>
                  <a:r>
                    <a:rPr lang="zh-CN" altLang="en-US" dirty="0"/>
                    <a:t>各向异性</a:t>
                  </a:r>
                </a:p>
              </p:txBody>
            </p:sp>
          </p:grpSp>
          <p:cxnSp>
            <p:nvCxnSpPr>
              <p:cNvPr id="55" name="直接箭头连接符 54"/>
              <p:cNvCxnSpPr/>
              <p:nvPr/>
            </p:nvCxnSpPr>
            <p:spPr>
              <a:xfrm flipH="1">
                <a:off x="782244" y="3352619"/>
                <a:ext cx="694200" cy="160251"/>
              </a:xfrm>
              <a:prstGeom prst="straightConnector1">
                <a:avLst/>
              </a:prstGeom>
              <a:ln w="28575">
                <a:solidFill>
                  <a:srgbClr val="002060"/>
                </a:solidFill>
                <a:tailEnd type="triangle" w="lg" len="med"/>
              </a:ln>
            </p:spPr>
            <p:style>
              <a:lnRef idx="1">
                <a:schemeClr val="accent1"/>
              </a:lnRef>
              <a:fillRef idx="0">
                <a:schemeClr val="accent1"/>
              </a:fillRef>
              <a:effectRef idx="0">
                <a:schemeClr val="accent1"/>
              </a:effectRef>
              <a:fontRef idx="minor">
                <a:schemeClr val="tx1"/>
              </a:fontRef>
            </p:style>
          </p:cxnSp>
        </p:grpSp>
      </p:grpSp>
      <p:sp>
        <p:nvSpPr>
          <p:cNvPr id="74" name="文本框 73"/>
          <p:cNvSpPr txBox="1"/>
          <p:nvPr/>
        </p:nvSpPr>
        <p:spPr>
          <a:xfrm>
            <a:off x="6659669" y="761214"/>
            <a:ext cx="2285554" cy="400110"/>
          </a:xfrm>
          <a:prstGeom prst="rect">
            <a:avLst/>
          </a:prstGeom>
          <a:noFill/>
          <a:ln>
            <a:noFill/>
          </a:ln>
        </p:spPr>
        <p:txBody>
          <a:bodyPr wrap="square" rtlCol="0">
            <a:spAutoFit/>
          </a:bodyPr>
          <a:lstStyle/>
          <a:p>
            <a:pPr algn="ctr"/>
            <a:r>
              <a:rPr lang="zh-CN" altLang="en-US" sz="2000" b="0" dirty="0">
                <a:latin typeface="黑体" panose="02010609060101010101" pitchFamily="49" charset="-122"/>
                <a:ea typeface="黑体" panose="02010609060101010101" pitchFamily="49" charset="-122"/>
                <a:cs typeface="Arial" panose="020B0604020202020204" pitchFamily="34" charset="0"/>
              </a:rPr>
              <a:t>预测的变形模式</a:t>
            </a:r>
          </a:p>
        </p:txBody>
      </p:sp>
      <p:pic>
        <p:nvPicPr>
          <p:cNvPr id="8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 r="63886"/>
          <a:stretch/>
        </p:blipFill>
        <p:spPr bwMode="auto">
          <a:xfrm>
            <a:off x="6765542" y="1124209"/>
            <a:ext cx="1923231" cy="1715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5592" r="31728"/>
          <a:stretch/>
        </p:blipFill>
        <p:spPr bwMode="auto">
          <a:xfrm>
            <a:off x="6928932" y="2955792"/>
            <a:ext cx="1740378" cy="1715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68203"/>
          <a:stretch/>
        </p:blipFill>
        <p:spPr bwMode="auto">
          <a:xfrm>
            <a:off x="6938343" y="4839211"/>
            <a:ext cx="1693365" cy="17157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67306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362613" y="4866254"/>
            <a:ext cx="2344737" cy="1347341"/>
          </a:xfrm>
          <a:prstGeom prst="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600">
                <a:solidFill>
                  <a:srgbClr val="002060"/>
                </a:solidFill>
                <a:latin typeface="黑体" panose="02010609060101010101" pitchFamily="49" charset="-122"/>
                <a:ea typeface="黑体" panose="02010609060101010101" pitchFamily="49" charset="-122"/>
              </a:defRPr>
            </a:lvl1pPr>
          </a:lstStyle>
          <a:p>
            <a:r>
              <a:rPr lang="zh-CN" altLang="en-US" dirty="0">
                <a:sym typeface="Arial" panose="020B0604020202020204" pitchFamily="34" charset="0"/>
              </a:rPr>
              <a:t>中国东部演化</a:t>
            </a:r>
          </a:p>
          <a:p>
            <a:r>
              <a:rPr lang="zh-CN" altLang="en-US" dirty="0">
                <a:sym typeface="Arial" panose="020B0604020202020204" pitchFamily="34" charset="0"/>
              </a:rPr>
              <a:t>上地幔动力学特征</a:t>
            </a:r>
          </a:p>
        </p:txBody>
      </p:sp>
      <p:sp>
        <p:nvSpPr>
          <p:cNvPr id="21507" name="Rectangle 3"/>
          <p:cNvSpPr>
            <a:spLocks noChangeArrowheads="1"/>
          </p:cNvSpPr>
          <p:nvPr/>
        </p:nvSpPr>
        <p:spPr bwMode="auto">
          <a:xfrm>
            <a:off x="1489165" y="463522"/>
            <a:ext cx="6479178" cy="600164"/>
          </a:xfrm>
          <a:prstGeom prst="rect">
            <a:avLst/>
          </a:prstGeom>
          <a:solidFill>
            <a:srgbClr val="0070C0"/>
          </a:solidFill>
          <a:ln>
            <a:noFill/>
          </a:ln>
          <a:effectLst/>
          <a:extLst/>
        </p:spPr>
        <p:txBody>
          <a:bodyPr vert="horz" wrap="square" lIns="91440" tIns="45720" rIns="91440" bIns="45720" numCol="1" anchor="ctr" anchorCtr="0" compatLnSpc="1"/>
          <a:lstStyle/>
          <a:p>
            <a:pPr algn="ctr"/>
            <a:r>
              <a:rPr lang="zh-CN" altLang="en-US" sz="3300" b="0" dirty="0">
                <a:solidFill>
                  <a:schemeClr val="bg1"/>
                </a:solidFill>
                <a:latin typeface="Arial Rounded MT Bold"/>
                <a:ea typeface="黑体"/>
                <a:cs typeface="黑体"/>
              </a:rPr>
              <a:t>高分辨、多参数 探测上地幔</a:t>
            </a:r>
            <a:endParaRPr lang="zh-CN" altLang="zh-CN" sz="3300" b="0" dirty="0">
              <a:solidFill>
                <a:schemeClr val="bg1"/>
              </a:solidFill>
              <a:latin typeface="Arial Rounded MT Bold"/>
              <a:ea typeface="黑体"/>
              <a:cs typeface="黑体"/>
            </a:endParaRPr>
          </a:p>
        </p:txBody>
      </p:sp>
      <p:sp>
        <p:nvSpPr>
          <p:cNvPr id="21508" name="AutoShape 6"/>
          <p:cNvSpPr>
            <a:spLocks noChangeArrowheads="1"/>
          </p:cNvSpPr>
          <p:nvPr/>
        </p:nvSpPr>
        <p:spPr bwMode="auto">
          <a:xfrm>
            <a:off x="4270541" y="3108687"/>
            <a:ext cx="2698750" cy="1200544"/>
          </a:xfrm>
          <a:prstGeom prst="roundRect">
            <a:avLst>
              <a:gd name="adj" fmla="val 16667"/>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rgbClr val="002060"/>
                </a:solidFill>
                <a:latin typeface="黑体" panose="02010609060101010101" pitchFamily="49" charset="-122"/>
                <a:ea typeface="黑体" panose="02010609060101010101" pitchFamily="49" charset="-122"/>
                <a:sym typeface="Arial" panose="020B0604020202020204" pitchFamily="34" charset="0"/>
              </a:rPr>
              <a:t>地幔流动</a:t>
            </a:r>
            <a:endParaRPr lang="en-US" altLang="zh-CN" sz="2600" dirty="0">
              <a:solidFill>
                <a:srgbClr val="002060"/>
              </a:solidFill>
              <a:latin typeface="黑体" panose="02010609060101010101" pitchFamily="49" charset="-122"/>
              <a:ea typeface="黑体" panose="02010609060101010101" pitchFamily="49" charset="-122"/>
              <a:sym typeface="Arial" panose="020B0604020202020204" pitchFamily="34" charset="0"/>
            </a:endParaRPr>
          </a:p>
          <a:p>
            <a:pPr algn="ctr"/>
            <a:r>
              <a:rPr lang="zh-CN" altLang="en-US" sz="2600" dirty="0">
                <a:solidFill>
                  <a:srgbClr val="002060"/>
                </a:solidFill>
                <a:latin typeface="黑体" panose="02010609060101010101" pitchFamily="49" charset="-122"/>
                <a:ea typeface="黑体" panose="02010609060101010101" pitchFamily="49" charset="-122"/>
                <a:sym typeface="Arial" panose="020B0604020202020204" pitchFamily="34" charset="0"/>
              </a:rPr>
              <a:t>状态</a:t>
            </a:r>
          </a:p>
        </p:txBody>
      </p:sp>
      <p:sp>
        <p:nvSpPr>
          <p:cNvPr id="21512" name="AutoShape 6"/>
          <p:cNvSpPr>
            <a:spLocks noChangeArrowheads="1"/>
          </p:cNvSpPr>
          <p:nvPr/>
        </p:nvSpPr>
        <p:spPr bwMode="auto">
          <a:xfrm>
            <a:off x="1612496" y="5186363"/>
            <a:ext cx="3891325" cy="719137"/>
          </a:xfrm>
          <a:prstGeom prst="roundRect">
            <a:avLst>
              <a:gd name="adj" fmla="val 16667"/>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rgbClr val="002060"/>
                </a:solidFill>
                <a:latin typeface="黑体" panose="02010609060101010101" pitchFamily="49" charset="-122"/>
                <a:ea typeface="黑体" panose="02010609060101010101" pitchFamily="49" charset="-122"/>
                <a:sym typeface="Arial" panose="020B0604020202020204" pitchFamily="34" charset="0"/>
              </a:rPr>
              <a:t>软流圈</a:t>
            </a:r>
            <a:r>
              <a:rPr lang="en-US" altLang="zh-CN" sz="2600" dirty="0">
                <a:solidFill>
                  <a:srgbClr val="002060"/>
                </a:solidFill>
                <a:latin typeface="黑体" panose="02010609060101010101" pitchFamily="49" charset="-122"/>
                <a:ea typeface="黑体" panose="02010609060101010101" pitchFamily="49" charset="-122"/>
                <a:sym typeface="Symbol" panose="05050102010706020507" pitchFamily="18" charset="2"/>
              </a:rPr>
              <a:t>/</a:t>
            </a:r>
            <a:r>
              <a:rPr lang="zh-CN" altLang="en-US" sz="2600" dirty="0">
                <a:solidFill>
                  <a:srgbClr val="002060"/>
                </a:solidFill>
                <a:latin typeface="黑体" panose="02010609060101010101" pitchFamily="49" charset="-122"/>
                <a:ea typeface="黑体" panose="02010609060101010101" pitchFamily="49" charset="-122"/>
                <a:sym typeface="Arial" panose="020B0604020202020204" pitchFamily="34" charset="0"/>
              </a:rPr>
              <a:t>岩石圈相互作用</a:t>
            </a:r>
            <a:endParaRPr lang="en-US" altLang="zh-CN" sz="2600" dirty="0">
              <a:solidFill>
                <a:srgbClr val="002060"/>
              </a:solidFill>
              <a:latin typeface="黑体" panose="02010609060101010101" pitchFamily="49" charset="-122"/>
              <a:ea typeface="黑体" panose="02010609060101010101" pitchFamily="49" charset="-122"/>
              <a:sym typeface="Arial" panose="020B0604020202020204" pitchFamily="34" charset="0"/>
            </a:endParaRPr>
          </a:p>
        </p:txBody>
      </p:sp>
      <p:sp>
        <p:nvSpPr>
          <p:cNvPr id="21513" name="AutoShape 9"/>
          <p:cNvSpPr>
            <a:spLocks/>
          </p:cNvSpPr>
          <p:nvPr/>
        </p:nvSpPr>
        <p:spPr bwMode="auto">
          <a:xfrm rot="5400000">
            <a:off x="3417094" y="2844007"/>
            <a:ext cx="215900" cy="3313112"/>
          </a:xfrm>
          <a:prstGeom prst="rightBracket">
            <a:avLst>
              <a:gd name="adj" fmla="val 127880"/>
            </a:avLst>
          </a:prstGeom>
          <a:noFill/>
          <a:ln w="63500" cmpd="sng">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21514" name="Line 10"/>
          <p:cNvSpPr>
            <a:spLocks noChangeShapeType="1"/>
          </p:cNvSpPr>
          <p:nvPr/>
        </p:nvSpPr>
        <p:spPr bwMode="auto">
          <a:xfrm rot="5400000">
            <a:off x="3301739" y="4933951"/>
            <a:ext cx="504825" cy="0"/>
          </a:xfrm>
          <a:prstGeom prst="line">
            <a:avLst/>
          </a:prstGeom>
          <a:noFill/>
          <a:ln w="63500" cmpd="sng">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15" name="AutoShape 6"/>
          <p:cNvSpPr>
            <a:spLocks noChangeArrowheads="1"/>
          </p:cNvSpPr>
          <p:nvPr/>
        </p:nvSpPr>
        <p:spPr bwMode="auto">
          <a:xfrm>
            <a:off x="534987" y="1393469"/>
            <a:ext cx="2663825" cy="1069975"/>
          </a:xfrm>
          <a:prstGeom prst="roundRect">
            <a:avLst>
              <a:gd name="adj" fmla="val 16667"/>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rgbClr val="002060"/>
                </a:solidFill>
                <a:latin typeface="黑体" panose="02010609060101010101" pitchFamily="49" charset="-122"/>
                <a:ea typeface="黑体" panose="02010609060101010101" pitchFamily="49" charset="-122"/>
              </a:rPr>
              <a:t>层析成像</a:t>
            </a:r>
          </a:p>
        </p:txBody>
      </p:sp>
      <p:sp>
        <p:nvSpPr>
          <p:cNvPr id="21519" name="Line 15"/>
          <p:cNvSpPr>
            <a:spLocks noChangeShapeType="1"/>
          </p:cNvSpPr>
          <p:nvPr/>
        </p:nvSpPr>
        <p:spPr bwMode="auto">
          <a:xfrm rot="5400000">
            <a:off x="1570148" y="2768794"/>
            <a:ext cx="504825" cy="0"/>
          </a:xfrm>
          <a:prstGeom prst="line">
            <a:avLst/>
          </a:prstGeom>
          <a:noFill/>
          <a:ln w="63500" cap="flat" cmpd="sng">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Line 14"/>
          <p:cNvSpPr>
            <a:spLocks noChangeShapeType="1"/>
          </p:cNvSpPr>
          <p:nvPr/>
        </p:nvSpPr>
        <p:spPr bwMode="auto">
          <a:xfrm rot="5400000" flipV="1">
            <a:off x="5933217" y="5233964"/>
            <a:ext cx="0" cy="611922"/>
          </a:xfrm>
          <a:prstGeom prst="line">
            <a:avLst/>
          </a:prstGeom>
          <a:noFill/>
          <a:ln w="63500" cap="flat" cmpd="sng">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509" name="AutoShape 6"/>
          <p:cNvSpPr>
            <a:spLocks noChangeArrowheads="1"/>
          </p:cNvSpPr>
          <p:nvPr/>
        </p:nvSpPr>
        <p:spPr bwMode="auto">
          <a:xfrm>
            <a:off x="534987" y="3041294"/>
            <a:ext cx="2663825" cy="1285355"/>
          </a:xfrm>
          <a:prstGeom prst="roundRect">
            <a:avLst>
              <a:gd name="adj" fmla="val 16667"/>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rgbClr val="002060"/>
                </a:solidFill>
                <a:latin typeface="黑体" panose="02010609060101010101" pitchFamily="49" charset="-122"/>
                <a:ea typeface="黑体" panose="02010609060101010101" pitchFamily="49" charset="-122"/>
                <a:sym typeface="Arial" panose="020B0604020202020204" pitchFamily="34" charset="0"/>
              </a:rPr>
              <a:t>岩石圈</a:t>
            </a:r>
            <a:r>
              <a:rPr lang="en-US" altLang="zh-CN" sz="2600" dirty="0">
                <a:solidFill>
                  <a:srgbClr val="002060"/>
                </a:solidFill>
                <a:latin typeface="黑体" panose="02010609060101010101" pitchFamily="49" charset="-122"/>
                <a:ea typeface="黑体" panose="02010609060101010101" pitchFamily="49" charset="-122"/>
                <a:sym typeface="Arial" panose="020B0604020202020204" pitchFamily="34" charset="0"/>
              </a:rPr>
              <a:t>/</a:t>
            </a:r>
            <a:r>
              <a:rPr lang="zh-CN" altLang="en-US" sz="2600" dirty="0">
                <a:solidFill>
                  <a:srgbClr val="002060"/>
                </a:solidFill>
                <a:latin typeface="黑体" panose="02010609060101010101" pitchFamily="49" charset="-122"/>
                <a:ea typeface="黑体" panose="02010609060101010101" pitchFamily="49" charset="-122"/>
                <a:sym typeface="Arial" panose="020B0604020202020204" pitchFamily="34" charset="0"/>
              </a:rPr>
              <a:t>软流圈</a:t>
            </a:r>
          </a:p>
          <a:p>
            <a:pPr algn="ctr"/>
            <a:r>
              <a:rPr lang="zh-CN" altLang="en-US" sz="2600" dirty="0">
                <a:solidFill>
                  <a:srgbClr val="002060"/>
                </a:solidFill>
                <a:latin typeface="黑体" panose="02010609060101010101" pitchFamily="49" charset="-122"/>
                <a:ea typeface="黑体" panose="02010609060101010101" pitchFamily="49" charset="-122"/>
                <a:sym typeface="Arial" panose="020B0604020202020204" pitchFamily="34" charset="0"/>
              </a:rPr>
              <a:t>接触关系</a:t>
            </a:r>
            <a:endParaRPr lang="en-US" altLang="zh-CN" sz="2600" dirty="0">
              <a:solidFill>
                <a:srgbClr val="002060"/>
              </a:solidFill>
              <a:latin typeface="黑体" panose="02010609060101010101" pitchFamily="49" charset="-122"/>
              <a:ea typeface="黑体" panose="02010609060101010101" pitchFamily="49" charset="-122"/>
              <a:sym typeface="Arial" panose="020B0604020202020204" pitchFamily="34" charset="0"/>
            </a:endParaRPr>
          </a:p>
          <a:p>
            <a:pPr algn="ctr"/>
            <a:r>
              <a:rPr lang="zh-CN" altLang="en-US" sz="2600" dirty="0">
                <a:solidFill>
                  <a:srgbClr val="002060"/>
                </a:solidFill>
                <a:latin typeface="黑体" panose="02010609060101010101" pitchFamily="49" charset="-122"/>
                <a:ea typeface="黑体" panose="02010609060101010101" pitchFamily="49" charset="-122"/>
                <a:sym typeface="Arial" panose="020B0604020202020204" pitchFamily="34" charset="0"/>
              </a:rPr>
              <a:t>熔融状态</a:t>
            </a:r>
          </a:p>
        </p:txBody>
      </p:sp>
      <p:sp>
        <p:nvSpPr>
          <p:cNvPr id="13" name="AutoShape 6"/>
          <p:cNvSpPr>
            <a:spLocks noChangeArrowheads="1"/>
          </p:cNvSpPr>
          <p:nvPr/>
        </p:nvSpPr>
        <p:spPr bwMode="auto">
          <a:xfrm>
            <a:off x="4270541" y="1392079"/>
            <a:ext cx="2663825" cy="1069975"/>
          </a:xfrm>
          <a:prstGeom prst="roundRect">
            <a:avLst>
              <a:gd name="adj" fmla="val 16667"/>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00" dirty="0">
                <a:solidFill>
                  <a:srgbClr val="002060"/>
                </a:solidFill>
                <a:latin typeface="黑体" panose="02010609060101010101" pitchFamily="49" charset="-122"/>
                <a:ea typeface="黑体" panose="02010609060101010101" pitchFamily="49" charset="-122"/>
              </a:rPr>
              <a:t>各向异性测量</a:t>
            </a:r>
          </a:p>
        </p:txBody>
      </p:sp>
      <p:sp>
        <p:nvSpPr>
          <p:cNvPr id="14" name="Line 15"/>
          <p:cNvSpPr>
            <a:spLocks noChangeShapeType="1"/>
          </p:cNvSpPr>
          <p:nvPr/>
        </p:nvSpPr>
        <p:spPr bwMode="auto">
          <a:xfrm rot="5400000">
            <a:off x="5362639" y="2807728"/>
            <a:ext cx="504825" cy="0"/>
          </a:xfrm>
          <a:prstGeom prst="line">
            <a:avLst/>
          </a:prstGeom>
          <a:noFill/>
          <a:ln w="63500" cap="flat" cmpd="sng">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Tree>
    <p:extLst>
      <p:ext uri="{BB962C8B-B14F-4D97-AF65-F5344CB8AC3E}">
        <p14:creationId xmlns:p14="http://schemas.microsoft.com/office/powerpoint/2010/main" val="371917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99592" y="2276872"/>
            <a:ext cx="7560840" cy="1453457"/>
          </a:xfrm>
          <a:prstGeom prst="rect">
            <a:avLst/>
          </a:prstGeom>
          <a:solidFill>
            <a:srgbClr val="0070C0"/>
          </a:solidFill>
        </p:spPr>
        <p:txBody>
          <a:bodyPr wrap="square" tIns="144000" rtlCol="0">
            <a:spAutoFit/>
          </a:bodyPr>
          <a:lstStyle/>
          <a:p>
            <a:pPr algn="ctr">
              <a:spcBef>
                <a:spcPts val="1200"/>
              </a:spcBef>
            </a:pPr>
            <a:r>
              <a:rPr lang="en-US" altLang="zh-CN" sz="3600" b="0" dirty="0">
                <a:solidFill>
                  <a:schemeClr val="bg1"/>
                </a:solidFill>
                <a:latin typeface="黑体" pitchFamily="49" charset="-122"/>
                <a:ea typeface="黑体" pitchFamily="49" charset="-122"/>
                <a:cs typeface="黑体"/>
              </a:rPr>
              <a:t>2. </a:t>
            </a:r>
            <a:r>
              <a:rPr lang="zh-CN" altLang="en-US" sz="3600" b="0" dirty="0">
                <a:solidFill>
                  <a:schemeClr val="bg1"/>
                </a:solidFill>
                <a:latin typeface="黑体" pitchFamily="49" charset="-122"/>
                <a:ea typeface="黑体" pitchFamily="49" charset="-122"/>
                <a:cs typeface="黑体"/>
              </a:rPr>
              <a:t>中国东部上地幔速度结构</a:t>
            </a:r>
            <a:endParaRPr lang="en-US" altLang="zh-CN" sz="3600" b="0" dirty="0">
              <a:solidFill>
                <a:schemeClr val="bg1"/>
              </a:solidFill>
              <a:latin typeface="黑体" pitchFamily="49" charset="-122"/>
              <a:ea typeface="黑体" pitchFamily="49" charset="-122"/>
              <a:cs typeface="黑体"/>
            </a:endParaRPr>
          </a:p>
          <a:p>
            <a:pPr algn="ctr">
              <a:spcBef>
                <a:spcPts val="1200"/>
              </a:spcBef>
            </a:pPr>
            <a:r>
              <a:rPr lang="zh-CN" altLang="en-US" sz="3600" b="0" dirty="0">
                <a:solidFill>
                  <a:schemeClr val="bg1"/>
                </a:solidFill>
                <a:latin typeface="黑体" pitchFamily="49" charset="-122"/>
                <a:ea typeface="黑体" pitchFamily="49" charset="-122"/>
                <a:cs typeface="黑体"/>
              </a:rPr>
              <a:t>与变形特征</a:t>
            </a:r>
            <a:endParaRPr lang="zh-CN" altLang="en-US" sz="3000" dirty="0">
              <a:latin typeface="+mn-lt"/>
            </a:endParaRPr>
          </a:p>
        </p:txBody>
      </p:sp>
    </p:spTree>
    <p:extLst>
      <p:ext uri="{BB962C8B-B14F-4D97-AF65-F5344CB8AC3E}">
        <p14:creationId xmlns:p14="http://schemas.microsoft.com/office/powerpoint/2010/main" val="36367747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8.8|0.5|4.7|5.8"/>
</p:tagLst>
</file>

<file path=ppt/tags/tag2.xml><?xml version="1.0" encoding="utf-8"?>
<p:tagLst xmlns:a="http://schemas.openxmlformats.org/drawingml/2006/main" xmlns:r="http://schemas.openxmlformats.org/officeDocument/2006/relationships" xmlns:p="http://schemas.openxmlformats.org/presentationml/2006/main">
  <p:tag name="TIMING" val="|1.9|0.8"/>
</p:tagLst>
</file>

<file path=ppt/tags/tag3.xml><?xml version="1.0" encoding="utf-8"?>
<p:tagLst xmlns:a="http://schemas.openxmlformats.org/drawingml/2006/main" xmlns:r="http://schemas.openxmlformats.org/officeDocument/2006/relationships" xmlns:p="http://schemas.openxmlformats.org/presentationml/2006/main">
  <p:tag name="TIMING" val="|16.5|14.5"/>
</p:tagLst>
</file>

<file path=ppt/tags/tag4.xml><?xml version="1.0" encoding="utf-8"?>
<p:tagLst xmlns:a="http://schemas.openxmlformats.org/drawingml/2006/main" xmlns:r="http://schemas.openxmlformats.org/officeDocument/2006/relationships" xmlns:p="http://schemas.openxmlformats.org/presentationml/2006/main">
  <p:tag name="TIMING" val="|12.1|14.9|2.9|4.1|1|1|0.8"/>
</p:tagLst>
</file>

<file path=ppt/tags/tag5.xml><?xml version="1.0" encoding="utf-8"?>
<p:tagLst xmlns:a="http://schemas.openxmlformats.org/drawingml/2006/main" xmlns:r="http://schemas.openxmlformats.org/officeDocument/2006/relationships" xmlns:p="http://schemas.openxmlformats.org/presentationml/2006/main">
  <p:tag name="TIMING" val="|2|1.4"/>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1" i="0" u="none" strike="noStrike" cap="none" normalizeH="0" baseline="0" smtClean="0">
            <a:ln>
              <a:noFill/>
            </a:ln>
            <a:solidFill>
              <a:schemeClr val="tx1"/>
            </a:solidFill>
            <a:effectLst/>
            <a:latin typeface="Garamond"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1" i="0" u="none" strike="noStrike" cap="none" normalizeH="0" baseline="0" smtClean="0">
            <a:ln>
              <a:noFill/>
            </a:ln>
            <a:solidFill>
              <a:schemeClr val="tx1"/>
            </a:solidFill>
            <a:effectLst/>
            <a:latin typeface="Garamond" pitchFamily="18"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4E"/>
      </a:dk1>
      <a:lt1>
        <a:srgbClr val="FFFFFF"/>
      </a:lt1>
      <a:dk2>
        <a:srgbClr val="00004E"/>
      </a:dk2>
      <a:lt2>
        <a:srgbClr val="CCECFF"/>
      </a:lt2>
      <a:accent1>
        <a:srgbClr val="0099CC"/>
      </a:accent1>
      <a:accent2>
        <a:srgbClr val="008080"/>
      </a:accent2>
      <a:accent3>
        <a:srgbClr val="AAAAB2"/>
      </a:accent3>
      <a:accent4>
        <a:srgbClr val="DADADA"/>
      </a:accent4>
      <a:accent5>
        <a:srgbClr val="AACAE2"/>
      </a:accent5>
      <a:accent6>
        <a:srgbClr val="007373"/>
      </a:accent6>
      <a:hlink>
        <a:srgbClr val="00FFCC"/>
      </a:hlink>
      <a:folHlink>
        <a:srgbClr val="669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4E"/>
    </a:dk1>
    <a:lt1>
      <a:srgbClr val="FFFFFF"/>
    </a:lt1>
    <a:dk2>
      <a:srgbClr val="00004E"/>
    </a:dk2>
    <a:lt2>
      <a:srgbClr val="CCECFF"/>
    </a:lt2>
    <a:accent1>
      <a:srgbClr val="0099CC"/>
    </a:accent1>
    <a:accent2>
      <a:srgbClr val="008080"/>
    </a:accent2>
    <a:accent3>
      <a:srgbClr val="AAAAB2"/>
    </a:accent3>
    <a:accent4>
      <a:srgbClr val="DADADA"/>
    </a:accent4>
    <a:accent5>
      <a:srgbClr val="AACAE2"/>
    </a:accent5>
    <a:accent6>
      <a:srgbClr val="007373"/>
    </a:accent6>
    <a:hlink>
      <a:srgbClr val="00FFCC"/>
    </a:hlink>
    <a:folHlink>
      <a:srgbClr val="6699FF"/>
    </a:folHlink>
  </a:clrScheme>
</a:themeOverride>
</file>

<file path=ppt/theme/themeOverride2.xml><?xml version="1.0" encoding="utf-8"?>
<a:themeOverride xmlns:a="http://schemas.openxmlformats.org/drawingml/2006/main">
  <a:clrScheme name="">
    <a:dk1>
      <a:srgbClr val="00004E"/>
    </a:dk1>
    <a:lt1>
      <a:srgbClr val="FFFFFF"/>
    </a:lt1>
    <a:dk2>
      <a:srgbClr val="00004E"/>
    </a:dk2>
    <a:lt2>
      <a:srgbClr val="CCECFF"/>
    </a:lt2>
    <a:accent1>
      <a:srgbClr val="0099CC"/>
    </a:accent1>
    <a:accent2>
      <a:srgbClr val="008080"/>
    </a:accent2>
    <a:accent3>
      <a:srgbClr val="AAAAB2"/>
    </a:accent3>
    <a:accent4>
      <a:srgbClr val="DADADA"/>
    </a:accent4>
    <a:accent5>
      <a:srgbClr val="AACAE2"/>
    </a:accent5>
    <a:accent6>
      <a:srgbClr val="007373"/>
    </a:accent6>
    <a:hlink>
      <a:srgbClr val="00FFCC"/>
    </a:hlink>
    <a:folHlink>
      <a:srgbClr val="6699FF"/>
    </a:folHlink>
  </a:clrScheme>
</a:themeOverride>
</file>

<file path=ppt/theme/themeOverride3.xml><?xml version="1.0" encoding="utf-8"?>
<a:themeOverride xmlns:a="http://schemas.openxmlformats.org/drawingml/2006/main">
  <a:clrScheme name="">
    <a:dk1>
      <a:srgbClr val="00004E"/>
    </a:dk1>
    <a:lt1>
      <a:srgbClr val="FFFFFF"/>
    </a:lt1>
    <a:dk2>
      <a:srgbClr val="00004E"/>
    </a:dk2>
    <a:lt2>
      <a:srgbClr val="CCECFF"/>
    </a:lt2>
    <a:accent1>
      <a:srgbClr val="0099CC"/>
    </a:accent1>
    <a:accent2>
      <a:srgbClr val="008080"/>
    </a:accent2>
    <a:accent3>
      <a:srgbClr val="AAAAB2"/>
    </a:accent3>
    <a:accent4>
      <a:srgbClr val="DADADA"/>
    </a:accent4>
    <a:accent5>
      <a:srgbClr val="AACAE2"/>
    </a:accent5>
    <a:accent6>
      <a:srgbClr val="007373"/>
    </a:accent6>
    <a:hlink>
      <a:srgbClr val="00FFCC"/>
    </a:hlink>
    <a:folHlink>
      <a:srgbClr val="6699FF"/>
    </a:folHlink>
  </a:clrScheme>
</a:themeOverride>
</file>

<file path=docProps/app.xml><?xml version="1.0" encoding="utf-8"?>
<Properties xmlns="http://schemas.openxmlformats.org/officeDocument/2006/extended-properties" xmlns:vt="http://schemas.openxmlformats.org/officeDocument/2006/docPropsVTypes">
  <TotalTime>3662</TotalTime>
  <Words>1440</Words>
  <Application>Microsoft Office PowerPoint</Application>
  <PresentationFormat>全屏显示(4:3)</PresentationFormat>
  <Paragraphs>231</Paragraphs>
  <Slides>43</Slides>
  <Notes>10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43</vt:i4>
      </vt:variant>
    </vt:vector>
  </HeadingPairs>
  <TitlesOfParts>
    <vt:vector size="58" baseType="lpstr">
      <vt:lpstr>Arial Unicode MS</vt:lpstr>
      <vt:lpstr>黑体</vt:lpstr>
      <vt:lpstr>楷体</vt:lpstr>
      <vt:lpstr>宋体</vt:lpstr>
      <vt:lpstr>Arial</vt:lpstr>
      <vt:lpstr>Arial Rounded MT Bold</vt:lpstr>
      <vt:lpstr>Calibri</vt:lpstr>
      <vt:lpstr>Cambria Math</vt:lpstr>
      <vt:lpstr>Garamond</vt:lpstr>
      <vt:lpstr>Myriad Pro</vt:lpstr>
      <vt:lpstr>Symbol</vt:lpstr>
      <vt:lpstr>Times New Roman</vt:lpstr>
      <vt:lpstr>Wingdings</vt:lpstr>
      <vt:lpstr>Wingdings 3</vt:lpstr>
      <vt:lpstr>默认设计模板</vt:lpstr>
      <vt:lpstr>中国东部上地幔速度结构与变形特征</vt:lpstr>
      <vt:lpstr>报 告 内 容</vt:lpstr>
      <vt:lpstr>PowerPoint 演示文稿</vt:lpstr>
      <vt:lpstr>PowerPoint 演示文稿</vt:lpstr>
      <vt:lpstr>俯冲板块的形态:东—西展布 俯冲与停滞板片的南北差异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需要解决的问题</vt:lpstr>
    </vt:vector>
  </TitlesOfParts>
  <Company>cas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2008年度研究员申请答辩</dc:title>
  <dc:creator>zhl</dc:creator>
  <cp:lastModifiedBy>l zhao</cp:lastModifiedBy>
  <cp:revision>404</cp:revision>
  <cp:lastPrinted>2411-12-30T00:00:00Z</cp:lastPrinted>
  <dcterms:created xsi:type="dcterms:W3CDTF">2008-12-15T04:49:00Z</dcterms:created>
  <dcterms:modified xsi:type="dcterms:W3CDTF">2016-06-27T04:56:22Z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2052-10.1.0.5777</vt:lpwstr>
  </property>
</Properties>
</file>