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3" r:id="rId1"/>
    <p:sldMasterId id="2147483869" r:id="rId2"/>
    <p:sldMasterId id="2147483908" r:id="rId3"/>
  </p:sldMasterIdLst>
  <p:notesMasterIdLst>
    <p:notesMasterId r:id="rId66"/>
  </p:notesMasterIdLst>
  <p:sldIdLst>
    <p:sldId id="345" r:id="rId4"/>
    <p:sldId id="416" r:id="rId5"/>
    <p:sldId id="349" r:id="rId6"/>
    <p:sldId id="455" r:id="rId7"/>
    <p:sldId id="351" r:id="rId8"/>
    <p:sldId id="352" r:id="rId9"/>
    <p:sldId id="353" r:id="rId10"/>
    <p:sldId id="355" r:id="rId11"/>
    <p:sldId id="356" r:id="rId12"/>
    <p:sldId id="357" r:id="rId13"/>
    <p:sldId id="358" r:id="rId14"/>
    <p:sldId id="359" r:id="rId15"/>
    <p:sldId id="492" r:id="rId16"/>
    <p:sldId id="456" r:id="rId17"/>
    <p:sldId id="457" r:id="rId18"/>
    <p:sldId id="459" r:id="rId19"/>
    <p:sldId id="460" r:id="rId20"/>
    <p:sldId id="461" r:id="rId21"/>
    <p:sldId id="462" r:id="rId22"/>
    <p:sldId id="463" r:id="rId23"/>
    <p:sldId id="464" r:id="rId24"/>
    <p:sldId id="465" r:id="rId25"/>
    <p:sldId id="466" r:id="rId26"/>
    <p:sldId id="467" r:id="rId27"/>
    <p:sldId id="468" r:id="rId28"/>
    <p:sldId id="469" r:id="rId29"/>
    <p:sldId id="470" r:id="rId30"/>
    <p:sldId id="472" r:id="rId31"/>
    <p:sldId id="473" r:id="rId32"/>
    <p:sldId id="474" r:id="rId33"/>
    <p:sldId id="477" r:id="rId34"/>
    <p:sldId id="479" r:id="rId35"/>
    <p:sldId id="480" r:id="rId36"/>
    <p:sldId id="485" r:id="rId37"/>
    <p:sldId id="482" r:id="rId38"/>
    <p:sldId id="483" r:id="rId39"/>
    <p:sldId id="486" r:id="rId40"/>
    <p:sldId id="487" r:id="rId41"/>
    <p:sldId id="490" r:id="rId42"/>
    <p:sldId id="491" r:id="rId43"/>
    <p:sldId id="493" r:id="rId44"/>
    <p:sldId id="494" r:id="rId45"/>
    <p:sldId id="495" r:id="rId46"/>
    <p:sldId id="496" r:id="rId47"/>
    <p:sldId id="497" r:id="rId48"/>
    <p:sldId id="498" r:id="rId49"/>
    <p:sldId id="499" r:id="rId50"/>
    <p:sldId id="500" r:id="rId51"/>
    <p:sldId id="501" r:id="rId52"/>
    <p:sldId id="502" r:id="rId53"/>
    <p:sldId id="363" r:id="rId54"/>
    <p:sldId id="368" r:id="rId55"/>
    <p:sldId id="369" r:id="rId56"/>
    <p:sldId id="454" r:id="rId57"/>
    <p:sldId id="386" r:id="rId58"/>
    <p:sldId id="503" r:id="rId59"/>
    <p:sldId id="504" r:id="rId60"/>
    <p:sldId id="505" r:id="rId61"/>
    <p:sldId id="506" r:id="rId62"/>
    <p:sldId id="507" r:id="rId63"/>
    <p:sldId id="415" r:id="rId64"/>
    <p:sldId id="508" r:id="rId65"/>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00"/>
    <a:srgbClr val="FF7C80"/>
    <a:srgbClr val="009900"/>
    <a:srgbClr val="FF0000"/>
    <a:srgbClr val="FF5353"/>
    <a:srgbClr val="FF2121"/>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32" autoAdjust="0"/>
    <p:restoredTop sz="85587" autoAdjust="0"/>
  </p:normalViewPr>
  <p:slideViewPr>
    <p:cSldViewPr>
      <p:cViewPr varScale="1">
        <p:scale>
          <a:sx n="83" d="100"/>
          <a:sy n="83" d="100"/>
        </p:scale>
        <p:origin x="-1792" y="-112"/>
      </p:cViewPr>
      <p:guideLst>
        <p:guide orient="horz" pos="3566"/>
        <p:guide pos="2880"/>
      </p:guideLst>
    </p:cSldViewPr>
  </p:slideViewPr>
  <p:outlineViewPr>
    <p:cViewPr>
      <p:scale>
        <a:sx n="33" d="100"/>
        <a:sy n="33" d="100"/>
      </p:scale>
      <p:origin x="0" y="462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7" d="100"/>
          <a:sy n="57" d="100"/>
        </p:scale>
        <p:origin x="-177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447D43FE-1ACE-470D-B2D5-29DC9BBDD9E5}" type="datetimeFigureOut">
              <a:rPr lang="zh-CN" altLang="en-US"/>
              <a:pPr>
                <a:defRPr/>
              </a:pPr>
              <a:t>6/27/16</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宋体" panose="02010600030101010101" pitchFamily="2" charset="-122"/>
              </a:defRPr>
            </a:lvl1pPr>
          </a:lstStyle>
          <a:p>
            <a:pPr>
              <a:defRPr/>
            </a:pPr>
            <a:fld id="{9792FCFE-5322-4CE9-BFBB-683E041302F2}" type="slidenum">
              <a:rPr lang="zh-CN" altLang="en-US"/>
              <a:pPr>
                <a:defRPr/>
              </a:pPr>
              <a:t>‹#›</a:t>
            </a:fld>
            <a:endParaRPr lang="zh-CN" altLang="en-US"/>
          </a:p>
        </p:txBody>
      </p:sp>
    </p:spTree>
    <p:extLst>
      <p:ext uri="{BB962C8B-B14F-4D97-AF65-F5344CB8AC3E}">
        <p14:creationId xmlns:p14="http://schemas.microsoft.com/office/powerpoint/2010/main" val="21514020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ea typeface="宋体" charset="-122"/>
              </a:defRPr>
            </a:lvl1pPr>
            <a:lvl2pPr marL="742950" indent="-285750" eaLnBrk="0" hangingPunct="0">
              <a:defRPr b="1">
                <a:solidFill>
                  <a:schemeClr val="tx1"/>
                </a:solidFill>
                <a:latin typeface="Tahoma" pitchFamily="34" charset="0"/>
                <a:ea typeface="宋体" charset="-122"/>
              </a:defRPr>
            </a:lvl2pPr>
            <a:lvl3pPr marL="1143000" indent="-228600" eaLnBrk="0" hangingPunct="0">
              <a:defRPr b="1">
                <a:solidFill>
                  <a:schemeClr val="tx1"/>
                </a:solidFill>
                <a:latin typeface="Tahoma" pitchFamily="34" charset="0"/>
                <a:ea typeface="宋体" charset="-122"/>
              </a:defRPr>
            </a:lvl3pPr>
            <a:lvl4pPr marL="1600200" indent="-228600" eaLnBrk="0" hangingPunct="0">
              <a:defRPr b="1">
                <a:solidFill>
                  <a:schemeClr val="tx1"/>
                </a:solidFill>
                <a:latin typeface="Tahoma" pitchFamily="34" charset="0"/>
                <a:ea typeface="宋体" charset="-122"/>
              </a:defRPr>
            </a:lvl4pPr>
            <a:lvl5pPr marL="2057400" indent="-228600" eaLnBrk="0" hangingPunct="0">
              <a:defRPr b="1">
                <a:solidFill>
                  <a:schemeClr val="tx1"/>
                </a:solidFill>
                <a:latin typeface="Tahoma" pitchFamily="34" charset="0"/>
                <a:ea typeface="宋体" charset="-122"/>
              </a:defRPr>
            </a:lvl5pPr>
            <a:lvl6pPr marL="2514600" indent="-228600" eaLnBrk="0" fontAlgn="base" hangingPunct="0">
              <a:spcBef>
                <a:spcPct val="50000"/>
              </a:spcBef>
              <a:spcAft>
                <a:spcPct val="0"/>
              </a:spcAft>
              <a:defRPr b="1">
                <a:solidFill>
                  <a:schemeClr val="tx1"/>
                </a:solidFill>
                <a:latin typeface="Tahoma" pitchFamily="34" charset="0"/>
                <a:ea typeface="宋体" charset="-122"/>
              </a:defRPr>
            </a:lvl6pPr>
            <a:lvl7pPr marL="2971800" indent="-228600" eaLnBrk="0" fontAlgn="base" hangingPunct="0">
              <a:spcBef>
                <a:spcPct val="50000"/>
              </a:spcBef>
              <a:spcAft>
                <a:spcPct val="0"/>
              </a:spcAft>
              <a:defRPr b="1">
                <a:solidFill>
                  <a:schemeClr val="tx1"/>
                </a:solidFill>
                <a:latin typeface="Tahoma" pitchFamily="34" charset="0"/>
                <a:ea typeface="宋体" charset="-122"/>
              </a:defRPr>
            </a:lvl7pPr>
            <a:lvl8pPr marL="3429000" indent="-228600" eaLnBrk="0" fontAlgn="base" hangingPunct="0">
              <a:spcBef>
                <a:spcPct val="50000"/>
              </a:spcBef>
              <a:spcAft>
                <a:spcPct val="0"/>
              </a:spcAft>
              <a:defRPr b="1">
                <a:solidFill>
                  <a:schemeClr val="tx1"/>
                </a:solidFill>
                <a:latin typeface="Tahoma" pitchFamily="34" charset="0"/>
                <a:ea typeface="宋体" charset="-122"/>
              </a:defRPr>
            </a:lvl8pPr>
            <a:lvl9pPr marL="3886200" indent="-228600" eaLnBrk="0" fontAlgn="base" hangingPunct="0">
              <a:spcBef>
                <a:spcPct val="50000"/>
              </a:spcBef>
              <a:spcAft>
                <a:spcPct val="0"/>
              </a:spcAft>
              <a:defRPr b="1">
                <a:solidFill>
                  <a:schemeClr val="tx1"/>
                </a:solidFill>
                <a:latin typeface="Tahoma" pitchFamily="34" charset="0"/>
                <a:ea typeface="宋体" charset="-122"/>
              </a:defRPr>
            </a:lvl9pPr>
          </a:lstStyle>
          <a:p>
            <a:pPr eaLnBrk="1" hangingPunct="1"/>
            <a:r>
              <a:rPr lang="zh-CN" altLang="en-US" b="0" smtClean="0">
                <a:solidFill>
                  <a:prstClr val="black"/>
                </a:solidFill>
                <a:latin typeface="Arial" charset="0"/>
              </a:rPr>
              <a:t>页眉</a:t>
            </a:r>
          </a:p>
        </p:txBody>
      </p:sp>
      <p:sp>
        <p:nvSpPr>
          <p:cNvPr id="1443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ahoma" pitchFamily="34" charset="0"/>
                <a:ea typeface="宋体" charset="-122"/>
              </a:defRPr>
            </a:lvl1pPr>
            <a:lvl2pPr marL="742950" indent="-285750" eaLnBrk="0" hangingPunct="0">
              <a:defRPr b="1">
                <a:solidFill>
                  <a:schemeClr val="tx1"/>
                </a:solidFill>
                <a:latin typeface="Tahoma" pitchFamily="34" charset="0"/>
                <a:ea typeface="宋体" charset="-122"/>
              </a:defRPr>
            </a:lvl2pPr>
            <a:lvl3pPr marL="1143000" indent="-228600" eaLnBrk="0" hangingPunct="0">
              <a:defRPr b="1">
                <a:solidFill>
                  <a:schemeClr val="tx1"/>
                </a:solidFill>
                <a:latin typeface="Tahoma" pitchFamily="34" charset="0"/>
                <a:ea typeface="宋体" charset="-122"/>
              </a:defRPr>
            </a:lvl3pPr>
            <a:lvl4pPr marL="1600200" indent="-228600" eaLnBrk="0" hangingPunct="0">
              <a:defRPr b="1">
                <a:solidFill>
                  <a:schemeClr val="tx1"/>
                </a:solidFill>
                <a:latin typeface="Tahoma" pitchFamily="34" charset="0"/>
                <a:ea typeface="宋体" charset="-122"/>
              </a:defRPr>
            </a:lvl4pPr>
            <a:lvl5pPr marL="2057400" indent="-228600" eaLnBrk="0" hangingPunct="0">
              <a:defRPr b="1">
                <a:solidFill>
                  <a:schemeClr val="tx1"/>
                </a:solidFill>
                <a:latin typeface="Tahoma" pitchFamily="34" charset="0"/>
                <a:ea typeface="宋体" charset="-122"/>
              </a:defRPr>
            </a:lvl5pPr>
            <a:lvl6pPr marL="2514600" indent="-228600" eaLnBrk="0" fontAlgn="base" hangingPunct="0">
              <a:spcBef>
                <a:spcPct val="50000"/>
              </a:spcBef>
              <a:spcAft>
                <a:spcPct val="0"/>
              </a:spcAft>
              <a:defRPr b="1">
                <a:solidFill>
                  <a:schemeClr val="tx1"/>
                </a:solidFill>
                <a:latin typeface="Tahoma" pitchFamily="34" charset="0"/>
                <a:ea typeface="宋体" charset="-122"/>
              </a:defRPr>
            </a:lvl6pPr>
            <a:lvl7pPr marL="2971800" indent="-228600" eaLnBrk="0" fontAlgn="base" hangingPunct="0">
              <a:spcBef>
                <a:spcPct val="50000"/>
              </a:spcBef>
              <a:spcAft>
                <a:spcPct val="0"/>
              </a:spcAft>
              <a:defRPr b="1">
                <a:solidFill>
                  <a:schemeClr val="tx1"/>
                </a:solidFill>
                <a:latin typeface="Tahoma" pitchFamily="34" charset="0"/>
                <a:ea typeface="宋体" charset="-122"/>
              </a:defRPr>
            </a:lvl7pPr>
            <a:lvl8pPr marL="3429000" indent="-228600" eaLnBrk="0" fontAlgn="base" hangingPunct="0">
              <a:spcBef>
                <a:spcPct val="50000"/>
              </a:spcBef>
              <a:spcAft>
                <a:spcPct val="0"/>
              </a:spcAft>
              <a:defRPr b="1">
                <a:solidFill>
                  <a:schemeClr val="tx1"/>
                </a:solidFill>
                <a:latin typeface="Tahoma" pitchFamily="34" charset="0"/>
                <a:ea typeface="宋体" charset="-122"/>
              </a:defRPr>
            </a:lvl8pPr>
            <a:lvl9pPr marL="3886200" indent="-228600" eaLnBrk="0" fontAlgn="base" hangingPunct="0">
              <a:spcBef>
                <a:spcPct val="50000"/>
              </a:spcBef>
              <a:spcAft>
                <a:spcPct val="0"/>
              </a:spcAft>
              <a:defRPr b="1">
                <a:solidFill>
                  <a:schemeClr val="tx1"/>
                </a:solidFill>
                <a:latin typeface="Tahoma" pitchFamily="34" charset="0"/>
                <a:ea typeface="宋体" charset="-122"/>
              </a:defRPr>
            </a:lvl9pPr>
          </a:lstStyle>
          <a:p>
            <a:pPr eaLnBrk="1" hangingPunct="1"/>
            <a:fld id="{484812B5-64AE-4768-B58A-4D7D3E270A66}" type="slidenum">
              <a:rPr lang="en-US" altLang="zh-CN" b="0" smtClean="0">
                <a:solidFill>
                  <a:prstClr val="black"/>
                </a:solidFill>
                <a:latin typeface="Arial" charset="0"/>
              </a:rPr>
              <a:pPr eaLnBrk="1" hangingPunct="1"/>
              <a:t>1</a:t>
            </a:fld>
            <a:endParaRPr lang="en-US" altLang="zh-CN" b="0" smtClean="0">
              <a:solidFill>
                <a:prstClr val="black"/>
              </a:solidFill>
              <a:latin typeface="Arial" charset="0"/>
            </a:endParaRPr>
          </a:p>
        </p:txBody>
      </p:sp>
      <p:sp>
        <p:nvSpPr>
          <p:cNvPr id="144388" name="Rectangle 2"/>
          <p:cNvSpPr>
            <a:spLocks noGrp="1" noRot="1" noChangeAspect="1" noChangeArrowheads="1" noTextEdit="1"/>
          </p:cNvSpPr>
          <p:nvPr>
            <p:ph type="sldImg"/>
          </p:nvPr>
        </p:nvSpPr>
        <p:spPr>
          <a:ln/>
        </p:spPr>
      </p:sp>
      <p:sp>
        <p:nvSpPr>
          <p:cNvPr id="1443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smtClean="0">
              <a:ea typeface="宋体"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figures shows waveform fits along profile I. It clearly</a:t>
            </a:r>
            <a:r>
              <a:rPr lang="en-US" baseline="0" dirty="0" smtClean="0"/>
              <a:t> shows AB and CD branches. The synthetics are calculated using velocity model CR, which have a pretty good fits.</a:t>
            </a:r>
            <a:endParaRPr lang="en-US" dirty="0"/>
          </a:p>
        </p:txBody>
      </p:sp>
      <p:sp>
        <p:nvSpPr>
          <p:cNvPr id="4" name="Slide Number Placeholder 3"/>
          <p:cNvSpPr>
            <a:spLocks noGrp="1"/>
          </p:cNvSpPr>
          <p:nvPr>
            <p:ph type="sldNum" sz="quarter" idx="10"/>
          </p:nvPr>
        </p:nvSpPr>
        <p:spPr/>
        <p:txBody>
          <a:bodyPr/>
          <a:lstStyle/>
          <a:p>
            <a:fld id="{84FE824A-D656-4143-88B4-333DBA6ECF1D}" type="slidenum">
              <a:rPr lang="en-US" smtClean="0"/>
              <a:t>24</a:t>
            </a:fld>
            <a:endParaRPr lang="en-US"/>
          </a:p>
        </p:txBody>
      </p:sp>
    </p:spTree>
    <p:extLst>
      <p:ext uri="{BB962C8B-B14F-4D97-AF65-F5344CB8AC3E}">
        <p14:creationId xmlns:p14="http://schemas.microsoft.com/office/powerpoint/2010/main" val="3544262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move to profile III, the CR can not predict the observed</a:t>
            </a:r>
            <a:r>
              <a:rPr lang="en-US" baseline="0" dirty="0" smtClean="0"/>
              <a:t> waveforms. The central panel shows the predictions of CR. The observed waveforms are late for both AB and CD. The CD branch has bigger amplitude and goes as far as 10.5</a:t>
            </a:r>
            <a:r>
              <a:rPr lang="zh-CN" altLang="en-US" baseline="0" dirty="0" smtClean="0"/>
              <a:t>。</a:t>
            </a:r>
            <a:r>
              <a:rPr lang="en-US" altLang="zh-CN" baseline="0" dirty="0" smtClean="0"/>
              <a:t> Because at this distance ranges, CD branch is pre critical reflections from the 410 discontinuity. In order to fit these waveforms, we need to put a low-velocity layer on top of the 410. The model is shown as blue in the left panel. The synthetics from the new model fit data much better.</a:t>
            </a:r>
            <a:endParaRPr lang="en-US" dirty="0"/>
          </a:p>
        </p:txBody>
      </p:sp>
      <p:sp>
        <p:nvSpPr>
          <p:cNvPr id="4" name="Slide Number Placeholder 3"/>
          <p:cNvSpPr>
            <a:spLocks noGrp="1"/>
          </p:cNvSpPr>
          <p:nvPr>
            <p:ph type="sldNum" sz="quarter" idx="10"/>
          </p:nvPr>
        </p:nvSpPr>
        <p:spPr/>
        <p:txBody>
          <a:bodyPr/>
          <a:lstStyle/>
          <a:p>
            <a:fld id="{84FE824A-D656-4143-88B4-333DBA6ECF1D}" type="slidenum">
              <a:rPr lang="en-US" smtClean="0"/>
              <a:t>25</a:t>
            </a:fld>
            <a:endParaRPr lang="en-US"/>
          </a:p>
        </p:txBody>
      </p:sp>
    </p:spTree>
    <p:extLst>
      <p:ext uri="{BB962C8B-B14F-4D97-AF65-F5344CB8AC3E}">
        <p14:creationId xmlns:p14="http://schemas.microsoft.com/office/powerpoint/2010/main" val="929026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Profile II shows a</a:t>
            </a:r>
            <a:r>
              <a:rPr lang="en-US" baseline="0" dirty="0" smtClean="0"/>
              <a:t> different story. Besides the usual AB and CD branch, a moderate triplication can be seen between 12 and 17 degrees, which suggest another discontinuity. For AB branch, the waveforms are twice broader than CR predictions, we think this is caused by the late P waves. For CR, arrivals of Pn and P are about the same, which looks like a single pulse. However, along this profile both Pn and P are delayed, but P is delayed more, thus the waveform gets broadened. The ray paths are shown in the top panel.</a:t>
            </a:r>
            <a:endParaRPr lang="en-US" dirty="0"/>
          </a:p>
        </p:txBody>
      </p:sp>
      <p:sp>
        <p:nvSpPr>
          <p:cNvPr id="4" name="Slide Number Placeholder 3"/>
          <p:cNvSpPr>
            <a:spLocks noGrp="1"/>
          </p:cNvSpPr>
          <p:nvPr>
            <p:ph type="sldNum" sz="quarter" idx="10"/>
          </p:nvPr>
        </p:nvSpPr>
        <p:spPr/>
        <p:txBody>
          <a:bodyPr/>
          <a:lstStyle/>
          <a:p>
            <a:fld id="{84FE824A-D656-4143-88B4-333DBA6ECF1D}" type="slidenum">
              <a:rPr lang="en-US" smtClean="0"/>
              <a:t>26</a:t>
            </a:fld>
            <a:endParaRPr lang="en-US"/>
          </a:p>
        </p:txBody>
      </p:sp>
    </p:spTree>
    <p:extLst>
      <p:ext uri="{BB962C8B-B14F-4D97-AF65-F5344CB8AC3E}">
        <p14:creationId xmlns:p14="http://schemas.microsoft.com/office/powerpoint/2010/main" val="3804768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模型构建的方法。策略</a:t>
            </a:r>
            <a:endParaRPr lang="en-US" dirty="0"/>
          </a:p>
        </p:txBody>
      </p:sp>
      <p:sp>
        <p:nvSpPr>
          <p:cNvPr id="4" name="Slide Number Placeholder 3"/>
          <p:cNvSpPr>
            <a:spLocks noGrp="1"/>
          </p:cNvSpPr>
          <p:nvPr>
            <p:ph type="sldNum" sz="quarter" idx="10"/>
          </p:nvPr>
        </p:nvSpPr>
        <p:spPr/>
        <p:txBody>
          <a:bodyPr/>
          <a:lstStyle/>
          <a:p>
            <a:fld id="{84FE824A-D656-4143-88B4-333DBA6ECF1D}" type="slidenum">
              <a:rPr lang="en-US" smtClean="0"/>
              <a:t>29</a:t>
            </a:fld>
            <a:endParaRPr lang="en-US"/>
          </a:p>
        </p:txBody>
      </p:sp>
    </p:spTree>
    <p:extLst>
      <p:ext uri="{BB962C8B-B14F-4D97-AF65-F5344CB8AC3E}">
        <p14:creationId xmlns:p14="http://schemas.microsoft.com/office/powerpoint/2010/main" val="368058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7588" name="Slide Number Placeholder 3"/>
          <p:cNvSpPr>
            <a:spLocks noGrp="1"/>
          </p:cNvSpPr>
          <p:nvPr>
            <p:ph type="sldNum" sz="quarter" idx="5"/>
          </p:nvPr>
        </p:nvSpPr>
        <p:spPr bwMode="auto">
          <a:noFill/>
          <a:ln>
            <a:miter lim="800000"/>
            <a:headEnd/>
            <a:tailEnd/>
          </a:ln>
        </p:spPr>
        <p:txBody>
          <a:bodyPr/>
          <a:lstStyle/>
          <a:p>
            <a:fld id="{FCC1D218-34B2-414F-A628-2EEA1C548AE3}" type="slidenum">
              <a:rPr lang="en-US">
                <a:solidFill>
                  <a:prstClr val="black"/>
                </a:solidFill>
                <a:latin typeface="Calibri"/>
              </a:rPr>
              <a:pPr/>
              <a:t>45</a:t>
            </a:fld>
            <a:endParaRPr lang="en-US">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单一数据结果，多重数据的结果。</a:t>
            </a:r>
            <a:endParaRPr lang="en-US" dirty="0"/>
          </a:p>
        </p:txBody>
      </p:sp>
      <p:sp>
        <p:nvSpPr>
          <p:cNvPr id="4" name="Slide Number Placeholder 3"/>
          <p:cNvSpPr>
            <a:spLocks noGrp="1"/>
          </p:cNvSpPr>
          <p:nvPr>
            <p:ph type="sldNum" sz="quarter" idx="10"/>
          </p:nvPr>
        </p:nvSpPr>
        <p:spPr/>
        <p:txBody>
          <a:bodyPr/>
          <a:lstStyle/>
          <a:p>
            <a:fld id="{84FE824A-D656-4143-88B4-333DBA6ECF1D}" type="slidenum">
              <a:rPr lang="en-US" smtClean="0"/>
              <a:t>5</a:t>
            </a:fld>
            <a:endParaRPr lang="en-US"/>
          </a:p>
        </p:txBody>
      </p:sp>
    </p:spTree>
    <p:extLst>
      <p:ext uri="{BB962C8B-B14F-4D97-AF65-F5344CB8AC3E}">
        <p14:creationId xmlns:p14="http://schemas.microsoft.com/office/powerpoint/2010/main" val="300499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smtClean="0">
                <a:latin typeface="Calibri" charset="0"/>
                <a:ea typeface="ＭＳ Ｐゴシック" charset="0"/>
                <a:cs typeface="ＭＳ Ｐゴシック" charset="0"/>
              </a:rPr>
              <a:t>三重值的优点</a:t>
            </a:r>
            <a:endParaRPr lang="en-US" dirty="0">
              <a:latin typeface="Calibri" charset="0"/>
              <a:ea typeface="ＭＳ Ｐゴシック" charset="0"/>
              <a:cs typeface="ＭＳ Ｐゴシック" charset="0"/>
            </a:endParaRP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A815E1-99EC-DF4F-B24B-0B8D43D04AE1}" type="slidenum">
              <a:rPr lang="en-US" sz="1200">
                <a:latin typeface="Calibri" charset="0"/>
                <a:cs typeface="Arial" charset="0"/>
              </a:rPr>
              <a:pPr eaLnBrk="1" hangingPunct="1"/>
              <a:t>7</a:t>
            </a:fld>
            <a:endParaRPr lang="en-US" sz="1200">
              <a:latin typeface="Calibri"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接收函数的缺点</a:t>
            </a:r>
            <a:r>
              <a:rPr lang="zh-CN" altLang="en-US" dirty="0" smtClean="0"/>
              <a:t>，这些结果的不足（</a:t>
            </a:r>
            <a:r>
              <a:rPr lang="en-US" altLang="zh-CN" dirty="0" smtClean="0"/>
              <a:t>xenolith</a:t>
            </a:r>
            <a:r>
              <a:rPr lang="zh-CN" altLang="en-US" dirty="0" smtClean="0"/>
              <a:t>地化，其他的证据）</a:t>
            </a:r>
            <a:endParaRPr lang="en-US" dirty="0" smtClean="0"/>
          </a:p>
        </p:txBody>
      </p:sp>
      <p:sp>
        <p:nvSpPr>
          <p:cNvPr id="4" name="Slide Number Placeholder 3"/>
          <p:cNvSpPr>
            <a:spLocks noGrp="1"/>
          </p:cNvSpPr>
          <p:nvPr>
            <p:ph type="sldNum" sz="quarter" idx="10"/>
          </p:nvPr>
        </p:nvSpPr>
        <p:spPr/>
        <p:txBody>
          <a:bodyPr/>
          <a:lstStyle/>
          <a:p>
            <a:fld id="{84FE824A-D656-4143-88B4-333DBA6ECF1D}" type="slidenum">
              <a:rPr lang="en-US" smtClean="0"/>
              <a:t>14</a:t>
            </a:fld>
            <a:endParaRPr lang="en-US"/>
          </a:p>
        </p:txBody>
      </p:sp>
    </p:spTree>
    <p:extLst>
      <p:ext uri="{BB962C8B-B14F-4D97-AF65-F5344CB8AC3E}">
        <p14:creationId xmlns:p14="http://schemas.microsoft.com/office/powerpoint/2010/main" val="716061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This figure shows all the USArray data of the Quebec earthquake. The P and pP phases are more nodal, but the sP is very strong. The data is filtered 0.01 to 1 hz and plotted using a reduced velocity of 9.8 km/sec. This distance range is usually called triplication distances. This dataset samples the upper mantle between 150 amd 800 km.  It is a messy plot, but we can still see the triplications patterns of sP. </a:t>
            </a: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F1D030-A16D-654D-9826-69A45D79158D}" type="slidenum">
              <a:rPr lang="en-US" sz="1200">
                <a:latin typeface="Calibri" charset="0"/>
                <a:cs typeface="Arial" charset="0"/>
              </a:rPr>
              <a:pPr eaLnBrk="1" hangingPunct="1"/>
              <a:t>17</a:t>
            </a:fld>
            <a:endParaRPr lang="en-US" sz="1200">
              <a:latin typeface="Calibri"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另外几个小地震，岩石圈内部结构</a:t>
            </a:r>
            <a:endParaRPr lang="en-US" dirty="0"/>
          </a:p>
        </p:txBody>
      </p:sp>
      <p:sp>
        <p:nvSpPr>
          <p:cNvPr id="4" name="Slide Number Placeholder 3"/>
          <p:cNvSpPr>
            <a:spLocks noGrp="1"/>
          </p:cNvSpPr>
          <p:nvPr>
            <p:ph type="sldNum" sz="quarter" idx="10"/>
          </p:nvPr>
        </p:nvSpPr>
        <p:spPr/>
        <p:txBody>
          <a:bodyPr/>
          <a:lstStyle/>
          <a:p>
            <a:fld id="{84FE824A-D656-4143-88B4-333DBA6ECF1D}" type="slidenum">
              <a:rPr lang="en-US" smtClean="0"/>
              <a:t>19</a:t>
            </a:fld>
            <a:endParaRPr lang="en-US"/>
          </a:p>
        </p:txBody>
      </p:sp>
    </p:spTree>
    <p:extLst>
      <p:ext uri="{BB962C8B-B14F-4D97-AF65-F5344CB8AC3E}">
        <p14:creationId xmlns:p14="http://schemas.microsoft.com/office/powerpoint/2010/main" val="4100770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the deployment of the USArray in the east of the rocky mountains, moderate earthquakes in eastern united states provide a great opportunity to study the upper-mantle structures of the north </a:t>
            </a:r>
            <a:r>
              <a:rPr lang="en-US" baseline="0" dirty="0" err="1" smtClean="0"/>
              <a:t>american</a:t>
            </a:r>
            <a:r>
              <a:rPr lang="en-US" baseline="0" dirty="0" smtClean="0"/>
              <a:t> craton. This map shows seismic stations recorded the 2011 Virginia earthquake. The distance range is 8~15 degrees, which samples the lithospheric structures. Colors denote the travel-time residuals. They have three regions, fast, slow, and a transition between them.</a:t>
            </a:r>
            <a:endParaRPr lang="en-US" dirty="0"/>
          </a:p>
        </p:txBody>
      </p:sp>
      <p:sp>
        <p:nvSpPr>
          <p:cNvPr id="4" name="Slide Number Placeholder 3"/>
          <p:cNvSpPr>
            <a:spLocks noGrp="1"/>
          </p:cNvSpPr>
          <p:nvPr>
            <p:ph type="sldNum" sz="quarter" idx="10"/>
          </p:nvPr>
        </p:nvSpPr>
        <p:spPr/>
        <p:txBody>
          <a:bodyPr/>
          <a:lstStyle/>
          <a:p>
            <a:fld id="{84FE824A-D656-4143-88B4-333DBA6ECF1D}" type="slidenum">
              <a:rPr lang="en-US" smtClean="0"/>
              <a:t>22</a:t>
            </a:fld>
            <a:endParaRPr lang="en-US"/>
          </a:p>
        </p:txBody>
      </p:sp>
    </p:spTree>
    <p:extLst>
      <p:ext uri="{BB962C8B-B14F-4D97-AF65-F5344CB8AC3E}">
        <p14:creationId xmlns:p14="http://schemas.microsoft.com/office/powerpoint/2010/main" val="2765672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three regions are more obvious on azimuthal</a:t>
            </a:r>
            <a:r>
              <a:rPr lang="en-US" baseline="0" dirty="0" smtClean="0"/>
              <a:t> plots. </a:t>
            </a:r>
            <a:r>
              <a:rPr lang="en-US" dirty="0" smtClean="0"/>
              <a:t>This</a:t>
            </a:r>
            <a:r>
              <a:rPr lang="en-US" baseline="0" dirty="0" smtClean="0"/>
              <a:t> figures shows broadband recordings of the event at 10.5 and 13.5 degrees. We can see that between 260 and 290 degrees, the arrival times are late and waveforms are broadened. High-frequency energy along this corridor is depleted. So we will model the three profiles</a:t>
            </a:r>
            <a:endParaRPr lang="en-US" dirty="0"/>
          </a:p>
        </p:txBody>
      </p:sp>
      <p:sp>
        <p:nvSpPr>
          <p:cNvPr id="4" name="Slide Number Placeholder 3"/>
          <p:cNvSpPr>
            <a:spLocks noGrp="1"/>
          </p:cNvSpPr>
          <p:nvPr>
            <p:ph type="sldNum" sz="quarter" idx="10"/>
          </p:nvPr>
        </p:nvSpPr>
        <p:spPr/>
        <p:txBody>
          <a:bodyPr/>
          <a:lstStyle/>
          <a:p>
            <a:fld id="{84FE824A-D656-4143-88B4-333DBA6ECF1D}" type="slidenum">
              <a:rPr lang="en-US" smtClean="0"/>
              <a:t>23</a:t>
            </a:fld>
            <a:endParaRPr lang="en-US"/>
          </a:p>
        </p:txBody>
      </p:sp>
    </p:spTree>
    <p:extLst>
      <p:ext uri="{BB962C8B-B14F-4D97-AF65-F5344CB8AC3E}">
        <p14:creationId xmlns:p14="http://schemas.microsoft.com/office/powerpoint/2010/main" val="3913172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88"/>
            <a:ext cx="4038600" cy="218757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88"/>
            <a:ext cx="4038600" cy="218757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0" y="274638"/>
            <a:ext cx="8229600" cy="1143000"/>
          </a:xfrm>
          <a:prstGeom prst="rect">
            <a:avLst/>
          </a:prstGeom>
        </p:spPr>
        <p:txBody>
          <a:bodyPr lIns="0" tIns="0" rIns="0" bIns="0"/>
          <a:lstStyle>
            <a:lvl1pPr>
              <a:defRPr sz="1800" b="0"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124200" y="6245225"/>
            <a:ext cx="2895600" cy="47625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457200" y="6245225"/>
            <a:ext cx="2133600" cy="4762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6/27/16</a:t>
            </a:fld>
            <a:endParaRPr lang="en-US"/>
          </a:p>
        </p:txBody>
      </p:sp>
      <p:sp>
        <p:nvSpPr>
          <p:cNvPr id="7" name="Holder 7"/>
          <p:cNvSpPr>
            <a:spLocks noGrp="1"/>
          </p:cNvSpPr>
          <p:nvPr>
            <p:ph type="sldNum" sz="quarter" idx="7"/>
          </p:nvPr>
        </p:nvSpPr>
        <p:spPr>
          <a:xfrm>
            <a:off x="6553200" y="6245225"/>
            <a:ext cx="2133600" cy="476250"/>
          </a:xfrm>
          <a:prstGeom prst="rect">
            <a:avLst/>
          </a:prstGeom>
        </p:spPr>
        <p:txBody>
          <a:bodyPr lIns="0" tIns="0" rIns="0" bIns="0"/>
          <a:lstStyle>
            <a:lvl1pPr>
              <a:defRPr sz="1300" b="0" i="0">
                <a:solidFill>
                  <a:schemeClr val="tx1"/>
                </a:solidFill>
                <a:latin typeface="Times New Roman"/>
                <a:cs typeface="Times New Roman"/>
              </a:defRPr>
            </a:lvl1pPr>
          </a:lstStyle>
          <a:p>
            <a:pPr marL="67902"/>
            <a:fld id="{81D60167-4931-47E6-BA6A-407CBD079E47}" type="slidenum">
              <a:rPr lang="en-US" spc="79" smtClean="0"/>
              <a:pPr marL="67902"/>
              <a:t>‹#›</a:t>
            </a:fld>
            <a:endParaRPr lang="en-US" spc="79" dirty="0"/>
          </a:p>
        </p:txBody>
      </p:sp>
    </p:spTree>
    <p:extLst>
      <p:ext uri="{BB962C8B-B14F-4D97-AF65-F5344CB8AC3E}">
        <p14:creationId xmlns:p14="http://schemas.microsoft.com/office/powerpoint/2010/main" val="211153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24200" y="6245225"/>
            <a:ext cx="2895600" cy="47625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457200" y="6245225"/>
            <a:ext cx="2133600" cy="4762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6/27/16</a:t>
            </a:fld>
            <a:endParaRPr lang="en-US"/>
          </a:p>
        </p:txBody>
      </p:sp>
      <p:sp>
        <p:nvSpPr>
          <p:cNvPr id="4" name="Holder 4"/>
          <p:cNvSpPr>
            <a:spLocks noGrp="1"/>
          </p:cNvSpPr>
          <p:nvPr>
            <p:ph type="sldNum" sz="quarter" idx="7"/>
          </p:nvPr>
        </p:nvSpPr>
        <p:spPr>
          <a:xfrm>
            <a:off x="6553200" y="6245225"/>
            <a:ext cx="2133600" cy="476250"/>
          </a:xfrm>
          <a:prstGeom prst="rect">
            <a:avLst/>
          </a:prstGeom>
        </p:spPr>
        <p:txBody>
          <a:bodyPr lIns="0" tIns="0" rIns="0" bIns="0"/>
          <a:lstStyle>
            <a:lvl1pPr>
              <a:defRPr sz="1300" b="0" i="0">
                <a:solidFill>
                  <a:schemeClr val="tx1"/>
                </a:solidFill>
                <a:latin typeface="Times New Roman"/>
                <a:cs typeface="Times New Roman"/>
              </a:defRPr>
            </a:lvl1pPr>
          </a:lstStyle>
          <a:p>
            <a:pPr marL="67902"/>
            <a:fld id="{81D60167-4931-47E6-BA6A-407CBD079E47}" type="slidenum">
              <a:rPr lang="en-US" spc="79" smtClean="0"/>
              <a:pPr marL="67902"/>
              <a:t>‹#›</a:t>
            </a:fld>
            <a:endParaRPr lang="en-US" spc="79" dirty="0"/>
          </a:p>
        </p:txBody>
      </p:sp>
    </p:spTree>
    <p:extLst>
      <p:ext uri="{BB962C8B-B14F-4D97-AF65-F5344CB8AC3E}">
        <p14:creationId xmlns:p14="http://schemas.microsoft.com/office/powerpoint/2010/main" val="4174688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zh-CN" alt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4251EF1-029A-4FB4-B150-A2C42F3BA84D}" type="slidenum">
              <a:rPr lang="en-US" altLang="zh-CN"/>
              <a:pPr>
                <a:defRPr/>
              </a:pPr>
              <a:t>‹#›</a:t>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D7E726C-B95E-4C45-B9B8-9828C507F1AB}" type="slidenum">
              <a:rPr lang="en-US" altLang="zh-CN"/>
              <a:pPr>
                <a:defRPr/>
              </a:pPr>
              <a:t>‹#›</a:t>
            </a:fld>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9806542-B81C-4D1E-9FD2-C1226248E55D}" type="slidenum">
              <a:rPr lang="en-US" altLang="zh-CN"/>
              <a:pPr>
                <a:defRPr/>
              </a:pPr>
              <a:t>‹#›</a:t>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eaLnBrk="0" hangingPunct="0">
              <a:defRPr/>
            </a:lvl1pPr>
          </a:lstStyle>
          <a:p>
            <a:pPr>
              <a:defRPr/>
            </a:pPr>
            <a:fld id="{EE9CE9B8-95D7-4479-8C99-182DECDC2907}"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eaLnBrk="0" hangingPunct="0">
              <a:defRPr/>
            </a:lvl1pPr>
          </a:lstStyle>
          <a:p>
            <a:pPr>
              <a:defRPr/>
            </a:pPr>
            <a:fld id="{977A54EF-9092-4D83-9D3B-4C60D60FC4E5}" type="slidenum">
              <a:rPr lang="en-US" altLang="zh-CN"/>
              <a:pPr>
                <a:defRPr/>
              </a:pPr>
              <a:t>‹#›</a:t>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eaLnBrk="0" hangingPunct="0">
              <a:defRPr/>
            </a:lvl1pPr>
          </a:lstStyle>
          <a:p>
            <a:pPr>
              <a:defRPr/>
            </a:pPr>
            <a:fld id="{C5087D38-8747-4D81-90FB-E0DF909C3311}" type="slidenum">
              <a:rPr lang="en-US" altLang="zh-CN"/>
              <a:pPr>
                <a:defRPr/>
              </a:pPr>
              <a:t>‹#›</a:t>
            </a:fld>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B12BAB13-525E-4FEB-9BB1-340505E9D3A2}" type="slidenum">
              <a:rPr lang="en-US" altLang="zh-CN"/>
              <a:pPr>
                <a:defRPr/>
              </a:pPr>
              <a:t>‹#›</a:t>
            </a:fld>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C9E94E6-FD68-487D-BD0F-D5A2B9DC4A9E}" type="slidenum">
              <a:rPr lang="en-US" altLang="zh-CN"/>
              <a:pPr>
                <a:defRPr/>
              </a:pPr>
              <a:t>‹#›</a:t>
            </a:fld>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71BC424E-F9D3-4AFC-BA8F-E5865F976D79}" type="slidenum">
              <a:rPr lang="en-US" altLang="zh-CN"/>
              <a:pPr>
                <a:defRPr/>
              </a:pPr>
              <a:t>‹#›</a:t>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C55CE99-2C6C-4E11-9840-4AEBE5110F8C}" type="slidenum">
              <a:rPr lang="en-US" altLang="zh-CN"/>
              <a:pPr>
                <a:defRPr/>
              </a:pPr>
              <a:t>‹#›</a:t>
            </a:fld>
            <a:endParaRPr lang="en-US" altLang="zh-C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smtClean="0"/>
              <a:t>Click to edit Master title style</a:t>
            </a:r>
            <a:endParaRPr lang="zh-CN" altLang="en-US"/>
          </a:p>
        </p:txBody>
      </p:sp>
      <p:sp>
        <p:nvSpPr>
          <p:cNvPr id="3" name="Table Placeholder 2"/>
          <p:cNvSpPr>
            <a:spLocks noGrp="1"/>
          </p:cNvSpPr>
          <p:nvPr>
            <p:ph type="tbl" idx="1"/>
          </p:nvPr>
        </p:nvSpPr>
        <p:spPr>
          <a:xfrm>
            <a:off x="457200" y="1600200"/>
            <a:ext cx="8229600" cy="4525963"/>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4B9DE86-593E-4F80-8D28-CF425CB79F35}" type="slidenum">
              <a:rPr lang="en-US" altLang="zh-CN"/>
              <a:pPr>
                <a:defRPr/>
              </a:pPr>
              <a:t>‹#›</a:t>
            </a:fld>
            <a:endParaRPr lang="en-US" alt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a:p>
        </p:txBody>
      </p:sp>
      <p:sp>
        <p:nvSpPr>
          <p:cNvPr id="4" name="Date Placeholder 3"/>
          <p:cNvSpPr>
            <a:spLocks noGrp="1"/>
          </p:cNvSpPr>
          <p:nvPr>
            <p:ph type="dt" sz="half" idx="10"/>
          </p:nvPr>
        </p:nvSpPr>
        <p:spPr/>
        <p:txBody>
          <a:bodyPr/>
          <a:lstStyle/>
          <a:p>
            <a:fld id="{4A720503-776A-BA49-A9D9-257FD656E839}" type="datetimeFigureOut">
              <a:rPr lang="en-US" smtClean="0">
                <a:solidFill>
                  <a:prstClr val="black">
                    <a:tint val="75000"/>
                  </a:prstClr>
                </a:solidFill>
                <a:latin typeface="Calibri"/>
              </a:rPr>
              <a:pPr/>
              <a:t>6/27/16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B300228-9CDB-4643-932D-382BFB0133B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5490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4A720503-776A-BA49-A9D9-257FD656E839}" type="datetimeFigureOut">
              <a:rPr lang="en-US" smtClean="0">
                <a:solidFill>
                  <a:prstClr val="black">
                    <a:tint val="75000"/>
                  </a:prstClr>
                </a:solidFill>
                <a:latin typeface="Calibri"/>
              </a:rPr>
              <a:pPr/>
              <a:t>6/27/16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B300228-9CDB-4643-932D-382BFB0133B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1979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4A720503-776A-BA49-A9D9-257FD656E839}" type="datetimeFigureOut">
              <a:rPr lang="en-US" smtClean="0">
                <a:solidFill>
                  <a:prstClr val="black">
                    <a:tint val="75000"/>
                  </a:prstClr>
                </a:solidFill>
                <a:latin typeface="Calibri"/>
              </a:rPr>
              <a:pPr/>
              <a:t>6/27/16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B300228-9CDB-4643-932D-382BFB0133B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8598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id="{4A720503-776A-BA49-A9D9-257FD656E839}" type="datetimeFigureOut">
              <a:rPr lang="en-US" smtClean="0">
                <a:solidFill>
                  <a:prstClr val="black">
                    <a:tint val="75000"/>
                  </a:prstClr>
                </a:solidFill>
                <a:latin typeface="Calibri"/>
              </a:rPr>
              <a:pPr/>
              <a:t>6/27/16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B300228-9CDB-4643-932D-382BFB0133B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137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id="{4A720503-776A-BA49-A9D9-257FD656E839}" type="datetimeFigureOut">
              <a:rPr lang="en-US" smtClean="0">
                <a:solidFill>
                  <a:prstClr val="black">
                    <a:tint val="75000"/>
                  </a:prstClr>
                </a:solidFill>
                <a:latin typeface="Calibri"/>
              </a:rPr>
              <a:pPr/>
              <a:t>6/27/16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B300228-9CDB-4643-932D-382BFB0133B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3675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id="{4A720503-776A-BA49-A9D9-257FD656E839}" type="datetimeFigureOut">
              <a:rPr lang="en-US" smtClean="0">
                <a:solidFill>
                  <a:prstClr val="black">
                    <a:tint val="75000"/>
                  </a:prstClr>
                </a:solidFill>
                <a:latin typeface="Calibri"/>
              </a:rPr>
              <a:pPr/>
              <a:t>6/27/16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B300228-9CDB-4643-932D-382BFB0133B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3011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20503-776A-BA49-A9D9-257FD656E839}" type="datetimeFigureOut">
              <a:rPr lang="en-US" smtClean="0">
                <a:solidFill>
                  <a:prstClr val="black">
                    <a:tint val="75000"/>
                  </a:prstClr>
                </a:solidFill>
                <a:latin typeface="Calibri"/>
              </a:rPr>
              <a:pPr/>
              <a:t>6/27/16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B300228-9CDB-4643-932D-382BFB0133B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5953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4A720503-776A-BA49-A9D9-257FD656E839}" type="datetimeFigureOut">
              <a:rPr lang="en-US" smtClean="0">
                <a:solidFill>
                  <a:prstClr val="black">
                    <a:tint val="75000"/>
                  </a:prstClr>
                </a:solidFill>
                <a:latin typeface="Calibri"/>
              </a:rPr>
              <a:pPr/>
              <a:t>6/27/16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B300228-9CDB-4643-932D-382BFB0133B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2219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4A720503-776A-BA49-A9D9-257FD656E839}" type="datetimeFigureOut">
              <a:rPr lang="en-US" smtClean="0">
                <a:solidFill>
                  <a:prstClr val="black">
                    <a:tint val="75000"/>
                  </a:prstClr>
                </a:solidFill>
                <a:latin typeface="Calibri"/>
              </a:rPr>
              <a:pPr/>
              <a:t>6/27/16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B300228-9CDB-4643-932D-382BFB0133B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1880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4A720503-776A-BA49-A9D9-257FD656E839}" type="datetimeFigureOut">
              <a:rPr lang="en-US" smtClean="0">
                <a:solidFill>
                  <a:prstClr val="black">
                    <a:tint val="75000"/>
                  </a:prstClr>
                </a:solidFill>
                <a:latin typeface="Calibri"/>
              </a:rPr>
              <a:pPr/>
              <a:t>6/27/16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B300228-9CDB-4643-932D-382BFB0133B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86269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4A720503-776A-BA49-A9D9-257FD656E839}" type="datetimeFigureOut">
              <a:rPr lang="en-US" smtClean="0">
                <a:solidFill>
                  <a:prstClr val="black">
                    <a:tint val="75000"/>
                  </a:prstClr>
                </a:solidFill>
                <a:latin typeface="Calibri"/>
              </a:rPr>
              <a:pPr/>
              <a:t>6/27/16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B300228-9CDB-4643-932D-382BFB0133B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2979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8"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Rectangle 12"/>
          <p:cNvSpPr>
            <a:spLocks noChangeArrowheads="1"/>
          </p:cNvSpPr>
          <p:nvPr/>
        </p:nvSpPr>
        <p:spPr bwMode="gray">
          <a:xfrm flipV="1">
            <a:off x="1500188" y="1096963"/>
            <a:ext cx="7572375" cy="46037"/>
          </a:xfrm>
          <a:prstGeom prst="rect">
            <a:avLst/>
          </a:prstGeom>
          <a:gradFill flip="none" rotWithShape="1">
            <a:gsLst>
              <a:gs pos="35000">
                <a:srgbClr val="16316F"/>
              </a:gs>
              <a:gs pos="100000">
                <a:schemeClr val="bg1"/>
              </a:gs>
            </a:gsLst>
            <a:lin ang="0" scaled="1"/>
            <a:tileRect/>
          </a:gradFill>
          <a:ln w="9525">
            <a:noFill/>
            <a:miter lim="800000"/>
            <a:headEnd/>
            <a:tailEnd/>
          </a:ln>
        </p:spPr>
        <p:txBody>
          <a:bodyPr wrap="none" anchor="ctr"/>
          <a:lstStyle/>
          <a:p>
            <a:pPr algn="ctr" fontAlgn="auto">
              <a:spcBef>
                <a:spcPts val="0"/>
              </a:spcBef>
              <a:spcAft>
                <a:spcPts val="0"/>
              </a:spcAft>
              <a:defRPr/>
            </a:pPr>
            <a:endParaRPr lang="zh-CN" altLang="zh-CN" sz="2400">
              <a:solidFill>
                <a:srgbClr val="000000"/>
              </a:solidFill>
              <a:latin typeface="Tahoma" pitchFamily="34" charset="0"/>
              <a:ea typeface="宋体" panose="02010600030101010101" pitchFamily="2" charset="-122"/>
            </a:endParaRPr>
          </a:p>
        </p:txBody>
      </p:sp>
      <p:pic>
        <p:nvPicPr>
          <p:cNvPr id="144387" name="图片 4" descr="图形1.jpg"/>
          <p:cNvPicPr>
            <a:picLocks noChangeAspect="1"/>
          </p:cNvPicPr>
          <p:nvPr/>
        </p:nvPicPr>
        <p:blipFill>
          <a:blip r:embed="rId17"/>
          <a:srcRect/>
          <a:stretch>
            <a:fillRect/>
          </a:stretch>
        </p:blipFill>
        <p:spPr bwMode="auto">
          <a:xfrm>
            <a:off x="142875" y="441325"/>
            <a:ext cx="1357313" cy="701675"/>
          </a:xfrm>
          <a:prstGeom prst="rect">
            <a:avLst/>
          </a:prstGeom>
          <a:noFill/>
          <a:ln w="9525">
            <a:noFill/>
            <a:miter lim="800000"/>
            <a:headEnd/>
            <a:tailEnd/>
          </a:ln>
        </p:spPr>
      </p:pic>
      <p:grpSp>
        <p:nvGrpSpPr>
          <p:cNvPr id="144388" name="组合 8"/>
          <p:cNvGrpSpPr>
            <a:grpSpLocks/>
          </p:cNvGrpSpPr>
          <p:nvPr userDrawn="1"/>
        </p:nvGrpSpPr>
        <p:grpSpPr bwMode="auto">
          <a:xfrm>
            <a:off x="6643688" y="6500813"/>
            <a:ext cx="2452687" cy="330200"/>
            <a:chOff x="6386606" y="6389708"/>
            <a:chExt cx="2452751" cy="330860"/>
          </a:xfrm>
        </p:grpSpPr>
        <p:pic>
          <p:nvPicPr>
            <p:cNvPr id="144389" name="Picture 2" descr="D:\LIZHIWEI_Edisk\实验室文件\logo.jpg"/>
            <p:cNvPicPr>
              <a:picLocks noChangeAspect="1" noChangeArrowheads="1"/>
            </p:cNvPicPr>
            <p:nvPr userDrawn="1"/>
          </p:nvPicPr>
          <p:blipFill>
            <a:blip r:embed="rId18"/>
            <a:srcRect/>
            <a:stretch>
              <a:fillRect/>
            </a:stretch>
          </p:blipFill>
          <p:spPr bwMode="auto">
            <a:xfrm>
              <a:off x="6386606" y="6400821"/>
              <a:ext cx="321097" cy="319090"/>
            </a:xfrm>
            <a:prstGeom prst="rect">
              <a:avLst/>
            </a:prstGeom>
            <a:noFill/>
            <a:ln w="9525">
              <a:noFill/>
              <a:miter lim="800000"/>
              <a:headEnd/>
              <a:tailEnd/>
            </a:ln>
          </p:spPr>
        </p:pic>
        <p:sp>
          <p:nvSpPr>
            <p:cNvPr id="6" name="TextBox 5"/>
            <p:cNvSpPr txBox="1"/>
            <p:nvPr userDrawn="1"/>
          </p:nvSpPr>
          <p:spPr>
            <a:xfrm>
              <a:off x="6653313" y="6389708"/>
              <a:ext cx="2186044" cy="330860"/>
            </a:xfrm>
            <a:prstGeom prst="rect">
              <a:avLst/>
            </a:prstGeom>
            <a:noFill/>
          </p:spPr>
          <p:txBody>
            <a:bodyPr wrap="none">
              <a:spAutoFit/>
            </a:bodyPr>
            <a:lstStyle/>
            <a:p>
              <a:pPr algn="ctr" fontAlgn="auto">
                <a:spcBef>
                  <a:spcPts val="0"/>
                </a:spcBef>
                <a:spcAft>
                  <a:spcPts val="0"/>
                </a:spcAft>
                <a:defRPr/>
              </a:pPr>
              <a:r>
                <a:rPr lang="zh-CN" altLang="en-US" sz="900" dirty="0">
                  <a:solidFill>
                    <a:srgbClr val="2D2DB9">
                      <a:lumMod val="50000"/>
                    </a:srgbClr>
                  </a:solidFill>
                  <a:latin typeface="黑体" pitchFamily="49" charset="-122"/>
                  <a:ea typeface="黑体" pitchFamily="49" charset="-122"/>
                </a:rPr>
                <a:t>大地测量与地球动力学国家重点实验室</a:t>
              </a:r>
              <a:endParaRPr lang="en-US" altLang="zh-CN" sz="900" dirty="0">
                <a:solidFill>
                  <a:srgbClr val="2D2DB9">
                    <a:lumMod val="50000"/>
                  </a:srgbClr>
                </a:solidFill>
                <a:latin typeface="黑体" pitchFamily="49" charset="-122"/>
                <a:ea typeface="黑体" pitchFamily="49" charset="-122"/>
              </a:endParaRPr>
            </a:p>
            <a:p>
              <a:pPr algn="ctr" fontAlgn="auto">
                <a:spcBef>
                  <a:spcPts val="0"/>
                </a:spcBef>
                <a:spcAft>
                  <a:spcPts val="0"/>
                </a:spcAft>
                <a:defRPr/>
              </a:pPr>
              <a:r>
                <a:rPr lang="en-US" altLang="zh-CN" sz="630" b="1" dirty="0">
                  <a:solidFill>
                    <a:srgbClr val="2D2DB9">
                      <a:lumMod val="50000"/>
                    </a:srgbClr>
                  </a:solidFill>
                  <a:latin typeface="Times New Roman"/>
                  <a:ea typeface="黑体" pitchFamily="49" charset="-122"/>
                </a:rPr>
                <a:t>State Key Laboratory of Geodesy and Earth’s Dynamics</a:t>
              </a:r>
              <a:endParaRPr lang="zh-CN" altLang="en-US" sz="630" b="1" dirty="0">
                <a:solidFill>
                  <a:srgbClr val="2D2DB9">
                    <a:lumMod val="50000"/>
                  </a:srgbClr>
                </a:solidFill>
                <a:latin typeface="Times New Roman"/>
                <a:ea typeface="黑体" pitchFamily="49" charset="-122"/>
              </a:endParaRPr>
            </a:p>
          </p:txBody>
        </p:sp>
      </p:grpSp>
    </p:spTree>
  </p:cSld>
  <p:clrMap bg1="lt1" tx1="dk1" bg2="lt2" tx2="dk2" accent1="accent1" accent2="accent2" accent3="accent3" accent4="accent4" accent5="accent5" accent6="accent6" hlink="hlink" folHlink="folHlink"/>
  <p:sldLayoutIdLst>
    <p:sldLayoutId id="2147483894" r:id="rId1"/>
    <p:sldLayoutId id="2147483893" r:id="rId2"/>
    <p:sldLayoutId id="2147483892" r:id="rId3"/>
    <p:sldLayoutId id="2147483891" r:id="rId4"/>
    <p:sldLayoutId id="2147483890" r:id="rId5"/>
    <p:sldLayoutId id="2147483889" r:id="rId6"/>
    <p:sldLayoutId id="2147483888" r:id="rId7"/>
    <p:sldLayoutId id="2147483887" r:id="rId8"/>
    <p:sldLayoutId id="2147483886" r:id="rId9"/>
    <p:sldLayoutId id="2147483885" r:id="rId10"/>
    <p:sldLayoutId id="2147483884" r:id="rId11"/>
    <p:sldLayoutId id="2147483883" r:id="rId12"/>
    <p:sldLayoutId id="2147483882" r:id="rId13"/>
    <p:sldLayoutId id="2147483906" r:id="rId14"/>
    <p:sldLayoutId id="2147483907" r:id="rId15"/>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87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anose="020B0604020202020204" pitchFamily="34" charset="0"/>
                <a:ea typeface="宋体" panose="02010600030101010101"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anose="020B0604020202020204" pitchFamily="34" charset="0"/>
                <a:ea typeface="宋体" panose="02010600030101010101"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panose="020B0604020202020204" pitchFamily="34" charset="0"/>
                <a:ea typeface="宋体" panose="02010600030101010101" pitchFamily="2" charset="-122"/>
              </a:defRPr>
            </a:lvl1pPr>
          </a:lstStyle>
          <a:p>
            <a:pPr>
              <a:defRPr/>
            </a:pPr>
            <a:fld id="{283B6EB4-4EC0-4A42-9B27-DF4B16D8BE5A}"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4A720503-776A-BA49-A9D9-257FD656E839}" type="datetimeFigureOut">
              <a:rPr lang="en-US" smtClean="0">
                <a:solidFill>
                  <a:prstClr val="black">
                    <a:tint val="75000"/>
                  </a:prstClr>
                </a:solidFill>
                <a:latin typeface="Calibri"/>
                <a:ea typeface="+mn-ea"/>
              </a:rPr>
              <a:pPr defTabSz="457200" fontAlgn="auto">
                <a:spcBef>
                  <a:spcPts val="0"/>
                </a:spcBef>
                <a:spcAft>
                  <a:spcPts val="0"/>
                </a:spcAft>
              </a:pPr>
              <a:t>6/27/16</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B300228-9CDB-4643-932D-382BFB0133B9}" type="slidenum">
              <a:rPr lang="en-US" smtClean="0">
                <a:solidFill>
                  <a:prstClr val="black">
                    <a:tint val="75000"/>
                  </a:prstClr>
                </a:solidFill>
                <a:latin typeface="Calibri"/>
                <a:ea typeface="+mn-ea"/>
              </a:rPr>
              <a:pPr defTabSz="4572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148568465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62.png"/><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62.png"/><Relationship Id="rId3"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62.png"/><Relationship Id="rId3"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67.png"/><Relationship Id="rId3" Type="http://schemas.openxmlformats.org/officeDocument/2006/relationships/image" Target="../media/image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6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0.emf"/></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7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7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 Id="rId3" Type="http://schemas.openxmlformats.org/officeDocument/2006/relationships/image" Target="../media/image8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 Id="rId3" Type="http://schemas.openxmlformats.org/officeDocument/2006/relationships/image" Target="../media/image8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 Id="rId3" Type="http://schemas.openxmlformats.org/officeDocument/2006/relationships/image" Target="../media/image8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0" y="1142984"/>
            <a:ext cx="9144000" cy="4286280"/>
            <a:chOff x="2359" y="2311"/>
            <a:chExt cx="3394" cy="1685"/>
          </a:xfrm>
          <a:solidFill>
            <a:schemeClr val="bg1">
              <a:lumMod val="85000"/>
            </a:schemeClr>
          </a:solidFill>
        </p:grpSpPr>
        <p:sp>
          <p:nvSpPr>
            <p:cNvPr id="777239" name="Freeform 23"/>
            <p:cNvSpPr>
              <a:spLocks/>
            </p:cNvSpPr>
            <p:nvPr/>
          </p:nvSpPr>
          <p:spPr bwMode="auto">
            <a:xfrm>
              <a:off x="3401" y="2311"/>
              <a:ext cx="446" cy="239"/>
            </a:xfrm>
            <a:custGeom>
              <a:avLst/>
              <a:gdLst/>
              <a:ahLst/>
              <a:cxnLst>
                <a:cxn ang="0">
                  <a:pos x="369" y="3"/>
                </a:cxn>
                <a:cxn ang="0">
                  <a:pos x="360" y="7"/>
                </a:cxn>
                <a:cxn ang="0">
                  <a:pos x="387" y="10"/>
                </a:cxn>
                <a:cxn ang="0">
                  <a:pos x="386" y="13"/>
                </a:cxn>
                <a:cxn ang="0">
                  <a:pos x="360" y="16"/>
                </a:cxn>
                <a:cxn ang="0">
                  <a:pos x="364" y="20"/>
                </a:cxn>
                <a:cxn ang="0">
                  <a:pos x="406" y="13"/>
                </a:cxn>
                <a:cxn ang="0">
                  <a:pos x="444" y="14"/>
                </a:cxn>
                <a:cxn ang="0">
                  <a:pos x="442" y="22"/>
                </a:cxn>
                <a:cxn ang="0">
                  <a:pos x="412" y="24"/>
                </a:cxn>
                <a:cxn ang="0">
                  <a:pos x="387" y="34"/>
                </a:cxn>
                <a:cxn ang="0">
                  <a:pos x="376" y="46"/>
                </a:cxn>
                <a:cxn ang="0">
                  <a:pos x="389" y="54"/>
                </a:cxn>
                <a:cxn ang="0">
                  <a:pos x="376" y="57"/>
                </a:cxn>
                <a:cxn ang="0">
                  <a:pos x="364" y="63"/>
                </a:cxn>
                <a:cxn ang="0">
                  <a:pos x="376" y="67"/>
                </a:cxn>
                <a:cxn ang="0">
                  <a:pos x="376" y="73"/>
                </a:cxn>
                <a:cxn ang="0">
                  <a:pos x="386" y="76"/>
                </a:cxn>
                <a:cxn ang="0">
                  <a:pos x="367" y="79"/>
                </a:cxn>
                <a:cxn ang="0">
                  <a:pos x="359" y="89"/>
                </a:cxn>
                <a:cxn ang="0">
                  <a:pos x="340" y="96"/>
                </a:cxn>
                <a:cxn ang="0">
                  <a:pos x="337" y="107"/>
                </a:cxn>
                <a:cxn ang="0">
                  <a:pos x="337" y="110"/>
                </a:cxn>
                <a:cxn ang="0">
                  <a:pos x="339" y="120"/>
                </a:cxn>
                <a:cxn ang="0">
                  <a:pos x="307" y="113"/>
                </a:cxn>
                <a:cxn ang="0">
                  <a:pos x="303" y="119"/>
                </a:cxn>
                <a:cxn ang="0">
                  <a:pos x="297" y="124"/>
                </a:cxn>
                <a:cxn ang="0">
                  <a:pos x="329" y="127"/>
                </a:cxn>
                <a:cxn ang="0">
                  <a:pos x="306" y="140"/>
                </a:cxn>
                <a:cxn ang="0">
                  <a:pos x="263" y="149"/>
                </a:cxn>
                <a:cxn ang="0">
                  <a:pos x="219" y="171"/>
                </a:cxn>
                <a:cxn ang="0">
                  <a:pos x="176" y="179"/>
                </a:cxn>
                <a:cxn ang="0">
                  <a:pos x="160" y="197"/>
                </a:cxn>
                <a:cxn ang="0">
                  <a:pos x="137" y="216"/>
                </a:cxn>
                <a:cxn ang="0">
                  <a:pos x="112" y="239"/>
                </a:cxn>
                <a:cxn ang="0">
                  <a:pos x="87" y="230"/>
                </a:cxn>
                <a:cxn ang="0">
                  <a:pos x="67" y="196"/>
                </a:cxn>
                <a:cxn ang="0">
                  <a:pos x="73" y="187"/>
                </a:cxn>
                <a:cxn ang="0">
                  <a:pos x="66" y="190"/>
                </a:cxn>
                <a:cxn ang="0">
                  <a:pos x="76" y="149"/>
                </a:cxn>
                <a:cxn ang="0">
                  <a:pos x="86" y="151"/>
                </a:cxn>
                <a:cxn ang="0">
                  <a:pos x="90" y="147"/>
                </a:cxn>
                <a:cxn ang="0">
                  <a:pos x="107" y="133"/>
                </a:cxn>
                <a:cxn ang="0">
                  <a:pos x="96" y="110"/>
                </a:cxn>
                <a:cxn ang="0">
                  <a:pos x="83" y="103"/>
                </a:cxn>
                <a:cxn ang="0">
                  <a:pos x="90" y="89"/>
                </a:cxn>
                <a:cxn ang="0">
                  <a:pos x="77" y="67"/>
                </a:cxn>
                <a:cxn ang="0">
                  <a:pos x="29" y="64"/>
                </a:cxn>
                <a:cxn ang="0">
                  <a:pos x="12" y="59"/>
                </a:cxn>
                <a:cxn ang="0">
                  <a:pos x="28" y="56"/>
                </a:cxn>
                <a:cxn ang="0">
                  <a:pos x="39" y="56"/>
                </a:cxn>
                <a:cxn ang="0">
                  <a:pos x="25" y="52"/>
                </a:cxn>
                <a:cxn ang="0">
                  <a:pos x="6" y="50"/>
                </a:cxn>
                <a:cxn ang="0">
                  <a:pos x="2" y="44"/>
                </a:cxn>
                <a:cxn ang="0">
                  <a:pos x="23" y="37"/>
                </a:cxn>
                <a:cxn ang="0">
                  <a:pos x="59" y="36"/>
                </a:cxn>
                <a:cxn ang="0">
                  <a:pos x="67" y="24"/>
                </a:cxn>
                <a:cxn ang="0">
                  <a:pos x="123" y="17"/>
                </a:cxn>
                <a:cxn ang="0">
                  <a:pos x="166" y="14"/>
                </a:cxn>
                <a:cxn ang="0">
                  <a:pos x="220" y="10"/>
                </a:cxn>
                <a:cxn ang="0">
                  <a:pos x="293" y="4"/>
                </a:cxn>
                <a:cxn ang="0">
                  <a:pos x="326" y="2"/>
                </a:cxn>
              </a:cxnLst>
              <a:rect l="0" t="0" r="r" b="b"/>
              <a:pathLst>
                <a:path w="446" h="239">
                  <a:moveTo>
                    <a:pt x="332" y="0"/>
                  </a:moveTo>
                  <a:lnTo>
                    <a:pt x="350" y="2"/>
                  </a:lnTo>
                  <a:lnTo>
                    <a:pt x="369" y="3"/>
                  </a:lnTo>
                  <a:lnTo>
                    <a:pt x="370" y="4"/>
                  </a:lnTo>
                  <a:lnTo>
                    <a:pt x="370" y="6"/>
                  </a:lnTo>
                  <a:lnTo>
                    <a:pt x="360" y="7"/>
                  </a:lnTo>
                  <a:lnTo>
                    <a:pt x="352" y="9"/>
                  </a:lnTo>
                  <a:lnTo>
                    <a:pt x="370" y="9"/>
                  </a:lnTo>
                  <a:lnTo>
                    <a:pt x="387" y="10"/>
                  </a:lnTo>
                  <a:lnTo>
                    <a:pt x="387" y="10"/>
                  </a:lnTo>
                  <a:lnTo>
                    <a:pt x="387" y="12"/>
                  </a:lnTo>
                  <a:lnTo>
                    <a:pt x="386" y="13"/>
                  </a:lnTo>
                  <a:lnTo>
                    <a:pt x="383" y="14"/>
                  </a:lnTo>
                  <a:lnTo>
                    <a:pt x="372" y="14"/>
                  </a:lnTo>
                  <a:lnTo>
                    <a:pt x="360" y="16"/>
                  </a:lnTo>
                  <a:lnTo>
                    <a:pt x="360" y="17"/>
                  </a:lnTo>
                  <a:lnTo>
                    <a:pt x="360" y="20"/>
                  </a:lnTo>
                  <a:lnTo>
                    <a:pt x="364" y="20"/>
                  </a:lnTo>
                  <a:lnTo>
                    <a:pt x="367" y="20"/>
                  </a:lnTo>
                  <a:lnTo>
                    <a:pt x="386" y="16"/>
                  </a:lnTo>
                  <a:lnTo>
                    <a:pt x="406" y="13"/>
                  </a:lnTo>
                  <a:lnTo>
                    <a:pt x="426" y="12"/>
                  </a:lnTo>
                  <a:lnTo>
                    <a:pt x="444" y="13"/>
                  </a:lnTo>
                  <a:lnTo>
                    <a:pt x="444" y="14"/>
                  </a:lnTo>
                  <a:lnTo>
                    <a:pt x="446" y="16"/>
                  </a:lnTo>
                  <a:lnTo>
                    <a:pt x="444" y="19"/>
                  </a:lnTo>
                  <a:lnTo>
                    <a:pt x="442" y="22"/>
                  </a:lnTo>
                  <a:lnTo>
                    <a:pt x="432" y="22"/>
                  </a:lnTo>
                  <a:lnTo>
                    <a:pt x="422" y="23"/>
                  </a:lnTo>
                  <a:lnTo>
                    <a:pt x="412" y="24"/>
                  </a:lnTo>
                  <a:lnTo>
                    <a:pt x="403" y="27"/>
                  </a:lnTo>
                  <a:lnTo>
                    <a:pt x="394" y="30"/>
                  </a:lnTo>
                  <a:lnTo>
                    <a:pt x="387" y="34"/>
                  </a:lnTo>
                  <a:lnTo>
                    <a:pt x="380" y="37"/>
                  </a:lnTo>
                  <a:lnTo>
                    <a:pt x="374" y="42"/>
                  </a:lnTo>
                  <a:lnTo>
                    <a:pt x="376" y="46"/>
                  </a:lnTo>
                  <a:lnTo>
                    <a:pt x="376" y="50"/>
                  </a:lnTo>
                  <a:lnTo>
                    <a:pt x="383" y="53"/>
                  </a:lnTo>
                  <a:lnTo>
                    <a:pt x="389" y="54"/>
                  </a:lnTo>
                  <a:lnTo>
                    <a:pt x="389" y="56"/>
                  </a:lnTo>
                  <a:lnTo>
                    <a:pt x="387" y="57"/>
                  </a:lnTo>
                  <a:lnTo>
                    <a:pt x="376" y="57"/>
                  </a:lnTo>
                  <a:lnTo>
                    <a:pt x="364" y="59"/>
                  </a:lnTo>
                  <a:lnTo>
                    <a:pt x="364" y="60"/>
                  </a:lnTo>
                  <a:lnTo>
                    <a:pt x="364" y="63"/>
                  </a:lnTo>
                  <a:lnTo>
                    <a:pt x="370" y="63"/>
                  </a:lnTo>
                  <a:lnTo>
                    <a:pt x="374" y="64"/>
                  </a:lnTo>
                  <a:lnTo>
                    <a:pt x="376" y="67"/>
                  </a:lnTo>
                  <a:lnTo>
                    <a:pt x="376" y="72"/>
                  </a:lnTo>
                  <a:lnTo>
                    <a:pt x="376" y="72"/>
                  </a:lnTo>
                  <a:lnTo>
                    <a:pt x="376" y="73"/>
                  </a:lnTo>
                  <a:lnTo>
                    <a:pt x="382" y="73"/>
                  </a:lnTo>
                  <a:lnTo>
                    <a:pt x="386" y="73"/>
                  </a:lnTo>
                  <a:lnTo>
                    <a:pt x="386" y="76"/>
                  </a:lnTo>
                  <a:lnTo>
                    <a:pt x="384" y="79"/>
                  </a:lnTo>
                  <a:lnTo>
                    <a:pt x="376" y="79"/>
                  </a:lnTo>
                  <a:lnTo>
                    <a:pt x="367" y="79"/>
                  </a:lnTo>
                  <a:lnTo>
                    <a:pt x="367" y="83"/>
                  </a:lnTo>
                  <a:lnTo>
                    <a:pt x="367" y="87"/>
                  </a:lnTo>
                  <a:lnTo>
                    <a:pt x="359" y="89"/>
                  </a:lnTo>
                  <a:lnTo>
                    <a:pt x="353" y="90"/>
                  </a:lnTo>
                  <a:lnTo>
                    <a:pt x="347" y="93"/>
                  </a:lnTo>
                  <a:lnTo>
                    <a:pt x="340" y="96"/>
                  </a:lnTo>
                  <a:lnTo>
                    <a:pt x="342" y="102"/>
                  </a:lnTo>
                  <a:lnTo>
                    <a:pt x="343" y="107"/>
                  </a:lnTo>
                  <a:lnTo>
                    <a:pt x="337" y="107"/>
                  </a:lnTo>
                  <a:lnTo>
                    <a:pt x="332" y="107"/>
                  </a:lnTo>
                  <a:lnTo>
                    <a:pt x="336" y="109"/>
                  </a:lnTo>
                  <a:lnTo>
                    <a:pt x="337" y="110"/>
                  </a:lnTo>
                  <a:lnTo>
                    <a:pt x="339" y="113"/>
                  </a:lnTo>
                  <a:lnTo>
                    <a:pt x="340" y="119"/>
                  </a:lnTo>
                  <a:lnTo>
                    <a:pt x="339" y="120"/>
                  </a:lnTo>
                  <a:lnTo>
                    <a:pt x="339" y="121"/>
                  </a:lnTo>
                  <a:lnTo>
                    <a:pt x="322" y="117"/>
                  </a:lnTo>
                  <a:lnTo>
                    <a:pt x="307" y="113"/>
                  </a:lnTo>
                  <a:lnTo>
                    <a:pt x="309" y="116"/>
                  </a:lnTo>
                  <a:lnTo>
                    <a:pt x="310" y="119"/>
                  </a:lnTo>
                  <a:lnTo>
                    <a:pt x="303" y="119"/>
                  </a:lnTo>
                  <a:lnTo>
                    <a:pt x="297" y="119"/>
                  </a:lnTo>
                  <a:lnTo>
                    <a:pt x="297" y="121"/>
                  </a:lnTo>
                  <a:lnTo>
                    <a:pt x="297" y="124"/>
                  </a:lnTo>
                  <a:lnTo>
                    <a:pt x="313" y="124"/>
                  </a:lnTo>
                  <a:lnTo>
                    <a:pt x="327" y="124"/>
                  </a:lnTo>
                  <a:lnTo>
                    <a:pt x="329" y="127"/>
                  </a:lnTo>
                  <a:lnTo>
                    <a:pt x="329" y="131"/>
                  </a:lnTo>
                  <a:lnTo>
                    <a:pt x="317" y="136"/>
                  </a:lnTo>
                  <a:lnTo>
                    <a:pt x="306" y="140"/>
                  </a:lnTo>
                  <a:lnTo>
                    <a:pt x="294" y="143"/>
                  </a:lnTo>
                  <a:lnTo>
                    <a:pt x="285" y="147"/>
                  </a:lnTo>
                  <a:lnTo>
                    <a:pt x="263" y="149"/>
                  </a:lnTo>
                  <a:lnTo>
                    <a:pt x="243" y="150"/>
                  </a:lnTo>
                  <a:lnTo>
                    <a:pt x="232" y="161"/>
                  </a:lnTo>
                  <a:lnTo>
                    <a:pt x="219" y="171"/>
                  </a:lnTo>
                  <a:lnTo>
                    <a:pt x="207" y="174"/>
                  </a:lnTo>
                  <a:lnTo>
                    <a:pt x="192" y="177"/>
                  </a:lnTo>
                  <a:lnTo>
                    <a:pt x="176" y="179"/>
                  </a:lnTo>
                  <a:lnTo>
                    <a:pt x="163" y="181"/>
                  </a:lnTo>
                  <a:lnTo>
                    <a:pt x="162" y="190"/>
                  </a:lnTo>
                  <a:lnTo>
                    <a:pt x="160" y="197"/>
                  </a:lnTo>
                  <a:lnTo>
                    <a:pt x="149" y="204"/>
                  </a:lnTo>
                  <a:lnTo>
                    <a:pt x="139" y="210"/>
                  </a:lnTo>
                  <a:lnTo>
                    <a:pt x="137" y="216"/>
                  </a:lnTo>
                  <a:lnTo>
                    <a:pt x="136" y="221"/>
                  </a:lnTo>
                  <a:lnTo>
                    <a:pt x="125" y="230"/>
                  </a:lnTo>
                  <a:lnTo>
                    <a:pt x="112" y="239"/>
                  </a:lnTo>
                  <a:lnTo>
                    <a:pt x="105" y="233"/>
                  </a:lnTo>
                  <a:lnTo>
                    <a:pt x="95" y="229"/>
                  </a:lnTo>
                  <a:lnTo>
                    <a:pt x="87" y="230"/>
                  </a:lnTo>
                  <a:lnTo>
                    <a:pt x="80" y="230"/>
                  </a:lnTo>
                  <a:lnTo>
                    <a:pt x="75" y="213"/>
                  </a:lnTo>
                  <a:lnTo>
                    <a:pt x="67" y="196"/>
                  </a:lnTo>
                  <a:lnTo>
                    <a:pt x="72" y="191"/>
                  </a:lnTo>
                  <a:lnTo>
                    <a:pt x="76" y="187"/>
                  </a:lnTo>
                  <a:lnTo>
                    <a:pt x="73" y="187"/>
                  </a:lnTo>
                  <a:lnTo>
                    <a:pt x="70" y="187"/>
                  </a:lnTo>
                  <a:lnTo>
                    <a:pt x="69" y="189"/>
                  </a:lnTo>
                  <a:lnTo>
                    <a:pt x="66" y="190"/>
                  </a:lnTo>
                  <a:lnTo>
                    <a:pt x="70" y="170"/>
                  </a:lnTo>
                  <a:lnTo>
                    <a:pt x="76" y="149"/>
                  </a:lnTo>
                  <a:lnTo>
                    <a:pt x="76" y="149"/>
                  </a:lnTo>
                  <a:lnTo>
                    <a:pt x="77" y="149"/>
                  </a:lnTo>
                  <a:lnTo>
                    <a:pt x="82" y="150"/>
                  </a:lnTo>
                  <a:lnTo>
                    <a:pt x="86" y="151"/>
                  </a:lnTo>
                  <a:lnTo>
                    <a:pt x="89" y="151"/>
                  </a:lnTo>
                  <a:lnTo>
                    <a:pt x="93" y="150"/>
                  </a:lnTo>
                  <a:lnTo>
                    <a:pt x="90" y="147"/>
                  </a:lnTo>
                  <a:lnTo>
                    <a:pt x="89" y="144"/>
                  </a:lnTo>
                  <a:lnTo>
                    <a:pt x="99" y="139"/>
                  </a:lnTo>
                  <a:lnTo>
                    <a:pt x="107" y="133"/>
                  </a:lnTo>
                  <a:lnTo>
                    <a:pt x="106" y="121"/>
                  </a:lnTo>
                  <a:lnTo>
                    <a:pt x="103" y="110"/>
                  </a:lnTo>
                  <a:lnTo>
                    <a:pt x="96" y="110"/>
                  </a:lnTo>
                  <a:lnTo>
                    <a:pt x="90" y="109"/>
                  </a:lnTo>
                  <a:lnTo>
                    <a:pt x="86" y="107"/>
                  </a:lnTo>
                  <a:lnTo>
                    <a:pt x="83" y="103"/>
                  </a:lnTo>
                  <a:lnTo>
                    <a:pt x="86" y="99"/>
                  </a:lnTo>
                  <a:lnTo>
                    <a:pt x="89" y="94"/>
                  </a:lnTo>
                  <a:lnTo>
                    <a:pt x="90" y="89"/>
                  </a:lnTo>
                  <a:lnTo>
                    <a:pt x="92" y="82"/>
                  </a:lnTo>
                  <a:lnTo>
                    <a:pt x="83" y="76"/>
                  </a:lnTo>
                  <a:lnTo>
                    <a:pt x="77" y="67"/>
                  </a:lnTo>
                  <a:lnTo>
                    <a:pt x="60" y="66"/>
                  </a:lnTo>
                  <a:lnTo>
                    <a:pt x="45" y="66"/>
                  </a:lnTo>
                  <a:lnTo>
                    <a:pt x="29" y="64"/>
                  </a:lnTo>
                  <a:lnTo>
                    <a:pt x="12" y="64"/>
                  </a:lnTo>
                  <a:lnTo>
                    <a:pt x="12" y="62"/>
                  </a:lnTo>
                  <a:lnTo>
                    <a:pt x="12" y="59"/>
                  </a:lnTo>
                  <a:lnTo>
                    <a:pt x="13" y="57"/>
                  </a:lnTo>
                  <a:lnTo>
                    <a:pt x="15" y="56"/>
                  </a:lnTo>
                  <a:lnTo>
                    <a:pt x="28" y="56"/>
                  </a:lnTo>
                  <a:lnTo>
                    <a:pt x="39" y="57"/>
                  </a:lnTo>
                  <a:lnTo>
                    <a:pt x="39" y="56"/>
                  </a:lnTo>
                  <a:lnTo>
                    <a:pt x="39" y="56"/>
                  </a:lnTo>
                  <a:lnTo>
                    <a:pt x="38" y="53"/>
                  </a:lnTo>
                  <a:lnTo>
                    <a:pt x="36" y="50"/>
                  </a:lnTo>
                  <a:lnTo>
                    <a:pt x="25" y="52"/>
                  </a:lnTo>
                  <a:lnTo>
                    <a:pt x="15" y="52"/>
                  </a:lnTo>
                  <a:lnTo>
                    <a:pt x="10" y="52"/>
                  </a:lnTo>
                  <a:lnTo>
                    <a:pt x="6" y="50"/>
                  </a:lnTo>
                  <a:lnTo>
                    <a:pt x="3" y="49"/>
                  </a:lnTo>
                  <a:lnTo>
                    <a:pt x="0" y="46"/>
                  </a:lnTo>
                  <a:lnTo>
                    <a:pt x="2" y="44"/>
                  </a:lnTo>
                  <a:lnTo>
                    <a:pt x="5" y="42"/>
                  </a:lnTo>
                  <a:lnTo>
                    <a:pt x="15" y="39"/>
                  </a:lnTo>
                  <a:lnTo>
                    <a:pt x="23" y="37"/>
                  </a:lnTo>
                  <a:lnTo>
                    <a:pt x="32" y="36"/>
                  </a:lnTo>
                  <a:lnTo>
                    <a:pt x="42" y="36"/>
                  </a:lnTo>
                  <a:lnTo>
                    <a:pt x="59" y="36"/>
                  </a:lnTo>
                  <a:lnTo>
                    <a:pt x="76" y="36"/>
                  </a:lnTo>
                  <a:lnTo>
                    <a:pt x="72" y="30"/>
                  </a:lnTo>
                  <a:lnTo>
                    <a:pt x="67" y="24"/>
                  </a:lnTo>
                  <a:lnTo>
                    <a:pt x="87" y="23"/>
                  </a:lnTo>
                  <a:lnTo>
                    <a:pt x="106" y="22"/>
                  </a:lnTo>
                  <a:lnTo>
                    <a:pt x="123" y="17"/>
                  </a:lnTo>
                  <a:lnTo>
                    <a:pt x="140" y="12"/>
                  </a:lnTo>
                  <a:lnTo>
                    <a:pt x="153" y="13"/>
                  </a:lnTo>
                  <a:lnTo>
                    <a:pt x="166" y="14"/>
                  </a:lnTo>
                  <a:lnTo>
                    <a:pt x="180" y="14"/>
                  </a:lnTo>
                  <a:lnTo>
                    <a:pt x="193" y="13"/>
                  </a:lnTo>
                  <a:lnTo>
                    <a:pt x="220" y="10"/>
                  </a:lnTo>
                  <a:lnTo>
                    <a:pt x="249" y="6"/>
                  </a:lnTo>
                  <a:lnTo>
                    <a:pt x="267" y="4"/>
                  </a:lnTo>
                  <a:lnTo>
                    <a:pt x="293" y="4"/>
                  </a:lnTo>
                  <a:lnTo>
                    <a:pt x="306" y="3"/>
                  </a:lnTo>
                  <a:lnTo>
                    <a:pt x="317" y="3"/>
                  </a:lnTo>
                  <a:lnTo>
                    <a:pt x="326" y="2"/>
                  </a:lnTo>
                  <a:lnTo>
                    <a:pt x="332"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40" name="Freeform 24"/>
            <p:cNvSpPr>
              <a:spLocks/>
            </p:cNvSpPr>
            <p:nvPr/>
          </p:nvSpPr>
          <p:spPr bwMode="auto">
            <a:xfrm>
              <a:off x="3276" y="2315"/>
              <a:ext cx="234" cy="63"/>
            </a:xfrm>
            <a:custGeom>
              <a:avLst/>
              <a:gdLst/>
              <a:ahLst/>
              <a:cxnLst>
                <a:cxn ang="0">
                  <a:pos x="175" y="2"/>
                </a:cxn>
                <a:cxn ang="0">
                  <a:pos x="214" y="5"/>
                </a:cxn>
                <a:cxn ang="0">
                  <a:pos x="234" y="8"/>
                </a:cxn>
                <a:cxn ang="0">
                  <a:pos x="211" y="12"/>
                </a:cxn>
                <a:cxn ang="0">
                  <a:pos x="180" y="20"/>
                </a:cxn>
                <a:cxn ang="0">
                  <a:pos x="145" y="28"/>
                </a:cxn>
                <a:cxn ang="0">
                  <a:pos x="114" y="30"/>
                </a:cxn>
                <a:cxn ang="0">
                  <a:pos x="100" y="33"/>
                </a:cxn>
                <a:cxn ang="0">
                  <a:pos x="104" y="35"/>
                </a:cxn>
                <a:cxn ang="0">
                  <a:pos x="108" y="39"/>
                </a:cxn>
                <a:cxn ang="0">
                  <a:pos x="107" y="42"/>
                </a:cxn>
                <a:cxn ang="0">
                  <a:pos x="93" y="45"/>
                </a:cxn>
                <a:cxn ang="0">
                  <a:pos x="71" y="56"/>
                </a:cxn>
                <a:cxn ang="0">
                  <a:pos x="53" y="63"/>
                </a:cxn>
                <a:cxn ang="0">
                  <a:pos x="13" y="59"/>
                </a:cxn>
                <a:cxn ang="0">
                  <a:pos x="0" y="56"/>
                </a:cxn>
                <a:cxn ang="0">
                  <a:pos x="0" y="53"/>
                </a:cxn>
                <a:cxn ang="0">
                  <a:pos x="11" y="53"/>
                </a:cxn>
                <a:cxn ang="0">
                  <a:pos x="30" y="50"/>
                </a:cxn>
                <a:cxn ang="0">
                  <a:pos x="38" y="46"/>
                </a:cxn>
                <a:cxn ang="0">
                  <a:pos x="40" y="43"/>
                </a:cxn>
                <a:cxn ang="0">
                  <a:pos x="47" y="40"/>
                </a:cxn>
                <a:cxn ang="0">
                  <a:pos x="51" y="38"/>
                </a:cxn>
                <a:cxn ang="0">
                  <a:pos x="53" y="38"/>
                </a:cxn>
                <a:cxn ang="0">
                  <a:pos x="61" y="38"/>
                </a:cxn>
                <a:cxn ang="0">
                  <a:pos x="60" y="33"/>
                </a:cxn>
                <a:cxn ang="0">
                  <a:pos x="57" y="26"/>
                </a:cxn>
                <a:cxn ang="0">
                  <a:pos x="73" y="26"/>
                </a:cxn>
                <a:cxn ang="0">
                  <a:pos x="88" y="26"/>
                </a:cxn>
                <a:cxn ang="0">
                  <a:pos x="98" y="22"/>
                </a:cxn>
                <a:cxn ang="0">
                  <a:pos x="110" y="20"/>
                </a:cxn>
                <a:cxn ang="0">
                  <a:pos x="120" y="18"/>
                </a:cxn>
                <a:cxn ang="0">
                  <a:pos x="107" y="18"/>
                </a:cxn>
                <a:cxn ang="0">
                  <a:pos x="80" y="16"/>
                </a:cxn>
                <a:cxn ang="0">
                  <a:pos x="64" y="13"/>
                </a:cxn>
                <a:cxn ang="0">
                  <a:pos x="57" y="9"/>
                </a:cxn>
                <a:cxn ang="0">
                  <a:pos x="83" y="6"/>
                </a:cxn>
                <a:cxn ang="0">
                  <a:pos x="123" y="6"/>
                </a:cxn>
                <a:cxn ang="0">
                  <a:pos x="145" y="3"/>
                </a:cxn>
              </a:cxnLst>
              <a:rect l="0" t="0" r="r" b="b"/>
              <a:pathLst>
                <a:path w="234" h="63">
                  <a:moveTo>
                    <a:pt x="155" y="0"/>
                  </a:moveTo>
                  <a:lnTo>
                    <a:pt x="175" y="2"/>
                  </a:lnTo>
                  <a:lnTo>
                    <a:pt x="194" y="3"/>
                  </a:lnTo>
                  <a:lnTo>
                    <a:pt x="214" y="5"/>
                  </a:lnTo>
                  <a:lnTo>
                    <a:pt x="234" y="6"/>
                  </a:lnTo>
                  <a:lnTo>
                    <a:pt x="234" y="8"/>
                  </a:lnTo>
                  <a:lnTo>
                    <a:pt x="232" y="9"/>
                  </a:lnTo>
                  <a:lnTo>
                    <a:pt x="211" y="12"/>
                  </a:lnTo>
                  <a:lnTo>
                    <a:pt x="194" y="16"/>
                  </a:lnTo>
                  <a:lnTo>
                    <a:pt x="180" y="20"/>
                  </a:lnTo>
                  <a:lnTo>
                    <a:pt x="161" y="26"/>
                  </a:lnTo>
                  <a:lnTo>
                    <a:pt x="145" y="28"/>
                  </a:lnTo>
                  <a:lnTo>
                    <a:pt x="130" y="29"/>
                  </a:lnTo>
                  <a:lnTo>
                    <a:pt x="114" y="30"/>
                  </a:lnTo>
                  <a:lnTo>
                    <a:pt x="100" y="32"/>
                  </a:lnTo>
                  <a:lnTo>
                    <a:pt x="100" y="33"/>
                  </a:lnTo>
                  <a:lnTo>
                    <a:pt x="100" y="33"/>
                  </a:lnTo>
                  <a:lnTo>
                    <a:pt x="104" y="35"/>
                  </a:lnTo>
                  <a:lnTo>
                    <a:pt x="108" y="35"/>
                  </a:lnTo>
                  <a:lnTo>
                    <a:pt x="108" y="39"/>
                  </a:lnTo>
                  <a:lnTo>
                    <a:pt x="108" y="42"/>
                  </a:lnTo>
                  <a:lnTo>
                    <a:pt x="107" y="42"/>
                  </a:lnTo>
                  <a:lnTo>
                    <a:pt x="105" y="42"/>
                  </a:lnTo>
                  <a:lnTo>
                    <a:pt x="93" y="45"/>
                  </a:lnTo>
                  <a:lnTo>
                    <a:pt x="78" y="48"/>
                  </a:lnTo>
                  <a:lnTo>
                    <a:pt x="71" y="56"/>
                  </a:lnTo>
                  <a:lnTo>
                    <a:pt x="63" y="63"/>
                  </a:lnTo>
                  <a:lnTo>
                    <a:pt x="53" y="63"/>
                  </a:lnTo>
                  <a:lnTo>
                    <a:pt x="33" y="60"/>
                  </a:lnTo>
                  <a:lnTo>
                    <a:pt x="13" y="59"/>
                  </a:lnTo>
                  <a:lnTo>
                    <a:pt x="1" y="58"/>
                  </a:lnTo>
                  <a:lnTo>
                    <a:pt x="0" y="56"/>
                  </a:lnTo>
                  <a:lnTo>
                    <a:pt x="0" y="55"/>
                  </a:lnTo>
                  <a:lnTo>
                    <a:pt x="0" y="53"/>
                  </a:lnTo>
                  <a:lnTo>
                    <a:pt x="0" y="53"/>
                  </a:lnTo>
                  <a:lnTo>
                    <a:pt x="11" y="53"/>
                  </a:lnTo>
                  <a:lnTo>
                    <a:pt x="24" y="52"/>
                  </a:lnTo>
                  <a:lnTo>
                    <a:pt x="30" y="50"/>
                  </a:lnTo>
                  <a:lnTo>
                    <a:pt x="35" y="49"/>
                  </a:lnTo>
                  <a:lnTo>
                    <a:pt x="38" y="46"/>
                  </a:lnTo>
                  <a:lnTo>
                    <a:pt x="40" y="43"/>
                  </a:lnTo>
                  <a:lnTo>
                    <a:pt x="40" y="43"/>
                  </a:lnTo>
                  <a:lnTo>
                    <a:pt x="40" y="42"/>
                  </a:lnTo>
                  <a:lnTo>
                    <a:pt x="47" y="40"/>
                  </a:lnTo>
                  <a:lnTo>
                    <a:pt x="55" y="39"/>
                  </a:lnTo>
                  <a:lnTo>
                    <a:pt x="51" y="38"/>
                  </a:lnTo>
                  <a:lnTo>
                    <a:pt x="47" y="36"/>
                  </a:lnTo>
                  <a:lnTo>
                    <a:pt x="53" y="38"/>
                  </a:lnTo>
                  <a:lnTo>
                    <a:pt x="57" y="38"/>
                  </a:lnTo>
                  <a:lnTo>
                    <a:pt x="61" y="38"/>
                  </a:lnTo>
                  <a:lnTo>
                    <a:pt x="64" y="36"/>
                  </a:lnTo>
                  <a:lnTo>
                    <a:pt x="60" y="33"/>
                  </a:lnTo>
                  <a:lnTo>
                    <a:pt x="57" y="29"/>
                  </a:lnTo>
                  <a:lnTo>
                    <a:pt x="57" y="26"/>
                  </a:lnTo>
                  <a:lnTo>
                    <a:pt x="58" y="23"/>
                  </a:lnTo>
                  <a:lnTo>
                    <a:pt x="73" y="26"/>
                  </a:lnTo>
                  <a:lnTo>
                    <a:pt x="85" y="30"/>
                  </a:lnTo>
                  <a:lnTo>
                    <a:pt x="88" y="26"/>
                  </a:lnTo>
                  <a:lnTo>
                    <a:pt x="93" y="25"/>
                  </a:lnTo>
                  <a:lnTo>
                    <a:pt x="98" y="22"/>
                  </a:lnTo>
                  <a:lnTo>
                    <a:pt x="104" y="22"/>
                  </a:lnTo>
                  <a:lnTo>
                    <a:pt x="110" y="20"/>
                  </a:lnTo>
                  <a:lnTo>
                    <a:pt x="115" y="19"/>
                  </a:lnTo>
                  <a:lnTo>
                    <a:pt x="120" y="18"/>
                  </a:lnTo>
                  <a:lnTo>
                    <a:pt x="124" y="15"/>
                  </a:lnTo>
                  <a:lnTo>
                    <a:pt x="107" y="18"/>
                  </a:lnTo>
                  <a:lnTo>
                    <a:pt x="90" y="18"/>
                  </a:lnTo>
                  <a:lnTo>
                    <a:pt x="80" y="16"/>
                  </a:lnTo>
                  <a:lnTo>
                    <a:pt x="73" y="15"/>
                  </a:lnTo>
                  <a:lnTo>
                    <a:pt x="64" y="13"/>
                  </a:lnTo>
                  <a:lnTo>
                    <a:pt x="57" y="10"/>
                  </a:lnTo>
                  <a:lnTo>
                    <a:pt x="57" y="9"/>
                  </a:lnTo>
                  <a:lnTo>
                    <a:pt x="58" y="8"/>
                  </a:lnTo>
                  <a:lnTo>
                    <a:pt x="83" y="6"/>
                  </a:lnTo>
                  <a:lnTo>
                    <a:pt x="110" y="6"/>
                  </a:lnTo>
                  <a:lnTo>
                    <a:pt x="123" y="6"/>
                  </a:lnTo>
                  <a:lnTo>
                    <a:pt x="134" y="6"/>
                  </a:lnTo>
                  <a:lnTo>
                    <a:pt x="145" y="3"/>
                  </a:lnTo>
                  <a:lnTo>
                    <a:pt x="155"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41" name="Freeform 25"/>
            <p:cNvSpPr>
              <a:spLocks/>
            </p:cNvSpPr>
            <p:nvPr/>
          </p:nvSpPr>
          <p:spPr bwMode="auto">
            <a:xfrm>
              <a:off x="4565" y="2328"/>
              <a:ext cx="64" cy="23"/>
            </a:xfrm>
            <a:custGeom>
              <a:avLst/>
              <a:gdLst/>
              <a:ahLst/>
              <a:cxnLst>
                <a:cxn ang="0">
                  <a:pos x="0" y="12"/>
                </a:cxn>
                <a:cxn ang="0">
                  <a:pos x="0" y="6"/>
                </a:cxn>
                <a:cxn ang="0">
                  <a:pos x="0" y="0"/>
                </a:cxn>
                <a:cxn ang="0">
                  <a:pos x="16" y="0"/>
                </a:cxn>
                <a:cxn ang="0">
                  <a:pos x="34" y="2"/>
                </a:cxn>
                <a:cxn ang="0">
                  <a:pos x="49" y="10"/>
                </a:cxn>
                <a:cxn ang="0">
                  <a:pos x="64" y="17"/>
                </a:cxn>
                <a:cxn ang="0">
                  <a:pos x="64" y="20"/>
                </a:cxn>
                <a:cxn ang="0">
                  <a:pos x="64" y="23"/>
                </a:cxn>
                <a:cxn ang="0">
                  <a:pos x="61" y="23"/>
                </a:cxn>
                <a:cxn ang="0">
                  <a:pos x="57" y="23"/>
                </a:cxn>
                <a:cxn ang="0">
                  <a:pos x="44" y="20"/>
                </a:cxn>
                <a:cxn ang="0">
                  <a:pos x="29" y="16"/>
                </a:cxn>
                <a:cxn ang="0">
                  <a:pos x="11" y="13"/>
                </a:cxn>
                <a:cxn ang="0">
                  <a:pos x="0" y="12"/>
                </a:cxn>
              </a:cxnLst>
              <a:rect l="0" t="0" r="r" b="b"/>
              <a:pathLst>
                <a:path w="64" h="23">
                  <a:moveTo>
                    <a:pt x="0" y="12"/>
                  </a:moveTo>
                  <a:lnTo>
                    <a:pt x="0" y="6"/>
                  </a:lnTo>
                  <a:lnTo>
                    <a:pt x="0" y="0"/>
                  </a:lnTo>
                  <a:lnTo>
                    <a:pt x="16" y="0"/>
                  </a:lnTo>
                  <a:lnTo>
                    <a:pt x="34" y="2"/>
                  </a:lnTo>
                  <a:lnTo>
                    <a:pt x="49" y="10"/>
                  </a:lnTo>
                  <a:lnTo>
                    <a:pt x="64" y="17"/>
                  </a:lnTo>
                  <a:lnTo>
                    <a:pt x="64" y="20"/>
                  </a:lnTo>
                  <a:lnTo>
                    <a:pt x="64" y="23"/>
                  </a:lnTo>
                  <a:lnTo>
                    <a:pt x="61" y="23"/>
                  </a:lnTo>
                  <a:lnTo>
                    <a:pt x="57" y="23"/>
                  </a:lnTo>
                  <a:lnTo>
                    <a:pt x="44" y="20"/>
                  </a:lnTo>
                  <a:lnTo>
                    <a:pt x="29" y="16"/>
                  </a:lnTo>
                  <a:lnTo>
                    <a:pt x="11" y="13"/>
                  </a:lnTo>
                  <a:lnTo>
                    <a:pt x="0" y="12"/>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42" name="Freeform 26"/>
            <p:cNvSpPr>
              <a:spLocks/>
            </p:cNvSpPr>
            <p:nvPr/>
          </p:nvSpPr>
          <p:spPr bwMode="auto">
            <a:xfrm>
              <a:off x="3250" y="2330"/>
              <a:ext cx="70" cy="27"/>
            </a:xfrm>
            <a:custGeom>
              <a:avLst/>
              <a:gdLst/>
              <a:ahLst/>
              <a:cxnLst>
                <a:cxn ang="0">
                  <a:pos x="33" y="0"/>
                </a:cxn>
                <a:cxn ang="0">
                  <a:pos x="39" y="0"/>
                </a:cxn>
                <a:cxn ang="0">
                  <a:pos x="46" y="1"/>
                </a:cxn>
                <a:cxn ang="0">
                  <a:pos x="51" y="3"/>
                </a:cxn>
                <a:cxn ang="0">
                  <a:pos x="56" y="5"/>
                </a:cxn>
                <a:cxn ang="0">
                  <a:pos x="61" y="8"/>
                </a:cxn>
                <a:cxn ang="0">
                  <a:pos x="64" y="11"/>
                </a:cxn>
                <a:cxn ang="0">
                  <a:pos x="67" y="15"/>
                </a:cxn>
                <a:cxn ang="0">
                  <a:pos x="70" y="20"/>
                </a:cxn>
                <a:cxn ang="0">
                  <a:pos x="69" y="20"/>
                </a:cxn>
                <a:cxn ang="0">
                  <a:pos x="67" y="20"/>
                </a:cxn>
                <a:cxn ang="0">
                  <a:pos x="56" y="24"/>
                </a:cxn>
                <a:cxn ang="0">
                  <a:pos x="43" y="25"/>
                </a:cxn>
                <a:cxn ang="0">
                  <a:pos x="31" y="27"/>
                </a:cxn>
                <a:cxn ang="0">
                  <a:pos x="24" y="27"/>
                </a:cxn>
                <a:cxn ang="0">
                  <a:pos x="17" y="25"/>
                </a:cxn>
                <a:cxn ang="0">
                  <a:pos x="10" y="21"/>
                </a:cxn>
                <a:cxn ang="0">
                  <a:pos x="4" y="17"/>
                </a:cxn>
                <a:cxn ang="0">
                  <a:pos x="0" y="11"/>
                </a:cxn>
                <a:cxn ang="0">
                  <a:pos x="9" y="11"/>
                </a:cxn>
                <a:cxn ang="0">
                  <a:pos x="17" y="8"/>
                </a:cxn>
                <a:cxn ang="0">
                  <a:pos x="26" y="4"/>
                </a:cxn>
                <a:cxn ang="0">
                  <a:pos x="33" y="0"/>
                </a:cxn>
              </a:cxnLst>
              <a:rect l="0" t="0" r="r" b="b"/>
              <a:pathLst>
                <a:path w="70" h="27">
                  <a:moveTo>
                    <a:pt x="33" y="0"/>
                  </a:moveTo>
                  <a:lnTo>
                    <a:pt x="39" y="0"/>
                  </a:lnTo>
                  <a:lnTo>
                    <a:pt x="46" y="1"/>
                  </a:lnTo>
                  <a:lnTo>
                    <a:pt x="51" y="3"/>
                  </a:lnTo>
                  <a:lnTo>
                    <a:pt x="56" y="5"/>
                  </a:lnTo>
                  <a:lnTo>
                    <a:pt x="61" y="8"/>
                  </a:lnTo>
                  <a:lnTo>
                    <a:pt x="64" y="11"/>
                  </a:lnTo>
                  <a:lnTo>
                    <a:pt x="67" y="15"/>
                  </a:lnTo>
                  <a:lnTo>
                    <a:pt x="70" y="20"/>
                  </a:lnTo>
                  <a:lnTo>
                    <a:pt x="69" y="20"/>
                  </a:lnTo>
                  <a:lnTo>
                    <a:pt x="67" y="20"/>
                  </a:lnTo>
                  <a:lnTo>
                    <a:pt x="56" y="24"/>
                  </a:lnTo>
                  <a:lnTo>
                    <a:pt x="43" y="25"/>
                  </a:lnTo>
                  <a:lnTo>
                    <a:pt x="31" y="27"/>
                  </a:lnTo>
                  <a:lnTo>
                    <a:pt x="24" y="27"/>
                  </a:lnTo>
                  <a:lnTo>
                    <a:pt x="17" y="25"/>
                  </a:lnTo>
                  <a:lnTo>
                    <a:pt x="10" y="21"/>
                  </a:lnTo>
                  <a:lnTo>
                    <a:pt x="4" y="17"/>
                  </a:lnTo>
                  <a:lnTo>
                    <a:pt x="0" y="11"/>
                  </a:lnTo>
                  <a:lnTo>
                    <a:pt x="9" y="11"/>
                  </a:lnTo>
                  <a:lnTo>
                    <a:pt x="17" y="8"/>
                  </a:lnTo>
                  <a:lnTo>
                    <a:pt x="26" y="4"/>
                  </a:lnTo>
                  <a:lnTo>
                    <a:pt x="33"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43" name="Freeform 27"/>
            <p:cNvSpPr>
              <a:spLocks/>
            </p:cNvSpPr>
            <p:nvPr/>
          </p:nvSpPr>
          <p:spPr bwMode="auto">
            <a:xfrm>
              <a:off x="4062" y="2338"/>
              <a:ext cx="3" cy="1"/>
            </a:xfrm>
            <a:custGeom>
              <a:avLst/>
              <a:gdLst/>
              <a:ahLst/>
              <a:cxnLst>
                <a:cxn ang="0">
                  <a:pos x="0" y="0"/>
                </a:cxn>
                <a:cxn ang="0">
                  <a:pos x="2" y="0"/>
                </a:cxn>
                <a:cxn ang="0">
                  <a:pos x="3" y="0"/>
                </a:cxn>
                <a:cxn ang="0">
                  <a:pos x="2" y="0"/>
                </a:cxn>
                <a:cxn ang="0">
                  <a:pos x="0" y="0"/>
                </a:cxn>
              </a:cxnLst>
              <a:rect l="0" t="0" r="r" b="b"/>
              <a:pathLst>
                <a:path w="3">
                  <a:moveTo>
                    <a:pt x="0" y="0"/>
                  </a:moveTo>
                  <a:lnTo>
                    <a:pt x="2" y="0"/>
                  </a:lnTo>
                  <a:lnTo>
                    <a:pt x="3" y="0"/>
                  </a:lnTo>
                  <a:lnTo>
                    <a:pt x="2" y="0"/>
                  </a:lnTo>
                  <a:lnTo>
                    <a:pt x="0"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44" name="Freeform 28"/>
            <p:cNvSpPr>
              <a:spLocks/>
            </p:cNvSpPr>
            <p:nvPr/>
          </p:nvSpPr>
          <p:spPr bwMode="auto">
            <a:xfrm>
              <a:off x="4070" y="2338"/>
              <a:ext cx="48" cy="12"/>
            </a:xfrm>
            <a:custGeom>
              <a:avLst/>
              <a:gdLst/>
              <a:ahLst/>
              <a:cxnLst>
                <a:cxn ang="0">
                  <a:pos x="0" y="0"/>
                </a:cxn>
                <a:cxn ang="0">
                  <a:pos x="11" y="0"/>
                </a:cxn>
                <a:cxn ang="0">
                  <a:pos x="24" y="2"/>
                </a:cxn>
                <a:cxn ang="0">
                  <a:pos x="35" y="2"/>
                </a:cxn>
                <a:cxn ang="0">
                  <a:pos x="48" y="2"/>
                </a:cxn>
                <a:cxn ang="0">
                  <a:pos x="48" y="3"/>
                </a:cxn>
                <a:cxn ang="0">
                  <a:pos x="48" y="3"/>
                </a:cxn>
                <a:cxn ang="0">
                  <a:pos x="48" y="5"/>
                </a:cxn>
                <a:cxn ang="0">
                  <a:pos x="48" y="6"/>
                </a:cxn>
                <a:cxn ang="0">
                  <a:pos x="40" y="9"/>
                </a:cxn>
                <a:cxn ang="0">
                  <a:pos x="30" y="12"/>
                </a:cxn>
                <a:cxn ang="0">
                  <a:pos x="20" y="12"/>
                </a:cxn>
                <a:cxn ang="0">
                  <a:pos x="8" y="10"/>
                </a:cxn>
                <a:cxn ang="0">
                  <a:pos x="4" y="6"/>
                </a:cxn>
                <a:cxn ang="0">
                  <a:pos x="0" y="0"/>
                </a:cxn>
              </a:cxnLst>
              <a:rect l="0" t="0" r="r" b="b"/>
              <a:pathLst>
                <a:path w="48" h="12">
                  <a:moveTo>
                    <a:pt x="0" y="0"/>
                  </a:moveTo>
                  <a:lnTo>
                    <a:pt x="11" y="0"/>
                  </a:lnTo>
                  <a:lnTo>
                    <a:pt x="24" y="2"/>
                  </a:lnTo>
                  <a:lnTo>
                    <a:pt x="35" y="2"/>
                  </a:lnTo>
                  <a:lnTo>
                    <a:pt x="48" y="2"/>
                  </a:lnTo>
                  <a:lnTo>
                    <a:pt x="48" y="3"/>
                  </a:lnTo>
                  <a:lnTo>
                    <a:pt x="48" y="3"/>
                  </a:lnTo>
                  <a:lnTo>
                    <a:pt x="48" y="5"/>
                  </a:lnTo>
                  <a:lnTo>
                    <a:pt x="48" y="6"/>
                  </a:lnTo>
                  <a:lnTo>
                    <a:pt x="40" y="9"/>
                  </a:lnTo>
                  <a:lnTo>
                    <a:pt x="30" y="12"/>
                  </a:lnTo>
                  <a:lnTo>
                    <a:pt x="20" y="12"/>
                  </a:lnTo>
                  <a:lnTo>
                    <a:pt x="8" y="10"/>
                  </a:lnTo>
                  <a:lnTo>
                    <a:pt x="4" y="6"/>
                  </a:lnTo>
                  <a:lnTo>
                    <a:pt x="0"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45" name="Freeform 29"/>
            <p:cNvSpPr>
              <a:spLocks/>
            </p:cNvSpPr>
            <p:nvPr/>
          </p:nvSpPr>
          <p:spPr bwMode="auto">
            <a:xfrm>
              <a:off x="3177" y="2344"/>
              <a:ext cx="36" cy="14"/>
            </a:xfrm>
            <a:custGeom>
              <a:avLst/>
              <a:gdLst/>
              <a:ahLst/>
              <a:cxnLst>
                <a:cxn ang="0">
                  <a:pos x="19" y="0"/>
                </a:cxn>
                <a:cxn ang="0">
                  <a:pos x="27" y="3"/>
                </a:cxn>
                <a:cxn ang="0">
                  <a:pos x="36" y="4"/>
                </a:cxn>
                <a:cxn ang="0">
                  <a:pos x="36" y="6"/>
                </a:cxn>
                <a:cxn ang="0">
                  <a:pos x="36" y="6"/>
                </a:cxn>
                <a:cxn ang="0">
                  <a:pos x="34" y="9"/>
                </a:cxn>
                <a:cxn ang="0">
                  <a:pos x="34" y="11"/>
                </a:cxn>
                <a:cxn ang="0">
                  <a:pos x="30" y="13"/>
                </a:cxn>
                <a:cxn ang="0">
                  <a:pos x="26" y="14"/>
                </a:cxn>
                <a:cxn ang="0">
                  <a:pos x="13" y="11"/>
                </a:cxn>
                <a:cxn ang="0">
                  <a:pos x="0" y="9"/>
                </a:cxn>
                <a:cxn ang="0">
                  <a:pos x="9" y="4"/>
                </a:cxn>
                <a:cxn ang="0">
                  <a:pos x="19" y="0"/>
                </a:cxn>
              </a:cxnLst>
              <a:rect l="0" t="0" r="r" b="b"/>
              <a:pathLst>
                <a:path w="36" h="14">
                  <a:moveTo>
                    <a:pt x="19" y="0"/>
                  </a:moveTo>
                  <a:lnTo>
                    <a:pt x="27" y="3"/>
                  </a:lnTo>
                  <a:lnTo>
                    <a:pt x="36" y="4"/>
                  </a:lnTo>
                  <a:lnTo>
                    <a:pt x="36" y="6"/>
                  </a:lnTo>
                  <a:lnTo>
                    <a:pt x="36" y="6"/>
                  </a:lnTo>
                  <a:lnTo>
                    <a:pt x="34" y="9"/>
                  </a:lnTo>
                  <a:lnTo>
                    <a:pt x="34" y="11"/>
                  </a:lnTo>
                  <a:lnTo>
                    <a:pt x="30" y="13"/>
                  </a:lnTo>
                  <a:lnTo>
                    <a:pt x="26" y="14"/>
                  </a:lnTo>
                  <a:lnTo>
                    <a:pt x="13" y="11"/>
                  </a:lnTo>
                  <a:lnTo>
                    <a:pt x="0" y="9"/>
                  </a:lnTo>
                  <a:lnTo>
                    <a:pt x="9" y="4"/>
                  </a:lnTo>
                  <a:lnTo>
                    <a:pt x="19"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46" name="Freeform 30"/>
            <p:cNvSpPr>
              <a:spLocks/>
            </p:cNvSpPr>
            <p:nvPr/>
          </p:nvSpPr>
          <p:spPr bwMode="auto">
            <a:xfrm>
              <a:off x="4005" y="2344"/>
              <a:ext cx="63" cy="31"/>
            </a:xfrm>
            <a:custGeom>
              <a:avLst/>
              <a:gdLst/>
              <a:ahLst/>
              <a:cxnLst>
                <a:cxn ang="0">
                  <a:pos x="0" y="0"/>
                </a:cxn>
                <a:cxn ang="0">
                  <a:pos x="13" y="1"/>
                </a:cxn>
                <a:cxn ang="0">
                  <a:pos x="30" y="1"/>
                </a:cxn>
                <a:cxn ang="0">
                  <a:pos x="47" y="3"/>
                </a:cxn>
                <a:cxn ang="0">
                  <a:pos x="59" y="4"/>
                </a:cxn>
                <a:cxn ang="0">
                  <a:pos x="60" y="6"/>
                </a:cxn>
                <a:cxn ang="0">
                  <a:pos x="63" y="7"/>
                </a:cxn>
                <a:cxn ang="0">
                  <a:pos x="63" y="9"/>
                </a:cxn>
                <a:cxn ang="0">
                  <a:pos x="63" y="10"/>
                </a:cxn>
                <a:cxn ang="0">
                  <a:pos x="52" y="21"/>
                </a:cxn>
                <a:cxn ang="0">
                  <a:pos x="40" y="31"/>
                </a:cxn>
                <a:cxn ang="0">
                  <a:pos x="36" y="30"/>
                </a:cxn>
                <a:cxn ang="0">
                  <a:pos x="32" y="30"/>
                </a:cxn>
                <a:cxn ang="0">
                  <a:pos x="25" y="24"/>
                </a:cxn>
                <a:cxn ang="0">
                  <a:pos x="15" y="17"/>
                </a:cxn>
                <a:cxn ang="0">
                  <a:pos x="5" y="7"/>
                </a:cxn>
                <a:cxn ang="0">
                  <a:pos x="0" y="0"/>
                </a:cxn>
              </a:cxnLst>
              <a:rect l="0" t="0" r="r" b="b"/>
              <a:pathLst>
                <a:path w="63" h="31">
                  <a:moveTo>
                    <a:pt x="0" y="0"/>
                  </a:moveTo>
                  <a:lnTo>
                    <a:pt x="13" y="1"/>
                  </a:lnTo>
                  <a:lnTo>
                    <a:pt x="30" y="1"/>
                  </a:lnTo>
                  <a:lnTo>
                    <a:pt x="47" y="3"/>
                  </a:lnTo>
                  <a:lnTo>
                    <a:pt x="59" y="4"/>
                  </a:lnTo>
                  <a:lnTo>
                    <a:pt x="60" y="6"/>
                  </a:lnTo>
                  <a:lnTo>
                    <a:pt x="63" y="7"/>
                  </a:lnTo>
                  <a:lnTo>
                    <a:pt x="63" y="9"/>
                  </a:lnTo>
                  <a:lnTo>
                    <a:pt x="63" y="10"/>
                  </a:lnTo>
                  <a:lnTo>
                    <a:pt x="52" y="21"/>
                  </a:lnTo>
                  <a:lnTo>
                    <a:pt x="40" y="31"/>
                  </a:lnTo>
                  <a:lnTo>
                    <a:pt x="36" y="30"/>
                  </a:lnTo>
                  <a:lnTo>
                    <a:pt x="32" y="30"/>
                  </a:lnTo>
                  <a:lnTo>
                    <a:pt x="25" y="24"/>
                  </a:lnTo>
                  <a:lnTo>
                    <a:pt x="15" y="17"/>
                  </a:lnTo>
                  <a:lnTo>
                    <a:pt x="5" y="7"/>
                  </a:lnTo>
                  <a:lnTo>
                    <a:pt x="0"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47" name="Freeform 31"/>
            <p:cNvSpPr>
              <a:spLocks/>
            </p:cNvSpPr>
            <p:nvPr/>
          </p:nvSpPr>
          <p:spPr bwMode="auto">
            <a:xfrm>
              <a:off x="3224" y="2347"/>
              <a:ext cx="20" cy="16"/>
            </a:xfrm>
            <a:custGeom>
              <a:avLst/>
              <a:gdLst/>
              <a:ahLst/>
              <a:cxnLst>
                <a:cxn ang="0">
                  <a:pos x="6" y="0"/>
                </a:cxn>
                <a:cxn ang="0">
                  <a:pos x="7" y="0"/>
                </a:cxn>
                <a:cxn ang="0">
                  <a:pos x="10" y="0"/>
                </a:cxn>
                <a:cxn ang="0">
                  <a:pos x="16" y="7"/>
                </a:cxn>
                <a:cxn ang="0">
                  <a:pos x="20" y="13"/>
                </a:cxn>
                <a:cxn ang="0">
                  <a:pos x="20" y="14"/>
                </a:cxn>
                <a:cxn ang="0">
                  <a:pos x="19" y="16"/>
                </a:cxn>
                <a:cxn ang="0">
                  <a:pos x="12" y="16"/>
                </a:cxn>
                <a:cxn ang="0">
                  <a:pos x="6" y="14"/>
                </a:cxn>
                <a:cxn ang="0">
                  <a:pos x="2" y="11"/>
                </a:cxn>
                <a:cxn ang="0">
                  <a:pos x="0" y="4"/>
                </a:cxn>
                <a:cxn ang="0">
                  <a:pos x="3" y="3"/>
                </a:cxn>
                <a:cxn ang="0">
                  <a:pos x="6" y="0"/>
                </a:cxn>
              </a:cxnLst>
              <a:rect l="0" t="0" r="r" b="b"/>
              <a:pathLst>
                <a:path w="20" h="16">
                  <a:moveTo>
                    <a:pt x="6" y="0"/>
                  </a:moveTo>
                  <a:lnTo>
                    <a:pt x="7" y="0"/>
                  </a:lnTo>
                  <a:lnTo>
                    <a:pt x="10" y="0"/>
                  </a:lnTo>
                  <a:lnTo>
                    <a:pt x="16" y="7"/>
                  </a:lnTo>
                  <a:lnTo>
                    <a:pt x="20" y="13"/>
                  </a:lnTo>
                  <a:lnTo>
                    <a:pt x="20" y="14"/>
                  </a:lnTo>
                  <a:lnTo>
                    <a:pt x="19" y="16"/>
                  </a:lnTo>
                  <a:lnTo>
                    <a:pt x="12" y="16"/>
                  </a:lnTo>
                  <a:lnTo>
                    <a:pt x="6" y="14"/>
                  </a:lnTo>
                  <a:lnTo>
                    <a:pt x="2" y="11"/>
                  </a:lnTo>
                  <a:lnTo>
                    <a:pt x="0" y="4"/>
                  </a:lnTo>
                  <a:lnTo>
                    <a:pt x="3" y="3"/>
                  </a:lnTo>
                  <a:lnTo>
                    <a:pt x="6"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48" name="Freeform 32"/>
            <p:cNvSpPr>
              <a:spLocks/>
            </p:cNvSpPr>
            <p:nvPr/>
          </p:nvSpPr>
          <p:spPr bwMode="auto">
            <a:xfrm>
              <a:off x="3104" y="2350"/>
              <a:ext cx="36" cy="17"/>
            </a:xfrm>
            <a:custGeom>
              <a:avLst/>
              <a:gdLst/>
              <a:ahLst/>
              <a:cxnLst>
                <a:cxn ang="0">
                  <a:pos x="19" y="0"/>
                </a:cxn>
                <a:cxn ang="0">
                  <a:pos x="28" y="1"/>
                </a:cxn>
                <a:cxn ang="0">
                  <a:pos x="36" y="1"/>
                </a:cxn>
                <a:cxn ang="0">
                  <a:pos x="36" y="3"/>
                </a:cxn>
                <a:cxn ang="0">
                  <a:pos x="36" y="3"/>
                </a:cxn>
                <a:cxn ang="0">
                  <a:pos x="36" y="4"/>
                </a:cxn>
                <a:cxn ang="0">
                  <a:pos x="36" y="4"/>
                </a:cxn>
                <a:cxn ang="0">
                  <a:pos x="29" y="10"/>
                </a:cxn>
                <a:cxn ang="0">
                  <a:pos x="19" y="14"/>
                </a:cxn>
                <a:cxn ang="0">
                  <a:pos x="15" y="17"/>
                </a:cxn>
                <a:cxn ang="0">
                  <a:pos x="9" y="17"/>
                </a:cxn>
                <a:cxn ang="0">
                  <a:pos x="5" y="15"/>
                </a:cxn>
                <a:cxn ang="0">
                  <a:pos x="0" y="11"/>
                </a:cxn>
                <a:cxn ang="0">
                  <a:pos x="9" y="5"/>
                </a:cxn>
                <a:cxn ang="0">
                  <a:pos x="19" y="0"/>
                </a:cxn>
              </a:cxnLst>
              <a:rect l="0" t="0" r="r" b="b"/>
              <a:pathLst>
                <a:path w="36" h="17">
                  <a:moveTo>
                    <a:pt x="19" y="0"/>
                  </a:moveTo>
                  <a:lnTo>
                    <a:pt x="28" y="1"/>
                  </a:lnTo>
                  <a:lnTo>
                    <a:pt x="36" y="1"/>
                  </a:lnTo>
                  <a:lnTo>
                    <a:pt x="36" y="3"/>
                  </a:lnTo>
                  <a:lnTo>
                    <a:pt x="36" y="3"/>
                  </a:lnTo>
                  <a:lnTo>
                    <a:pt x="36" y="4"/>
                  </a:lnTo>
                  <a:lnTo>
                    <a:pt x="36" y="4"/>
                  </a:lnTo>
                  <a:lnTo>
                    <a:pt x="29" y="10"/>
                  </a:lnTo>
                  <a:lnTo>
                    <a:pt x="19" y="14"/>
                  </a:lnTo>
                  <a:lnTo>
                    <a:pt x="15" y="17"/>
                  </a:lnTo>
                  <a:lnTo>
                    <a:pt x="9" y="17"/>
                  </a:lnTo>
                  <a:lnTo>
                    <a:pt x="5" y="15"/>
                  </a:lnTo>
                  <a:lnTo>
                    <a:pt x="0" y="11"/>
                  </a:lnTo>
                  <a:lnTo>
                    <a:pt x="9" y="5"/>
                  </a:lnTo>
                  <a:lnTo>
                    <a:pt x="19"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49" name="Freeform 33"/>
            <p:cNvSpPr>
              <a:spLocks/>
            </p:cNvSpPr>
            <p:nvPr/>
          </p:nvSpPr>
          <p:spPr bwMode="auto">
            <a:xfrm>
              <a:off x="4638" y="2350"/>
              <a:ext cx="34" cy="10"/>
            </a:xfrm>
            <a:custGeom>
              <a:avLst/>
              <a:gdLst/>
              <a:ahLst/>
              <a:cxnLst>
                <a:cxn ang="0">
                  <a:pos x="34" y="8"/>
                </a:cxn>
                <a:cxn ang="0">
                  <a:pos x="23" y="10"/>
                </a:cxn>
                <a:cxn ang="0">
                  <a:pos x="14" y="8"/>
                </a:cxn>
                <a:cxn ang="0">
                  <a:pos x="7" y="7"/>
                </a:cxn>
                <a:cxn ang="0">
                  <a:pos x="0" y="1"/>
                </a:cxn>
                <a:cxn ang="0">
                  <a:pos x="0" y="1"/>
                </a:cxn>
                <a:cxn ang="0">
                  <a:pos x="0" y="0"/>
                </a:cxn>
                <a:cxn ang="0">
                  <a:pos x="17" y="1"/>
                </a:cxn>
                <a:cxn ang="0">
                  <a:pos x="34" y="1"/>
                </a:cxn>
                <a:cxn ang="0">
                  <a:pos x="34" y="5"/>
                </a:cxn>
                <a:cxn ang="0">
                  <a:pos x="34" y="8"/>
                </a:cxn>
              </a:cxnLst>
              <a:rect l="0" t="0" r="r" b="b"/>
              <a:pathLst>
                <a:path w="34" h="10">
                  <a:moveTo>
                    <a:pt x="34" y="8"/>
                  </a:moveTo>
                  <a:lnTo>
                    <a:pt x="23" y="10"/>
                  </a:lnTo>
                  <a:lnTo>
                    <a:pt x="14" y="8"/>
                  </a:lnTo>
                  <a:lnTo>
                    <a:pt x="7" y="7"/>
                  </a:lnTo>
                  <a:lnTo>
                    <a:pt x="0" y="1"/>
                  </a:lnTo>
                  <a:lnTo>
                    <a:pt x="0" y="1"/>
                  </a:lnTo>
                  <a:lnTo>
                    <a:pt x="0" y="0"/>
                  </a:lnTo>
                  <a:lnTo>
                    <a:pt x="17" y="1"/>
                  </a:lnTo>
                  <a:lnTo>
                    <a:pt x="34" y="1"/>
                  </a:lnTo>
                  <a:lnTo>
                    <a:pt x="34" y="5"/>
                  </a:lnTo>
                  <a:lnTo>
                    <a:pt x="34" y="8"/>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50" name="Freeform 34"/>
            <p:cNvSpPr>
              <a:spLocks/>
            </p:cNvSpPr>
            <p:nvPr/>
          </p:nvSpPr>
          <p:spPr bwMode="auto">
            <a:xfrm>
              <a:off x="3010" y="2358"/>
              <a:ext cx="130" cy="30"/>
            </a:xfrm>
            <a:custGeom>
              <a:avLst/>
              <a:gdLst/>
              <a:ahLst/>
              <a:cxnLst>
                <a:cxn ang="0">
                  <a:pos x="64" y="0"/>
                </a:cxn>
                <a:cxn ang="0">
                  <a:pos x="70" y="2"/>
                </a:cxn>
                <a:cxn ang="0">
                  <a:pos x="74" y="3"/>
                </a:cxn>
                <a:cxn ang="0">
                  <a:pos x="76" y="12"/>
                </a:cxn>
                <a:cxn ang="0">
                  <a:pos x="77" y="20"/>
                </a:cxn>
                <a:cxn ang="0">
                  <a:pos x="79" y="20"/>
                </a:cxn>
                <a:cxn ang="0">
                  <a:pos x="80" y="22"/>
                </a:cxn>
                <a:cxn ang="0">
                  <a:pos x="94" y="19"/>
                </a:cxn>
                <a:cxn ang="0">
                  <a:pos x="104" y="15"/>
                </a:cxn>
                <a:cxn ang="0">
                  <a:pos x="112" y="15"/>
                </a:cxn>
                <a:cxn ang="0">
                  <a:pos x="119" y="17"/>
                </a:cxn>
                <a:cxn ang="0">
                  <a:pos x="124" y="20"/>
                </a:cxn>
                <a:cxn ang="0">
                  <a:pos x="130" y="23"/>
                </a:cxn>
                <a:cxn ang="0">
                  <a:pos x="130" y="26"/>
                </a:cxn>
                <a:cxn ang="0">
                  <a:pos x="129" y="29"/>
                </a:cxn>
                <a:cxn ang="0">
                  <a:pos x="113" y="29"/>
                </a:cxn>
                <a:cxn ang="0">
                  <a:pos x="96" y="30"/>
                </a:cxn>
                <a:cxn ang="0">
                  <a:pos x="94" y="27"/>
                </a:cxn>
                <a:cxn ang="0">
                  <a:pos x="94" y="26"/>
                </a:cxn>
                <a:cxn ang="0">
                  <a:pos x="93" y="26"/>
                </a:cxn>
                <a:cxn ang="0">
                  <a:pos x="90" y="25"/>
                </a:cxn>
                <a:cxn ang="0">
                  <a:pos x="84" y="27"/>
                </a:cxn>
                <a:cxn ang="0">
                  <a:pos x="77" y="29"/>
                </a:cxn>
                <a:cxn ang="0">
                  <a:pos x="70" y="27"/>
                </a:cxn>
                <a:cxn ang="0">
                  <a:pos x="64" y="26"/>
                </a:cxn>
                <a:cxn ang="0">
                  <a:pos x="59" y="23"/>
                </a:cxn>
                <a:cxn ang="0">
                  <a:pos x="53" y="20"/>
                </a:cxn>
                <a:cxn ang="0">
                  <a:pos x="47" y="19"/>
                </a:cxn>
                <a:cxn ang="0">
                  <a:pos x="43" y="19"/>
                </a:cxn>
                <a:cxn ang="0">
                  <a:pos x="42" y="22"/>
                </a:cxn>
                <a:cxn ang="0">
                  <a:pos x="39" y="25"/>
                </a:cxn>
                <a:cxn ang="0">
                  <a:pos x="37" y="25"/>
                </a:cxn>
                <a:cxn ang="0">
                  <a:pos x="32" y="26"/>
                </a:cxn>
                <a:cxn ang="0">
                  <a:pos x="16" y="22"/>
                </a:cxn>
                <a:cxn ang="0">
                  <a:pos x="0" y="16"/>
                </a:cxn>
                <a:cxn ang="0">
                  <a:pos x="12" y="15"/>
                </a:cxn>
                <a:cxn ang="0">
                  <a:pos x="30" y="10"/>
                </a:cxn>
                <a:cxn ang="0">
                  <a:pos x="52" y="6"/>
                </a:cxn>
                <a:cxn ang="0">
                  <a:pos x="64" y="0"/>
                </a:cxn>
              </a:cxnLst>
              <a:rect l="0" t="0" r="r" b="b"/>
              <a:pathLst>
                <a:path w="130" h="30">
                  <a:moveTo>
                    <a:pt x="64" y="0"/>
                  </a:moveTo>
                  <a:lnTo>
                    <a:pt x="70" y="2"/>
                  </a:lnTo>
                  <a:lnTo>
                    <a:pt x="74" y="3"/>
                  </a:lnTo>
                  <a:lnTo>
                    <a:pt x="76" y="12"/>
                  </a:lnTo>
                  <a:lnTo>
                    <a:pt x="77" y="20"/>
                  </a:lnTo>
                  <a:lnTo>
                    <a:pt x="79" y="20"/>
                  </a:lnTo>
                  <a:lnTo>
                    <a:pt x="80" y="22"/>
                  </a:lnTo>
                  <a:lnTo>
                    <a:pt x="94" y="19"/>
                  </a:lnTo>
                  <a:lnTo>
                    <a:pt x="104" y="15"/>
                  </a:lnTo>
                  <a:lnTo>
                    <a:pt x="112" y="15"/>
                  </a:lnTo>
                  <a:lnTo>
                    <a:pt x="119" y="17"/>
                  </a:lnTo>
                  <a:lnTo>
                    <a:pt x="124" y="20"/>
                  </a:lnTo>
                  <a:lnTo>
                    <a:pt x="130" y="23"/>
                  </a:lnTo>
                  <a:lnTo>
                    <a:pt x="130" y="26"/>
                  </a:lnTo>
                  <a:lnTo>
                    <a:pt x="129" y="29"/>
                  </a:lnTo>
                  <a:lnTo>
                    <a:pt x="113" y="29"/>
                  </a:lnTo>
                  <a:lnTo>
                    <a:pt x="96" y="30"/>
                  </a:lnTo>
                  <a:lnTo>
                    <a:pt x="94" y="27"/>
                  </a:lnTo>
                  <a:lnTo>
                    <a:pt x="94" y="26"/>
                  </a:lnTo>
                  <a:lnTo>
                    <a:pt x="93" y="26"/>
                  </a:lnTo>
                  <a:lnTo>
                    <a:pt x="90" y="25"/>
                  </a:lnTo>
                  <a:lnTo>
                    <a:pt x="84" y="27"/>
                  </a:lnTo>
                  <a:lnTo>
                    <a:pt x="77" y="29"/>
                  </a:lnTo>
                  <a:lnTo>
                    <a:pt x="70" y="27"/>
                  </a:lnTo>
                  <a:lnTo>
                    <a:pt x="64" y="26"/>
                  </a:lnTo>
                  <a:lnTo>
                    <a:pt x="59" y="23"/>
                  </a:lnTo>
                  <a:lnTo>
                    <a:pt x="53" y="20"/>
                  </a:lnTo>
                  <a:lnTo>
                    <a:pt x="47" y="19"/>
                  </a:lnTo>
                  <a:lnTo>
                    <a:pt x="43" y="19"/>
                  </a:lnTo>
                  <a:lnTo>
                    <a:pt x="42" y="22"/>
                  </a:lnTo>
                  <a:lnTo>
                    <a:pt x="39" y="25"/>
                  </a:lnTo>
                  <a:lnTo>
                    <a:pt x="37" y="25"/>
                  </a:lnTo>
                  <a:lnTo>
                    <a:pt x="32" y="26"/>
                  </a:lnTo>
                  <a:lnTo>
                    <a:pt x="16" y="22"/>
                  </a:lnTo>
                  <a:lnTo>
                    <a:pt x="0" y="16"/>
                  </a:lnTo>
                  <a:lnTo>
                    <a:pt x="12" y="15"/>
                  </a:lnTo>
                  <a:lnTo>
                    <a:pt x="30" y="10"/>
                  </a:lnTo>
                  <a:lnTo>
                    <a:pt x="52" y="6"/>
                  </a:lnTo>
                  <a:lnTo>
                    <a:pt x="64"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51" name="Freeform 35"/>
            <p:cNvSpPr>
              <a:spLocks/>
            </p:cNvSpPr>
            <p:nvPr/>
          </p:nvSpPr>
          <p:spPr bwMode="auto">
            <a:xfrm>
              <a:off x="3693" y="2365"/>
              <a:ext cx="1819" cy="1375"/>
            </a:xfrm>
            <a:custGeom>
              <a:avLst/>
              <a:gdLst/>
              <a:ahLst/>
              <a:cxnLst>
                <a:cxn ang="0">
                  <a:pos x="1369" y="59"/>
                </a:cxn>
                <a:cxn ang="0">
                  <a:pos x="1617" y="89"/>
                </a:cxn>
                <a:cxn ang="0">
                  <a:pos x="1819" y="136"/>
                </a:cxn>
                <a:cxn ang="0">
                  <a:pos x="1784" y="156"/>
                </a:cxn>
                <a:cxn ang="0">
                  <a:pos x="1689" y="205"/>
                </a:cxn>
                <a:cxn ang="0">
                  <a:pos x="1664" y="247"/>
                </a:cxn>
                <a:cxn ang="0">
                  <a:pos x="1624" y="166"/>
                </a:cxn>
                <a:cxn ang="0">
                  <a:pos x="1494" y="213"/>
                </a:cxn>
                <a:cxn ang="0">
                  <a:pos x="1606" y="316"/>
                </a:cxn>
                <a:cxn ang="0">
                  <a:pos x="1573" y="306"/>
                </a:cxn>
                <a:cxn ang="0">
                  <a:pos x="1530" y="427"/>
                </a:cxn>
                <a:cxn ang="0">
                  <a:pos x="1530" y="473"/>
                </a:cxn>
                <a:cxn ang="0">
                  <a:pos x="1436" y="434"/>
                </a:cxn>
                <a:cxn ang="0">
                  <a:pos x="1474" y="472"/>
                </a:cxn>
                <a:cxn ang="0">
                  <a:pos x="1492" y="556"/>
                </a:cxn>
                <a:cxn ang="0">
                  <a:pos x="1433" y="654"/>
                </a:cxn>
                <a:cxn ang="0">
                  <a:pos x="1383" y="730"/>
                </a:cxn>
                <a:cxn ang="0">
                  <a:pos x="1323" y="774"/>
                </a:cxn>
                <a:cxn ang="0">
                  <a:pos x="1333" y="856"/>
                </a:cxn>
                <a:cxn ang="0">
                  <a:pos x="1297" y="844"/>
                </a:cxn>
                <a:cxn ang="0">
                  <a:pos x="1273" y="737"/>
                </a:cxn>
                <a:cxn ang="0">
                  <a:pos x="1198" y="650"/>
                </a:cxn>
                <a:cxn ang="0">
                  <a:pos x="1090" y="734"/>
                </a:cxn>
                <a:cxn ang="0">
                  <a:pos x="993" y="674"/>
                </a:cxn>
                <a:cxn ang="0">
                  <a:pos x="968" y="646"/>
                </a:cxn>
                <a:cxn ang="0">
                  <a:pos x="765" y="593"/>
                </a:cxn>
                <a:cxn ang="0">
                  <a:pos x="791" y="629"/>
                </a:cxn>
                <a:cxn ang="0">
                  <a:pos x="748" y="751"/>
                </a:cxn>
                <a:cxn ang="0">
                  <a:pos x="624" y="669"/>
                </a:cxn>
                <a:cxn ang="0">
                  <a:pos x="551" y="567"/>
                </a:cxn>
                <a:cxn ang="0">
                  <a:pos x="641" y="744"/>
                </a:cxn>
                <a:cxn ang="0">
                  <a:pos x="719" y="891"/>
                </a:cxn>
                <a:cxn ang="0">
                  <a:pos x="641" y="1095"/>
                </a:cxn>
                <a:cxn ang="0">
                  <a:pos x="576" y="1227"/>
                </a:cxn>
                <a:cxn ang="0">
                  <a:pos x="491" y="1355"/>
                </a:cxn>
                <a:cxn ang="0">
                  <a:pos x="332" y="1183"/>
                </a:cxn>
                <a:cxn ang="0">
                  <a:pos x="289" y="937"/>
                </a:cxn>
                <a:cxn ang="0">
                  <a:pos x="162" y="876"/>
                </a:cxn>
                <a:cxn ang="0">
                  <a:pos x="10" y="763"/>
                </a:cxn>
                <a:cxn ang="0">
                  <a:pos x="42" y="597"/>
                </a:cxn>
                <a:cxn ang="0">
                  <a:pos x="135" y="483"/>
                </a:cxn>
                <a:cxn ang="0">
                  <a:pos x="181" y="382"/>
                </a:cxn>
                <a:cxn ang="0">
                  <a:pos x="184" y="310"/>
                </a:cxn>
                <a:cxn ang="0">
                  <a:pos x="311" y="226"/>
                </a:cxn>
                <a:cxn ang="0">
                  <a:pos x="399" y="245"/>
                </a:cxn>
                <a:cxn ang="0">
                  <a:pos x="471" y="182"/>
                </a:cxn>
                <a:cxn ang="0">
                  <a:pos x="428" y="119"/>
                </a:cxn>
                <a:cxn ang="0">
                  <a:pos x="361" y="223"/>
                </a:cxn>
                <a:cxn ang="0">
                  <a:pos x="285" y="205"/>
                </a:cxn>
                <a:cxn ang="0">
                  <a:pos x="374" y="79"/>
                </a:cxn>
                <a:cxn ang="0">
                  <a:pos x="562" y="116"/>
                </a:cxn>
                <a:cxn ang="0">
                  <a:pos x="549" y="132"/>
                </a:cxn>
                <a:cxn ang="0">
                  <a:pos x="599" y="110"/>
                </a:cxn>
                <a:cxn ang="0">
                  <a:pos x="696" y="70"/>
                </a:cxn>
                <a:cxn ang="0">
                  <a:pos x="799" y="63"/>
                </a:cxn>
                <a:cxn ang="0">
                  <a:pos x="846" y="90"/>
                </a:cxn>
                <a:cxn ang="0">
                  <a:pos x="836" y="65"/>
                </a:cxn>
                <a:cxn ang="0">
                  <a:pos x="849" y="36"/>
                </a:cxn>
                <a:cxn ang="0">
                  <a:pos x="978" y="0"/>
                </a:cxn>
                <a:cxn ang="0">
                  <a:pos x="1052" y="43"/>
                </a:cxn>
                <a:cxn ang="0">
                  <a:pos x="1242" y="56"/>
                </a:cxn>
              </a:cxnLst>
              <a:rect l="0" t="0" r="r" b="b"/>
              <a:pathLst>
                <a:path w="1819" h="1375">
                  <a:moveTo>
                    <a:pt x="1272" y="66"/>
                  </a:moveTo>
                  <a:lnTo>
                    <a:pt x="1272" y="62"/>
                  </a:lnTo>
                  <a:lnTo>
                    <a:pt x="1272" y="59"/>
                  </a:lnTo>
                  <a:lnTo>
                    <a:pt x="1286" y="60"/>
                  </a:lnTo>
                  <a:lnTo>
                    <a:pt x="1302" y="62"/>
                  </a:lnTo>
                  <a:lnTo>
                    <a:pt x="1317" y="63"/>
                  </a:lnTo>
                  <a:lnTo>
                    <a:pt x="1333" y="65"/>
                  </a:lnTo>
                  <a:lnTo>
                    <a:pt x="1333" y="63"/>
                  </a:lnTo>
                  <a:lnTo>
                    <a:pt x="1335" y="62"/>
                  </a:lnTo>
                  <a:lnTo>
                    <a:pt x="1330" y="59"/>
                  </a:lnTo>
                  <a:lnTo>
                    <a:pt x="1327" y="56"/>
                  </a:lnTo>
                  <a:lnTo>
                    <a:pt x="1325" y="53"/>
                  </a:lnTo>
                  <a:lnTo>
                    <a:pt x="1323" y="48"/>
                  </a:lnTo>
                  <a:lnTo>
                    <a:pt x="1337" y="48"/>
                  </a:lnTo>
                  <a:lnTo>
                    <a:pt x="1350" y="49"/>
                  </a:lnTo>
                  <a:lnTo>
                    <a:pt x="1356" y="50"/>
                  </a:lnTo>
                  <a:lnTo>
                    <a:pt x="1362" y="52"/>
                  </a:lnTo>
                  <a:lnTo>
                    <a:pt x="1366" y="55"/>
                  </a:lnTo>
                  <a:lnTo>
                    <a:pt x="1369" y="59"/>
                  </a:lnTo>
                  <a:lnTo>
                    <a:pt x="1377" y="55"/>
                  </a:lnTo>
                  <a:lnTo>
                    <a:pt x="1385" y="53"/>
                  </a:lnTo>
                  <a:lnTo>
                    <a:pt x="1390" y="53"/>
                  </a:lnTo>
                  <a:lnTo>
                    <a:pt x="1396" y="53"/>
                  </a:lnTo>
                  <a:lnTo>
                    <a:pt x="1406" y="58"/>
                  </a:lnTo>
                  <a:lnTo>
                    <a:pt x="1417" y="65"/>
                  </a:lnTo>
                  <a:lnTo>
                    <a:pt x="1435" y="65"/>
                  </a:lnTo>
                  <a:lnTo>
                    <a:pt x="1452" y="65"/>
                  </a:lnTo>
                  <a:lnTo>
                    <a:pt x="1467" y="66"/>
                  </a:lnTo>
                  <a:lnTo>
                    <a:pt x="1484" y="66"/>
                  </a:lnTo>
                  <a:lnTo>
                    <a:pt x="1504" y="72"/>
                  </a:lnTo>
                  <a:lnTo>
                    <a:pt x="1524" y="79"/>
                  </a:lnTo>
                  <a:lnTo>
                    <a:pt x="1542" y="79"/>
                  </a:lnTo>
                  <a:lnTo>
                    <a:pt x="1557" y="80"/>
                  </a:lnTo>
                  <a:lnTo>
                    <a:pt x="1573" y="80"/>
                  </a:lnTo>
                  <a:lnTo>
                    <a:pt x="1590" y="80"/>
                  </a:lnTo>
                  <a:lnTo>
                    <a:pt x="1602" y="86"/>
                  </a:lnTo>
                  <a:lnTo>
                    <a:pt x="1617" y="89"/>
                  </a:lnTo>
                  <a:lnTo>
                    <a:pt x="1617" y="89"/>
                  </a:lnTo>
                  <a:lnTo>
                    <a:pt x="1617" y="87"/>
                  </a:lnTo>
                  <a:lnTo>
                    <a:pt x="1616" y="85"/>
                  </a:lnTo>
                  <a:lnTo>
                    <a:pt x="1613" y="82"/>
                  </a:lnTo>
                  <a:lnTo>
                    <a:pt x="1606" y="80"/>
                  </a:lnTo>
                  <a:lnTo>
                    <a:pt x="1600" y="77"/>
                  </a:lnTo>
                  <a:lnTo>
                    <a:pt x="1600" y="76"/>
                  </a:lnTo>
                  <a:lnTo>
                    <a:pt x="1600" y="75"/>
                  </a:lnTo>
                  <a:lnTo>
                    <a:pt x="1600" y="73"/>
                  </a:lnTo>
                  <a:lnTo>
                    <a:pt x="1602" y="72"/>
                  </a:lnTo>
                  <a:lnTo>
                    <a:pt x="1623" y="72"/>
                  </a:lnTo>
                  <a:lnTo>
                    <a:pt x="1646" y="76"/>
                  </a:lnTo>
                  <a:lnTo>
                    <a:pt x="1667" y="80"/>
                  </a:lnTo>
                  <a:lnTo>
                    <a:pt x="1687" y="86"/>
                  </a:lnTo>
                  <a:lnTo>
                    <a:pt x="1727" y="99"/>
                  </a:lnTo>
                  <a:lnTo>
                    <a:pt x="1764" y="112"/>
                  </a:lnTo>
                  <a:lnTo>
                    <a:pt x="1787" y="113"/>
                  </a:lnTo>
                  <a:lnTo>
                    <a:pt x="1807" y="117"/>
                  </a:lnTo>
                  <a:lnTo>
                    <a:pt x="1813" y="126"/>
                  </a:lnTo>
                  <a:lnTo>
                    <a:pt x="1819" y="136"/>
                  </a:lnTo>
                  <a:lnTo>
                    <a:pt x="1800" y="133"/>
                  </a:lnTo>
                  <a:lnTo>
                    <a:pt x="1776" y="127"/>
                  </a:lnTo>
                  <a:lnTo>
                    <a:pt x="1763" y="125"/>
                  </a:lnTo>
                  <a:lnTo>
                    <a:pt x="1753" y="123"/>
                  </a:lnTo>
                  <a:lnTo>
                    <a:pt x="1744" y="122"/>
                  </a:lnTo>
                  <a:lnTo>
                    <a:pt x="1740" y="123"/>
                  </a:lnTo>
                  <a:lnTo>
                    <a:pt x="1743" y="126"/>
                  </a:lnTo>
                  <a:lnTo>
                    <a:pt x="1746" y="130"/>
                  </a:lnTo>
                  <a:lnTo>
                    <a:pt x="1737" y="130"/>
                  </a:lnTo>
                  <a:lnTo>
                    <a:pt x="1729" y="132"/>
                  </a:lnTo>
                  <a:lnTo>
                    <a:pt x="1729" y="133"/>
                  </a:lnTo>
                  <a:lnTo>
                    <a:pt x="1729" y="133"/>
                  </a:lnTo>
                  <a:lnTo>
                    <a:pt x="1737" y="133"/>
                  </a:lnTo>
                  <a:lnTo>
                    <a:pt x="1744" y="136"/>
                  </a:lnTo>
                  <a:lnTo>
                    <a:pt x="1750" y="137"/>
                  </a:lnTo>
                  <a:lnTo>
                    <a:pt x="1757" y="140"/>
                  </a:lnTo>
                  <a:lnTo>
                    <a:pt x="1770" y="146"/>
                  </a:lnTo>
                  <a:lnTo>
                    <a:pt x="1784" y="152"/>
                  </a:lnTo>
                  <a:lnTo>
                    <a:pt x="1784" y="156"/>
                  </a:lnTo>
                  <a:lnTo>
                    <a:pt x="1784" y="160"/>
                  </a:lnTo>
                  <a:lnTo>
                    <a:pt x="1783" y="162"/>
                  </a:lnTo>
                  <a:lnTo>
                    <a:pt x="1781" y="163"/>
                  </a:lnTo>
                  <a:lnTo>
                    <a:pt x="1767" y="162"/>
                  </a:lnTo>
                  <a:lnTo>
                    <a:pt x="1753" y="165"/>
                  </a:lnTo>
                  <a:lnTo>
                    <a:pt x="1749" y="166"/>
                  </a:lnTo>
                  <a:lnTo>
                    <a:pt x="1744" y="170"/>
                  </a:lnTo>
                  <a:lnTo>
                    <a:pt x="1740" y="176"/>
                  </a:lnTo>
                  <a:lnTo>
                    <a:pt x="1739" y="185"/>
                  </a:lnTo>
                  <a:lnTo>
                    <a:pt x="1731" y="186"/>
                  </a:lnTo>
                  <a:lnTo>
                    <a:pt x="1724" y="186"/>
                  </a:lnTo>
                  <a:lnTo>
                    <a:pt x="1723" y="182"/>
                  </a:lnTo>
                  <a:lnTo>
                    <a:pt x="1720" y="179"/>
                  </a:lnTo>
                  <a:lnTo>
                    <a:pt x="1710" y="180"/>
                  </a:lnTo>
                  <a:lnTo>
                    <a:pt x="1700" y="183"/>
                  </a:lnTo>
                  <a:lnTo>
                    <a:pt x="1690" y="187"/>
                  </a:lnTo>
                  <a:lnTo>
                    <a:pt x="1683" y="193"/>
                  </a:lnTo>
                  <a:lnTo>
                    <a:pt x="1686" y="200"/>
                  </a:lnTo>
                  <a:lnTo>
                    <a:pt x="1689" y="205"/>
                  </a:lnTo>
                  <a:lnTo>
                    <a:pt x="1692" y="207"/>
                  </a:lnTo>
                  <a:lnTo>
                    <a:pt x="1694" y="210"/>
                  </a:lnTo>
                  <a:lnTo>
                    <a:pt x="1702" y="213"/>
                  </a:lnTo>
                  <a:lnTo>
                    <a:pt x="1713" y="219"/>
                  </a:lnTo>
                  <a:lnTo>
                    <a:pt x="1714" y="226"/>
                  </a:lnTo>
                  <a:lnTo>
                    <a:pt x="1716" y="235"/>
                  </a:lnTo>
                  <a:lnTo>
                    <a:pt x="1720" y="235"/>
                  </a:lnTo>
                  <a:lnTo>
                    <a:pt x="1723" y="237"/>
                  </a:lnTo>
                  <a:lnTo>
                    <a:pt x="1726" y="245"/>
                  </a:lnTo>
                  <a:lnTo>
                    <a:pt x="1727" y="252"/>
                  </a:lnTo>
                  <a:lnTo>
                    <a:pt x="1727" y="259"/>
                  </a:lnTo>
                  <a:lnTo>
                    <a:pt x="1727" y="266"/>
                  </a:lnTo>
                  <a:lnTo>
                    <a:pt x="1727" y="277"/>
                  </a:lnTo>
                  <a:lnTo>
                    <a:pt x="1727" y="290"/>
                  </a:lnTo>
                  <a:lnTo>
                    <a:pt x="1723" y="290"/>
                  </a:lnTo>
                  <a:lnTo>
                    <a:pt x="1717" y="290"/>
                  </a:lnTo>
                  <a:lnTo>
                    <a:pt x="1700" y="277"/>
                  </a:lnTo>
                  <a:lnTo>
                    <a:pt x="1682" y="263"/>
                  </a:lnTo>
                  <a:lnTo>
                    <a:pt x="1664" y="247"/>
                  </a:lnTo>
                  <a:lnTo>
                    <a:pt x="1650" y="232"/>
                  </a:lnTo>
                  <a:lnTo>
                    <a:pt x="1652" y="222"/>
                  </a:lnTo>
                  <a:lnTo>
                    <a:pt x="1653" y="212"/>
                  </a:lnTo>
                  <a:lnTo>
                    <a:pt x="1657" y="202"/>
                  </a:lnTo>
                  <a:lnTo>
                    <a:pt x="1660" y="193"/>
                  </a:lnTo>
                  <a:lnTo>
                    <a:pt x="1663" y="185"/>
                  </a:lnTo>
                  <a:lnTo>
                    <a:pt x="1664" y="176"/>
                  </a:lnTo>
                  <a:lnTo>
                    <a:pt x="1664" y="167"/>
                  </a:lnTo>
                  <a:lnTo>
                    <a:pt x="1662" y="160"/>
                  </a:lnTo>
                  <a:lnTo>
                    <a:pt x="1656" y="160"/>
                  </a:lnTo>
                  <a:lnTo>
                    <a:pt x="1650" y="160"/>
                  </a:lnTo>
                  <a:lnTo>
                    <a:pt x="1649" y="166"/>
                  </a:lnTo>
                  <a:lnTo>
                    <a:pt x="1649" y="173"/>
                  </a:lnTo>
                  <a:lnTo>
                    <a:pt x="1646" y="173"/>
                  </a:lnTo>
                  <a:lnTo>
                    <a:pt x="1644" y="175"/>
                  </a:lnTo>
                  <a:lnTo>
                    <a:pt x="1639" y="175"/>
                  </a:lnTo>
                  <a:lnTo>
                    <a:pt x="1633" y="176"/>
                  </a:lnTo>
                  <a:lnTo>
                    <a:pt x="1629" y="170"/>
                  </a:lnTo>
                  <a:lnTo>
                    <a:pt x="1624" y="166"/>
                  </a:lnTo>
                  <a:lnTo>
                    <a:pt x="1619" y="166"/>
                  </a:lnTo>
                  <a:lnTo>
                    <a:pt x="1614" y="166"/>
                  </a:lnTo>
                  <a:lnTo>
                    <a:pt x="1609" y="166"/>
                  </a:lnTo>
                  <a:lnTo>
                    <a:pt x="1606" y="169"/>
                  </a:lnTo>
                  <a:lnTo>
                    <a:pt x="1603" y="170"/>
                  </a:lnTo>
                  <a:lnTo>
                    <a:pt x="1600" y="173"/>
                  </a:lnTo>
                  <a:lnTo>
                    <a:pt x="1600" y="180"/>
                  </a:lnTo>
                  <a:lnTo>
                    <a:pt x="1600" y="187"/>
                  </a:lnTo>
                  <a:lnTo>
                    <a:pt x="1603" y="190"/>
                  </a:lnTo>
                  <a:lnTo>
                    <a:pt x="1607" y="192"/>
                  </a:lnTo>
                  <a:lnTo>
                    <a:pt x="1606" y="193"/>
                  </a:lnTo>
                  <a:lnTo>
                    <a:pt x="1606" y="195"/>
                  </a:lnTo>
                  <a:lnTo>
                    <a:pt x="1582" y="196"/>
                  </a:lnTo>
                  <a:lnTo>
                    <a:pt x="1553" y="196"/>
                  </a:lnTo>
                  <a:lnTo>
                    <a:pt x="1539" y="195"/>
                  </a:lnTo>
                  <a:lnTo>
                    <a:pt x="1524" y="196"/>
                  </a:lnTo>
                  <a:lnTo>
                    <a:pt x="1512" y="197"/>
                  </a:lnTo>
                  <a:lnTo>
                    <a:pt x="1499" y="200"/>
                  </a:lnTo>
                  <a:lnTo>
                    <a:pt x="1494" y="213"/>
                  </a:lnTo>
                  <a:lnTo>
                    <a:pt x="1490" y="227"/>
                  </a:lnTo>
                  <a:lnTo>
                    <a:pt x="1484" y="239"/>
                  </a:lnTo>
                  <a:lnTo>
                    <a:pt x="1480" y="250"/>
                  </a:lnTo>
                  <a:lnTo>
                    <a:pt x="1496" y="257"/>
                  </a:lnTo>
                  <a:lnTo>
                    <a:pt x="1510" y="262"/>
                  </a:lnTo>
                  <a:lnTo>
                    <a:pt x="1520" y="259"/>
                  </a:lnTo>
                  <a:lnTo>
                    <a:pt x="1534" y="256"/>
                  </a:lnTo>
                  <a:lnTo>
                    <a:pt x="1539" y="263"/>
                  </a:lnTo>
                  <a:lnTo>
                    <a:pt x="1544" y="267"/>
                  </a:lnTo>
                  <a:lnTo>
                    <a:pt x="1552" y="273"/>
                  </a:lnTo>
                  <a:lnTo>
                    <a:pt x="1559" y="277"/>
                  </a:lnTo>
                  <a:lnTo>
                    <a:pt x="1557" y="266"/>
                  </a:lnTo>
                  <a:lnTo>
                    <a:pt x="1556" y="256"/>
                  </a:lnTo>
                  <a:lnTo>
                    <a:pt x="1569" y="267"/>
                  </a:lnTo>
                  <a:lnTo>
                    <a:pt x="1590" y="287"/>
                  </a:lnTo>
                  <a:lnTo>
                    <a:pt x="1612" y="307"/>
                  </a:lnTo>
                  <a:lnTo>
                    <a:pt x="1623" y="322"/>
                  </a:lnTo>
                  <a:lnTo>
                    <a:pt x="1614" y="319"/>
                  </a:lnTo>
                  <a:lnTo>
                    <a:pt x="1606" y="316"/>
                  </a:lnTo>
                  <a:lnTo>
                    <a:pt x="1606" y="317"/>
                  </a:lnTo>
                  <a:lnTo>
                    <a:pt x="1606" y="319"/>
                  </a:lnTo>
                  <a:lnTo>
                    <a:pt x="1620" y="334"/>
                  </a:lnTo>
                  <a:lnTo>
                    <a:pt x="1632" y="352"/>
                  </a:lnTo>
                  <a:lnTo>
                    <a:pt x="1632" y="353"/>
                  </a:lnTo>
                  <a:lnTo>
                    <a:pt x="1630" y="353"/>
                  </a:lnTo>
                  <a:lnTo>
                    <a:pt x="1623" y="353"/>
                  </a:lnTo>
                  <a:lnTo>
                    <a:pt x="1616" y="352"/>
                  </a:lnTo>
                  <a:lnTo>
                    <a:pt x="1613" y="343"/>
                  </a:lnTo>
                  <a:lnTo>
                    <a:pt x="1607" y="333"/>
                  </a:lnTo>
                  <a:lnTo>
                    <a:pt x="1602" y="323"/>
                  </a:lnTo>
                  <a:lnTo>
                    <a:pt x="1593" y="312"/>
                  </a:lnTo>
                  <a:lnTo>
                    <a:pt x="1586" y="300"/>
                  </a:lnTo>
                  <a:lnTo>
                    <a:pt x="1577" y="290"/>
                  </a:lnTo>
                  <a:lnTo>
                    <a:pt x="1570" y="283"/>
                  </a:lnTo>
                  <a:lnTo>
                    <a:pt x="1563" y="279"/>
                  </a:lnTo>
                  <a:lnTo>
                    <a:pt x="1563" y="280"/>
                  </a:lnTo>
                  <a:lnTo>
                    <a:pt x="1563" y="283"/>
                  </a:lnTo>
                  <a:lnTo>
                    <a:pt x="1573" y="306"/>
                  </a:lnTo>
                  <a:lnTo>
                    <a:pt x="1579" y="326"/>
                  </a:lnTo>
                  <a:lnTo>
                    <a:pt x="1580" y="334"/>
                  </a:lnTo>
                  <a:lnTo>
                    <a:pt x="1579" y="346"/>
                  </a:lnTo>
                  <a:lnTo>
                    <a:pt x="1576" y="359"/>
                  </a:lnTo>
                  <a:lnTo>
                    <a:pt x="1572" y="374"/>
                  </a:lnTo>
                  <a:lnTo>
                    <a:pt x="1570" y="380"/>
                  </a:lnTo>
                  <a:lnTo>
                    <a:pt x="1570" y="386"/>
                  </a:lnTo>
                  <a:lnTo>
                    <a:pt x="1570" y="389"/>
                  </a:lnTo>
                  <a:lnTo>
                    <a:pt x="1566" y="393"/>
                  </a:lnTo>
                  <a:lnTo>
                    <a:pt x="1559" y="396"/>
                  </a:lnTo>
                  <a:lnTo>
                    <a:pt x="1552" y="396"/>
                  </a:lnTo>
                  <a:lnTo>
                    <a:pt x="1544" y="396"/>
                  </a:lnTo>
                  <a:lnTo>
                    <a:pt x="1536" y="394"/>
                  </a:lnTo>
                  <a:lnTo>
                    <a:pt x="1532" y="399"/>
                  </a:lnTo>
                  <a:lnTo>
                    <a:pt x="1527" y="403"/>
                  </a:lnTo>
                  <a:lnTo>
                    <a:pt x="1532" y="412"/>
                  </a:lnTo>
                  <a:lnTo>
                    <a:pt x="1536" y="420"/>
                  </a:lnTo>
                  <a:lnTo>
                    <a:pt x="1533" y="424"/>
                  </a:lnTo>
                  <a:lnTo>
                    <a:pt x="1530" y="427"/>
                  </a:lnTo>
                  <a:lnTo>
                    <a:pt x="1527" y="429"/>
                  </a:lnTo>
                  <a:lnTo>
                    <a:pt x="1523" y="432"/>
                  </a:lnTo>
                  <a:lnTo>
                    <a:pt x="1523" y="437"/>
                  </a:lnTo>
                  <a:lnTo>
                    <a:pt x="1523" y="443"/>
                  </a:lnTo>
                  <a:lnTo>
                    <a:pt x="1529" y="444"/>
                  </a:lnTo>
                  <a:lnTo>
                    <a:pt x="1536" y="449"/>
                  </a:lnTo>
                  <a:lnTo>
                    <a:pt x="1542" y="453"/>
                  </a:lnTo>
                  <a:lnTo>
                    <a:pt x="1547" y="459"/>
                  </a:lnTo>
                  <a:lnTo>
                    <a:pt x="1552" y="464"/>
                  </a:lnTo>
                  <a:lnTo>
                    <a:pt x="1556" y="472"/>
                  </a:lnTo>
                  <a:lnTo>
                    <a:pt x="1559" y="477"/>
                  </a:lnTo>
                  <a:lnTo>
                    <a:pt x="1560" y="484"/>
                  </a:lnTo>
                  <a:lnTo>
                    <a:pt x="1552" y="494"/>
                  </a:lnTo>
                  <a:lnTo>
                    <a:pt x="1543" y="503"/>
                  </a:lnTo>
                  <a:lnTo>
                    <a:pt x="1537" y="503"/>
                  </a:lnTo>
                  <a:lnTo>
                    <a:pt x="1533" y="500"/>
                  </a:lnTo>
                  <a:lnTo>
                    <a:pt x="1533" y="487"/>
                  </a:lnTo>
                  <a:lnTo>
                    <a:pt x="1532" y="477"/>
                  </a:lnTo>
                  <a:lnTo>
                    <a:pt x="1530" y="473"/>
                  </a:lnTo>
                  <a:lnTo>
                    <a:pt x="1527" y="469"/>
                  </a:lnTo>
                  <a:lnTo>
                    <a:pt x="1526" y="464"/>
                  </a:lnTo>
                  <a:lnTo>
                    <a:pt x="1522" y="462"/>
                  </a:lnTo>
                  <a:lnTo>
                    <a:pt x="1510" y="459"/>
                  </a:lnTo>
                  <a:lnTo>
                    <a:pt x="1500" y="456"/>
                  </a:lnTo>
                  <a:lnTo>
                    <a:pt x="1500" y="447"/>
                  </a:lnTo>
                  <a:lnTo>
                    <a:pt x="1500" y="443"/>
                  </a:lnTo>
                  <a:lnTo>
                    <a:pt x="1499" y="439"/>
                  </a:lnTo>
                  <a:lnTo>
                    <a:pt x="1496" y="434"/>
                  </a:lnTo>
                  <a:lnTo>
                    <a:pt x="1484" y="434"/>
                  </a:lnTo>
                  <a:lnTo>
                    <a:pt x="1476" y="437"/>
                  </a:lnTo>
                  <a:lnTo>
                    <a:pt x="1469" y="440"/>
                  </a:lnTo>
                  <a:lnTo>
                    <a:pt x="1460" y="444"/>
                  </a:lnTo>
                  <a:lnTo>
                    <a:pt x="1460" y="433"/>
                  </a:lnTo>
                  <a:lnTo>
                    <a:pt x="1457" y="424"/>
                  </a:lnTo>
                  <a:lnTo>
                    <a:pt x="1452" y="423"/>
                  </a:lnTo>
                  <a:lnTo>
                    <a:pt x="1445" y="422"/>
                  </a:lnTo>
                  <a:lnTo>
                    <a:pt x="1442" y="429"/>
                  </a:lnTo>
                  <a:lnTo>
                    <a:pt x="1436" y="434"/>
                  </a:lnTo>
                  <a:lnTo>
                    <a:pt x="1430" y="439"/>
                  </a:lnTo>
                  <a:lnTo>
                    <a:pt x="1423" y="442"/>
                  </a:lnTo>
                  <a:lnTo>
                    <a:pt x="1425" y="447"/>
                  </a:lnTo>
                  <a:lnTo>
                    <a:pt x="1426" y="454"/>
                  </a:lnTo>
                  <a:lnTo>
                    <a:pt x="1432" y="456"/>
                  </a:lnTo>
                  <a:lnTo>
                    <a:pt x="1436" y="456"/>
                  </a:lnTo>
                  <a:lnTo>
                    <a:pt x="1439" y="459"/>
                  </a:lnTo>
                  <a:lnTo>
                    <a:pt x="1442" y="460"/>
                  </a:lnTo>
                  <a:lnTo>
                    <a:pt x="1445" y="462"/>
                  </a:lnTo>
                  <a:lnTo>
                    <a:pt x="1447" y="464"/>
                  </a:lnTo>
                  <a:lnTo>
                    <a:pt x="1450" y="466"/>
                  </a:lnTo>
                  <a:lnTo>
                    <a:pt x="1456" y="466"/>
                  </a:lnTo>
                  <a:lnTo>
                    <a:pt x="1459" y="463"/>
                  </a:lnTo>
                  <a:lnTo>
                    <a:pt x="1460" y="462"/>
                  </a:lnTo>
                  <a:lnTo>
                    <a:pt x="1464" y="460"/>
                  </a:lnTo>
                  <a:lnTo>
                    <a:pt x="1467" y="460"/>
                  </a:lnTo>
                  <a:lnTo>
                    <a:pt x="1476" y="463"/>
                  </a:lnTo>
                  <a:lnTo>
                    <a:pt x="1482" y="466"/>
                  </a:lnTo>
                  <a:lnTo>
                    <a:pt x="1474" y="472"/>
                  </a:lnTo>
                  <a:lnTo>
                    <a:pt x="1469" y="477"/>
                  </a:lnTo>
                  <a:lnTo>
                    <a:pt x="1466" y="480"/>
                  </a:lnTo>
                  <a:lnTo>
                    <a:pt x="1463" y="483"/>
                  </a:lnTo>
                  <a:lnTo>
                    <a:pt x="1462" y="487"/>
                  </a:lnTo>
                  <a:lnTo>
                    <a:pt x="1460" y="493"/>
                  </a:lnTo>
                  <a:lnTo>
                    <a:pt x="1464" y="500"/>
                  </a:lnTo>
                  <a:lnTo>
                    <a:pt x="1469" y="506"/>
                  </a:lnTo>
                  <a:lnTo>
                    <a:pt x="1473" y="510"/>
                  </a:lnTo>
                  <a:lnTo>
                    <a:pt x="1479" y="516"/>
                  </a:lnTo>
                  <a:lnTo>
                    <a:pt x="1489" y="524"/>
                  </a:lnTo>
                  <a:lnTo>
                    <a:pt x="1499" y="534"/>
                  </a:lnTo>
                  <a:lnTo>
                    <a:pt x="1496" y="536"/>
                  </a:lnTo>
                  <a:lnTo>
                    <a:pt x="1494" y="536"/>
                  </a:lnTo>
                  <a:lnTo>
                    <a:pt x="1494" y="537"/>
                  </a:lnTo>
                  <a:lnTo>
                    <a:pt x="1494" y="540"/>
                  </a:lnTo>
                  <a:lnTo>
                    <a:pt x="1499" y="542"/>
                  </a:lnTo>
                  <a:lnTo>
                    <a:pt x="1503" y="544"/>
                  </a:lnTo>
                  <a:lnTo>
                    <a:pt x="1497" y="550"/>
                  </a:lnTo>
                  <a:lnTo>
                    <a:pt x="1492" y="556"/>
                  </a:lnTo>
                  <a:lnTo>
                    <a:pt x="1493" y="556"/>
                  </a:lnTo>
                  <a:lnTo>
                    <a:pt x="1494" y="556"/>
                  </a:lnTo>
                  <a:lnTo>
                    <a:pt x="1503" y="557"/>
                  </a:lnTo>
                  <a:lnTo>
                    <a:pt x="1509" y="561"/>
                  </a:lnTo>
                  <a:lnTo>
                    <a:pt x="1510" y="566"/>
                  </a:lnTo>
                  <a:lnTo>
                    <a:pt x="1509" y="569"/>
                  </a:lnTo>
                  <a:lnTo>
                    <a:pt x="1509" y="571"/>
                  </a:lnTo>
                  <a:lnTo>
                    <a:pt x="1507" y="574"/>
                  </a:lnTo>
                  <a:lnTo>
                    <a:pt x="1503" y="580"/>
                  </a:lnTo>
                  <a:lnTo>
                    <a:pt x="1500" y="586"/>
                  </a:lnTo>
                  <a:lnTo>
                    <a:pt x="1492" y="607"/>
                  </a:lnTo>
                  <a:lnTo>
                    <a:pt x="1484" y="626"/>
                  </a:lnTo>
                  <a:lnTo>
                    <a:pt x="1480" y="634"/>
                  </a:lnTo>
                  <a:lnTo>
                    <a:pt x="1473" y="641"/>
                  </a:lnTo>
                  <a:lnTo>
                    <a:pt x="1466" y="647"/>
                  </a:lnTo>
                  <a:lnTo>
                    <a:pt x="1455" y="653"/>
                  </a:lnTo>
                  <a:lnTo>
                    <a:pt x="1442" y="653"/>
                  </a:lnTo>
                  <a:lnTo>
                    <a:pt x="1433" y="651"/>
                  </a:lnTo>
                  <a:lnTo>
                    <a:pt x="1433" y="654"/>
                  </a:lnTo>
                  <a:lnTo>
                    <a:pt x="1433" y="659"/>
                  </a:lnTo>
                  <a:lnTo>
                    <a:pt x="1423" y="661"/>
                  </a:lnTo>
                  <a:lnTo>
                    <a:pt x="1415" y="666"/>
                  </a:lnTo>
                  <a:lnTo>
                    <a:pt x="1409" y="671"/>
                  </a:lnTo>
                  <a:lnTo>
                    <a:pt x="1403" y="677"/>
                  </a:lnTo>
                  <a:lnTo>
                    <a:pt x="1400" y="673"/>
                  </a:lnTo>
                  <a:lnTo>
                    <a:pt x="1396" y="667"/>
                  </a:lnTo>
                  <a:lnTo>
                    <a:pt x="1395" y="666"/>
                  </a:lnTo>
                  <a:lnTo>
                    <a:pt x="1390" y="664"/>
                  </a:lnTo>
                  <a:lnTo>
                    <a:pt x="1386" y="663"/>
                  </a:lnTo>
                  <a:lnTo>
                    <a:pt x="1380" y="661"/>
                  </a:lnTo>
                  <a:lnTo>
                    <a:pt x="1370" y="670"/>
                  </a:lnTo>
                  <a:lnTo>
                    <a:pt x="1363" y="679"/>
                  </a:lnTo>
                  <a:lnTo>
                    <a:pt x="1360" y="684"/>
                  </a:lnTo>
                  <a:lnTo>
                    <a:pt x="1359" y="691"/>
                  </a:lnTo>
                  <a:lnTo>
                    <a:pt x="1357" y="699"/>
                  </a:lnTo>
                  <a:lnTo>
                    <a:pt x="1357" y="709"/>
                  </a:lnTo>
                  <a:lnTo>
                    <a:pt x="1370" y="719"/>
                  </a:lnTo>
                  <a:lnTo>
                    <a:pt x="1383" y="730"/>
                  </a:lnTo>
                  <a:lnTo>
                    <a:pt x="1390" y="736"/>
                  </a:lnTo>
                  <a:lnTo>
                    <a:pt x="1396" y="741"/>
                  </a:lnTo>
                  <a:lnTo>
                    <a:pt x="1400" y="749"/>
                  </a:lnTo>
                  <a:lnTo>
                    <a:pt x="1405" y="756"/>
                  </a:lnTo>
                  <a:lnTo>
                    <a:pt x="1407" y="774"/>
                  </a:lnTo>
                  <a:lnTo>
                    <a:pt x="1409" y="791"/>
                  </a:lnTo>
                  <a:lnTo>
                    <a:pt x="1392" y="810"/>
                  </a:lnTo>
                  <a:lnTo>
                    <a:pt x="1373" y="828"/>
                  </a:lnTo>
                  <a:lnTo>
                    <a:pt x="1366" y="828"/>
                  </a:lnTo>
                  <a:lnTo>
                    <a:pt x="1360" y="826"/>
                  </a:lnTo>
                  <a:lnTo>
                    <a:pt x="1362" y="818"/>
                  </a:lnTo>
                  <a:lnTo>
                    <a:pt x="1365" y="814"/>
                  </a:lnTo>
                  <a:lnTo>
                    <a:pt x="1363" y="813"/>
                  </a:lnTo>
                  <a:lnTo>
                    <a:pt x="1362" y="813"/>
                  </a:lnTo>
                  <a:lnTo>
                    <a:pt x="1352" y="807"/>
                  </a:lnTo>
                  <a:lnTo>
                    <a:pt x="1340" y="803"/>
                  </a:lnTo>
                  <a:lnTo>
                    <a:pt x="1337" y="793"/>
                  </a:lnTo>
                  <a:lnTo>
                    <a:pt x="1336" y="784"/>
                  </a:lnTo>
                  <a:lnTo>
                    <a:pt x="1323" y="774"/>
                  </a:lnTo>
                  <a:lnTo>
                    <a:pt x="1309" y="767"/>
                  </a:lnTo>
                  <a:lnTo>
                    <a:pt x="1307" y="767"/>
                  </a:lnTo>
                  <a:lnTo>
                    <a:pt x="1305" y="769"/>
                  </a:lnTo>
                  <a:lnTo>
                    <a:pt x="1303" y="771"/>
                  </a:lnTo>
                  <a:lnTo>
                    <a:pt x="1302" y="774"/>
                  </a:lnTo>
                  <a:lnTo>
                    <a:pt x="1303" y="780"/>
                  </a:lnTo>
                  <a:lnTo>
                    <a:pt x="1303" y="786"/>
                  </a:lnTo>
                  <a:lnTo>
                    <a:pt x="1302" y="791"/>
                  </a:lnTo>
                  <a:lnTo>
                    <a:pt x="1300" y="797"/>
                  </a:lnTo>
                  <a:lnTo>
                    <a:pt x="1299" y="808"/>
                  </a:lnTo>
                  <a:lnTo>
                    <a:pt x="1299" y="820"/>
                  </a:lnTo>
                  <a:lnTo>
                    <a:pt x="1305" y="824"/>
                  </a:lnTo>
                  <a:lnTo>
                    <a:pt x="1309" y="827"/>
                  </a:lnTo>
                  <a:lnTo>
                    <a:pt x="1310" y="836"/>
                  </a:lnTo>
                  <a:lnTo>
                    <a:pt x="1312" y="844"/>
                  </a:lnTo>
                  <a:lnTo>
                    <a:pt x="1316" y="846"/>
                  </a:lnTo>
                  <a:lnTo>
                    <a:pt x="1322" y="846"/>
                  </a:lnTo>
                  <a:lnTo>
                    <a:pt x="1327" y="851"/>
                  </a:lnTo>
                  <a:lnTo>
                    <a:pt x="1333" y="856"/>
                  </a:lnTo>
                  <a:lnTo>
                    <a:pt x="1337" y="861"/>
                  </a:lnTo>
                  <a:lnTo>
                    <a:pt x="1342" y="867"/>
                  </a:lnTo>
                  <a:lnTo>
                    <a:pt x="1345" y="874"/>
                  </a:lnTo>
                  <a:lnTo>
                    <a:pt x="1346" y="881"/>
                  </a:lnTo>
                  <a:lnTo>
                    <a:pt x="1347" y="891"/>
                  </a:lnTo>
                  <a:lnTo>
                    <a:pt x="1347" y="900"/>
                  </a:lnTo>
                  <a:lnTo>
                    <a:pt x="1352" y="898"/>
                  </a:lnTo>
                  <a:lnTo>
                    <a:pt x="1356" y="897"/>
                  </a:lnTo>
                  <a:lnTo>
                    <a:pt x="1356" y="901"/>
                  </a:lnTo>
                  <a:lnTo>
                    <a:pt x="1356" y="906"/>
                  </a:lnTo>
                  <a:lnTo>
                    <a:pt x="1353" y="913"/>
                  </a:lnTo>
                  <a:lnTo>
                    <a:pt x="1350" y="921"/>
                  </a:lnTo>
                  <a:lnTo>
                    <a:pt x="1340" y="913"/>
                  </a:lnTo>
                  <a:lnTo>
                    <a:pt x="1332" y="903"/>
                  </a:lnTo>
                  <a:lnTo>
                    <a:pt x="1325" y="891"/>
                  </a:lnTo>
                  <a:lnTo>
                    <a:pt x="1317" y="880"/>
                  </a:lnTo>
                  <a:lnTo>
                    <a:pt x="1310" y="867"/>
                  </a:lnTo>
                  <a:lnTo>
                    <a:pt x="1305" y="856"/>
                  </a:lnTo>
                  <a:lnTo>
                    <a:pt x="1297" y="844"/>
                  </a:lnTo>
                  <a:lnTo>
                    <a:pt x="1289" y="833"/>
                  </a:lnTo>
                  <a:lnTo>
                    <a:pt x="1290" y="807"/>
                  </a:lnTo>
                  <a:lnTo>
                    <a:pt x="1290" y="784"/>
                  </a:lnTo>
                  <a:lnTo>
                    <a:pt x="1289" y="774"/>
                  </a:lnTo>
                  <a:lnTo>
                    <a:pt x="1286" y="764"/>
                  </a:lnTo>
                  <a:lnTo>
                    <a:pt x="1280" y="756"/>
                  </a:lnTo>
                  <a:lnTo>
                    <a:pt x="1273" y="749"/>
                  </a:lnTo>
                  <a:lnTo>
                    <a:pt x="1269" y="750"/>
                  </a:lnTo>
                  <a:lnTo>
                    <a:pt x="1266" y="750"/>
                  </a:lnTo>
                  <a:lnTo>
                    <a:pt x="1263" y="750"/>
                  </a:lnTo>
                  <a:lnTo>
                    <a:pt x="1259" y="749"/>
                  </a:lnTo>
                  <a:lnTo>
                    <a:pt x="1259" y="747"/>
                  </a:lnTo>
                  <a:lnTo>
                    <a:pt x="1259" y="747"/>
                  </a:lnTo>
                  <a:lnTo>
                    <a:pt x="1260" y="744"/>
                  </a:lnTo>
                  <a:lnTo>
                    <a:pt x="1260" y="740"/>
                  </a:lnTo>
                  <a:lnTo>
                    <a:pt x="1266" y="741"/>
                  </a:lnTo>
                  <a:lnTo>
                    <a:pt x="1269" y="741"/>
                  </a:lnTo>
                  <a:lnTo>
                    <a:pt x="1270" y="741"/>
                  </a:lnTo>
                  <a:lnTo>
                    <a:pt x="1273" y="737"/>
                  </a:lnTo>
                  <a:lnTo>
                    <a:pt x="1273" y="736"/>
                  </a:lnTo>
                  <a:lnTo>
                    <a:pt x="1275" y="733"/>
                  </a:lnTo>
                  <a:lnTo>
                    <a:pt x="1270" y="726"/>
                  </a:lnTo>
                  <a:lnTo>
                    <a:pt x="1266" y="719"/>
                  </a:lnTo>
                  <a:lnTo>
                    <a:pt x="1257" y="729"/>
                  </a:lnTo>
                  <a:lnTo>
                    <a:pt x="1247" y="737"/>
                  </a:lnTo>
                  <a:lnTo>
                    <a:pt x="1242" y="734"/>
                  </a:lnTo>
                  <a:lnTo>
                    <a:pt x="1235" y="731"/>
                  </a:lnTo>
                  <a:lnTo>
                    <a:pt x="1236" y="721"/>
                  </a:lnTo>
                  <a:lnTo>
                    <a:pt x="1236" y="713"/>
                  </a:lnTo>
                  <a:lnTo>
                    <a:pt x="1233" y="707"/>
                  </a:lnTo>
                  <a:lnTo>
                    <a:pt x="1230" y="701"/>
                  </a:lnTo>
                  <a:lnTo>
                    <a:pt x="1220" y="690"/>
                  </a:lnTo>
                  <a:lnTo>
                    <a:pt x="1209" y="677"/>
                  </a:lnTo>
                  <a:lnTo>
                    <a:pt x="1206" y="669"/>
                  </a:lnTo>
                  <a:lnTo>
                    <a:pt x="1203" y="660"/>
                  </a:lnTo>
                  <a:lnTo>
                    <a:pt x="1202" y="657"/>
                  </a:lnTo>
                  <a:lnTo>
                    <a:pt x="1200" y="653"/>
                  </a:lnTo>
                  <a:lnTo>
                    <a:pt x="1198" y="650"/>
                  </a:lnTo>
                  <a:lnTo>
                    <a:pt x="1193" y="647"/>
                  </a:lnTo>
                  <a:lnTo>
                    <a:pt x="1190" y="650"/>
                  </a:lnTo>
                  <a:lnTo>
                    <a:pt x="1186" y="653"/>
                  </a:lnTo>
                  <a:lnTo>
                    <a:pt x="1185" y="649"/>
                  </a:lnTo>
                  <a:lnTo>
                    <a:pt x="1183" y="644"/>
                  </a:lnTo>
                  <a:lnTo>
                    <a:pt x="1182" y="641"/>
                  </a:lnTo>
                  <a:lnTo>
                    <a:pt x="1179" y="640"/>
                  </a:lnTo>
                  <a:lnTo>
                    <a:pt x="1178" y="650"/>
                  </a:lnTo>
                  <a:lnTo>
                    <a:pt x="1176" y="657"/>
                  </a:lnTo>
                  <a:lnTo>
                    <a:pt x="1168" y="659"/>
                  </a:lnTo>
                  <a:lnTo>
                    <a:pt x="1160" y="660"/>
                  </a:lnTo>
                  <a:lnTo>
                    <a:pt x="1155" y="663"/>
                  </a:lnTo>
                  <a:lnTo>
                    <a:pt x="1149" y="666"/>
                  </a:lnTo>
                  <a:lnTo>
                    <a:pt x="1145" y="677"/>
                  </a:lnTo>
                  <a:lnTo>
                    <a:pt x="1140" y="687"/>
                  </a:lnTo>
                  <a:lnTo>
                    <a:pt x="1126" y="700"/>
                  </a:lnTo>
                  <a:lnTo>
                    <a:pt x="1108" y="717"/>
                  </a:lnTo>
                  <a:lnTo>
                    <a:pt x="1099" y="726"/>
                  </a:lnTo>
                  <a:lnTo>
                    <a:pt x="1090" y="734"/>
                  </a:lnTo>
                  <a:lnTo>
                    <a:pt x="1085" y="743"/>
                  </a:lnTo>
                  <a:lnTo>
                    <a:pt x="1082" y="750"/>
                  </a:lnTo>
                  <a:lnTo>
                    <a:pt x="1085" y="761"/>
                  </a:lnTo>
                  <a:lnTo>
                    <a:pt x="1086" y="774"/>
                  </a:lnTo>
                  <a:lnTo>
                    <a:pt x="1085" y="787"/>
                  </a:lnTo>
                  <a:lnTo>
                    <a:pt x="1082" y="798"/>
                  </a:lnTo>
                  <a:lnTo>
                    <a:pt x="1073" y="820"/>
                  </a:lnTo>
                  <a:lnTo>
                    <a:pt x="1068" y="837"/>
                  </a:lnTo>
                  <a:lnTo>
                    <a:pt x="1062" y="836"/>
                  </a:lnTo>
                  <a:lnTo>
                    <a:pt x="1058" y="833"/>
                  </a:lnTo>
                  <a:lnTo>
                    <a:pt x="1052" y="827"/>
                  </a:lnTo>
                  <a:lnTo>
                    <a:pt x="1046" y="820"/>
                  </a:lnTo>
                  <a:lnTo>
                    <a:pt x="1036" y="803"/>
                  </a:lnTo>
                  <a:lnTo>
                    <a:pt x="1025" y="781"/>
                  </a:lnTo>
                  <a:lnTo>
                    <a:pt x="1006" y="739"/>
                  </a:lnTo>
                  <a:lnTo>
                    <a:pt x="995" y="707"/>
                  </a:lnTo>
                  <a:lnTo>
                    <a:pt x="993" y="694"/>
                  </a:lnTo>
                  <a:lnTo>
                    <a:pt x="993" y="681"/>
                  </a:lnTo>
                  <a:lnTo>
                    <a:pt x="993" y="674"/>
                  </a:lnTo>
                  <a:lnTo>
                    <a:pt x="993" y="669"/>
                  </a:lnTo>
                  <a:lnTo>
                    <a:pt x="992" y="663"/>
                  </a:lnTo>
                  <a:lnTo>
                    <a:pt x="989" y="659"/>
                  </a:lnTo>
                  <a:lnTo>
                    <a:pt x="986" y="660"/>
                  </a:lnTo>
                  <a:lnTo>
                    <a:pt x="983" y="663"/>
                  </a:lnTo>
                  <a:lnTo>
                    <a:pt x="983" y="670"/>
                  </a:lnTo>
                  <a:lnTo>
                    <a:pt x="982" y="674"/>
                  </a:lnTo>
                  <a:lnTo>
                    <a:pt x="980" y="676"/>
                  </a:lnTo>
                  <a:lnTo>
                    <a:pt x="979" y="676"/>
                  </a:lnTo>
                  <a:lnTo>
                    <a:pt x="975" y="676"/>
                  </a:lnTo>
                  <a:lnTo>
                    <a:pt x="969" y="674"/>
                  </a:lnTo>
                  <a:lnTo>
                    <a:pt x="963" y="671"/>
                  </a:lnTo>
                  <a:lnTo>
                    <a:pt x="959" y="667"/>
                  </a:lnTo>
                  <a:lnTo>
                    <a:pt x="955" y="663"/>
                  </a:lnTo>
                  <a:lnTo>
                    <a:pt x="952" y="657"/>
                  </a:lnTo>
                  <a:lnTo>
                    <a:pt x="961" y="653"/>
                  </a:lnTo>
                  <a:lnTo>
                    <a:pt x="968" y="647"/>
                  </a:lnTo>
                  <a:lnTo>
                    <a:pt x="968" y="646"/>
                  </a:lnTo>
                  <a:lnTo>
                    <a:pt x="968" y="646"/>
                  </a:lnTo>
                  <a:lnTo>
                    <a:pt x="956" y="647"/>
                  </a:lnTo>
                  <a:lnTo>
                    <a:pt x="945" y="647"/>
                  </a:lnTo>
                  <a:lnTo>
                    <a:pt x="941" y="639"/>
                  </a:lnTo>
                  <a:lnTo>
                    <a:pt x="932" y="630"/>
                  </a:lnTo>
                  <a:lnTo>
                    <a:pt x="923" y="621"/>
                  </a:lnTo>
                  <a:lnTo>
                    <a:pt x="916" y="616"/>
                  </a:lnTo>
                  <a:lnTo>
                    <a:pt x="883" y="619"/>
                  </a:lnTo>
                  <a:lnTo>
                    <a:pt x="853" y="621"/>
                  </a:lnTo>
                  <a:lnTo>
                    <a:pt x="846" y="621"/>
                  </a:lnTo>
                  <a:lnTo>
                    <a:pt x="839" y="620"/>
                  </a:lnTo>
                  <a:lnTo>
                    <a:pt x="833" y="619"/>
                  </a:lnTo>
                  <a:lnTo>
                    <a:pt x="828" y="616"/>
                  </a:lnTo>
                  <a:lnTo>
                    <a:pt x="823" y="613"/>
                  </a:lnTo>
                  <a:lnTo>
                    <a:pt x="819" y="609"/>
                  </a:lnTo>
                  <a:lnTo>
                    <a:pt x="815" y="603"/>
                  </a:lnTo>
                  <a:lnTo>
                    <a:pt x="812" y="596"/>
                  </a:lnTo>
                  <a:lnTo>
                    <a:pt x="792" y="596"/>
                  </a:lnTo>
                  <a:lnTo>
                    <a:pt x="773" y="596"/>
                  </a:lnTo>
                  <a:lnTo>
                    <a:pt x="765" y="593"/>
                  </a:lnTo>
                  <a:lnTo>
                    <a:pt x="758" y="590"/>
                  </a:lnTo>
                  <a:lnTo>
                    <a:pt x="751" y="584"/>
                  </a:lnTo>
                  <a:lnTo>
                    <a:pt x="745" y="576"/>
                  </a:lnTo>
                  <a:lnTo>
                    <a:pt x="741" y="569"/>
                  </a:lnTo>
                  <a:lnTo>
                    <a:pt x="738" y="563"/>
                  </a:lnTo>
                  <a:lnTo>
                    <a:pt x="735" y="559"/>
                  </a:lnTo>
                  <a:lnTo>
                    <a:pt x="729" y="553"/>
                  </a:lnTo>
                  <a:lnTo>
                    <a:pt x="722" y="553"/>
                  </a:lnTo>
                  <a:lnTo>
                    <a:pt x="715" y="554"/>
                  </a:lnTo>
                  <a:lnTo>
                    <a:pt x="716" y="564"/>
                  </a:lnTo>
                  <a:lnTo>
                    <a:pt x="721" y="576"/>
                  </a:lnTo>
                  <a:lnTo>
                    <a:pt x="728" y="587"/>
                  </a:lnTo>
                  <a:lnTo>
                    <a:pt x="735" y="599"/>
                  </a:lnTo>
                  <a:lnTo>
                    <a:pt x="751" y="620"/>
                  </a:lnTo>
                  <a:lnTo>
                    <a:pt x="765" y="634"/>
                  </a:lnTo>
                  <a:lnTo>
                    <a:pt x="773" y="634"/>
                  </a:lnTo>
                  <a:lnTo>
                    <a:pt x="779" y="634"/>
                  </a:lnTo>
                  <a:lnTo>
                    <a:pt x="785" y="631"/>
                  </a:lnTo>
                  <a:lnTo>
                    <a:pt x="791" y="629"/>
                  </a:lnTo>
                  <a:lnTo>
                    <a:pt x="792" y="621"/>
                  </a:lnTo>
                  <a:lnTo>
                    <a:pt x="793" y="613"/>
                  </a:lnTo>
                  <a:lnTo>
                    <a:pt x="798" y="607"/>
                  </a:lnTo>
                  <a:lnTo>
                    <a:pt x="803" y="603"/>
                  </a:lnTo>
                  <a:lnTo>
                    <a:pt x="805" y="611"/>
                  </a:lnTo>
                  <a:lnTo>
                    <a:pt x="809" y="619"/>
                  </a:lnTo>
                  <a:lnTo>
                    <a:pt x="815" y="626"/>
                  </a:lnTo>
                  <a:lnTo>
                    <a:pt x="821" y="631"/>
                  </a:lnTo>
                  <a:lnTo>
                    <a:pt x="835" y="641"/>
                  </a:lnTo>
                  <a:lnTo>
                    <a:pt x="848" y="651"/>
                  </a:lnTo>
                  <a:lnTo>
                    <a:pt x="846" y="659"/>
                  </a:lnTo>
                  <a:lnTo>
                    <a:pt x="842" y="669"/>
                  </a:lnTo>
                  <a:lnTo>
                    <a:pt x="836" y="679"/>
                  </a:lnTo>
                  <a:lnTo>
                    <a:pt x="829" y="690"/>
                  </a:lnTo>
                  <a:lnTo>
                    <a:pt x="816" y="710"/>
                  </a:lnTo>
                  <a:lnTo>
                    <a:pt x="806" y="721"/>
                  </a:lnTo>
                  <a:lnTo>
                    <a:pt x="785" y="731"/>
                  </a:lnTo>
                  <a:lnTo>
                    <a:pt x="765" y="741"/>
                  </a:lnTo>
                  <a:lnTo>
                    <a:pt x="748" y="751"/>
                  </a:lnTo>
                  <a:lnTo>
                    <a:pt x="728" y="763"/>
                  </a:lnTo>
                  <a:lnTo>
                    <a:pt x="721" y="767"/>
                  </a:lnTo>
                  <a:lnTo>
                    <a:pt x="715" y="767"/>
                  </a:lnTo>
                  <a:lnTo>
                    <a:pt x="711" y="767"/>
                  </a:lnTo>
                  <a:lnTo>
                    <a:pt x="706" y="767"/>
                  </a:lnTo>
                  <a:lnTo>
                    <a:pt x="704" y="767"/>
                  </a:lnTo>
                  <a:lnTo>
                    <a:pt x="699" y="770"/>
                  </a:lnTo>
                  <a:lnTo>
                    <a:pt x="695" y="774"/>
                  </a:lnTo>
                  <a:lnTo>
                    <a:pt x="688" y="783"/>
                  </a:lnTo>
                  <a:lnTo>
                    <a:pt x="682" y="781"/>
                  </a:lnTo>
                  <a:lnTo>
                    <a:pt x="676" y="780"/>
                  </a:lnTo>
                  <a:lnTo>
                    <a:pt x="675" y="780"/>
                  </a:lnTo>
                  <a:lnTo>
                    <a:pt x="674" y="780"/>
                  </a:lnTo>
                  <a:lnTo>
                    <a:pt x="674" y="760"/>
                  </a:lnTo>
                  <a:lnTo>
                    <a:pt x="669" y="743"/>
                  </a:lnTo>
                  <a:lnTo>
                    <a:pt x="665" y="729"/>
                  </a:lnTo>
                  <a:lnTo>
                    <a:pt x="658" y="716"/>
                  </a:lnTo>
                  <a:lnTo>
                    <a:pt x="641" y="691"/>
                  </a:lnTo>
                  <a:lnTo>
                    <a:pt x="624" y="669"/>
                  </a:lnTo>
                  <a:lnTo>
                    <a:pt x="618" y="653"/>
                  </a:lnTo>
                  <a:lnTo>
                    <a:pt x="615" y="639"/>
                  </a:lnTo>
                  <a:lnTo>
                    <a:pt x="612" y="631"/>
                  </a:lnTo>
                  <a:lnTo>
                    <a:pt x="608" y="626"/>
                  </a:lnTo>
                  <a:lnTo>
                    <a:pt x="602" y="621"/>
                  </a:lnTo>
                  <a:lnTo>
                    <a:pt x="594" y="619"/>
                  </a:lnTo>
                  <a:lnTo>
                    <a:pt x="594" y="611"/>
                  </a:lnTo>
                  <a:lnTo>
                    <a:pt x="592" y="604"/>
                  </a:lnTo>
                  <a:lnTo>
                    <a:pt x="589" y="599"/>
                  </a:lnTo>
                  <a:lnTo>
                    <a:pt x="586" y="593"/>
                  </a:lnTo>
                  <a:lnTo>
                    <a:pt x="579" y="584"/>
                  </a:lnTo>
                  <a:lnTo>
                    <a:pt x="571" y="576"/>
                  </a:lnTo>
                  <a:lnTo>
                    <a:pt x="568" y="577"/>
                  </a:lnTo>
                  <a:lnTo>
                    <a:pt x="564" y="579"/>
                  </a:lnTo>
                  <a:lnTo>
                    <a:pt x="559" y="579"/>
                  </a:lnTo>
                  <a:lnTo>
                    <a:pt x="555" y="577"/>
                  </a:lnTo>
                  <a:lnTo>
                    <a:pt x="555" y="571"/>
                  </a:lnTo>
                  <a:lnTo>
                    <a:pt x="554" y="569"/>
                  </a:lnTo>
                  <a:lnTo>
                    <a:pt x="551" y="567"/>
                  </a:lnTo>
                  <a:lnTo>
                    <a:pt x="545" y="566"/>
                  </a:lnTo>
                  <a:lnTo>
                    <a:pt x="548" y="574"/>
                  </a:lnTo>
                  <a:lnTo>
                    <a:pt x="551" y="581"/>
                  </a:lnTo>
                  <a:lnTo>
                    <a:pt x="555" y="587"/>
                  </a:lnTo>
                  <a:lnTo>
                    <a:pt x="559" y="593"/>
                  </a:lnTo>
                  <a:lnTo>
                    <a:pt x="569" y="604"/>
                  </a:lnTo>
                  <a:lnTo>
                    <a:pt x="578" y="616"/>
                  </a:lnTo>
                  <a:lnTo>
                    <a:pt x="579" y="630"/>
                  </a:lnTo>
                  <a:lnTo>
                    <a:pt x="582" y="644"/>
                  </a:lnTo>
                  <a:lnTo>
                    <a:pt x="589" y="649"/>
                  </a:lnTo>
                  <a:lnTo>
                    <a:pt x="596" y="653"/>
                  </a:lnTo>
                  <a:lnTo>
                    <a:pt x="602" y="673"/>
                  </a:lnTo>
                  <a:lnTo>
                    <a:pt x="608" y="693"/>
                  </a:lnTo>
                  <a:lnTo>
                    <a:pt x="615" y="703"/>
                  </a:lnTo>
                  <a:lnTo>
                    <a:pt x="622" y="714"/>
                  </a:lnTo>
                  <a:lnTo>
                    <a:pt x="622" y="721"/>
                  </a:lnTo>
                  <a:lnTo>
                    <a:pt x="622" y="729"/>
                  </a:lnTo>
                  <a:lnTo>
                    <a:pt x="632" y="736"/>
                  </a:lnTo>
                  <a:lnTo>
                    <a:pt x="641" y="744"/>
                  </a:lnTo>
                  <a:lnTo>
                    <a:pt x="651" y="757"/>
                  </a:lnTo>
                  <a:lnTo>
                    <a:pt x="661" y="771"/>
                  </a:lnTo>
                  <a:lnTo>
                    <a:pt x="671" y="786"/>
                  </a:lnTo>
                  <a:lnTo>
                    <a:pt x="682" y="800"/>
                  </a:lnTo>
                  <a:lnTo>
                    <a:pt x="682" y="801"/>
                  </a:lnTo>
                  <a:lnTo>
                    <a:pt x="682" y="804"/>
                  </a:lnTo>
                  <a:lnTo>
                    <a:pt x="689" y="804"/>
                  </a:lnTo>
                  <a:lnTo>
                    <a:pt x="696" y="804"/>
                  </a:lnTo>
                  <a:lnTo>
                    <a:pt x="711" y="800"/>
                  </a:lnTo>
                  <a:lnTo>
                    <a:pt x="728" y="797"/>
                  </a:lnTo>
                  <a:lnTo>
                    <a:pt x="743" y="794"/>
                  </a:lnTo>
                  <a:lnTo>
                    <a:pt x="759" y="790"/>
                  </a:lnTo>
                  <a:lnTo>
                    <a:pt x="758" y="808"/>
                  </a:lnTo>
                  <a:lnTo>
                    <a:pt x="755" y="824"/>
                  </a:lnTo>
                  <a:lnTo>
                    <a:pt x="751" y="840"/>
                  </a:lnTo>
                  <a:lnTo>
                    <a:pt x="745" y="854"/>
                  </a:lnTo>
                  <a:lnTo>
                    <a:pt x="738" y="867"/>
                  </a:lnTo>
                  <a:lnTo>
                    <a:pt x="729" y="880"/>
                  </a:lnTo>
                  <a:lnTo>
                    <a:pt x="719" y="891"/>
                  </a:lnTo>
                  <a:lnTo>
                    <a:pt x="709" y="901"/>
                  </a:lnTo>
                  <a:lnTo>
                    <a:pt x="688" y="923"/>
                  </a:lnTo>
                  <a:lnTo>
                    <a:pt x="666" y="943"/>
                  </a:lnTo>
                  <a:lnTo>
                    <a:pt x="655" y="953"/>
                  </a:lnTo>
                  <a:lnTo>
                    <a:pt x="646" y="963"/>
                  </a:lnTo>
                  <a:lnTo>
                    <a:pt x="636" y="973"/>
                  </a:lnTo>
                  <a:lnTo>
                    <a:pt x="629" y="984"/>
                  </a:lnTo>
                  <a:lnTo>
                    <a:pt x="625" y="991"/>
                  </a:lnTo>
                  <a:lnTo>
                    <a:pt x="624" y="998"/>
                  </a:lnTo>
                  <a:lnTo>
                    <a:pt x="624" y="1004"/>
                  </a:lnTo>
                  <a:lnTo>
                    <a:pt x="625" y="1010"/>
                  </a:lnTo>
                  <a:lnTo>
                    <a:pt x="629" y="1021"/>
                  </a:lnTo>
                  <a:lnTo>
                    <a:pt x="634" y="1033"/>
                  </a:lnTo>
                  <a:lnTo>
                    <a:pt x="629" y="1045"/>
                  </a:lnTo>
                  <a:lnTo>
                    <a:pt x="625" y="1057"/>
                  </a:lnTo>
                  <a:lnTo>
                    <a:pt x="632" y="1064"/>
                  </a:lnTo>
                  <a:lnTo>
                    <a:pt x="636" y="1073"/>
                  </a:lnTo>
                  <a:lnTo>
                    <a:pt x="639" y="1083"/>
                  </a:lnTo>
                  <a:lnTo>
                    <a:pt x="641" y="1095"/>
                  </a:lnTo>
                  <a:lnTo>
                    <a:pt x="639" y="1108"/>
                  </a:lnTo>
                  <a:lnTo>
                    <a:pt x="638" y="1120"/>
                  </a:lnTo>
                  <a:lnTo>
                    <a:pt x="635" y="1128"/>
                  </a:lnTo>
                  <a:lnTo>
                    <a:pt x="632" y="1135"/>
                  </a:lnTo>
                  <a:lnTo>
                    <a:pt x="628" y="1141"/>
                  </a:lnTo>
                  <a:lnTo>
                    <a:pt x="624" y="1147"/>
                  </a:lnTo>
                  <a:lnTo>
                    <a:pt x="619" y="1151"/>
                  </a:lnTo>
                  <a:lnTo>
                    <a:pt x="614" y="1154"/>
                  </a:lnTo>
                  <a:lnTo>
                    <a:pt x="602" y="1161"/>
                  </a:lnTo>
                  <a:lnTo>
                    <a:pt x="591" y="1168"/>
                  </a:lnTo>
                  <a:lnTo>
                    <a:pt x="586" y="1173"/>
                  </a:lnTo>
                  <a:lnTo>
                    <a:pt x="582" y="1178"/>
                  </a:lnTo>
                  <a:lnTo>
                    <a:pt x="578" y="1184"/>
                  </a:lnTo>
                  <a:lnTo>
                    <a:pt x="574" y="1193"/>
                  </a:lnTo>
                  <a:lnTo>
                    <a:pt x="572" y="1200"/>
                  </a:lnTo>
                  <a:lnTo>
                    <a:pt x="572" y="1207"/>
                  </a:lnTo>
                  <a:lnTo>
                    <a:pt x="574" y="1214"/>
                  </a:lnTo>
                  <a:lnTo>
                    <a:pt x="575" y="1221"/>
                  </a:lnTo>
                  <a:lnTo>
                    <a:pt x="576" y="1227"/>
                  </a:lnTo>
                  <a:lnTo>
                    <a:pt x="576" y="1234"/>
                  </a:lnTo>
                  <a:lnTo>
                    <a:pt x="576" y="1241"/>
                  </a:lnTo>
                  <a:lnTo>
                    <a:pt x="576" y="1248"/>
                  </a:lnTo>
                  <a:lnTo>
                    <a:pt x="568" y="1250"/>
                  </a:lnTo>
                  <a:lnTo>
                    <a:pt x="561" y="1254"/>
                  </a:lnTo>
                  <a:lnTo>
                    <a:pt x="555" y="1258"/>
                  </a:lnTo>
                  <a:lnTo>
                    <a:pt x="549" y="1263"/>
                  </a:lnTo>
                  <a:lnTo>
                    <a:pt x="554" y="1271"/>
                  </a:lnTo>
                  <a:lnTo>
                    <a:pt x="555" y="1282"/>
                  </a:lnTo>
                  <a:lnTo>
                    <a:pt x="551" y="1287"/>
                  </a:lnTo>
                  <a:lnTo>
                    <a:pt x="546" y="1290"/>
                  </a:lnTo>
                  <a:lnTo>
                    <a:pt x="544" y="1294"/>
                  </a:lnTo>
                  <a:lnTo>
                    <a:pt x="542" y="1298"/>
                  </a:lnTo>
                  <a:lnTo>
                    <a:pt x="539" y="1307"/>
                  </a:lnTo>
                  <a:lnTo>
                    <a:pt x="534" y="1318"/>
                  </a:lnTo>
                  <a:lnTo>
                    <a:pt x="525" y="1331"/>
                  </a:lnTo>
                  <a:lnTo>
                    <a:pt x="515" y="1341"/>
                  </a:lnTo>
                  <a:lnTo>
                    <a:pt x="504" y="1350"/>
                  </a:lnTo>
                  <a:lnTo>
                    <a:pt x="491" y="1355"/>
                  </a:lnTo>
                  <a:lnTo>
                    <a:pt x="461" y="1362"/>
                  </a:lnTo>
                  <a:lnTo>
                    <a:pt x="427" y="1370"/>
                  </a:lnTo>
                  <a:lnTo>
                    <a:pt x="417" y="1372"/>
                  </a:lnTo>
                  <a:lnTo>
                    <a:pt x="408" y="1374"/>
                  </a:lnTo>
                  <a:lnTo>
                    <a:pt x="404" y="1375"/>
                  </a:lnTo>
                  <a:lnTo>
                    <a:pt x="399" y="1375"/>
                  </a:lnTo>
                  <a:lnTo>
                    <a:pt x="394" y="1374"/>
                  </a:lnTo>
                  <a:lnTo>
                    <a:pt x="389" y="1371"/>
                  </a:lnTo>
                  <a:lnTo>
                    <a:pt x="388" y="1351"/>
                  </a:lnTo>
                  <a:lnTo>
                    <a:pt x="384" y="1330"/>
                  </a:lnTo>
                  <a:lnTo>
                    <a:pt x="371" y="1310"/>
                  </a:lnTo>
                  <a:lnTo>
                    <a:pt x="358" y="1291"/>
                  </a:lnTo>
                  <a:lnTo>
                    <a:pt x="354" y="1267"/>
                  </a:lnTo>
                  <a:lnTo>
                    <a:pt x="351" y="1241"/>
                  </a:lnTo>
                  <a:lnTo>
                    <a:pt x="351" y="1228"/>
                  </a:lnTo>
                  <a:lnTo>
                    <a:pt x="348" y="1217"/>
                  </a:lnTo>
                  <a:lnTo>
                    <a:pt x="347" y="1204"/>
                  </a:lnTo>
                  <a:lnTo>
                    <a:pt x="342" y="1194"/>
                  </a:lnTo>
                  <a:lnTo>
                    <a:pt x="332" y="1183"/>
                  </a:lnTo>
                  <a:lnTo>
                    <a:pt x="322" y="1173"/>
                  </a:lnTo>
                  <a:lnTo>
                    <a:pt x="319" y="1158"/>
                  </a:lnTo>
                  <a:lnTo>
                    <a:pt x="319" y="1147"/>
                  </a:lnTo>
                  <a:lnTo>
                    <a:pt x="322" y="1135"/>
                  </a:lnTo>
                  <a:lnTo>
                    <a:pt x="325" y="1124"/>
                  </a:lnTo>
                  <a:lnTo>
                    <a:pt x="335" y="1105"/>
                  </a:lnTo>
                  <a:lnTo>
                    <a:pt x="342" y="1088"/>
                  </a:lnTo>
                  <a:lnTo>
                    <a:pt x="344" y="1078"/>
                  </a:lnTo>
                  <a:lnTo>
                    <a:pt x="344" y="1065"/>
                  </a:lnTo>
                  <a:lnTo>
                    <a:pt x="341" y="1051"/>
                  </a:lnTo>
                  <a:lnTo>
                    <a:pt x="337" y="1037"/>
                  </a:lnTo>
                  <a:lnTo>
                    <a:pt x="328" y="1011"/>
                  </a:lnTo>
                  <a:lnTo>
                    <a:pt x="321" y="994"/>
                  </a:lnTo>
                  <a:lnTo>
                    <a:pt x="307" y="980"/>
                  </a:lnTo>
                  <a:lnTo>
                    <a:pt x="294" y="967"/>
                  </a:lnTo>
                  <a:lnTo>
                    <a:pt x="291" y="960"/>
                  </a:lnTo>
                  <a:lnTo>
                    <a:pt x="289" y="953"/>
                  </a:lnTo>
                  <a:lnTo>
                    <a:pt x="289" y="944"/>
                  </a:lnTo>
                  <a:lnTo>
                    <a:pt x="289" y="937"/>
                  </a:lnTo>
                  <a:lnTo>
                    <a:pt x="292" y="921"/>
                  </a:lnTo>
                  <a:lnTo>
                    <a:pt x="295" y="907"/>
                  </a:lnTo>
                  <a:lnTo>
                    <a:pt x="297" y="901"/>
                  </a:lnTo>
                  <a:lnTo>
                    <a:pt x="295" y="896"/>
                  </a:lnTo>
                  <a:lnTo>
                    <a:pt x="294" y="890"/>
                  </a:lnTo>
                  <a:lnTo>
                    <a:pt x="291" y="886"/>
                  </a:lnTo>
                  <a:lnTo>
                    <a:pt x="285" y="881"/>
                  </a:lnTo>
                  <a:lnTo>
                    <a:pt x="278" y="880"/>
                  </a:lnTo>
                  <a:lnTo>
                    <a:pt x="268" y="877"/>
                  </a:lnTo>
                  <a:lnTo>
                    <a:pt x="254" y="877"/>
                  </a:lnTo>
                  <a:lnTo>
                    <a:pt x="254" y="871"/>
                  </a:lnTo>
                  <a:lnTo>
                    <a:pt x="252" y="866"/>
                  </a:lnTo>
                  <a:lnTo>
                    <a:pt x="241" y="863"/>
                  </a:lnTo>
                  <a:lnTo>
                    <a:pt x="231" y="861"/>
                  </a:lnTo>
                  <a:lnTo>
                    <a:pt x="221" y="861"/>
                  </a:lnTo>
                  <a:lnTo>
                    <a:pt x="214" y="863"/>
                  </a:lnTo>
                  <a:lnTo>
                    <a:pt x="195" y="868"/>
                  </a:lnTo>
                  <a:lnTo>
                    <a:pt x="175" y="876"/>
                  </a:lnTo>
                  <a:lnTo>
                    <a:pt x="162" y="876"/>
                  </a:lnTo>
                  <a:lnTo>
                    <a:pt x="150" y="874"/>
                  </a:lnTo>
                  <a:lnTo>
                    <a:pt x="138" y="873"/>
                  </a:lnTo>
                  <a:lnTo>
                    <a:pt x="125" y="873"/>
                  </a:lnTo>
                  <a:lnTo>
                    <a:pt x="121" y="876"/>
                  </a:lnTo>
                  <a:lnTo>
                    <a:pt x="117" y="878"/>
                  </a:lnTo>
                  <a:lnTo>
                    <a:pt x="111" y="880"/>
                  </a:lnTo>
                  <a:lnTo>
                    <a:pt x="102" y="881"/>
                  </a:lnTo>
                  <a:lnTo>
                    <a:pt x="90" y="870"/>
                  </a:lnTo>
                  <a:lnTo>
                    <a:pt x="77" y="860"/>
                  </a:lnTo>
                  <a:lnTo>
                    <a:pt x="64" y="848"/>
                  </a:lnTo>
                  <a:lnTo>
                    <a:pt x="51" y="837"/>
                  </a:lnTo>
                  <a:lnTo>
                    <a:pt x="48" y="827"/>
                  </a:lnTo>
                  <a:lnTo>
                    <a:pt x="44" y="817"/>
                  </a:lnTo>
                  <a:lnTo>
                    <a:pt x="37" y="810"/>
                  </a:lnTo>
                  <a:lnTo>
                    <a:pt x="25" y="801"/>
                  </a:lnTo>
                  <a:lnTo>
                    <a:pt x="14" y="793"/>
                  </a:lnTo>
                  <a:lnTo>
                    <a:pt x="8" y="784"/>
                  </a:lnTo>
                  <a:lnTo>
                    <a:pt x="8" y="774"/>
                  </a:lnTo>
                  <a:lnTo>
                    <a:pt x="10" y="763"/>
                  </a:lnTo>
                  <a:lnTo>
                    <a:pt x="5" y="759"/>
                  </a:lnTo>
                  <a:lnTo>
                    <a:pt x="1" y="756"/>
                  </a:lnTo>
                  <a:lnTo>
                    <a:pt x="0" y="750"/>
                  </a:lnTo>
                  <a:lnTo>
                    <a:pt x="1" y="744"/>
                  </a:lnTo>
                  <a:lnTo>
                    <a:pt x="2" y="740"/>
                  </a:lnTo>
                  <a:lnTo>
                    <a:pt x="5" y="734"/>
                  </a:lnTo>
                  <a:lnTo>
                    <a:pt x="11" y="726"/>
                  </a:lnTo>
                  <a:lnTo>
                    <a:pt x="15" y="717"/>
                  </a:lnTo>
                  <a:lnTo>
                    <a:pt x="17" y="709"/>
                  </a:lnTo>
                  <a:lnTo>
                    <a:pt x="17" y="700"/>
                  </a:lnTo>
                  <a:lnTo>
                    <a:pt x="15" y="693"/>
                  </a:lnTo>
                  <a:lnTo>
                    <a:pt x="14" y="687"/>
                  </a:lnTo>
                  <a:lnTo>
                    <a:pt x="8" y="676"/>
                  </a:lnTo>
                  <a:lnTo>
                    <a:pt x="5" y="663"/>
                  </a:lnTo>
                  <a:lnTo>
                    <a:pt x="14" y="644"/>
                  </a:lnTo>
                  <a:lnTo>
                    <a:pt x="24" y="624"/>
                  </a:lnTo>
                  <a:lnTo>
                    <a:pt x="30" y="614"/>
                  </a:lnTo>
                  <a:lnTo>
                    <a:pt x="35" y="606"/>
                  </a:lnTo>
                  <a:lnTo>
                    <a:pt x="42" y="597"/>
                  </a:lnTo>
                  <a:lnTo>
                    <a:pt x="51" y="591"/>
                  </a:lnTo>
                  <a:lnTo>
                    <a:pt x="60" y="584"/>
                  </a:lnTo>
                  <a:lnTo>
                    <a:pt x="70" y="579"/>
                  </a:lnTo>
                  <a:lnTo>
                    <a:pt x="80" y="573"/>
                  </a:lnTo>
                  <a:lnTo>
                    <a:pt x="87" y="564"/>
                  </a:lnTo>
                  <a:lnTo>
                    <a:pt x="88" y="549"/>
                  </a:lnTo>
                  <a:lnTo>
                    <a:pt x="90" y="534"/>
                  </a:lnTo>
                  <a:lnTo>
                    <a:pt x="92" y="529"/>
                  </a:lnTo>
                  <a:lnTo>
                    <a:pt x="97" y="524"/>
                  </a:lnTo>
                  <a:lnTo>
                    <a:pt x="100" y="520"/>
                  </a:lnTo>
                  <a:lnTo>
                    <a:pt x="104" y="517"/>
                  </a:lnTo>
                  <a:lnTo>
                    <a:pt x="112" y="513"/>
                  </a:lnTo>
                  <a:lnTo>
                    <a:pt x="121" y="509"/>
                  </a:lnTo>
                  <a:lnTo>
                    <a:pt x="124" y="506"/>
                  </a:lnTo>
                  <a:lnTo>
                    <a:pt x="128" y="503"/>
                  </a:lnTo>
                  <a:lnTo>
                    <a:pt x="131" y="499"/>
                  </a:lnTo>
                  <a:lnTo>
                    <a:pt x="132" y="494"/>
                  </a:lnTo>
                  <a:lnTo>
                    <a:pt x="134" y="489"/>
                  </a:lnTo>
                  <a:lnTo>
                    <a:pt x="135" y="483"/>
                  </a:lnTo>
                  <a:lnTo>
                    <a:pt x="134" y="474"/>
                  </a:lnTo>
                  <a:lnTo>
                    <a:pt x="132" y="464"/>
                  </a:lnTo>
                  <a:lnTo>
                    <a:pt x="118" y="466"/>
                  </a:lnTo>
                  <a:lnTo>
                    <a:pt x="104" y="466"/>
                  </a:lnTo>
                  <a:lnTo>
                    <a:pt x="102" y="449"/>
                  </a:lnTo>
                  <a:lnTo>
                    <a:pt x="105" y="432"/>
                  </a:lnTo>
                  <a:lnTo>
                    <a:pt x="107" y="423"/>
                  </a:lnTo>
                  <a:lnTo>
                    <a:pt x="110" y="416"/>
                  </a:lnTo>
                  <a:lnTo>
                    <a:pt x="114" y="410"/>
                  </a:lnTo>
                  <a:lnTo>
                    <a:pt x="118" y="404"/>
                  </a:lnTo>
                  <a:lnTo>
                    <a:pt x="115" y="402"/>
                  </a:lnTo>
                  <a:lnTo>
                    <a:pt x="112" y="399"/>
                  </a:lnTo>
                  <a:lnTo>
                    <a:pt x="111" y="394"/>
                  </a:lnTo>
                  <a:lnTo>
                    <a:pt x="110" y="389"/>
                  </a:lnTo>
                  <a:lnTo>
                    <a:pt x="128" y="386"/>
                  </a:lnTo>
                  <a:lnTo>
                    <a:pt x="151" y="384"/>
                  </a:lnTo>
                  <a:lnTo>
                    <a:pt x="161" y="384"/>
                  </a:lnTo>
                  <a:lnTo>
                    <a:pt x="172" y="383"/>
                  </a:lnTo>
                  <a:lnTo>
                    <a:pt x="181" y="382"/>
                  </a:lnTo>
                  <a:lnTo>
                    <a:pt x="190" y="379"/>
                  </a:lnTo>
                  <a:lnTo>
                    <a:pt x="191" y="369"/>
                  </a:lnTo>
                  <a:lnTo>
                    <a:pt x="190" y="359"/>
                  </a:lnTo>
                  <a:lnTo>
                    <a:pt x="188" y="352"/>
                  </a:lnTo>
                  <a:lnTo>
                    <a:pt x="184" y="344"/>
                  </a:lnTo>
                  <a:lnTo>
                    <a:pt x="180" y="339"/>
                  </a:lnTo>
                  <a:lnTo>
                    <a:pt x="172" y="334"/>
                  </a:lnTo>
                  <a:lnTo>
                    <a:pt x="165" y="330"/>
                  </a:lnTo>
                  <a:lnTo>
                    <a:pt x="158" y="329"/>
                  </a:lnTo>
                  <a:lnTo>
                    <a:pt x="158" y="324"/>
                  </a:lnTo>
                  <a:lnTo>
                    <a:pt x="158" y="322"/>
                  </a:lnTo>
                  <a:lnTo>
                    <a:pt x="160" y="322"/>
                  </a:lnTo>
                  <a:lnTo>
                    <a:pt x="161" y="322"/>
                  </a:lnTo>
                  <a:lnTo>
                    <a:pt x="167" y="320"/>
                  </a:lnTo>
                  <a:lnTo>
                    <a:pt x="172" y="320"/>
                  </a:lnTo>
                  <a:lnTo>
                    <a:pt x="178" y="322"/>
                  </a:lnTo>
                  <a:lnTo>
                    <a:pt x="184" y="323"/>
                  </a:lnTo>
                  <a:lnTo>
                    <a:pt x="184" y="316"/>
                  </a:lnTo>
                  <a:lnTo>
                    <a:pt x="184" y="310"/>
                  </a:lnTo>
                  <a:lnTo>
                    <a:pt x="197" y="312"/>
                  </a:lnTo>
                  <a:lnTo>
                    <a:pt x="204" y="310"/>
                  </a:lnTo>
                  <a:lnTo>
                    <a:pt x="210" y="309"/>
                  </a:lnTo>
                  <a:lnTo>
                    <a:pt x="214" y="306"/>
                  </a:lnTo>
                  <a:lnTo>
                    <a:pt x="221" y="297"/>
                  </a:lnTo>
                  <a:lnTo>
                    <a:pt x="232" y="287"/>
                  </a:lnTo>
                  <a:lnTo>
                    <a:pt x="244" y="285"/>
                  </a:lnTo>
                  <a:lnTo>
                    <a:pt x="255" y="280"/>
                  </a:lnTo>
                  <a:lnTo>
                    <a:pt x="264" y="269"/>
                  </a:lnTo>
                  <a:lnTo>
                    <a:pt x="272" y="257"/>
                  </a:lnTo>
                  <a:lnTo>
                    <a:pt x="282" y="256"/>
                  </a:lnTo>
                  <a:lnTo>
                    <a:pt x="292" y="255"/>
                  </a:lnTo>
                  <a:lnTo>
                    <a:pt x="289" y="247"/>
                  </a:lnTo>
                  <a:lnTo>
                    <a:pt x="287" y="240"/>
                  </a:lnTo>
                  <a:lnTo>
                    <a:pt x="285" y="232"/>
                  </a:lnTo>
                  <a:lnTo>
                    <a:pt x="287" y="223"/>
                  </a:lnTo>
                  <a:lnTo>
                    <a:pt x="298" y="223"/>
                  </a:lnTo>
                  <a:lnTo>
                    <a:pt x="308" y="225"/>
                  </a:lnTo>
                  <a:lnTo>
                    <a:pt x="311" y="226"/>
                  </a:lnTo>
                  <a:lnTo>
                    <a:pt x="312" y="227"/>
                  </a:lnTo>
                  <a:lnTo>
                    <a:pt x="312" y="229"/>
                  </a:lnTo>
                  <a:lnTo>
                    <a:pt x="312" y="230"/>
                  </a:lnTo>
                  <a:lnTo>
                    <a:pt x="307" y="233"/>
                  </a:lnTo>
                  <a:lnTo>
                    <a:pt x="301" y="237"/>
                  </a:lnTo>
                  <a:lnTo>
                    <a:pt x="302" y="243"/>
                  </a:lnTo>
                  <a:lnTo>
                    <a:pt x="302" y="249"/>
                  </a:lnTo>
                  <a:lnTo>
                    <a:pt x="305" y="253"/>
                  </a:lnTo>
                  <a:lnTo>
                    <a:pt x="307" y="256"/>
                  </a:lnTo>
                  <a:lnTo>
                    <a:pt x="308" y="256"/>
                  </a:lnTo>
                  <a:lnTo>
                    <a:pt x="308" y="256"/>
                  </a:lnTo>
                  <a:lnTo>
                    <a:pt x="318" y="253"/>
                  </a:lnTo>
                  <a:lnTo>
                    <a:pt x="328" y="250"/>
                  </a:lnTo>
                  <a:lnTo>
                    <a:pt x="334" y="256"/>
                  </a:lnTo>
                  <a:lnTo>
                    <a:pt x="339" y="260"/>
                  </a:lnTo>
                  <a:lnTo>
                    <a:pt x="354" y="253"/>
                  </a:lnTo>
                  <a:lnTo>
                    <a:pt x="367" y="247"/>
                  </a:lnTo>
                  <a:lnTo>
                    <a:pt x="382" y="247"/>
                  </a:lnTo>
                  <a:lnTo>
                    <a:pt x="399" y="245"/>
                  </a:lnTo>
                  <a:lnTo>
                    <a:pt x="405" y="230"/>
                  </a:lnTo>
                  <a:lnTo>
                    <a:pt x="412" y="216"/>
                  </a:lnTo>
                  <a:lnTo>
                    <a:pt x="419" y="215"/>
                  </a:lnTo>
                  <a:lnTo>
                    <a:pt x="425" y="216"/>
                  </a:lnTo>
                  <a:lnTo>
                    <a:pt x="431" y="219"/>
                  </a:lnTo>
                  <a:lnTo>
                    <a:pt x="435" y="220"/>
                  </a:lnTo>
                  <a:lnTo>
                    <a:pt x="437" y="217"/>
                  </a:lnTo>
                  <a:lnTo>
                    <a:pt x="439" y="215"/>
                  </a:lnTo>
                  <a:lnTo>
                    <a:pt x="434" y="207"/>
                  </a:lnTo>
                  <a:lnTo>
                    <a:pt x="429" y="202"/>
                  </a:lnTo>
                  <a:lnTo>
                    <a:pt x="429" y="197"/>
                  </a:lnTo>
                  <a:lnTo>
                    <a:pt x="429" y="192"/>
                  </a:lnTo>
                  <a:lnTo>
                    <a:pt x="444" y="195"/>
                  </a:lnTo>
                  <a:lnTo>
                    <a:pt x="458" y="195"/>
                  </a:lnTo>
                  <a:lnTo>
                    <a:pt x="465" y="195"/>
                  </a:lnTo>
                  <a:lnTo>
                    <a:pt x="471" y="192"/>
                  </a:lnTo>
                  <a:lnTo>
                    <a:pt x="475" y="189"/>
                  </a:lnTo>
                  <a:lnTo>
                    <a:pt x="479" y="183"/>
                  </a:lnTo>
                  <a:lnTo>
                    <a:pt x="471" y="182"/>
                  </a:lnTo>
                  <a:lnTo>
                    <a:pt x="462" y="180"/>
                  </a:lnTo>
                  <a:lnTo>
                    <a:pt x="452" y="182"/>
                  </a:lnTo>
                  <a:lnTo>
                    <a:pt x="444" y="182"/>
                  </a:lnTo>
                  <a:lnTo>
                    <a:pt x="434" y="182"/>
                  </a:lnTo>
                  <a:lnTo>
                    <a:pt x="424" y="182"/>
                  </a:lnTo>
                  <a:lnTo>
                    <a:pt x="415" y="180"/>
                  </a:lnTo>
                  <a:lnTo>
                    <a:pt x="407" y="176"/>
                  </a:lnTo>
                  <a:lnTo>
                    <a:pt x="407" y="175"/>
                  </a:lnTo>
                  <a:lnTo>
                    <a:pt x="407" y="173"/>
                  </a:lnTo>
                  <a:lnTo>
                    <a:pt x="407" y="165"/>
                  </a:lnTo>
                  <a:lnTo>
                    <a:pt x="405" y="155"/>
                  </a:lnTo>
                  <a:lnTo>
                    <a:pt x="421" y="145"/>
                  </a:lnTo>
                  <a:lnTo>
                    <a:pt x="435" y="133"/>
                  </a:lnTo>
                  <a:lnTo>
                    <a:pt x="434" y="127"/>
                  </a:lnTo>
                  <a:lnTo>
                    <a:pt x="434" y="125"/>
                  </a:lnTo>
                  <a:lnTo>
                    <a:pt x="431" y="122"/>
                  </a:lnTo>
                  <a:lnTo>
                    <a:pt x="429" y="119"/>
                  </a:lnTo>
                  <a:lnTo>
                    <a:pt x="428" y="119"/>
                  </a:lnTo>
                  <a:lnTo>
                    <a:pt x="428" y="119"/>
                  </a:lnTo>
                  <a:lnTo>
                    <a:pt x="419" y="120"/>
                  </a:lnTo>
                  <a:lnTo>
                    <a:pt x="411" y="123"/>
                  </a:lnTo>
                  <a:lnTo>
                    <a:pt x="402" y="127"/>
                  </a:lnTo>
                  <a:lnTo>
                    <a:pt x="395" y="133"/>
                  </a:lnTo>
                  <a:lnTo>
                    <a:pt x="381" y="146"/>
                  </a:lnTo>
                  <a:lnTo>
                    <a:pt x="369" y="156"/>
                  </a:lnTo>
                  <a:lnTo>
                    <a:pt x="369" y="166"/>
                  </a:lnTo>
                  <a:lnTo>
                    <a:pt x="371" y="175"/>
                  </a:lnTo>
                  <a:lnTo>
                    <a:pt x="372" y="179"/>
                  </a:lnTo>
                  <a:lnTo>
                    <a:pt x="377" y="182"/>
                  </a:lnTo>
                  <a:lnTo>
                    <a:pt x="381" y="185"/>
                  </a:lnTo>
                  <a:lnTo>
                    <a:pt x="385" y="186"/>
                  </a:lnTo>
                  <a:lnTo>
                    <a:pt x="384" y="189"/>
                  </a:lnTo>
                  <a:lnTo>
                    <a:pt x="384" y="192"/>
                  </a:lnTo>
                  <a:lnTo>
                    <a:pt x="372" y="196"/>
                  </a:lnTo>
                  <a:lnTo>
                    <a:pt x="362" y="202"/>
                  </a:lnTo>
                  <a:lnTo>
                    <a:pt x="365" y="209"/>
                  </a:lnTo>
                  <a:lnTo>
                    <a:pt x="364" y="216"/>
                  </a:lnTo>
                  <a:lnTo>
                    <a:pt x="361" y="223"/>
                  </a:lnTo>
                  <a:lnTo>
                    <a:pt x="357" y="229"/>
                  </a:lnTo>
                  <a:lnTo>
                    <a:pt x="349" y="230"/>
                  </a:lnTo>
                  <a:lnTo>
                    <a:pt x="342" y="232"/>
                  </a:lnTo>
                  <a:lnTo>
                    <a:pt x="342" y="236"/>
                  </a:lnTo>
                  <a:lnTo>
                    <a:pt x="341" y="237"/>
                  </a:lnTo>
                  <a:lnTo>
                    <a:pt x="341" y="240"/>
                  </a:lnTo>
                  <a:lnTo>
                    <a:pt x="338" y="242"/>
                  </a:lnTo>
                  <a:lnTo>
                    <a:pt x="334" y="237"/>
                  </a:lnTo>
                  <a:lnTo>
                    <a:pt x="331" y="233"/>
                  </a:lnTo>
                  <a:lnTo>
                    <a:pt x="327" y="227"/>
                  </a:lnTo>
                  <a:lnTo>
                    <a:pt x="324" y="220"/>
                  </a:lnTo>
                  <a:lnTo>
                    <a:pt x="321" y="206"/>
                  </a:lnTo>
                  <a:lnTo>
                    <a:pt x="319" y="192"/>
                  </a:lnTo>
                  <a:lnTo>
                    <a:pt x="311" y="193"/>
                  </a:lnTo>
                  <a:lnTo>
                    <a:pt x="304" y="195"/>
                  </a:lnTo>
                  <a:lnTo>
                    <a:pt x="299" y="197"/>
                  </a:lnTo>
                  <a:lnTo>
                    <a:pt x="294" y="200"/>
                  </a:lnTo>
                  <a:lnTo>
                    <a:pt x="289" y="203"/>
                  </a:lnTo>
                  <a:lnTo>
                    <a:pt x="285" y="205"/>
                  </a:lnTo>
                  <a:lnTo>
                    <a:pt x="278" y="207"/>
                  </a:lnTo>
                  <a:lnTo>
                    <a:pt x="271" y="207"/>
                  </a:lnTo>
                  <a:lnTo>
                    <a:pt x="271" y="206"/>
                  </a:lnTo>
                  <a:lnTo>
                    <a:pt x="271" y="205"/>
                  </a:lnTo>
                  <a:lnTo>
                    <a:pt x="267" y="197"/>
                  </a:lnTo>
                  <a:lnTo>
                    <a:pt x="262" y="186"/>
                  </a:lnTo>
                  <a:lnTo>
                    <a:pt x="259" y="175"/>
                  </a:lnTo>
                  <a:lnTo>
                    <a:pt x="258" y="166"/>
                  </a:lnTo>
                  <a:lnTo>
                    <a:pt x="271" y="160"/>
                  </a:lnTo>
                  <a:lnTo>
                    <a:pt x="287" y="153"/>
                  </a:lnTo>
                  <a:lnTo>
                    <a:pt x="301" y="147"/>
                  </a:lnTo>
                  <a:lnTo>
                    <a:pt x="314" y="139"/>
                  </a:lnTo>
                  <a:lnTo>
                    <a:pt x="325" y="123"/>
                  </a:lnTo>
                  <a:lnTo>
                    <a:pt x="344" y="97"/>
                  </a:lnTo>
                  <a:lnTo>
                    <a:pt x="354" y="87"/>
                  </a:lnTo>
                  <a:lnTo>
                    <a:pt x="364" y="79"/>
                  </a:lnTo>
                  <a:lnTo>
                    <a:pt x="368" y="77"/>
                  </a:lnTo>
                  <a:lnTo>
                    <a:pt x="371" y="77"/>
                  </a:lnTo>
                  <a:lnTo>
                    <a:pt x="374" y="79"/>
                  </a:lnTo>
                  <a:lnTo>
                    <a:pt x="377" y="83"/>
                  </a:lnTo>
                  <a:lnTo>
                    <a:pt x="387" y="76"/>
                  </a:lnTo>
                  <a:lnTo>
                    <a:pt x="398" y="72"/>
                  </a:lnTo>
                  <a:lnTo>
                    <a:pt x="409" y="69"/>
                  </a:lnTo>
                  <a:lnTo>
                    <a:pt x="419" y="67"/>
                  </a:lnTo>
                  <a:lnTo>
                    <a:pt x="442" y="67"/>
                  </a:lnTo>
                  <a:lnTo>
                    <a:pt x="467" y="70"/>
                  </a:lnTo>
                  <a:lnTo>
                    <a:pt x="467" y="75"/>
                  </a:lnTo>
                  <a:lnTo>
                    <a:pt x="465" y="79"/>
                  </a:lnTo>
                  <a:lnTo>
                    <a:pt x="481" y="79"/>
                  </a:lnTo>
                  <a:lnTo>
                    <a:pt x="495" y="80"/>
                  </a:lnTo>
                  <a:lnTo>
                    <a:pt x="509" y="82"/>
                  </a:lnTo>
                  <a:lnTo>
                    <a:pt x="524" y="86"/>
                  </a:lnTo>
                  <a:lnTo>
                    <a:pt x="536" y="90"/>
                  </a:lnTo>
                  <a:lnTo>
                    <a:pt x="549" y="96"/>
                  </a:lnTo>
                  <a:lnTo>
                    <a:pt x="559" y="103"/>
                  </a:lnTo>
                  <a:lnTo>
                    <a:pt x="566" y="113"/>
                  </a:lnTo>
                  <a:lnTo>
                    <a:pt x="565" y="115"/>
                  </a:lnTo>
                  <a:lnTo>
                    <a:pt x="562" y="116"/>
                  </a:lnTo>
                  <a:lnTo>
                    <a:pt x="554" y="117"/>
                  </a:lnTo>
                  <a:lnTo>
                    <a:pt x="545" y="117"/>
                  </a:lnTo>
                  <a:lnTo>
                    <a:pt x="536" y="117"/>
                  </a:lnTo>
                  <a:lnTo>
                    <a:pt x="528" y="115"/>
                  </a:lnTo>
                  <a:lnTo>
                    <a:pt x="509" y="109"/>
                  </a:lnTo>
                  <a:lnTo>
                    <a:pt x="494" y="106"/>
                  </a:lnTo>
                  <a:lnTo>
                    <a:pt x="494" y="106"/>
                  </a:lnTo>
                  <a:lnTo>
                    <a:pt x="494" y="107"/>
                  </a:lnTo>
                  <a:lnTo>
                    <a:pt x="504" y="119"/>
                  </a:lnTo>
                  <a:lnTo>
                    <a:pt x="514" y="130"/>
                  </a:lnTo>
                  <a:lnTo>
                    <a:pt x="519" y="135"/>
                  </a:lnTo>
                  <a:lnTo>
                    <a:pt x="525" y="139"/>
                  </a:lnTo>
                  <a:lnTo>
                    <a:pt x="534" y="143"/>
                  </a:lnTo>
                  <a:lnTo>
                    <a:pt x="542" y="145"/>
                  </a:lnTo>
                  <a:lnTo>
                    <a:pt x="538" y="137"/>
                  </a:lnTo>
                  <a:lnTo>
                    <a:pt x="535" y="129"/>
                  </a:lnTo>
                  <a:lnTo>
                    <a:pt x="536" y="127"/>
                  </a:lnTo>
                  <a:lnTo>
                    <a:pt x="538" y="126"/>
                  </a:lnTo>
                  <a:lnTo>
                    <a:pt x="549" y="132"/>
                  </a:lnTo>
                  <a:lnTo>
                    <a:pt x="562" y="135"/>
                  </a:lnTo>
                  <a:lnTo>
                    <a:pt x="562" y="133"/>
                  </a:lnTo>
                  <a:lnTo>
                    <a:pt x="562" y="130"/>
                  </a:lnTo>
                  <a:lnTo>
                    <a:pt x="559" y="129"/>
                  </a:lnTo>
                  <a:lnTo>
                    <a:pt x="558" y="125"/>
                  </a:lnTo>
                  <a:lnTo>
                    <a:pt x="571" y="117"/>
                  </a:lnTo>
                  <a:lnTo>
                    <a:pt x="586" y="112"/>
                  </a:lnTo>
                  <a:lnTo>
                    <a:pt x="585" y="99"/>
                  </a:lnTo>
                  <a:lnTo>
                    <a:pt x="584" y="87"/>
                  </a:lnTo>
                  <a:lnTo>
                    <a:pt x="596" y="90"/>
                  </a:lnTo>
                  <a:lnTo>
                    <a:pt x="606" y="93"/>
                  </a:lnTo>
                  <a:lnTo>
                    <a:pt x="608" y="95"/>
                  </a:lnTo>
                  <a:lnTo>
                    <a:pt x="608" y="96"/>
                  </a:lnTo>
                  <a:lnTo>
                    <a:pt x="608" y="97"/>
                  </a:lnTo>
                  <a:lnTo>
                    <a:pt x="606" y="99"/>
                  </a:lnTo>
                  <a:lnTo>
                    <a:pt x="604" y="100"/>
                  </a:lnTo>
                  <a:lnTo>
                    <a:pt x="599" y="100"/>
                  </a:lnTo>
                  <a:lnTo>
                    <a:pt x="599" y="106"/>
                  </a:lnTo>
                  <a:lnTo>
                    <a:pt x="599" y="110"/>
                  </a:lnTo>
                  <a:lnTo>
                    <a:pt x="608" y="109"/>
                  </a:lnTo>
                  <a:lnTo>
                    <a:pt x="616" y="106"/>
                  </a:lnTo>
                  <a:lnTo>
                    <a:pt x="624" y="103"/>
                  </a:lnTo>
                  <a:lnTo>
                    <a:pt x="629" y="99"/>
                  </a:lnTo>
                  <a:lnTo>
                    <a:pt x="636" y="95"/>
                  </a:lnTo>
                  <a:lnTo>
                    <a:pt x="645" y="92"/>
                  </a:lnTo>
                  <a:lnTo>
                    <a:pt x="654" y="89"/>
                  </a:lnTo>
                  <a:lnTo>
                    <a:pt x="665" y="87"/>
                  </a:lnTo>
                  <a:lnTo>
                    <a:pt x="665" y="92"/>
                  </a:lnTo>
                  <a:lnTo>
                    <a:pt x="665" y="95"/>
                  </a:lnTo>
                  <a:lnTo>
                    <a:pt x="679" y="95"/>
                  </a:lnTo>
                  <a:lnTo>
                    <a:pt x="694" y="92"/>
                  </a:lnTo>
                  <a:lnTo>
                    <a:pt x="708" y="89"/>
                  </a:lnTo>
                  <a:lnTo>
                    <a:pt x="719" y="85"/>
                  </a:lnTo>
                  <a:lnTo>
                    <a:pt x="718" y="83"/>
                  </a:lnTo>
                  <a:lnTo>
                    <a:pt x="716" y="80"/>
                  </a:lnTo>
                  <a:lnTo>
                    <a:pt x="706" y="79"/>
                  </a:lnTo>
                  <a:lnTo>
                    <a:pt x="698" y="76"/>
                  </a:lnTo>
                  <a:lnTo>
                    <a:pt x="696" y="70"/>
                  </a:lnTo>
                  <a:lnTo>
                    <a:pt x="696" y="66"/>
                  </a:lnTo>
                  <a:lnTo>
                    <a:pt x="718" y="72"/>
                  </a:lnTo>
                  <a:lnTo>
                    <a:pt x="741" y="79"/>
                  </a:lnTo>
                  <a:lnTo>
                    <a:pt x="763" y="87"/>
                  </a:lnTo>
                  <a:lnTo>
                    <a:pt x="786" y="93"/>
                  </a:lnTo>
                  <a:lnTo>
                    <a:pt x="789" y="92"/>
                  </a:lnTo>
                  <a:lnTo>
                    <a:pt x="791" y="89"/>
                  </a:lnTo>
                  <a:lnTo>
                    <a:pt x="773" y="79"/>
                  </a:lnTo>
                  <a:lnTo>
                    <a:pt x="759" y="70"/>
                  </a:lnTo>
                  <a:lnTo>
                    <a:pt x="759" y="62"/>
                  </a:lnTo>
                  <a:lnTo>
                    <a:pt x="761" y="55"/>
                  </a:lnTo>
                  <a:lnTo>
                    <a:pt x="763" y="49"/>
                  </a:lnTo>
                  <a:lnTo>
                    <a:pt x="765" y="45"/>
                  </a:lnTo>
                  <a:lnTo>
                    <a:pt x="768" y="43"/>
                  </a:lnTo>
                  <a:lnTo>
                    <a:pt x="771" y="40"/>
                  </a:lnTo>
                  <a:lnTo>
                    <a:pt x="782" y="45"/>
                  </a:lnTo>
                  <a:lnTo>
                    <a:pt x="795" y="48"/>
                  </a:lnTo>
                  <a:lnTo>
                    <a:pt x="796" y="56"/>
                  </a:lnTo>
                  <a:lnTo>
                    <a:pt x="799" y="63"/>
                  </a:lnTo>
                  <a:lnTo>
                    <a:pt x="803" y="69"/>
                  </a:lnTo>
                  <a:lnTo>
                    <a:pt x="809" y="75"/>
                  </a:lnTo>
                  <a:lnTo>
                    <a:pt x="815" y="80"/>
                  </a:lnTo>
                  <a:lnTo>
                    <a:pt x="819" y="86"/>
                  </a:lnTo>
                  <a:lnTo>
                    <a:pt x="823" y="92"/>
                  </a:lnTo>
                  <a:lnTo>
                    <a:pt x="826" y="97"/>
                  </a:lnTo>
                  <a:lnTo>
                    <a:pt x="821" y="103"/>
                  </a:lnTo>
                  <a:lnTo>
                    <a:pt x="815" y="110"/>
                  </a:lnTo>
                  <a:lnTo>
                    <a:pt x="818" y="113"/>
                  </a:lnTo>
                  <a:lnTo>
                    <a:pt x="821" y="117"/>
                  </a:lnTo>
                  <a:lnTo>
                    <a:pt x="825" y="117"/>
                  </a:lnTo>
                  <a:lnTo>
                    <a:pt x="829" y="117"/>
                  </a:lnTo>
                  <a:lnTo>
                    <a:pt x="835" y="112"/>
                  </a:lnTo>
                  <a:lnTo>
                    <a:pt x="839" y="107"/>
                  </a:lnTo>
                  <a:lnTo>
                    <a:pt x="839" y="97"/>
                  </a:lnTo>
                  <a:lnTo>
                    <a:pt x="835" y="90"/>
                  </a:lnTo>
                  <a:lnTo>
                    <a:pt x="835" y="90"/>
                  </a:lnTo>
                  <a:lnTo>
                    <a:pt x="835" y="89"/>
                  </a:lnTo>
                  <a:lnTo>
                    <a:pt x="846" y="90"/>
                  </a:lnTo>
                  <a:lnTo>
                    <a:pt x="855" y="92"/>
                  </a:lnTo>
                  <a:lnTo>
                    <a:pt x="856" y="96"/>
                  </a:lnTo>
                  <a:lnTo>
                    <a:pt x="856" y="97"/>
                  </a:lnTo>
                  <a:lnTo>
                    <a:pt x="859" y="97"/>
                  </a:lnTo>
                  <a:lnTo>
                    <a:pt x="863" y="97"/>
                  </a:lnTo>
                  <a:lnTo>
                    <a:pt x="862" y="96"/>
                  </a:lnTo>
                  <a:lnTo>
                    <a:pt x="861" y="95"/>
                  </a:lnTo>
                  <a:lnTo>
                    <a:pt x="858" y="90"/>
                  </a:lnTo>
                  <a:lnTo>
                    <a:pt x="855" y="86"/>
                  </a:lnTo>
                  <a:lnTo>
                    <a:pt x="842" y="86"/>
                  </a:lnTo>
                  <a:lnTo>
                    <a:pt x="829" y="86"/>
                  </a:lnTo>
                  <a:lnTo>
                    <a:pt x="819" y="72"/>
                  </a:lnTo>
                  <a:lnTo>
                    <a:pt x="809" y="59"/>
                  </a:lnTo>
                  <a:lnTo>
                    <a:pt x="811" y="53"/>
                  </a:lnTo>
                  <a:lnTo>
                    <a:pt x="812" y="50"/>
                  </a:lnTo>
                  <a:lnTo>
                    <a:pt x="819" y="56"/>
                  </a:lnTo>
                  <a:lnTo>
                    <a:pt x="826" y="62"/>
                  </a:lnTo>
                  <a:lnTo>
                    <a:pt x="831" y="63"/>
                  </a:lnTo>
                  <a:lnTo>
                    <a:pt x="836" y="65"/>
                  </a:lnTo>
                  <a:lnTo>
                    <a:pt x="842" y="65"/>
                  </a:lnTo>
                  <a:lnTo>
                    <a:pt x="848" y="63"/>
                  </a:lnTo>
                  <a:lnTo>
                    <a:pt x="839" y="60"/>
                  </a:lnTo>
                  <a:lnTo>
                    <a:pt x="832" y="58"/>
                  </a:lnTo>
                  <a:lnTo>
                    <a:pt x="832" y="52"/>
                  </a:lnTo>
                  <a:lnTo>
                    <a:pt x="832" y="46"/>
                  </a:lnTo>
                  <a:lnTo>
                    <a:pt x="845" y="50"/>
                  </a:lnTo>
                  <a:lnTo>
                    <a:pt x="856" y="56"/>
                  </a:lnTo>
                  <a:lnTo>
                    <a:pt x="861" y="58"/>
                  </a:lnTo>
                  <a:lnTo>
                    <a:pt x="866" y="59"/>
                  </a:lnTo>
                  <a:lnTo>
                    <a:pt x="872" y="60"/>
                  </a:lnTo>
                  <a:lnTo>
                    <a:pt x="878" y="60"/>
                  </a:lnTo>
                  <a:lnTo>
                    <a:pt x="876" y="58"/>
                  </a:lnTo>
                  <a:lnTo>
                    <a:pt x="875" y="56"/>
                  </a:lnTo>
                  <a:lnTo>
                    <a:pt x="861" y="49"/>
                  </a:lnTo>
                  <a:lnTo>
                    <a:pt x="848" y="43"/>
                  </a:lnTo>
                  <a:lnTo>
                    <a:pt x="848" y="40"/>
                  </a:lnTo>
                  <a:lnTo>
                    <a:pt x="848" y="38"/>
                  </a:lnTo>
                  <a:lnTo>
                    <a:pt x="849" y="36"/>
                  </a:lnTo>
                  <a:lnTo>
                    <a:pt x="851" y="35"/>
                  </a:lnTo>
                  <a:lnTo>
                    <a:pt x="863" y="35"/>
                  </a:lnTo>
                  <a:lnTo>
                    <a:pt x="875" y="36"/>
                  </a:lnTo>
                  <a:lnTo>
                    <a:pt x="885" y="38"/>
                  </a:lnTo>
                  <a:lnTo>
                    <a:pt x="896" y="39"/>
                  </a:lnTo>
                  <a:lnTo>
                    <a:pt x="896" y="39"/>
                  </a:lnTo>
                  <a:lnTo>
                    <a:pt x="896" y="38"/>
                  </a:lnTo>
                  <a:lnTo>
                    <a:pt x="892" y="35"/>
                  </a:lnTo>
                  <a:lnTo>
                    <a:pt x="889" y="32"/>
                  </a:lnTo>
                  <a:lnTo>
                    <a:pt x="888" y="28"/>
                  </a:lnTo>
                  <a:lnTo>
                    <a:pt x="888" y="22"/>
                  </a:lnTo>
                  <a:lnTo>
                    <a:pt x="901" y="22"/>
                  </a:lnTo>
                  <a:lnTo>
                    <a:pt x="915" y="22"/>
                  </a:lnTo>
                  <a:lnTo>
                    <a:pt x="928" y="20"/>
                  </a:lnTo>
                  <a:lnTo>
                    <a:pt x="939" y="18"/>
                  </a:lnTo>
                  <a:lnTo>
                    <a:pt x="952" y="15"/>
                  </a:lnTo>
                  <a:lnTo>
                    <a:pt x="962" y="10"/>
                  </a:lnTo>
                  <a:lnTo>
                    <a:pt x="971" y="6"/>
                  </a:lnTo>
                  <a:lnTo>
                    <a:pt x="978" y="0"/>
                  </a:lnTo>
                  <a:lnTo>
                    <a:pt x="992" y="0"/>
                  </a:lnTo>
                  <a:lnTo>
                    <a:pt x="1002" y="2"/>
                  </a:lnTo>
                  <a:lnTo>
                    <a:pt x="1010" y="6"/>
                  </a:lnTo>
                  <a:lnTo>
                    <a:pt x="1019" y="10"/>
                  </a:lnTo>
                  <a:lnTo>
                    <a:pt x="1040" y="10"/>
                  </a:lnTo>
                  <a:lnTo>
                    <a:pt x="1062" y="10"/>
                  </a:lnTo>
                  <a:lnTo>
                    <a:pt x="1066" y="16"/>
                  </a:lnTo>
                  <a:lnTo>
                    <a:pt x="1072" y="22"/>
                  </a:lnTo>
                  <a:lnTo>
                    <a:pt x="1073" y="25"/>
                  </a:lnTo>
                  <a:lnTo>
                    <a:pt x="1075" y="29"/>
                  </a:lnTo>
                  <a:lnTo>
                    <a:pt x="1073" y="29"/>
                  </a:lnTo>
                  <a:lnTo>
                    <a:pt x="1072" y="29"/>
                  </a:lnTo>
                  <a:lnTo>
                    <a:pt x="1065" y="32"/>
                  </a:lnTo>
                  <a:lnTo>
                    <a:pt x="1059" y="33"/>
                  </a:lnTo>
                  <a:lnTo>
                    <a:pt x="1055" y="36"/>
                  </a:lnTo>
                  <a:lnTo>
                    <a:pt x="1050" y="42"/>
                  </a:lnTo>
                  <a:lnTo>
                    <a:pt x="1050" y="43"/>
                  </a:lnTo>
                  <a:lnTo>
                    <a:pt x="1050" y="43"/>
                  </a:lnTo>
                  <a:lnTo>
                    <a:pt x="1052" y="43"/>
                  </a:lnTo>
                  <a:lnTo>
                    <a:pt x="1055" y="43"/>
                  </a:lnTo>
                  <a:lnTo>
                    <a:pt x="1059" y="43"/>
                  </a:lnTo>
                  <a:lnTo>
                    <a:pt x="1063" y="42"/>
                  </a:lnTo>
                  <a:lnTo>
                    <a:pt x="1068" y="39"/>
                  </a:lnTo>
                  <a:lnTo>
                    <a:pt x="1073" y="36"/>
                  </a:lnTo>
                  <a:lnTo>
                    <a:pt x="1080" y="33"/>
                  </a:lnTo>
                  <a:lnTo>
                    <a:pt x="1086" y="32"/>
                  </a:lnTo>
                  <a:lnTo>
                    <a:pt x="1093" y="32"/>
                  </a:lnTo>
                  <a:lnTo>
                    <a:pt x="1099" y="33"/>
                  </a:lnTo>
                  <a:lnTo>
                    <a:pt x="1118" y="39"/>
                  </a:lnTo>
                  <a:lnTo>
                    <a:pt x="1139" y="43"/>
                  </a:lnTo>
                  <a:lnTo>
                    <a:pt x="1160" y="46"/>
                  </a:lnTo>
                  <a:lnTo>
                    <a:pt x="1182" y="46"/>
                  </a:lnTo>
                  <a:lnTo>
                    <a:pt x="1183" y="43"/>
                  </a:lnTo>
                  <a:lnTo>
                    <a:pt x="1186" y="39"/>
                  </a:lnTo>
                  <a:lnTo>
                    <a:pt x="1202" y="40"/>
                  </a:lnTo>
                  <a:lnTo>
                    <a:pt x="1220" y="42"/>
                  </a:lnTo>
                  <a:lnTo>
                    <a:pt x="1232" y="49"/>
                  </a:lnTo>
                  <a:lnTo>
                    <a:pt x="1242" y="56"/>
                  </a:lnTo>
                  <a:lnTo>
                    <a:pt x="1247" y="60"/>
                  </a:lnTo>
                  <a:lnTo>
                    <a:pt x="1255" y="63"/>
                  </a:lnTo>
                  <a:lnTo>
                    <a:pt x="1262" y="65"/>
                  </a:lnTo>
                  <a:lnTo>
                    <a:pt x="1272" y="66"/>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52" name="Freeform 36"/>
            <p:cNvSpPr>
              <a:spLocks/>
            </p:cNvSpPr>
            <p:nvPr/>
          </p:nvSpPr>
          <p:spPr bwMode="auto">
            <a:xfrm>
              <a:off x="4328" y="2368"/>
              <a:ext cx="101" cy="64"/>
            </a:xfrm>
            <a:custGeom>
              <a:avLst/>
              <a:gdLst/>
              <a:ahLst/>
              <a:cxnLst>
                <a:cxn ang="0">
                  <a:pos x="101" y="13"/>
                </a:cxn>
                <a:cxn ang="0">
                  <a:pos x="89" y="13"/>
                </a:cxn>
                <a:cxn ang="0">
                  <a:pos x="77" y="13"/>
                </a:cxn>
                <a:cxn ang="0">
                  <a:pos x="67" y="15"/>
                </a:cxn>
                <a:cxn ang="0">
                  <a:pos x="57" y="17"/>
                </a:cxn>
                <a:cxn ang="0">
                  <a:pos x="47" y="20"/>
                </a:cxn>
                <a:cxn ang="0">
                  <a:pos x="40" y="25"/>
                </a:cxn>
                <a:cxn ang="0">
                  <a:pos x="33" y="30"/>
                </a:cxn>
                <a:cxn ang="0">
                  <a:pos x="29" y="37"/>
                </a:cxn>
                <a:cxn ang="0">
                  <a:pos x="29" y="45"/>
                </a:cxn>
                <a:cxn ang="0">
                  <a:pos x="27" y="53"/>
                </a:cxn>
                <a:cxn ang="0">
                  <a:pos x="33" y="55"/>
                </a:cxn>
                <a:cxn ang="0">
                  <a:pos x="40" y="57"/>
                </a:cxn>
                <a:cxn ang="0">
                  <a:pos x="47" y="60"/>
                </a:cxn>
                <a:cxn ang="0">
                  <a:pos x="51" y="64"/>
                </a:cxn>
                <a:cxn ang="0">
                  <a:pos x="33" y="64"/>
                </a:cxn>
                <a:cxn ang="0">
                  <a:pos x="16" y="64"/>
                </a:cxn>
                <a:cxn ang="0">
                  <a:pos x="13" y="60"/>
                </a:cxn>
                <a:cxn ang="0">
                  <a:pos x="10" y="57"/>
                </a:cxn>
                <a:cxn ang="0">
                  <a:pos x="6" y="56"/>
                </a:cxn>
                <a:cxn ang="0">
                  <a:pos x="0" y="56"/>
                </a:cxn>
                <a:cxn ang="0">
                  <a:pos x="0" y="46"/>
                </a:cxn>
                <a:cxn ang="0">
                  <a:pos x="3" y="39"/>
                </a:cxn>
                <a:cxn ang="0">
                  <a:pos x="11" y="36"/>
                </a:cxn>
                <a:cxn ang="0">
                  <a:pos x="20" y="33"/>
                </a:cxn>
                <a:cxn ang="0">
                  <a:pos x="17" y="30"/>
                </a:cxn>
                <a:cxn ang="0">
                  <a:pos x="14" y="27"/>
                </a:cxn>
                <a:cxn ang="0">
                  <a:pos x="33" y="19"/>
                </a:cxn>
                <a:cxn ang="0">
                  <a:pos x="54" y="9"/>
                </a:cxn>
                <a:cxn ang="0">
                  <a:pos x="66" y="5"/>
                </a:cxn>
                <a:cxn ang="0">
                  <a:pos x="77" y="2"/>
                </a:cxn>
                <a:cxn ang="0">
                  <a:pos x="90" y="0"/>
                </a:cxn>
                <a:cxn ang="0">
                  <a:pos x="101" y="2"/>
                </a:cxn>
                <a:cxn ang="0">
                  <a:pos x="101" y="7"/>
                </a:cxn>
                <a:cxn ang="0">
                  <a:pos x="101" y="13"/>
                </a:cxn>
              </a:cxnLst>
              <a:rect l="0" t="0" r="r" b="b"/>
              <a:pathLst>
                <a:path w="101" h="64">
                  <a:moveTo>
                    <a:pt x="101" y="13"/>
                  </a:moveTo>
                  <a:lnTo>
                    <a:pt x="89" y="13"/>
                  </a:lnTo>
                  <a:lnTo>
                    <a:pt x="77" y="13"/>
                  </a:lnTo>
                  <a:lnTo>
                    <a:pt x="67" y="15"/>
                  </a:lnTo>
                  <a:lnTo>
                    <a:pt x="57" y="17"/>
                  </a:lnTo>
                  <a:lnTo>
                    <a:pt x="47" y="20"/>
                  </a:lnTo>
                  <a:lnTo>
                    <a:pt x="40" y="25"/>
                  </a:lnTo>
                  <a:lnTo>
                    <a:pt x="33" y="30"/>
                  </a:lnTo>
                  <a:lnTo>
                    <a:pt x="29" y="37"/>
                  </a:lnTo>
                  <a:lnTo>
                    <a:pt x="29" y="45"/>
                  </a:lnTo>
                  <a:lnTo>
                    <a:pt x="27" y="53"/>
                  </a:lnTo>
                  <a:lnTo>
                    <a:pt x="33" y="55"/>
                  </a:lnTo>
                  <a:lnTo>
                    <a:pt x="40" y="57"/>
                  </a:lnTo>
                  <a:lnTo>
                    <a:pt x="47" y="60"/>
                  </a:lnTo>
                  <a:lnTo>
                    <a:pt x="51" y="64"/>
                  </a:lnTo>
                  <a:lnTo>
                    <a:pt x="33" y="64"/>
                  </a:lnTo>
                  <a:lnTo>
                    <a:pt x="16" y="64"/>
                  </a:lnTo>
                  <a:lnTo>
                    <a:pt x="13" y="60"/>
                  </a:lnTo>
                  <a:lnTo>
                    <a:pt x="10" y="57"/>
                  </a:lnTo>
                  <a:lnTo>
                    <a:pt x="6" y="56"/>
                  </a:lnTo>
                  <a:lnTo>
                    <a:pt x="0" y="56"/>
                  </a:lnTo>
                  <a:lnTo>
                    <a:pt x="0" y="46"/>
                  </a:lnTo>
                  <a:lnTo>
                    <a:pt x="3" y="39"/>
                  </a:lnTo>
                  <a:lnTo>
                    <a:pt x="11" y="36"/>
                  </a:lnTo>
                  <a:lnTo>
                    <a:pt x="20" y="33"/>
                  </a:lnTo>
                  <a:lnTo>
                    <a:pt x="17" y="30"/>
                  </a:lnTo>
                  <a:lnTo>
                    <a:pt x="14" y="27"/>
                  </a:lnTo>
                  <a:lnTo>
                    <a:pt x="33" y="19"/>
                  </a:lnTo>
                  <a:lnTo>
                    <a:pt x="54" y="9"/>
                  </a:lnTo>
                  <a:lnTo>
                    <a:pt x="66" y="5"/>
                  </a:lnTo>
                  <a:lnTo>
                    <a:pt x="77" y="2"/>
                  </a:lnTo>
                  <a:lnTo>
                    <a:pt x="90" y="0"/>
                  </a:lnTo>
                  <a:lnTo>
                    <a:pt x="101" y="2"/>
                  </a:lnTo>
                  <a:lnTo>
                    <a:pt x="101" y="7"/>
                  </a:lnTo>
                  <a:lnTo>
                    <a:pt x="101" y="13"/>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53" name="Freeform 37"/>
            <p:cNvSpPr>
              <a:spLocks/>
            </p:cNvSpPr>
            <p:nvPr/>
          </p:nvSpPr>
          <p:spPr bwMode="auto">
            <a:xfrm>
              <a:off x="3150" y="2371"/>
              <a:ext cx="66" cy="16"/>
            </a:xfrm>
            <a:custGeom>
              <a:avLst/>
              <a:gdLst/>
              <a:ahLst/>
              <a:cxnLst>
                <a:cxn ang="0">
                  <a:pos x="32" y="0"/>
                </a:cxn>
                <a:cxn ang="0">
                  <a:pos x="37" y="0"/>
                </a:cxn>
                <a:cxn ang="0">
                  <a:pos x="42" y="0"/>
                </a:cxn>
                <a:cxn ang="0">
                  <a:pos x="44" y="0"/>
                </a:cxn>
                <a:cxn ang="0">
                  <a:pos x="47" y="3"/>
                </a:cxn>
                <a:cxn ang="0">
                  <a:pos x="46" y="6"/>
                </a:cxn>
                <a:cxn ang="0">
                  <a:pos x="44" y="9"/>
                </a:cxn>
                <a:cxn ang="0">
                  <a:pos x="54" y="10"/>
                </a:cxn>
                <a:cxn ang="0">
                  <a:pos x="66" y="12"/>
                </a:cxn>
                <a:cxn ang="0">
                  <a:pos x="64" y="13"/>
                </a:cxn>
                <a:cxn ang="0">
                  <a:pos x="63" y="16"/>
                </a:cxn>
                <a:cxn ang="0">
                  <a:pos x="46" y="16"/>
                </a:cxn>
                <a:cxn ang="0">
                  <a:pos x="30" y="14"/>
                </a:cxn>
                <a:cxn ang="0">
                  <a:pos x="14" y="12"/>
                </a:cxn>
                <a:cxn ang="0">
                  <a:pos x="0" y="9"/>
                </a:cxn>
                <a:cxn ang="0">
                  <a:pos x="0" y="7"/>
                </a:cxn>
                <a:cxn ang="0">
                  <a:pos x="0" y="6"/>
                </a:cxn>
                <a:cxn ang="0">
                  <a:pos x="2" y="4"/>
                </a:cxn>
                <a:cxn ang="0">
                  <a:pos x="2" y="3"/>
                </a:cxn>
                <a:cxn ang="0">
                  <a:pos x="12" y="3"/>
                </a:cxn>
                <a:cxn ang="0">
                  <a:pos x="19" y="4"/>
                </a:cxn>
                <a:cxn ang="0">
                  <a:pos x="23" y="4"/>
                </a:cxn>
                <a:cxn ang="0">
                  <a:pos x="26" y="4"/>
                </a:cxn>
                <a:cxn ang="0">
                  <a:pos x="29" y="3"/>
                </a:cxn>
                <a:cxn ang="0">
                  <a:pos x="32" y="0"/>
                </a:cxn>
              </a:cxnLst>
              <a:rect l="0" t="0" r="r" b="b"/>
              <a:pathLst>
                <a:path w="66" h="16">
                  <a:moveTo>
                    <a:pt x="32" y="0"/>
                  </a:moveTo>
                  <a:lnTo>
                    <a:pt x="37" y="0"/>
                  </a:lnTo>
                  <a:lnTo>
                    <a:pt x="42" y="0"/>
                  </a:lnTo>
                  <a:lnTo>
                    <a:pt x="44" y="0"/>
                  </a:lnTo>
                  <a:lnTo>
                    <a:pt x="47" y="3"/>
                  </a:lnTo>
                  <a:lnTo>
                    <a:pt x="46" y="6"/>
                  </a:lnTo>
                  <a:lnTo>
                    <a:pt x="44" y="9"/>
                  </a:lnTo>
                  <a:lnTo>
                    <a:pt x="54" y="10"/>
                  </a:lnTo>
                  <a:lnTo>
                    <a:pt x="66" y="12"/>
                  </a:lnTo>
                  <a:lnTo>
                    <a:pt x="64" y="13"/>
                  </a:lnTo>
                  <a:lnTo>
                    <a:pt x="63" y="16"/>
                  </a:lnTo>
                  <a:lnTo>
                    <a:pt x="46" y="16"/>
                  </a:lnTo>
                  <a:lnTo>
                    <a:pt x="30" y="14"/>
                  </a:lnTo>
                  <a:lnTo>
                    <a:pt x="14" y="12"/>
                  </a:lnTo>
                  <a:lnTo>
                    <a:pt x="0" y="9"/>
                  </a:lnTo>
                  <a:lnTo>
                    <a:pt x="0" y="7"/>
                  </a:lnTo>
                  <a:lnTo>
                    <a:pt x="0" y="6"/>
                  </a:lnTo>
                  <a:lnTo>
                    <a:pt x="2" y="4"/>
                  </a:lnTo>
                  <a:lnTo>
                    <a:pt x="2" y="3"/>
                  </a:lnTo>
                  <a:lnTo>
                    <a:pt x="12" y="3"/>
                  </a:lnTo>
                  <a:lnTo>
                    <a:pt x="19" y="4"/>
                  </a:lnTo>
                  <a:lnTo>
                    <a:pt x="23" y="4"/>
                  </a:lnTo>
                  <a:lnTo>
                    <a:pt x="26" y="4"/>
                  </a:lnTo>
                  <a:lnTo>
                    <a:pt x="29" y="3"/>
                  </a:lnTo>
                  <a:lnTo>
                    <a:pt x="32"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54" name="Freeform 38"/>
            <p:cNvSpPr>
              <a:spLocks/>
            </p:cNvSpPr>
            <p:nvPr/>
          </p:nvSpPr>
          <p:spPr bwMode="auto">
            <a:xfrm>
              <a:off x="3229" y="2373"/>
              <a:ext cx="90" cy="18"/>
            </a:xfrm>
            <a:custGeom>
              <a:avLst/>
              <a:gdLst/>
              <a:ahLst/>
              <a:cxnLst>
                <a:cxn ang="0">
                  <a:pos x="7" y="0"/>
                </a:cxn>
                <a:cxn ang="0">
                  <a:pos x="11" y="0"/>
                </a:cxn>
                <a:cxn ang="0">
                  <a:pos x="14" y="0"/>
                </a:cxn>
                <a:cxn ang="0">
                  <a:pos x="18" y="0"/>
                </a:cxn>
                <a:cxn ang="0">
                  <a:pos x="21" y="1"/>
                </a:cxn>
                <a:cxn ang="0">
                  <a:pos x="37" y="5"/>
                </a:cxn>
                <a:cxn ang="0">
                  <a:pos x="58" y="8"/>
                </a:cxn>
                <a:cxn ang="0">
                  <a:pos x="80" y="11"/>
                </a:cxn>
                <a:cxn ang="0">
                  <a:pos x="90" y="14"/>
                </a:cxn>
                <a:cxn ang="0">
                  <a:pos x="88" y="15"/>
                </a:cxn>
                <a:cxn ang="0">
                  <a:pos x="88" y="17"/>
                </a:cxn>
                <a:cxn ang="0">
                  <a:pos x="64" y="18"/>
                </a:cxn>
                <a:cxn ang="0">
                  <a:pos x="42" y="18"/>
                </a:cxn>
                <a:cxn ang="0">
                  <a:pos x="21" y="17"/>
                </a:cxn>
                <a:cxn ang="0">
                  <a:pos x="0" y="14"/>
                </a:cxn>
                <a:cxn ang="0">
                  <a:pos x="2" y="5"/>
                </a:cxn>
                <a:cxn ang="0">
                  <a:pos x="7" y="0"/>
                </a:cxn>
              </a:cxnLst>
              <a:rect l="0" t="0" r="r" b="b"/>
              <a:pathLst>
                <a:path w="90" h="18">
                  <a:moveTo>
                    <a:pt x="7" y="0"/>
                  </a:moveTo>
                  <a:lnTo>
                    <a:pt x="11" y="0"/>
                  </a:lnTo>
                  <a:lnTo>
                    <a:pt x="14" y="0"/>
                  </a:lnTo>
                  <a:lnTo>
                    <a:pt x="18" y="0"/>
                  </a:lnTo>
                  <a:lnTo>
                    <a:pt x="21" y="1"/>
                  </a:lnTo>
                  <a:lnTo>
                    <a:pt x="37" y="5"/>
                  </a:lnTo>
                  <a:lnTo>
                    <a:pt x="58" y="8"/>
                  </a:lnTo>
                  <a:lnTo>
                    <a:pt x="80" y="11"/>
                  </a:lnTo>
                  <a:lnTo>
                    <a:pt x="90" y="14"/>
                  </a:lnTo>
                  <a:lnTo>
                    <a:pt x="88" y="15"/>
                  </a:lnTo>
                  <a:lnTo>
                    <a:pt x="88" y="17"/>
                  </a:lnTo>
                  <a:lnTo>
                    <a:pt x="64" y="18"/>
                  </a:lnTo>
                  <a:lnTo>
                    <a:pt x="42" y="18"/>
                  </a:lnTo>
                  <a:lnTo>
                    <a:pt x="21" y="17"/>
                  </a:lnTo>
                  <a:lnTo>
                    <a:pt x="0" y="14"/>
                  </a:lnTo>
                  <a:lnTo>
                    <a:pt x="2" y="5"/>
                  </a:lnTo>
                  <a:lnTo>
                    <a:pt x="7"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55" name="Freeform 39"/>
            <p:cNvSpPr>
              <a:spLocks/>
            </p:cNvSpPr>
            <p:nvPr/>
          </p:nvSpPr>
          <p:spPr bwMode="auto">
            <a:xfrm>
              <a:off x="4669" y="2375"/>
              <a:ext cx="2" cy="3"/>
            </a:xfrm>
            <a:custGeom>
              <a:avLst/>
              <a:gdLst/>
              <a:ahLst/>
              <a:cxnLst>
                <a:cxn ang="0">
                  <a:pos x="0" y="0"/>
                </a:cxn>
                <a:cxn ang="0">
                  <a:pos x="2" y="2"/>
                </a:cxn>
                <a:cxn ang="0">
                  <a:pos x="2" y="3"/>
                </a:cxn>
                <a:cxn ang="0">
                  <a:pos x="2" y="2"/>
                </a:cxn>
                <a:cxn ang="0">
                  <a:pos x="0" y="0"/>
                </a:cxn>
              </a:cxnLst>
              <a:rect l="0" t="0" r="r" b="b"/>
              <a:pathLst>
                <a:path w="2" h="3">
                  <a:moveTo>
                    <a:pt x="0" y="0"/>
                  </a:moveTo>
                  <a:lnTo>
                    <a:pt x="2" y="2"/>
                  </a:lnTo>
                  <a:lnTo>
                    <a:pt x="2" y="3"/>
                  </a:lnTo>
                  <a:lnTo>
                    <a:pt x="2" y="2"/>
                  </a:lnTo>
                  <a:lnTo>
                    <a:pt x="0"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56" name="Freeform 40"/>
            <p:cNvSpPr>
              <a:spLocks/>
            </p:cNvSpPr>
            <p:nvPr/>
          </p:nvSpPr>
          <p:spPr bwMode="auto">
            <a:xfrm>
              <a:off x="4946" y="2380"/>
              <a:ext cx="63" cy="14"/>
            </a:xfrm>
            <a:custGeom>
              <a:avLst/>
              <a:gdLst/>
              <a:ahLst/>
              <a:cxnLst>
                <a:cxn ang="0">
                  <a:pos x="0" y="0"/>
                </a:cxn>
                <a:cxn ang="0">
                  <a:pos x="16" y="1"/>
                </a:cxn>
                <a:cxn ang="0">
                  <a:pos x="32" y="1"/>
                </a:cxn>
                <a:cxn ang="0">
                  <a:pos x="47" y="3"/>
                </a:cxn>
                <a:cxn ang="0">
                  <a:pos x="63" y="4"/>
                </a:cxn>
                <a:cxn ang="0">
                  <a:pos x="63" y="7"/>
                </a:cxn>
                <a:cxn ang="0">
                  <a:pos x="63" y="10"/>
                </a:cxn>
                <a:cxn ang="0">
                  <a:pos x="56" y="13"/>
                </a:cxn>
                <a:cxn ang="0">
                  <a:pos x="47" y="13"/>
                </a:cxn>
                <a:cxn ang="0">
                  <a:pos x="39" y="14"/>
                </a:cxn>
                <a:cxn ang="0">
                  <a:pos x="30" y="13"/>
                </a:cxn>
                <a:cxn ang="0">
                  <a:pos x="14" y="10"/>
                </a:cxn>
                <a:cxn ang="0">
                  <a:pos x="0" y="4"/>
                </a:cxn>
                <a:cxn ang="0">
                  <a:pos x="0" y="1"/>
                </a:cxn>
                <a:cxn ang="0">
                  <a:pos x="0" y="0"/>
                </a:cxn>
              </a:cxnLst>
              <a:rect l="0" t="0" r="r" b="b"/>
              <a:pathLst>
                <a:path w="63" h="14">
                  <a:moveTo>
                    <a:pt x="0" y="0"/>
                  </a:moveTo>
                  <a:lnTo>
                    <a:pt x="16" y="1"/>
                  </a:lnTo>
                  <a:lnTo>
                    <a:pt x="32" y="1"/>
                  </a:lnTo>
                  <a:lnTo>
                    <a:pt x="47" y="3"/>
                  </a:lnTo>
                  <a:lnTo>
                    <a:pt x="63" y="4"/>
                  </a:lnTo>
                  <a:lnTo>
                    <a:pt x="63" y="7"/>
                  </a:lnTo>
                  <a:lnTo>
                    <a:pt x="63" y="10"/>
                  </a:lnTo>
                  <a:lnTo>
                    <a:pt x="56" y="13"/>
                  </a:lnTo>
                  <a:lnTo>
                    <a:pt x="47" y="13"/>
                  </a:lnTo>
                  <a:lnTo>
                    <a:pt x="39" y="14"/>
                  </a:lnTo>
                  <a:lnTo>
                    <a:pt x="30" y="13"/>
                  </a:lnTo>
                  <a:lnTo>
                    <a:pt x="14" y="10"/>
                  </a:lnTo>
                  <a:lnTo>
                    <a:pt x="0" y="4"/>
                  </a:lnTo>
                  <a:lnTo>
                    <a:pt x="0" y="1"/>
                  </a:lnTo>
                  <a:lnTo>
                    <a:pt x="0"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57" name="Freeform 41"/>
            <p:cNvSpPr>
              <a:spLocks/>
            </p:cNvSpPr>
            <p:nvPr/>
          </p:nvSpPr>
          <p:spPr bwMode="auto">
            <a:xfrm>
              <a:off x="2936" y="2390"/>
              <a:ext cx="168" cy="60"/>
            </a:xfrm>
            <a:custGeom>
              <a:avLst/>
              <a:gdLst/>
              <a:ahLst/>
              <a:cxnLst>
                <a:cxn ang="0">
                  <a:pos x="58" y="1"/>
                </a:cxn>
                <a:cxn ang="0">
                  <a:pos x="84" y="5"/>
                </a:cxn>
                <a:cxn ang="0">
                  <a:pos x="91" y="10"/>
                </a:cxn>
                <a:cxn ang="0">
                  <a:pos x="94" y="14"/>
                </a:cxn>
                <a:cxn ang="0">
                  <a:pos x="98" y="15"/>
                </a:cxn>
                <a:cxn ang="0">
                  <a:pos x="104" y="15"/>
                </a:cxn>
                <a:cxn ang="0">
                  <a:pos x="110" y="14"/>
                </a:cxn>
                <a:cxn ang="0">
                  <a:pos x="116" y="18"/>
                </a:cxn>
                <a:cxn ang="0">
                  <a:pos x="120" y="23"/>
                </a:cxn>
                <a:cxn ang="0">
                  <a:pos x="124" y="20"/>
                </a:cxn>
                <a:cxn ang="0">
                  <a:pos x="128" y="17"/>
                </a:cxn>
                <a:cxn ang="0">
                  <a:pos x="133" y="21"/>
                </a:cxn>
                <a:cxn ang="0">
                  <a:pos x="146" y="20"/>
                </a:cxn>
                <a:cxn ang="0">
                  <a:pos x="160" y="14"/>
                </a:cxn>
                <a:cxn ang="0">
                  <a:pos x="164" y="20"/>
                </a:cxn>
                <a:cxn ang="0">
                  <a:pos x="158" y="31"/>
                </a:cxn>
                <a:cxn ang="0">
                  <a:pos x="153" y="40"/>
                </a:cxn>
                <a:cxn ang="0">
                  <a:pos x="160" y="41"/>
                </a:cxn>
                <a:cxn ang="0">
                  <a:pos x="164" y="48"/>
                </a:cxn>
                <a:cxn ang="0">
                  <a:pos x="151" y="57"/>
                </a:cxn>
                <a:cxn ang="0">
                  <a:pos x="128" y="55"/>
                </a:cxn>
                <a:cxn ang="0">
                  <a:pos x="91" y="58"/>
                </a:cxn>
                <a:cxn ang="0">
                  <a:pos x="57" y="58"/>
                </a:cxn>
                <a:cxn ang="0">
                  <a:pos x="37" y="50"/>
                </a:cxn>
                <a:cxn ang="0">
                  <a:pos x="51" y="44"/>
                </a:cxn>
                <a:cxn ang="0">
                  <a:pos x="53" y="41"/>
                </a:cxn>
                <a:cxn ang="0">
                  <a:pos x="40" y="38"/>
                </a:cxn>
                <a:cxn ang="0">
                  <a:pos x="43" y="34"/>
                </a:cxn>
                <a:cxn ang="0">
                  <a:pos x="51" y="35"/>
                </a:cxn>
                <a:cxn ang="0">
                  <a:pos x="61" y="37"/>
                </a:cxn>
                <a:cxn ang="0">
                  <a:pos x="57" y="33"/>
                </a:cxn>
                <a:cxn ang="0">
                  <a:pos x="48" y="28"/>
                </a:cxn>
                <a:cxn ang="0">
                  <a:pos x="53" y="23"/>
                </a:cxn>
                <a:cxn ang="0">
                  <a:pos x="57" y="20"/>
                </a:cxn>
                <a:cxn ang="0">
                  <a:pos x="43" y="23"/>
                </a:cxn>
                <a:cxn ang="0">
                  <a:pos x="24" y="31"/>
                </a:cxn>
                <a:cxn ang="0">
                  <a:pos x="10" y="34"/>
                </a:cxn>
                <a:cxn ang="0">
                  <a:pos x="1" y="27"/>
                </a:cxn>
                <a:cxn ang="0">
                  <a:pos x="14" y="18"/>
                </a:cxn>
                <a:cxn ang="0">
                  <a:pos x="36" y="7"/>
                </a:cxn>
              </a:cxnLst>
              <a:rect l="0" t="0" r="r" b="b"/>
              <a:pathLst>
                <a:path w="168" h="60">
                  <a:moveTo>
                    <a:pt x="43" y="0"/>
                  </a:moveTo>
                  <a:lnTo>
                    <a:pt x="58" y="1"/>
                  </a:lnTo>
                  <a:lnTo>
                    <a:pt x="73" y="4"/>
                  </a:lnTo>
                  <a:lnTo>
                    <a:pt x="84" y="5"/>
                  </a:lnTo>
                  <a:lnTo>
                    <a:pt x="93" y="4"/>
                  </a:lnTo>
                  <a:lnTo>
                    <a:pt x="91" y="10"/>
                  </a:lnTo>
                  <a:lnTo>
                    <a:pt x="90" y="14"/>
                  </a:lnTo>
                  <a:lnTo>
                    <a:pt x="94" y="14"/>
                  </a:lnTo>
                  <a:lnTo>
                    <a:pt x="97" y="14"/>
                  </a:lnTo>
                  <a:lnTo>
                    <a:pt x="98" y="15"/>
                  </a:lnTo>
                  <a:lnTo>
                    <a:pt x="100" y="18"/>
                  </a:lnTo>
                  <a:lnTo>
                    <a:pt x="104" y="15"/>
                  </a:lnTo>
                  <a:lnTo>
                    <a:pt x="106" y="14"/>
                  </a:lnTo>
                  <a:lnTo>
                    <a:pt x="110" y="14"/>
                  </a:lnTo>
                  <a:lnTo>
                    <a:pt x="116" y="14"/>
                  </a:lnTo>
                  <a:lnTo>
                    <a:pt x="116" y="18"/>
                  </a:lnTo>
                  <a:lnTo>
                    <a:pt x="117" y="23"/>
                  </a:lnTo>
                  <a:lnTo>
                    <a:pt x="120" y="23"/>
                  </a:lnTo>
                  <a:lnTo>
                    <a:pt x="123" y="23"/>
                  </a:lnTo>
                  <a:lnTo>
                    <a:pt x="124" y="20"/>
                  </a:lnTo>
                  <a:lnTo>
                    <a:pt x="126" y="17"/>
                  </a:lnTo>
                  <a:lnTo>
                    <a:pt x="128" y="17"/>
                  </a:lnTo>
                  <a:lnTo>
                    <a:pt x="134" y="15"/>
                  </a:lnTo>
                  <a:lnTo>
                    <a:pt x="133" y="21"/>
                  </a:lnTo>
                  <a:lnTo>
                    <a:pt x="133" y="25"/>
                  </a:lnTo>
                  <a:lnTo>
                    <a:pt x="146" y="20"/>
                  </a:lnTo>
                  <a:lnTo>
                    <a:pt x="156" y="11"/>
                  </a:lnTo>
                  <a:lnTo>
                    <a:pt x="160" y="14"/>
                  </a:lnTo>
                  <a:lnTo>
                    <a:pt x="164" y="15"/>
                  </a:lnTo>
                  <a:lnTo>
                    <a:pt x="164" y="20"/>
                  </a:lnTo>
                  <a:lnTo>
                    <a:pt x="164" y="23"/>
                  </a:lnTo>
                  <a:lnTo>
                    <a:pt x="158" y="31"/>
                  </a:lnTo>
                  <a:lnTo>
                    <a:pt x="153" y="40"/>
                  </a:lnTo>
                  <a:lnTo>
                    <a:pt x="153" y="40"/>
                  </a:lnTo>
                  <a:lnTo>
                    <a:pt x="153" y="41"/>
                  </a:lnTo>
                  <a:lnTo>
                    <a:pt x="160" y="41"/>
                  </a:lnTo>
                  <a:lnTo>
                    <a:pt x="168" y="42"/>
                  </a:lnTo>
                  <a:lnTo>
                    <a:pt x="164" y="48"/>
                  </a:lnTo>
                  <a:lnTo>
                    <a:pt x="158" y="52"/>
                  </a:lnTo>
                  <a:lnTo>
                    <a:pt x="151" y="57"/>
                  </a:lnTo>
                  <a:lnTo>
                    <a:pt x="147" y="60"/>
                  </a:lnTo>
                  <a:lnTo>
                    <a:pt x="128" y="55"/>
                  </a:lnTo>
                  <a:lnTo>
                    <a:pt x="113" y="54"/>
                  </a:lnTo>
                  <a:lnTo>
                    <a:pt x="91" y="58"/>
                  </a:lnTo>
                  <a:lnTo>
                    <a:pt x="74" y="60"/>
                  </a:lnTo>
                  <a:lnTo>
                    <a:pt x="57" y="58"/>
                  </a:lnTo>
                  <a:lnTo>
                    <a:pt x="36" y="54"/>
                  </a:lnTo>
                  <a:lnTo>
                    <a:pt x="37" y="50"/>
                  </a:lnTo>
                  <a:lnTo>
                    <a:pt x="37" y="47"/>
                  </a:lnTo>
                  <a:lnTo>
                    <a:pt x="51" y="44"/>
                  </a:lnTo>
                  <a:lnTo>
                    <a:pt x="66" y="41"/>
                  </a:lnTo>
                  <a:lnTo>
                    <a:pt x="53" y="41"/>
                  </a:lnTo>
                  <a:lnTo>
                    <a:pt x="40" y="41"/>
                  </a:lnTo>
                  <a:lnTo>
                    <a:pt x="40" y="38"/>
                  </a:lnTo>
                  <a:lnTo>
                    <a:pt x="40" y="35"/>
                  </a:lnTo>
                  <a:lnTo>
                    <a:pt x="43" y="34"/>
                  </a:lnTo>
                  <a:lnTo>
                    <a:pt x="46" y="34"/>
                  </a:lnTo>
                  <a:lnTo>
                    <a:pt x="51" y="35"/>
                  </a:lnTo>
                  <a:lnTo>
                    <a:pt x="56" y="35"/>
                  </a:lnTo>
                  <a:lnTo>
                    <a:pt x="61" y="37"/>
                  </a:lnTo>
                  <a:lnTo>
                    <a:pt x="67" y="35"/>
                  </a:lnTo>
                  <a:lnTo>
                    <a:pt x="57" y="33"/>
                  </a:lnTo>
                  <a:lnTo>
                    <a:pt x="47" y="31"/>
                  </a:lnTo>
                  <a:lnTo>
                    <a:pt x="48" y="28"/>
                  </a:lnTo>
                  <a:lnTo>
                    <a:pt x="48" y="25"/>
                  </a:lnTo>
                  <a:lnTo>
                    <a:pt x="53" y="23"/>
                  </a:lnTo>
                  <a:lnTo>
                    <a:pt x="57" y="20"/>
                  </a:lnTo>
                  <a:lnTo>
                    <a:pt x="57" y="20"/>
                  </a:lnTo>
                  <a:lnTo>
                    <a:pt x="57" y="18"/>
                  </a:lnTo>
                  <a:lnTo>
                    <a:pt x="43" y="23"/>
                  </a:lnTo>
                  <a:lnTo>
                    <a:pt x="30" y="28"/>
                  </a:lnTo>
                  <a:lnTo>
                    <a:pt x="24" y="31"/>
                  </a:lnTo>
                  <a:lnTo>
                    <a:pt x="17" y="33"/>
                  </a:lnTo>
                  <a:lnTo>
                    <a:pt x="10" y="34"/>
                  </a:lnTo>
                  <a:lnTo>
                    <a:pt x="0" y="33"/>
                  </a:lnTo>
                  <a:lnTo>
                    <a:pt x="1" y="27"/>
                  </a:lnTo>
                  <a:lnTo>
                    <a:pt x="1" y="21"/>
                  </a:lnTo>
                  <a:lnTo>
                    <a:pt x="14" y="18"/>
                  </a:lnTo>
                  <a:lnTo>
                    <a:pt x="26" y="14"/>
                  </a:lnTo>
                  <a:lnTo>
                    <a:pt x="36" y="7"/>
                  </a:lnTo>
                  <a:lnTo>
                    <a:pt x="43"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58" name="Freeform 42"/>
            <p:cNvSpPr>
              <a:spLocks/>
            </p:cNvSpPr>
            <p:nvPr/>
          </p:nvSpPr>
          <p:spPr bwMode="auto">
            <a:xfrm>
              <a:off x="3123" y="2397"/>
              <a:ext cx="51" cy="30"/>
            </a:xfrm>
            <a:custGeom>
              <a:avLst/>
              <a:gdLst/>
              <a:ahLst/>
              <a:cxnLst>
                <a:cxn ang="0">
                  <a:pos x="23" y="0"/>
                </a:cxn>
                <a:cxn ang="0">
                  <a:pos x="37" y="0"/>
                </a:cxn>
                <a:cxn ang="0">
                  <a:pos x="51" y="0"/>
                </a:cxn>
                <a:cxn ang="0">
                  <a:pos x="44" y="8"/>
                </a:cxn>
                <a:cxn ang="0">
                  <a:pos x="37" y="14"/>
                </a:cxn>
                <a:cxn ang="0">
                  <a:pos x="40" y="17"/>
                </a:cxn>
                <a:cxn ang="0">
                  <a:pos x="40" y="20"/>
                </a:cxn>
                <a:cxn ang="0">
                  <a:pos x="37" y="23"/>
                </a:cxn>
                <a:cxn ang="0">
                  <a:pos x="34" y="26"/>
                </a:cxn>
                <a:cxn ang="0">
                  <a:pos x="26" y="24"/>
                </a:cxn>
                <a:cxn ang="0">
                  <a:pos x="20" y="26"/>
                </a:cxn>
                <a:cxn ang="0">
                  <a:pos x="13" y="27"/>
                </a:cxn>
                <a:cxn ang="0">
                  <a:pos x="7" y="30"/>
                </a:cxn>
                <a:cxn ang="0">
                  <a:pos x="7" y="23"/>
                </a:cxn>
                <a:cxn ang="0">
                  <a:pos x="6" y="18"/>
                </a:cxn>
                <a:cxn ang="0">
                  <a:pos x="3" y="16"/>
                </a:cxn>
                <a:cxn ang="0">
                  <a:pos x="0" y="10"/>
                </a:cxn>
                <a:cxn ang="0">
                  <a:pos x="7" y="13"/>
                </a:cxn>
                <a:cxn ang="0">
                  <a:pos x="14" y="14"/>
                </a:cxn>
                <a:cxn ang="0">
                  <a:pos x="19" y="7"/>
                </a:cxn>
                <a:cxn ang="0">
                  <a:pos x="23" y="0"/>
                </a:cxn>
              </a:cxnLst>
              <a:rect l="0" t="0" r="r" b="b"/>
              <a:pathLst>
                <a:path w="51" h="30">
                  <a:moveTo>
                    <a:pt x="23" y="0"/>
                  </a:moveTo>
                  <a:lnTo>
                    <a:pt x="37" y="0"/>
                  </a:lnTo>
                  <a:lnTo>
                    <a:pt x="51" y="0"/>
                  </a:lnTo>
                  <a:lnTo>
                    <a:pt x="44" y="8"/>
                  </a:lnTo>
                  <a:lnTo>
                    <a:pt x="37" y="14"/>
                  </a:lnTo>
                  <a:lnTo>
                    <a:pt x="40" y="17"/>
                  </a:lnTo>
                  <a:lnTo>
                    <a:pt x="40" y="20"/>
                  </a:lnTo>
                  <a:lnTo>
                    <a:pt x="37" y="23"/>
                  </a:lnTo>
                  <a:lnTo>
                    <a:pt x="34" y="26"/>
                  </a:lnTo>
                  <a:lnTo>
                    <a:pt x="26" y="24"/>
                  </a:lnTo>
                  <a:lnTo>
                    <a:pt x="20" y="26"/>
                  </a:lnTo>
                  <a:lnTo>
                    <a:pt x="13" y="27"/>
                  </a:lnTo>
                  <a:lnTo>
                    <a:pt x="7" y="30"/>
                  </a:lnTo>
                  <a:lnTo>
                    <a:pt x="7" y="23"/>
                  </a:lnTo>
                  <a:lnTo>
                    <a:pt x="6" y="18"/>
                  </a:lnTo>
                  <a:lnTo>
                    <a:pt x="3" y="16"/>
                  </a:lnTo>
                  <a:lnTo>
                    <a:pt x="0" y="10"/>
                  </a:lnTo>
                  <a:lnTo>
                    <a:pt x="7" y="13"/>
                  </a:lnTo>
                  <a:lnTo>
                    <a:pt x="14" y="14"/>
                  </a:lnTo>
                  <a:lnTo>
                    <a:pt x="19" y="7"/>
                  </a:lnTo>
                  <a:lnTo>
                    <a:pt x="23"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59" name="Freeform 43"/>
            <p:cNvSpPr>
              <a:spLocks/>
            </p:cNvSpPr>
            <p:nvPr/>
          </p:nvSpPr>
          <p:spPr bwMode="auto">
            <a:xfrm>
              <a:off x="3177" y="2397"/>
              <a:ext cx="37" cy="23"/>
            </a:xfrm>
            <a:custGeom>
              <a:avLst/>
              <a:gdLst/>
              <a:ahLst/>
              <a:cxnLst>
                <a:cxn ang="0">
                  <a:pos x="13" y="0"/>
                </a:cxn>
                <a:cxn ang="0">
                  <a:pos x="25" y="0"/>
                </a:cxn>
                <a:cxn ang="0">
                  <a:pos x="36" y="0"/>
                </a:cxn>
                <a:cxn ang="0">
                  <a:pos x="36" y="1"/>
                </a:cxn>
                <a:cxn ang="0">
                  <a:pos x="36" y="3"/>
                </a:cxn>
                <a:cxn ang="0">
                  <a:pos x="36" y="6"/>
                </a:cxn>
                <a:cxn ang="0">
                  <a:pos x="37" y="8"/>
                </a:cxn>
                <a:cxn ang="0">
                  <a:pos x="36" y="10"/>
                </a:cxn>
                <a:cxn ang="0">
                  <a:pos x="36" y="10"/>
                </a:cxn>
                <a:cxn ang="0">
                  <a:pos x="25" y="11"/>
                </a:cxn>
                <a:cxn ang="0">
                  <a:pos x="16" y="13"/>
                </a:cxn>
                <a:cxn ang="0">
                  <a:pos x="9" y="17"/>
                </a:cxn>
                <a:cxn ang="0">
                  <a:pos x="3" y="23"/>
                </a:cxn>
                <a:cxn ang="0">
                  <a:pos x="2" y="21"/>
                </a:cxn>
                <a:cxn ang="0">
                  <a:pos x="0" y="21"/>
                </a:cxn>
                <a:cxn ang="0">
                  <a:pos x="0" y="20"/>
                </a:cxn>
                <a:cxn ang="0">
                  <a:pos x="0" y="18"/>
                </a:cxn>
                <a:cxn ang="0">
                  <a:pos x="2" y="13"/>
                </a:cxn>
                <a:cxn ang="0">
                  <a:pos x="5" y="7"/>
                </a:cxn>
                <a:cxn ang="0">
                  <a:pos x="9" y="4"/>
                </a:cxn>
                <a:cxn ang="0">
                  <a:pos x="13" y="0"/>
                </a:cxn>
              </a:cxnLst>
              <a:rect l="0" t="0" r="r" b="b"/>
              <a:pathLst>
                <a:path w="37" h="23">
                  <a:moveTo>
                    <a:pt x="13" y="0"/>
                  </a:moveTo>
                  <a:lnTo>
                    <a:pt x="25" y="0"/>
                  </a:lnTo>
                  <a:lnTo>
                    <a:pt x="36" y="0"/>
                  </a:lnTo>
                  <a:lnTo>
                    <a:pt x="36" y="1"/>
                  </a:lnTo>
                  <a:lnTo>
                    <a:pt x="36" y="3"/>
                  </a:lnTo>
                  <a:lnTo>
                    <a:pt x="36" y="6"/>
                  </a:lnTo>
                  <a:lnTo>
                    <a:pt x="37" y="8"/>
                  </a:lnTo>
                  <a:lnTo>
                    <a:pt x="36" y="10"/>
                  </a:lnTo>
                  <a:lnTo>
                    <a:pt x="36" y="10"/>
                  </a:lnTo>
                  <a:lnTo>
                    <a:pt x="25" y="11"/>
                  </a:lnTo>
                  <a:lnTo>
                    <a:pt x="16" y="13"/>
                  </a:lnTo>
                  <a:lnTo>
                    <a:pt x="9" y="17"/>
                  </a:lnTo>
                  <a:lnTo>
                    <a:pt x="3" y="23"/>
                  </a:lnTo>
                  <a:lnTo>
                    <a:pt x="2" y="21"/>
                  </a:lnTo>
                  <a:lnTo>
                    <a:pt x="0" y="21"/>
                  </a:lnTo>
                  <a:lnTo>
                    <a:pt x="0" y="20"/>
                  </a:lnTo>
                  <a:lnTo>
                    <a:pt x="0" y="18"/>
                  </a:lnTo>
                  <a:lnTo>
                    <a:pt x="2" y="13"/>
                  </a:lnTo>
                  <a:lnTo>
                    <a:pt x="5" y="7"/>
                  </a:lnTo>
                  <a:lnTo>
                    <a:pt x="9" y="4"/>
                  </a:lnTo>
                  <a:lnTo>
                    <a:pt x="13"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60" name="Freeform 44"/>
            <p:cNvSpPr>
              <a:spLocks/>
            </p:cNvSpPr>
            <p:nvPr/>
          </p:nvSpPr>
          <p:spPr bwMode="auto">
            <a:xfrm>
              <a:off x="2371" y="2397"/>
              <a:ext cx="1120" cy="1599"/>
            </a:xfrm>
            <a:custGeom>
              <a:avLst/>
              <a:gdLst/>
              <a:ahLst/>
              <a:cxnLst>
                <a:cxn ang="0">
                  <a:pos x="1020" y="74"/>
                </a:cxn>
                <a:cxn ang="0">
                  <a:pos x="972" y="117"/>
                </a:cxn>
                <a:cxn ang="0">
                  <a:pos x="909" y="103"/>
                </a:cxn>
                <a:cxn ang="0">
                  <a:pos x="950" y="75"/>
                </a:cxn>
                <a:cxn ang="0">
                  <a:pos x="866" y="71"/>
                </a:cxn>
                <a:cxn ang="0">
                  <a:pos x="782" y="88"/>
                </a:cxn>
                <a:cxn ang="0">
                  <a:pos x="738" y="108"/>
                </a:cxn>
                <a:cxn ang="0">
                  <a:pos x="682" y="184"/>
                </a:cxn>
                <a:cxn ang="0">
                  <a:pos x="761" y="257"/>
                </a:cxn>
                <a:cxn ang="0">
                  <a:pos x="859" y="124"/>
                </a:cxn>
                <a:cxn ang="0">
                  <a:pos x="943" y="163"/>
                </a:cxn>
                <a:cxn ang="0">
                  <a:pos x="1000" y="234"/>
                </a:cxn>
                <a:cxn ang="0">
                  <a:pos x="852" y="287"/>
                </a:cxn>
                <a:cxn ang="0">
                  <a:pos x="886" y="294"/>
                </a:cxn>
                <a:cxn ang="0">
                  <a:pos x="918" y="327"/>
                </a:cxn>
                <a:cxn ang="0">
                  <a:pos x="883" y="328"/>
                </a:cxn>
                <a:cxn ang="0">
                  <a:pos x="728" y="425"/>
                </a:cxn>
                <a:cxn ang="0">
                  <a:pos x="645" y="574"/>
                </a:cxn>
                <a:cxn ang="0">
                  <a:pos x="512" y="528"/>
                </a:cxn>
                <a:cxn ang="0">
                  <a:pos x="455" y="662"/>
                </a:cxn>
                <a:cxn ang="0">
                  <a:pos x="565" y="639"/>
                </a:cxn>
                <a:cxn ang="0">
                  <a:pos x="588" y="734"/>
                </a:cxn>
                <a:cxn ang="0">
                  <a:pos x="668" y="776"/>
                </a:cxn>
                <a:cxn ang="0">
                  <a:pos x="746" y="762"/>
                </a:cxn>
                <a:cxn ang="0">
                  <a:pos x="868" y="826"/>
                </a:cxn>
                <a:cxn ang="0">
                  <a:pos x="952" y="928"/>
                </a:cxn>
                <a:cxn ang="0">
                  <a:pos x="1073" y="951"/>
                </a:cxn>
                <a:cxn ang="0">
                  <a:pos x="1077" y="1105"/>
                </a:cxn>
                <a:cxn ang="0">
                  <a:pos x="996" y="1223"/>
                </a:cxn>
                <a:cxn ang="0">
                  <a:pos x="925" y="1379"/>
                </a:cxn>
                <a:cxn ang="0">
                  <a:pos x="859" y="1436"/>
                </a:cxn>
                <a:cxn ang="0">
                  <a:pos x="859" y="1543"/>
                </a:cxn>
                <a:cxn ang="0">
                  <a:pos x="792" y="1526"/>
                </a:cxn>
                <a:cxn ang="0">
                  <a:pos x="786" y="1468"/>
                </a:cxn>
                <a:cxn ang="0">
                  <a:pos x="751" y="1358"/>
                </a:cxn>
                <a:cxn ang="0">
                  <a:pos x="668" y="1086"/>
                </a:cxn>
                <a:cxn ang="0">
                  <a:pos x="601" y="929"/>
                </a:cxn>
                <a:cxn ang="0">
                  <a:pos x="635" y="795"/>
                </a:cxn>
                <a:cxn ang="0">
                  <a:pos x="551" y="752"/>
                </a:cxn>
                <a:cxn ang="0">
                  <a:pos x="454" y="702"/>
                </a:cxn>
                <a:cxn ang="0">
                  <a:pos x="325" y="562"/>
                </a:cxn>
                <a:cxn ang="0">
                  <a:pos x="317" y="611"/>
                </a:cxn>
                <a:cxn ang="0">
                  <a:pos x="244" y="462"/>
                </a:cxn>
                <a:cxn ang="0">
                  <a:pos x="307" y="292"/>
                </a:cxn>
                <a:cxn ang="0">
                  <a:pos x="328" y="281"/>
                </a:cxn>
                <a:cxn ang="0">
                  <a:pos x="317" y="174"/>
                </a:cxn>
                <a:cxn ang="0">
                  <a:pos x="225" y="140"/>
                </a:cxn>
                <a:cxn ang="0">
                  <a:pos x="124" y="177"/>
                </a:cxn>
                <a:cxn ang="0">
                  <a:pos x="65" y="191"/>
                </a:cxn>
                <a:cxn ang="0">
                  <a:pos x="71" y="138"/>
                </a:cxn>
                <a:cxn ang="0">
                  <a:pos x="121" y="97"/>
                </a:cxn>
                <a:cxn ang="0">
                  <a:pos x="177" y="55"/>
                </a:cxn>
                <a:cxn ang="0">
                  <a:pos x="469" y="50"/>
                </a:cxn>
                <a:cxn ang="0">
                  <a:pos x="591" y="54"/>
                </a:cxn>
                <a:cxn ang="0">
                  <a:pos x="666" y="57"/>
                </a:cxn>
                <a:cxn ang="0">
                  <a:pos x="743" y="55"/>
                </a:cxn>
                <a:cxn ang="0">
                  <a:pos x="793" y="26"/>
                </a:cxn>
                <a:cxn ang="0">
                  <a:pos x="812" y="71"/>
                </a:cxn>
                <a:cxn ang="0">
                  <a:pos x="863" y="7"/>
                </a:cxn>
                <a:cxn ang="0">
                  <a:pos x="910" y="6"/>
                </a:cxn>
                <a:cxn ang="0">
                  <a:pos x="928" y="10"/>
                </a:cxn>
              </a:cxnLst>
              <a:rect l="0" t="0" r="r" b="b"/>
              <a:pathLst>
                <a:path w="1120" h="1599">
                  <a:moveTo>
                    <a:pt x="928" y="0"/>
                  </a:moveTo>
                  <a:lnTo>
                    <a:pt x="940" y="1"/>
                  </a:lnTo>
                  <a:lnTo>
                    <a:pt x="953" y="3"/>
                  </a:lnTo>
                  <a:lnTo>
                    <a:pt x="958" y="14"/>
                  </a:lnTo>
                  <a:lnTo>
                    <a:pt x="962" y="27"/>
                  </a:lnTo>
                  <a:lnTo>
                    <a:pt x="969" y="26"/>
                  </a:lnTo>
                  <a:lnTo>
                    <a:pt x="976" y="26"/>
                  </a:lnTo>
                  <a:lnTo>
                    <a:pt x="978" y="30"/>
                  </a:lnTo>
                  <a:lnTo>
                    <a:pt x="978" y="34"/>
                  </a:lnTo>
                  <a:lnTo>
                    <a:pt x="982" y="34"/>
                  </a:lnTo>
                  <a:lnTo>
                    <a:pt x="985" y="34"/>
                  </a:lnTo>
                  <a:lnTo>
                    <a:pt x="985" y="43"/>
                  </a:lnTo>
                  <a:lnTo>
                    <a:pt x="985" y="50"/>
                  </a:lnTo>
                  <a:lnTo>
                    <a:pt x="988" y="55"/>
                  </a:lnTo>
                  <a:lnTo>
                    <a:pt x="990" y="63"/>
                  </a:lnTo>
                  <a:lnTo>
                    <a:pt x="1000" y="65"/>
                  </a:lnTo>
                  <a:lnTo>
                    <a:pt x="1012" y="70"/>
                  </a:lnTo>
                  <a:lnTo>
                    <a:pt x="1020" y="74"/>
                  </a:lnTo>
                  <a:lnTo>
                    <a:pt x="1026" y="81"/>
                  </a:lnTo>
                  <a:lnTo>
                    <a:pt x="1018" y="83"/>
                  </a:lnTo>
                  <a:lnTo>
                    <a:pt x="1010" y="85"/>
                  </a:lnTo>
                  <a:lnTo>
                    <a:pt x="1005" y="90"/>
                  </a:lnTo>
                  <a:lnTo>
                    <a:pt x="999" y="95"/>
                  </a:lnTo>
                  <a:lnTo>
                    <a:pt x="996" y="95"/>
                  </a:lnTo>
                  <a:lnTo>
                    <a:pt x="993" y="95"/>
                  </a:lnTo>
                  <a:lnTo>
                    <a:pt x="993" y="93"/>
                  </a:lnTo>
                  <a:lnTo>
                    <a:pt x="990" y="88"/>
                  </a:lnTo>
                  <a:lnTo>
                    <a:pt x="988" y="85"/>
                  </a:lnTo>
                  <a:lnTo>
                    <a:pt x="983" y="83"/>
                  </a:lnTo>
                  <a:lnTo>
                    <a:pt x="980" y="81"/>
                  </a:lnTo>
                  <a:lnTo>
                    <a:pt x="976" y="80"/>
                  </a:lnTo>
                  <a:lnTo>
                    <a:pt x="973" y="81"/>
                  </a:lnTo>
                  <a:lnTo>
                    <a:pt x="970" y="85"/>
                  </a:lnTo>
                  <a:lnTo>
                    <a:pt x="973" y="98"/>
                  </a:lnTo>
                  <a:lnTo>
                    <a:pt x="978" y="114"/>
                  </a:lnTo>
                  <a:lnTo>
                    <a:pt x="972" y="117"/>
                  </a:lnTo>
                  <a:lnTo>
                    <a:pt x="965" y="120"/>
                  </a:lnTo>
                  <a:lnTo>
                    <a:pt x="959" y="115"/>
                  </a:lnTo>
                  <a:lnTo>
                    <a:pt x="953" y="110"/>
                  </a:lnTo>
                  <a:lnTo>
                    <a:pt x="952" y="110"/>
                  </a:lnTo>
                  <a:lnTo>
                    <a:pt x="950" y="110"/>
                  </a:lnTo>
                  <a:lnTo>
                    <a:pt x="949" y="113"/>
                  </a:lnTo>
                  <a:lnTo>
                    <a:pt x="948" y="114"/>
                  </a:lnTo>
                  <a:lnTo>
                    <a:pt x="953" y="120"/>
                  </a:lnTo>
                  <a:lnTo>
                    <a:pt x="959" y="124"/>
                  </a:lnTo>
                  <a:lnTo>
                    <a:pt x="959" y="128"/>
                  </a:lnTo>
                  <a:lnTo>
                    <a:pt x="959" y="131"/>
                  </a:lnTo>
                  <a:lnTo>
                    <a:pt x="956" y="131"/>
                  </a:lnTo>
                  <a:lnTo>
                    <a:pt x="953" y="131"/>
                  </a:lnTo>
                  <a:lnTo>
                    <a:pt x="938" y="125"/>
                  </a:lnTo>
                  <a:lnTo>
                    <a:pt x="923" y="118"/>
                  </a:lnTo>
                  <a:lnTo>
                    <a:pt x="918" y="114"/>
                  </a:lnTo>
                  <a:lnTo>
                    <a:pt x="912" y="108"/>
                  </a:lnTo>
                  <a:lnTo>
                    <a:pt x="909" y="103"/>
                  </a:lnTo>
                  <a:lnTo>
                    <a:pt x="906" y="95"/>
                  </a:lnTo>
                  <a:lnTo>
                    <a:pt x="915" y="90"/>
                  </a:lnTo>
                  <a:lnTo>
                    <a:pt x="920" y="85"/>
                  </a:lnTo>
                  <a:lnTo>
                    <a:pt x="925" y="83"/>
                  </a:lnTo>
                  <a:lnTo>
                    <a:pt x="929" y="81"/>
                  </a:lnTo>
                  <a:lnTo>
                    <a:pt x="935" y="80"/>
                  </a:lnTo>
                  <a:lnTo>
                    <a:pt x="943" y="80"/>
                  </a:lnTo>
                  <a:lnTo>
                    <a:pt x="945" y="81"/>
                  </a:lnTo>
                  <a:lnTo>
                    <a:pt x="946" y="84"/>
                  </a:lnTo>
                  <a:lnTo>
                    <a:pt x="948" y="84"/>
                  </a:lnTo>
                  <a:lnTo>
                    <a:pt x="950" y="85"/>
                  </a:lnTo>
                  <a:lnTo>
                    <a:pt x="955" y="84"/>
                  </a:lnTo>
                  <a:lnTo>
                    <a:pt x="960" y="83"/>
                  </a:lnTo>
                  <a:lnTo>
                    <a:pt x="960" y="81"/>
                  </a:lnTo>
                  <a:lnTo>
                    <a:pt x="960" y="81"/>
                  </a:lnTo>
                  <a:lnTo>
                    <a:pt x="959" y="78"/>
                  </a:lnTo>
                  <a:lnTo>
                    <a:pt x="956" y="77"/>
                  </a:lnTo>
                  <a:lnTo>
                    <a:pt x="950" y="75"/>
                  </a:lnTo>
                  <a:lnTo>
                    <a:pt x="945" y="75"/>
                  </a:lnTo>
                  <a:lnTo>
                    <a:pt x="945" y="68"/>
                  </a:lnTo>
                  <a:lnTo>
                    <a:pt x="946" y="61"/>
                  </a:lnTo>
                  <a:lnTo>
                    <a:pt x="940" y="60"/>
                  </a:lnTo>
                  <a:lnTo>
                    <a:pt x="938" y="57"/>
                  </a:lnTo>
                  <a:lnTo>
                    <a:pt x="933" y="54"/>
                  </a:lnTo>
                  <a:lnTo>
                    <a:pt x="930" y="50"/>
                  </a:lnTo>
                  <a:lnTo>
                    <a:pt x="925" y="43"/>
                  </a:lnTo>
                  <a:lnTo>
                    <a:pt x="918" y="35"/>
                  </a:lnTo>
                  <a:lnTo>
                    <a:pt x="900" y="40"/>
                  </a:lnTo>
                  <a:lnTo>
                    <a:pt x="879" y="43"/>
                  </a:lnTo>
                  <a:lnTo>
                    <a:pt x="879" y="48"/>
                  </a:lnTo>
                  <a:lnTo>
                    <a:pt x="879" y="53"/>
                  </a:lnTo>
                  <a:lnTo>
                    <a:pt x="873" y="57"/>
                  </a:lnTo>
                  <a:lnTo>
                    <a:pt x="868" y="61"/>
                  </a:lnTo>
                  <a:lnTo>
                    <a:pt x="868" y="65"/>
                  </a:lnTo>
                  <a:lnTo>
                    <a:pt x="868" y="68"/>
                  </a:lnTo>
                  <a:lnTo>
                    <a:pt x="866" y="71"/>
                  </a:lnTo>
                  <a:lnTo>
                    <a:pt x="863" y="75"/>
                  </a:lnTo>
                  <a:lnTo>
                    <a:pt x="852" y="75"/>
                  </a:lnTo>
                  <a:lnTo>
                    <a:pt x="840" y="77"/>
                  </a:lnTo>
                  <a:lnTo>
                    <a:pt x="840" y="80"/>
                  </a:lnTo>
                  <a:lnTo>
                    <a:pt x="842" y="83"/>
                  </a:lnTo>
                  <a:lnTo>
                    <a:pt x="835" y="81"/>
                  </a:lnTo>
                  <a:lnTo>
                    <a:pt x="829" y="83"/>
                  </a:lnTo>
                  <a:lnTo>
                    <a:pt x="825" y="83"/>
                  </a:lnTo>
                  <a:lnTo>
                    <a:pt x="819" y="84"/>
                  </a:lnTo>
                  <a:lnTo>
                    <a:pt x="809" y="88"/>
                  </a:lnTo>
                  <a:lnTo>
                    <a:pt x="798" y="91"/>
                  </a:lnTo>
                  <a:lnTo>
                    <a:pt x="793" y="88"/>
                  </a:lnTo>
                  <a:lnTo>
                    <a:pt x="791" y="85"/>
                  </a:lnTo>
                  <a:lnTo>
                    <a:pt x="786" y="84"/>
                  </a:lnTo>
                  <a:lnTo>
                    <a:pt x="779" y="83"/>
                  </a:lnTo>
                  <a:lnTo>
                    <a:pt x="778" y="85"/>
                  </a:lnTo>
                  <a:lnTo>
                    <a:pt x="776" y="88"/>
                  </a:lnTo>
                  <a:lnTo>
                    <a:pt x="782" y="88"/>
                  </a:lnTo>
                  <a:lnTo>
                    <a:pt x="785" y="90"/>
                  </a:lnTo>
                  <a:lnTo>
                    <a:pt x="788" y="93"/>
                  </a:lnTo>
                  <a:lnTo>
                    <a:pt x="791" y="95"/>
                  </a:lnTo>
                  <a:lnTo>
                    <a:pt x="789" y="101"/>
                  </a:lnTo>
                  <a:lnTo>
                    <a:pt x="789" y="105"/>
                  </a:lnTo>
                  <a:lnTo>
                    <a:pt x="775" y="107"/>
                  </a:lnTo>
                  <a:lnTo>
                    <a:pt x="761" y="107"/>
                  </a:lnTo>
                  <a:lnTo>
                    <a:pt x="761" y="111"/>
                  </a:lnTo>
                  <a:lnTo>
                    <a:pt x="761" y="113"/>
                  </a:lnTo>
                  <a:lnTo>
                    <a:pt x="759" y="113"/>
                  </a:lnTo>
                  <a:lnTo>
                    <a:pt x="755" y="113"/>
                  </a:lnTo>
                  <a:lnTo>
                    <a:pt x="751" y="110"/>
                  </a:lnTo>
                  <a:lnTo>
                    <a:pt x="746" y="108"/>
                  </a:lnTo>
                  <a:lnTo>
                    <a:pt x="742" y="107"/>
                  </a:lnTo>
                  <a:lnTo>
                    <a:pt x="736" y="105"/>
                  </a:lnTo>
                  <a:lnTo>
                    <a:pt x="736" y="107"/>
                  </a:lnTo>
                  <a:lnTo>
                    <a:pt x="736" y="107"/>
                  </a:lnTo>
                  <a:lnTo>
                    <a:pt x="738" y="108"/>
                  </a:lnTo>
                  <a:lnTo>
                    <a:pt x="739" y="108"/>
                  </a:lnTo>
                  <a:lnTo>
                    <a:pt x="745" y="113"/>
                  </a:lnTo>
                  <a:lnTo>
                    <a:pt x="752" y="117"/>
                  </a:lnTo>
                  <a:lnTo>
                    <a:pt x="741" y="120"/>
                  </a:lnTo>
                  <a:lnTo>
                    <a:pt x="731" y="123"/>
                  </a:lnTo>
                  <a:lnTo>
                    <a:pt x="721" y="127"/>
                  </a:lnTo>
                  <a:lnTo>
                    <a:pt x="712" y="133"/>
                  </a:lnTo>
                  <a:lnTo>
                    <a:pt x="696" y="143"/>
                  </a:lnTo>
                  <a:lnTo>
                    <a:pt x="679" y="153"/>
                  </a:lnTo>
                  <a:lnTo>
                    <a:pt x="679" y="160"/>
                  </a:lnTo>
                  <a:lnTo>
                    <a:pt x="681" y="167"/>
                  </a:lnTo>
                  <a:lnTo>
                    <a:pt x="685" y="170"/>
                  </a:lnTo>
                  <a:lnTo>
                    <a:pt x="691" y="173"/>
                  </a:lnTo>
                  <a:lnTo>
                    <a:pt x="691" y="175"/>
                  </a:lnTo>
                  <a:lnTo>
                    <a:pt x="691" y="180"/>
                  </a:lnTo>
                  <a:lnTo>
                    <a:pt x="686" y="181"/>
                  </a:lnTo>
                  <a:lnTo>
                    <a:pt x="682" y="184"/>
                  </a:lnTo>
                  <a:lnTo>
                    <a:pt x="682" y="184"/>
                  </a:lnTo>
                  <a:lnTo>
                    <a:pt x="682" y="185"/>
                  </a:lnTo>
                  <a:lnTo>
                    <a:pt x="693" y="185"/>
                  </a:lnTo>
                  <a:lnTo>
                    <a:pt x="703" y="187"/>
                  </a:lnTo>
                  <a:lnTo>
                    <a:pt x="711" y="190"/>
                  </a:lnTo>
                  <a:lnTo>
                    <a:pt x="715" y="193"/>
                  </a:lnTo>
                  <a:lnTo>
                    <a:pt x="723" y="201"/>
                  </a:lnTo>
                  <a:lnTo>
                    <a:pt x="735" y="210"/>
                  </a:lnTo>
                  <a:lnTo>
                    <a:pt x="746" y="210"/>
                  </a:lnTo>
                  <a:lnTo>
                    <a:pt x="755" y="213"/>
                  </a:lnTo>
                  <a:lnTo>
                    <a:pt x="756" y="218"/>
                  </a:lnTo>
                  <a:lnTo>
                    <a:pt x="755" y="224"/>
                  </a:lnTo>
                  <a:lnTo>
                    <a:pt x="753" y="228"/>
                  </a:lnTo>
                  <a:lnTo>
                    <a:pt x="752" y="234"/>
                  </a:lnTo>
                  <a:lnTo>
                    <a:pt x="751" y="240"/>
                  </a:lnTo>
                  <a:lnTo>
                    <a:pt x="749" y="245"/>
                  </a:lnTo>
                  <a:lnTo>
                    <a:pt x="749" y="251"/>
                  </a:lnTo>
                  <a:lnTo>
                    <a:pt x="752" y="258"/>
                  </a:lnTo>
                  <a:lnTo>
                    <a:pt x="761" y="257"/>
                  </a:lnTo>
                  <a:lnTo>
                    <a:pt x="768" y="257"/>
                  </a:lnTo>
                  <a:lnTo>
                    <a:pt x="775" y="247"/>
                  </a:lnTo>
                  <a:lnTo>
                    <a:pt x="781" y="235"/>
                  </a:lnTo>
                  <a:lnTo>
                    <a:pt x="786" y="223"/>
                  </a:lnTo>
                  <a:lnTo>
                    <a:pt x="791" y="211"/>
                  </a:lnTo>
                  <a:lnTo>
                    <a:pt x="802" y="210"/>
                  </a:lnTo>
                  <a:lnTo>
                    <a:pt x="811" y="205"/>
                  </a:lnTo>
                  <a:lnTo>
                    <a:pt x="819" y="201"/>
                  </a:lnTo>
                  <a:lnTo>
                    <a:pt x="828" y="197"/>
                  </a:lnTo>
                  <a:lnTo>
                    <a:pt x="828" y="181"/>
                  </a:lnTo>
                  <a:lnTo>
                    <a:pt x="828" y="164"/>
                  </a:lnTo>
                  <a:lnTo>
                    <a:pt x="835" y="160"/>
                  </a:lnTo>
                  <a:lnTo>
                    <a:pt x="839" y="154"/>
                  </a:lnTo>
                  <a:lnTo>
                    <a:pt x="842" y="147"/>
                  </a:lnTo>
                  <a:lnTo>
                    <a:pt x="846" y="141"/>
                  </a:lnTo>
                  <a:lnTo>
                    <a:pt x="849" y="134"/>
                  </a:lnTo>
                  <a:lnTo>
                    <a:pt x="853" y="128"/>
                  </a:lnTo>
                  <a:lnTo>
                    <a:pt x="859" y="124"/>
                  </a:lnTo>
                  <a:lnTo>
                    <a:pt x="866" y="121"/>
                  </a:lnTo>
                  <a:lnTo>
                    <a:pt x="870" y="124"/>
                  </a:lnTo>
                  <a:lnTo>
                    <a:pt x="873" y="125"/>
                  </a:lnTo>
                  <a:lnTo>
                    <a:pt x="876" y="127"/>
                  </a:lnTo>
                  <a:lnTo>
                    <a:pt x="879" y="125"/>
                  </a:lnTo>
                  <a:lnTo>
                    <a:pt x="886" y="124"/>
                  </a:lnTo>
                  <a:lnTo>
                    <a:pt x="895" y="121"/>
                  </a:lnTo>
                  <a:lnTo>
                    <a:pt x="898" y="128"/>
                  </a:lnTo>
                  <a:lnTo>
                    <a:pt x="902" y="134"/>
                  </a:lnTo>
                  <a:lnTo>
                    <a:pt x="909" y="138"/>
                  </a:lnTo>
                  <a:lnTo>
                    <a:pt x="915" y="143"/>
                  </a:lnTo>
                  <a:lnTo>
                    <a:pt x="910" y="154"/>
                  </a:lnTo>
                  <a:lnTo>
                    <a:pt x="908" y="165"/>
                  </a:lnTo>
                  <a:lnTo>
                    <a:pt x="913" y="171"/>
                  </a:lnTo>
                  <a:lnTo>
                    <a:pt x="919" y="174"/>
                  </a:lnTo>
                  <a:lnTo>
                    <a:pt x="926" y="173"/>
                  </a:lnTo>
                  <a:lnTo>
                    <a:pt x="932" y="171"/>
                  </a:lnTo>
                  <a:lnTo>
                    <a:pt x="943" y="163"/>
                  </a:lnTo>
                  <a:lnTo>
                    <a:pt x="955" y="153"/>
                  </a:lnTo>
                  <a:lnTo>
                    <a:pt x="958" y="154"/>
                  </a:lnTo>
                  <a:lnTo>
                    <a:pt x="960" y="157"/>
                  </a:lnTo>
                  <a:lnTo>
                    <a:pt x="965" y="171"/>
                  </a:lnTo>
                  <a:lnTo>
                    <a:pt x="968" y="187"/>
                  </a:lnTo>
                  <a:lnTo>
                    <a:pt x="963" y="190"/>
                  </a:lnTo>
                  <a:lnTo>
                    <a:pt x="959" y="193"/>
                  </a:lnTo>
                  <a:lnTo>
                    <a:pt x="962" y="197"/>
                  </a:lnTo>
                  <a:lnTo>
                    <a:pt x="965" y="200"/>
                  </a:lnTo>
                  <a:lnTo>
                    <a:pt x="966" y="204"/>
                  </a:lnTo>
                  <a:lnTo>
                    <a:pt x="966" y="210"/>
                  </a:lnTo>
                  <a:lnTo>
                    <a:pt x="976" y="211"/>
                  </a:lnTo>
                  <a:lnTo>
                    <a:pt x="985" y="211"/>
                  </a:lnTo>
                  <a:lnTo>
                    <a:pt x="988" y="220"/>
                  </a:lnTo>
                  <a:lnTo>
                    <a:pt x="989" y="228"/>
                  </a:lnTo>
                  <a:lnTo>
                    <a:pt x="996" y="228"/>
                  </a:lnTo>
                  <a:lnTo>
                    <a:pt x="1002" y="227"/>
                  </a:lnTo>
                  <a:lnTo>
                    <a:pt x="1000" y="234"/>
                  </a:lnTo>
                  <a:lnTo>
                    <a:pt x="1000" y="241"/>
                  </a:lnTo>
                  <a:lnTo>
                    <a:pt x="995" y="245"/>
                  </a:lnTo>
                  <a:lnTo>
                    <a:pt x="989" y="250"/>
                  </a:lnTo>
                  <a:lnTo>
                    <a:pt x="980" y="255"/>
                  </a:lnTo>
                  <a:lnTo>
                    <a:pt x="972" y="261"/>
                  </a:lnTo>
                  <a:lnTo>
                    <a:pt x="962" y="265"/>
                  </a:lnTo>
                  <a:lnTo>
                    <a:pt x="952" y="270"/>
                  </a:lnTo>
                  <a:lnTo>
                    <a:pt x="943" y="272"/>
                  </a:lnTo>
                  <a:lnTo>
                    <a:pt x="936" y="272"/>
                  </a:lnTo>
                  <a:lnTo>
                    <a:pt x="925" y="271"/>
                  </a:lnTo>
                  <a:lnTo>
                    <a:pt x="910" y="268"/>
                  </a:lnTo>
                  <a:lnTo>
                    <a:pt x="903" y="267"/>
                  </a:lnTo>
                  <a:lnTo>
                    <a:pt x="896" y="265"/>
                  </a:lnTo>
                  <a:lnTo>
                    <a:pt x="888" y="267"/>
                  </a:lnTo>
                  <a:lnTo>
                    <a:pt x="880" y="268"/>
                  </a:lnTo>
                  <a:lnTo>
                    <a:pt x="869" y="275"/>
                  </a:lnTo>
                  <a:lnTo>
                    <a:pt x="858" y="282"/>
                  </a:lnTo>
                  <a:lnTo>
                    <a:pt x="852" y="287"/>
                  </a:lnTo>
                  <a:lnTo>
                    <a:pt x="846" y="290"/>
                  </a:lnTo>
                  <a:lnTo>
                    <a:pt x="840" y="292"/>
                  </a:lnTo>
                  <a:lnTo>
                    <a:pt x="832" y="295"/>
                  </a:lnTo>
                  <a:lnTo>
                    <a:pt x="829" y="301"/>
                  </a:lnTo>
                  <a:lnTo>
                    <a:pt x="826" y="307"/>
                  </a:lnTo>
                  <a:lnTo>
                    <a:pt x="828" y="307"/>
                  </a:lnTo>
                  <a:lnTo>
                    <a:pt x="828" y="307"/>
                  </a:lnTo>
                  <a:lnTo>
                    <a:pt x="843" y="297"/>
                  </a:lnTo>
                  <a:lnTo>
                    <a:pt x="859" y="287"/>
                  </a:lnTo>
                  <a:lnTo>
                    <a:pt x="869" y="284"/>
                  </a:lnTo>
                  <a:lnTo>
                    <a:pt x="879" y="281"/>
                  </a:lnTo>
                  <a:lnTo>
                    <a:pt x="889" y="280"/>
                  </a:lnTo>
                  <a:lnTo>
                    <a:pt x="900" y="281"/>
                  </a:lnTo>
                  <a:lnTo>
                    <a:pt x="899" y="287"/>
                  </a:lnTo>
                  <a:lnTo>
                    <a:pt x="899" y="292"/>
                  </a:lnTo>
                  <a:lnTo>
                    <a:pt x="893" y="292"/>
                  </a:lnTo>
                  <a:lnTo>
                    <a:pt x="889" y="292"/>
                  </a:lnTo>
                  <a:lnTo>
                    <a:pt x="886" y="294"/>
                  </a:lnTo>
                  <a:lnTo>
                    <a:pt x="882" y="297"/>
                  </a:lnTo>
                  <a:lnTo>
                    <a:pt x="882" y="297"/>
                  </a:lnTo>
                  <a:lnTo>
                    <a:pt x="882" y="298"/>
                  </a:lnTo>
                  <a:lnTo>
                    <a:pt x="886" y="301"/>
                  </a:lnTo>
                  <a:lnTo>
                    <a:pt x="890" y="304"/>
                  </a:lnTo>
                  <a:lnTo>
                    <a:pt x="886" y="307"/>
                  </a:lnTo>
                  <a:lnTo>
                    <a:pt x="882" y="310"/>
                  </a:lnTo>
                  <a:lnTo>
                    <a:pt x="886" y="312"/>
                  </a:lnTo>
                  <a:lnTo>
                    <a:pt x="886" y="314"/>
                  </a:lnTo>
                  <a:lnTo>
                    <a:pt x="888" y="317"/>
                  </a:lnTo>
                  <a:lnTo>
                    <a:pt x="886" y="322"/>
                  </a:lnTo>
                  <a:lnTo>
                    <a:pt x="896" y="325"/>
                  </a:lnTo>
                  <a:lnTo>
                    <a:pt x="903" y="327"/>
                  </a:lnTo>
                  <a:lnTo>
                    <a:pt x="906" y="327"/>
                  </a:lnTo>
                  <a:lnTo>
                    <a:pt x="909" y="327"/>
                  </a:lnTo>
                  <a:lnTo>
                    <a:pt x="913" y="325"/>
                  </a:lnTo>
                  <a:lnTo>
                    <a:pt x="918" y="322"/>
                  </a:lnTo>
                  <a:lnTo>
                    <a:pt x="918" y="327"/>
                  </a:lnTo>
                  <a:lnTo>
                    <a:pt x="918" y="330"/>
                  </a:lnTo>
                  <a:lnTo>
                    <a:pt x="916" y="330"/>
                  </a:lnTo>
                  <a:lnTo>
                    <a:pt x="915" y="330"/>
                  </a:lnTo>
                  <a:lnTo>
                    <a:pt x="902" y="335"/>
                  </a:lnTo>
                  <a:lnTo>
                    <a:pt x="889" y="341"/>
                  </a:lnTo>
                  <a:lnTo>
                    <a:pt x="878" y="347"/>
                  </a:lnTo>
                  <a:lnTo>
                    <a:pt x="865" y="354"/>
                  </a:lnTo>
                  <a:lnTo>
                    <a:pt x="860" y="352"/>
                  </a:lnTo>
                  <a:lnTo>
                    <a:pt x="856" y="351"/>
                  </a:lnTo>
                  <a:lnTo>
                    <a:pt x="855" y="348"/>
                  </a:lnTo>
                  <a:lnTo>
                    <a:pt x="855" y="347"/>
                  </a:lnTo>
                  <a:lnTo>
                    <a:pt x="855" y="344"/>
                  </a:lnTo>
                  <a:lnTo>
                    <a:pt x="856" y="342"/>
                  </a:lnTo>
                  <a:lnTo>
                    <a:pt x="869" y="337"/>
                  </a:lnTo>
                  <a:lnTo>
                    <a:pt x="882" y="332"/>
                  </a:lnTo>
                  <a:lnTo>
                    <a:pt x="883" y="331"/>
                  </a:lnTo>
                  <a:lnTo>
                    <a:pt x="883" y="330"/>
                  </a:lnTo>
                  <a:lnTo>
                    <a:pt x="883" y="328"/>
                  </a:lnTo>
                  <a:lnTo>
                    <a:pt x="882" y="327"/>
                  </a:lnTo>
                  <a:lnTo>
                    <a:pt x="876" y="327"/>
                  </a:lnTo>
                  <a:lnTo>
                    <a:pt x="869" y="325"/>
                  </a:lnTo>
                  <a:lnTo>
                    <a:pt x="862" y="331"/>
                  </a:lnTo>
                  <a:lnTo>
                    <a:pt x="855" y="337"/>
                  </a:lnTo>
                  <a:lnTo>
                    <a:pt x="846" y="341"/>
                  </a:lnTo>
                  <a:lnTo>
                    <a:pt x="836" y="345"/>
                  </a:lnTo>
                  <a:lnTo>
                    <a:pt x="818" y="354"/>
                  </a:lnTo>
                  <a:lnTo>
                    <a:pt x="802" y="362"/>
                  </a:lnTo>
                  <a:lnTo>
                    <a:pt x="801" y="370"/>
                  </a:lnTo>
                  <a:lnTo>
                    <a:pt x="801" y="377"/>
                  </a:lnTo>
                  <a:lnTo>
                    <a:pt x="789" y="381"/>
                  </a:lnTo>
                  <a:lnTo>
                    <a:pt x="776" y="387"/>
                  </a:lnTo>
                  <a:lnTo>
                    <a:pt x="766" y="392"/>
                  </a:lnTo>
                  <a:lnTo>
                    <a:pt x="755" y="400"/>
                  </a:lnTo>
                  <a:lnTo>
                    <a:pt x="745" y="407"/>
                  </a:lnTo>
                  <a:lnTo>
                    <a:pt x="736" y="415"/>
                  </a:lnTo>
                  <a:lnTo>
                    <a:pt x="728" y="425"/>
                  </a:lnTo>
                  <a:lnTo>
                    <a:pt x="722" y="434"/>
                  </a:lnTo>
                  <a:lnTo>
                    <a:pt x="719" y="442"/>
                  </a:lnTo>
                  <a:lnTo>
                    <a:pt x="718" y="450"/>
                  </a:lnTo>
                  <a:lnTo>
                    <a:pt x="715" y="455"/>
                  </a:lnTo>
                  <a:lnTo>
                    <a:pt x="709" y="461"/>
                  </a:lnTo>
                  <a:lnTo>
                    <a:pt x="692" y="471"/>
                  </a:lnTo>
                  <a:lnTo>
                    <a:pt x="672" y="482"/>
                  </a:lnTo>
                  <a:lnTo>
                    <a:pt x="662" y="490"/>
                  </a:lnTo>
                  <a:lnTo>
                    <a:pt x="653" y="497"/>
                  </a:lnTo>
                  <a:lnTo>
                    <a:pt x="646" y="504"/>
                  </a:lnTo>
                  <a:lnTo>
                    <a:pt x="642" y="512"/>
                  </a:lnTo>
                  <a:lnTo>
                    <a:pt x="641" y="519"/>
                  </a:lnTo>
                  <a:lnTo>
                    <a:pt x="641" y="528"/>
                  </a:lnTo>
                  <a:lnTo>
                    <a:pt x="641" y="537"/>
                  </a:lnTo>
                  <a:lnTo>
                    <a:pt x="642" y="545"/>
                  </a:lnTo>
                  <a:lnTo>
                    <a:pt x="643" y="555"/>
                  </a:lnTo>
                  <a:lnTo>
                    <a:pt x="645" y="564"/>
                  </a:lnTo>
                  <a:lnTo>
                    <a:pt x="645" y="574"/>
                  </a:lnTo>
                  <a:lnTo>
                    <a:pt x="643" y="582"/>
                  </a:lnTo>
                  <a:lnTo>
                    <a:pt x="636" y="582"/>
                  </a:lnTo>
                  <a:lnTo>
                    <a:pt x="631" y="581"/>
                  </a:lnTo>
                  <a:lnTo>
                    <a:pt x="626" y="569"/>
                  </a:lnTo>
                  <a:lnTo>
                    <a:pt x="621" y="562"/>
                  </a:lnTo>
                  <a:lnTo>
                    <a:pt x="622" y="548"/>
                  </a:lnTo>
                  <a:lnTo>
                    <a:pt x="622" y="535"/>
                  </a:lnTo>
                  <a:lnTo>
                    <a:pt x="619" y="531"/>
                  </a:lnTo>
                  <a:lnTo>
                    <a:pt x="615" y="527"/>
                  </a:lnTo>
                  <a:lnTo>
                    <a:pt x="609" y="524"/>
                  </a:lnTo>
                  <a:lnTo>
                    <a:pt x="602" y="522"/>
                  </a:lnTo>
                  <a:lnTo>
                    <a:pt x="586" y="519"/>
                  </a:lnTo>
                  <a:lnTo>
                    <a:pt x="574" y="515"/>
                  </a:lnTo>
                  <a:lnTo>
                    <a:pt x="562" y="525"/>
                  </a:lnTo>
                  <a:lnTo>
                    <a:pt x="552" y="534"/>
                  </a:lnTo>
                  <a:lnTo>
                    <a:pt x="539" y="529"/>
                  </a:lnTo>
                  <a:lnTo>
                    <a:pt x="526" y="528"/>
                  </a:lnTo>
                  <a:lnTo>
                    <a:pt x="512" y="528"/>
                  </a:lnTo>
                  <a:lnTo>
                    <a:pt x="499" y="529"/>
                  </a:lnTo>
                  <a:lnTo>
                    <a:pt x="486" y="534"/>
                  </a:lnTo>
                  <a:lnTo>
                    <a:pt x="475" y="541"/>
                  </a:lnTo>
                  <a:lnTo>
                    <a:pt x="469" y="544"/>
                  </a:lnTo>
                  <a:lnTo>
                    <a:pt x="465" y="548"/>
                  </a:lnTo>
                  <a:lnTo>
                    <a:pt x="462" y="554"/>
                  </a:lnTo>
                  <a:lnTo>
                    <a:pt x="458" y="559"/>
                  </a:lnTo>
                  <a:lnTo>
                    <a:pt x="456" y="568"/>
                  </a:lnTo>
                  <a:lnTo>
                    <a:pt x="455" y="578"/>
                  </a:lnTo>
                  <a:lnTo>
                    <a:pt x="451" y="587"/>
                  </a:lnTo>
                  <a:lnTo>
                    <a:pt x="445" y="598"/>
                  </a:lnTo>
                  <a:lnTo>
                    <a:pt x="442" y="604"/>
                  </a:lnTo>
                  <a:lnTo>
                    <a:pt x="441" y="611"/>
                  </a:lnTo>
                  <a:lnTo>
                    <a:pt x="441" y="617"/>
                  </a:lnTo>
                  <a:lnTo>
                    <a:pt x="441" y="624"/>
                  </a:lnTo>
                  <a:lnTo>
                    <a:pt x="444" y="638"/>
                  </a:lnTo>
                  <a:lnTo>
                    <a:pt x="449" y="651"/>
                  </a:lnTo>
                  <a:lnTo>
                    <a:pt x="455" y="662"/>
                  </a:lnTo>
                  <a:lnTo>
                    <a:pt x="461" y="674"/>
                  </a:lnTo>
                  <a:lnTo>
                    <a:pt x="472" y="674"/>
                  </a:lnTo>
                  <a:lnTo>
                    <a:pt x="484" y="672"/>
                  </a:lnTo>
                  <a:lnTo>
                    <a:pt x="494" y="671"/>
                  </a:lnTo>
                  <a:lnTo>
                    <a:pt x="505" y="671"/>
                  </a:lnTo>
                  <a:lnTo>
                    <a:pt x="509" y="662"/>
                  </a:lnTo>
                  <a:lnTo>
                    <a:pt x="514" y="655"/>
                  </a:lnTo>
                  <a:lnTo>
                    <a:pt x="519" y="647"/>
                  </a:lnTo>
                  <a:lnTo>
                    <a:pt x="526" y="639"/>
                  </a:lnTo>
                  <a:lnTo>
                    <a:pt x="534" y="634"/>
                  </a:lnTo>
                  <a:lnTo>
                    <a:pt x="544" y="629"/>
                  </a:lnTo>
                  <a:lnTo>
                    <a:pt x="548" y="629"/>
                  </a:lnTo>
                  <a:lnTo>
                    <a:pt x="554" y="629"/>
                  </a:lnTo>
                  <a:lnTo>
                    <a:pt x="559" y="631"/>
                  </a:lnTo>
                  <a:lnTo>
                    <a:pt x="565" y="634"/>
                  </a:lnTo>
                  <a:lnTo>
                    <a:pt x="565" y="635"/>
                  </a:lnTo>
                  <a:lnTo>
                    <a:pt x="565" y="635"/>
                  </a:lnTo>
                  <a:lnTo>
                    <a:pt x="565" y="639"/>
                  </a:lnTo>
                  <a:lnTo>
                    <a:pt x="564" y="642"/>
                  </a:lnTo>
                  <a:lnTo>
                    <a:pt x="558" y="645"/>
                  </a:lnTo>
                  <a:lnTo>
                    <a:pt x="552" y="651"/>
                  </a:lnTo>
                  <a:lnTo>
                    <a:pt x="548" y="658"/>
                  </a:lnTo>
                  <a:lnTo>
                    <a:pt x="544" y="667"/>
                  </a:lnTo>
                  <a:lnTo>
                    <a:pt x="539" y="675"/>
                  </a:lnTo>
                  <a:lnTo>
                    <a:pt x="538" y="684"/>
                  </a:lnTo>
                  <a:lnTo>
                    <a:pt x="536" y="692"/>
                  </a:lnTo>
                  <a:lnTo>
                    <a:pt x="538" y="698"/>
                  </a:lnTo>
                  <a:lnTo>
                    <a:pt x="552" y="701"/>
                  </a:lnTo>
                  <a:lnTo>
                    <a:pt x="565" y="701"/>
                  </a:lnTo>
                  <a:lnTo>
                    <a:pt x="571" y="702"/>
                  </a:lnTo>
                  <a:lnTo>
                    <a:pt x="576" y="702"/>
                  </a:lnTo>
                  <a:lnTo>
                    <a:pt x="584" y="705"/>
                  </a:lnTo>
                  <a:lnTo>
                    <a:pt x="589" y="708"/>
                  </a:lnTo>
                  <a:lnTo>
                    <a:pt x="589" y="711"/>
                  </a:lnTo>
                  <a:lnTo>
                    <a:pt x="591" y="712"/>
                  </a:lnTo>
                  <a:lnTo>
                    <a:pt x="588" y="734"/>
                  </a:lnTo>
                  <a:lnTo>
                    <a:pt x="584" y="752"/>
                  </a:lnTo>
                  <a:lnTo>
                    <a:pt x="584" y="759"/>
                  </a:lnTo>
                  <a:lnTo>
                    <a:pt x="585" y="769"/>
                  </a:lnTo>
                  <a:lnTo>
                    <a:pt x="586" y="779"/>
                  </a:lnTo>
                  <a:lnTo>
                    <a:pt x="591" y="791"/>
                  </a:lnTo>
                  <a:lnTo>
                    <a:pt x="615" y="785"/>
                  </a:lnTo>
                  <a:lnTo>
                    <a:pt x="632" y="784"/>
                  </a:lnTo>
                  <a:lnTo>
                    <a:pt x="638" y="786"/>
                  </a:lnTo>
                  <a:lnTo>
                    <a:pt x="642" y="792"/>
                  </a:lnTo>
                  <a:lnTo>
                    <a:pt x="645" y="798"/>
                  </a:lnTo>
                  <a:lnTo>
                    <a:pt x="648" y="804"/>
                  </a:lnTo>
                  <a:lnTo>
                    <a:pt x="649" y="802"/>
                  </a:lnTo>
                  <a:lnTo>
                    <a:pt x="652" y="801"/>
                  </a:lnTo>
                  <a:lnTo>
                    <a:pt x="656" y="794"/>
                  </a:lnTo>
                  <a:lnTo>
                    <a:pt x="662" y="788"/>
                  </a:lnTo>
                  <a:lnTo>
                    <a:pt x="665" y="785"/>
                  </a:lnTo>
                  <a:lnTo>
                    <a:pt x="666" y="782"/>
                  </a:lnTo>
                  <a:lnTo>
                    <a:pt x="668" y="776"/>
                  </a:lnTo>
                  <a:lnTo>
                    <a:pt x="668" y="771"/>
                  </a:lnTo>
                  <a:lnTo>
                    <a:pt x="679" y="766"/>
                  </a:lnTo>
                  <a:lnTo>
                    <a:pt x="691" y="762"/>
                  </a:lnTo>
                  <a:lnTo>
                    <a:pt x="701" y="758"/>
                  </a:lnTo>
                  <a:lnTo>
                    <a:pt x="712" y="754"/>
                  </a:lnTo>
                  <a:lnTo>
                    <a:pt x="713" y="755"/>
                  </a:lnTo>
                  <a:lnTo>
                    <a:pt x="715" y="755"/>
                  </a:lnTo>
                  <a:lnTo>
                    <a:pt x="712" y="764"/>
                  </a:lnTo>
                  <a:lnTo>
                    <a:pt x="711" y="775"/>
                  </a:lnTo>
                  <a:lnTo>
                    <a:pt x="711" y="781"/>
                  </a:lnTo>
                  <a:lnTo>
                    <a:pt x="712" y="785"/>
                  </a:lnTo>
                  <a:lnTo>
                    <a:pt x="715" y="789"/>
                  </a:lnTo>
                  <a:lnTo>
                    <a:pt x="718" y="792"/>
                  </a:lnTo>
                  <a:lnTo>
                    <a:pt x="718" y="781"/>
                  </a:lnTo>
                  <a:lnTo>
                    <a:pt x="716" y="771"/>
                  </a:lnTo>
                  <a:lnTo>
                    <a:pt x="725" y="765"/>
                  </a:lnTo>
                  <a:lnTo>
                    <a:pt x="735" y="758"/>
                  </a:lnTo>
                  <a:lnTo>
                    <a:pt x="746" y="762"/>
                  </a:lnTo>
                  <a:lnTo>
                    <a:pt x="756" y="768"/>
                  </a:lnTo>
                  <a:lnTo>
                    <a:pt x="768" y="772"/>
                  </a:lnTo>
                  <a:lnTo>
                    <a:pt x="781" y="776"/>
                  </a:lnTo>
                  <a:lnTo>
                    <a:pt x="796" y="774"/>
                  </a:lnTo>
                  <a:lnTo>
                    <a:pt x="811" y="772"/>
                  </a:lnTo>
                  <a:lnTo>
                    <a:pt x="812" y="775"/>
                  </a:lnTo>
                  <a:lnTo>
                    <a:pt x="813" y="778"/>
                  </a:lnTo>
                  <a:lnTo>
                    <a:pt x="815" y="781"/>
                  </a:lnTo>
                  <a:lnTo>
                    <a:pt x="818" y="782"/>
                  </a:lnTo>
                  <a:lnTo>
                    <a:pt x="823" y="785"/>
                  </a:lnTo>
                  <a:lnTo>
                    <a:pt x="829" y="786"/>
                  </a:lnTo>
                  <a:lnTo>
                    <a:pt x="829" y="791"/>
                  </a:lnTo>
                  <a:lnTo>
                    <a:pt x="829" y="795"/>
                  </a:lnTo>
                  <a:lnTo>
                    <a:pt x="840" y="798"/>
                  </a:lnTo>
                  <a:lnTo>
                    <a:pt x="850" y="801"/>
                  </a:lnTo>
                  <a:lnTo>
                    <a:pt x="855" y="811"/>
                  </a:lnTo>
                  <a:lnTo>
                    <a:pt x="860" y="819"/>
                  </a:lnTo>
                  <a:lnTo>
                    <a:pt x="868" y="826"/>
                  </a:lnTo>
                  <a:lnTo>
                    <a:pt x="875" y="834"/>
                  </a:lnTo>
                  <a:lnTo>
                    <a:pt x="892" y="834"/>
                  </a:lnTo>
                  <a:lnTo>
                    <a:pt x="906" y="836"/>
                  </a:lnTo>
                  <a:lnTo>
                    <a:pt x="919" y="841"/>
                  </a:lnTo>
                  <a:lnTo>
                    <a:pt x="929" y="846"/>
                  </a:lnTo>
                  <a:lnTo>
                    <a:pt x="933" y="851"/>
                  </a:lnTo>
                  <a:lnTo>
                    <a:pt x="938" y="856"/>
                  </a:lnTo>
                  <a:lnTo>
                    <a:pt x="942" y="861"/>
                  </a:lnTo>
                  <a:lnTo>
                    <a:pt x="945" y="866"/>
                  </a:lnTo>
                  <a:lnTo>
                    <a:pt x="949" y="879"/>
                  </a:lnTo>
                  <a:lnTo>
                    <a:pt x="950" y="895"/>
                  </a:lnTo>
                  <a:lnTo>
                    <a:pt x="943" y="901"/>
                  </a:lnTo>
                  <a:lnTo>
                    <a:pt x="939" y="908"/>
                  </a:lnTo>
                  <a:lnTo>
                    <a:pt x="935" y="915"/>
                  </a:lnTo>
                  <a:lnTo>
                    <a:pt x="930" y="924"/>
                  </a:lnTo>
                  <a:lnTo>
                    <a:pt x="939" y="922"/>
                  </a:lnTo>
                  <a:lnTo>
                    <a:pt x="946" y="924"/>
                  </a:lnTo>
                  <a:lnTo>
                    <a:pt x="952" y="928"/>
                  </a:lnTo>
                  <a:lnTo>
                    <a:pt x="958" y="934"/>
                  </a:lnTo>
                  <a:lnTo>
                    <a:pt x="965" y="928"/>
                  </a:lnTo>
                  <a:lnTo>
                    <a:pt x="969" y="922"/>
                  </a:lnTo>
                  <a:lnTo>
                    <a:pt x="972" y="919"/>
                  </a:lnTo>
                  <a:lnTo>
                    <a:pt x="975" y="918"/>
                  </a:lnTo>
                  <a:lnTo>
                    <a:pt x="979" y="915"/>
                  </a:lnTo>
                  <a:lnTo>
                    <a:pt x="985" y="914"/>
                  </a:lnTo>
                  <a:lnTo>
                    <a:pt x="995" y="921"/>
                  </a:lnTo>
                  <a:lnTo>
                    <a:pt x="1000" y="926"/>
                  </a:lnTo>
                  <a:lnTo>
                    <a:pt x="1006" y="934"/>
                  </a:lnTo>
                  <a:lnTo>
                    <a:pt x="1012" y="945"/>
                  </a:lnTo>
                  <a:lnTo>
                    <a:pt x="1019" y="942"/>
                  </a:lnTo>
                  <a:lnTo>
                    <a:pt x="1026" y="942"/>
                  </a:lnTo>
                  <a:lnTo>
                    <a:pt x="1035" y="942"/>
                  </a:lnTo>
                  <a:lnTo>
                    <a:pt x="1045" y="942"/>
                  </a:lnTo>
                  <a:lnTo>
                    <a:pt x="1053" y="944"/>
                  </a:lnTo>
                  <a:lnTo>
                    <a:pt x="1063" y="946"/>
                  </a:lnTo>
                  <a:lnTo>
                    <a:pt x="1073" y="951"/>
                  </a:lnTo>
                  <a:lnTo>
                    <a:pt x="1082" y="955"/>
                  </a:lnTo>
                  <a:lnTo>
                    <a:pt x="1090" y="961"/>
                  </a:lnTo>
                  <a:lnTo>
                    <a:pt x="1099" y="966"/>
                  </a:lnTo>
                  <a:lnTo>
                    <a:pt x="1106" y="972"/>
                  </a:lnTo>
                  <a:lnTo>
                    <a:pt x="1112" y="979"/>
                  </a:lnTo>
                  <a:lnTo>
                    <a:pt x="1116" y="986"/>
                  </a:lnTo>
                  <a:lnTo>
                    <a:pt x="1119" y="995"/>
                  </a:lnTo>
                  <a:lnTo>
                    <a:pt x="1120" y="1002"/>
                  </a:lnTo>
                  <a:lnTo>
                    <a:pt x="1120" y="1011"/>
                  </a:lnTo>
                  <a:lnTo>
                    <a:pt x="1117" y="1019"/>
                  </a:lnTo>
                  <a:lnTo>
                    <a:pt x="1113" y="1028"/>
                  </a:lnTo>
                  <a:lnTo>
                    <a:pt x="1109" y="1036"/>
                  </a:lnTo>
                  <a:lnTo>
                    <a:pt x="1103" y="1043"/>
                  </a:lnTo>
                  <a:lnTo>
                    <a:pt x="1090" y="1058"/>
                  </a:lnTo>
                  <a:lnTo>
                    <a:pt x="1079" y="1071"/>
                  </a:lnTo>
                  <a:lnTo>
                    <a:pt x="1079" y="1082"/>
                  </a:lnTo>
                  <a:lnTo>
                    <a:pt x="1079" y="1093"/>
                  </a:lnTo>
                  <a:lnTo>
                    <a:pt x="1077" y="1105"/>
                  </a:lnTo>
                  <a:lnTo>
                    <a:pt x="1077" y="1116"/>
                  </a:lnTo>
                  <a:lnTo>
                    <a:pt x="1077" y="1131"/>
                  </a:lnTo>
                  <a:lnTo>
                    <a:pt x="1076" y="1142"/>
                  </a:lnTo>
                  <a:lnTo>
                    <a:pt x="1075" y="1153"/>
                  </a:lnTo>
                  <a:lnTo>
                    <a:pt x="1072" y="1165"/>
                  </a:lnTo>
                  <a:lnTo>
                    <a:pt x="1068" y="1175"/>
                  </a:lnTo>
                  <a:lnTo>
                    <a:pt x="1063" y="1183"/>
                  </a:lnTo>
                  <a:lnTo>
                    <a:pt x="1058" y="1192"/>
                  </a:lnTo>
                  <a:lnTo>
                    <a:pt x="1052" y="1201"/>
                  </a:lnTo>
                  <a:lnTo>
                    <a:pt x="1042" y="1201"/>
                  </a:lnTo>
                  <a:lnTo>
                    <a:pt x="1033" y="1201"/>
                  </a:lnTo>
                  <a:lnTo>
                    <a:pt x="1026" y="1202"/>
                  </a:lnTo>
                  <a:lnTo>
                    <a:pt x="1019" y="1203"/>
                  </a:lnTo>
                  <a:lnTo>
                    <a:pt x="1013" y="1206"/>
                  </a:lnTo>
                  <a:lnTo>
                    <a:pt x="1008" y="1209"/>
                  </a:lnTo>
                  <a:lnTo>
                    <a:pt x="1003" y="1213"/>
                  </a:lnTo>
                  <a:lnTo>
                    <a:pt x="999" y="1218"/>
                  </a:lnTo>
                  <a:lnTo>
                    <a:pt x="996" y="1223"/>
                  </a:lnTo>
                  <a:lnTo>
                    <a:pt x="993" y="1228"/>
                  </a:lnTo>
                  <a:lnTo>
                    <a:pt x="990" y="1235"/>
                  </a:lnTo>
                  <a:lnTo>
                    <a:pt x="989" y="1241"/>
                  </a:lnTo>
                  <a:lnTo>
                    <a:pt x="986" y="1256"/>
                  </a:lnTo>
                  <a:lnTo>
                    <a:pt x="986" y="1273"/>
                  </a:lnTo>
                  <a:lnTo>
                    <a:pt x="978" y="1280"/>
                  </a:lnTo>
                  <a:lnTo>
                    <a:pt x="970" y="1288"/>
                  </a:lnTo>
                  <a:lnTo>
                    <a:pt x="965" y="1296"/>
                  </a:lnTo>
                  <a:lnTo>
                    <a:pt x="960" y="1305"/>
                  </a:lnTo>
                  <a:lnTo>
                    <a:pt x="953" y="1326"/>
                  </a:lnTo>
                  <a:lnTo>
                    <a:pt x="945" y="1348"/>
                  </a:lnTo>
                  <a:lnTo>
                    <a:pt x="925" y="1346"/>
                  </a:lnTo>
                  <a:lnTo>
                    <a:pt x="906" y="1345"/>
                  </a:lnTo>
                  <a:lnTo>
                    <a:pt x="912" y="1353"/>
                  </a:lnTo>
                  <a:lnTo>
                    <a:pt x="919" y="1363"/>
                  </a:lnTo>
                  <a:lnTo>
                    <a:pt x="922" y="1369"/>
                  </a:lnTo>
                  <a:lnTo>
                    <a:pt x="925" y="1375"/>
                  </a:lnTo>
                  <a:lnTo>
                    <a:pt x="925" y="1379"/>
                  </a:lnTo>
                  <a:lnTo>
                    <a:pt x="923" y="1383"/>
                  </a:lnTo>
                  <a:lnTo>
                    <a:pt x="919" y="1389"/>
                  </a:lnTo>
                  <a:lnTo>
                    <a:pt x="912" y="1393"/>
                  </a:lnTo>
                  <a:lnTo>
                    <a:pt x="905" y="1396"/>
                  </a:lnTo>
                  <a:lnTo>
                    <a:pt x="898" y="1398"/>
                  </a:lnTo>
                  <a:lnTo>
                    <a:pt x="882" y="1399"/>
                  </a:lnTo>
                  <a:lnTo>
                    <a:pt x="869" y="1405"/>
                  </a:lnTo>
                  <a:lnTo>
                    <a:pt x="873" y="1409"/>
                  </a:lnTo>
                  <a:lnTo>
                    <a:pt x="875" y="1415"/>
                  </a:lnTo>
                  <a:lnTo>
                    <a:pt x="876" y="1420"/>
                  </a:lnTo>
                  <a:lnTo>
                    <a:pt x="873" y="1428"/>
                  </a:lnTo>
                  <a:lnTo>
                    <a:pt x="873" y="1428"/>
                  </a:lnTo>
                  <a:lnTo>
                    <a:pt x="872" y="1428"/>
                  </a:lnTo>
                  <a:lnTo>
                    <a:pt x="862" y="1426"/>
                  </a:lnTo>
                  <a:lnTo>
                    <a:pt x="853" y="1426"/>
                  </a:lnTo>
                  <a:lnTo>
                    <a:pt x="853" y="1428"/>
                  </a:lnTo>
                  <a:lnTo>
                    <a:pt x="853" y="1428"/>
                  </a:lnTo>
                  <a:lnTo>
                    <a:pt x="859" y="1436"/>
                  </a:lnTo>
                  <a:lnTo>
                    <a:pt x="865" y="1445"/>
                  </a:lnTo>
                  <a:lnTo>
                    <a:pt x="863" y="1462"/>
                  </a:lnTo>
                  <a:lnTo>
                    <a:pt x="859" y="1475"/>
                  </a:lnTo>
                  <a:lnTo>
                    <a:pt x="853" y="1478"/>
                  </a:lnTo>
                  <a:lnTo>
                    <a:pt x="849" y="1480"/>
                  </a:lnTo>
                  <a:lnTo>
                    <a:pt x="849" y="1486"/>
                  </a:lnTo>
                  <a:lnTo>
                    <a:pt x="850" y="1490"/>
                  </a:lnTo>
                  <a:lnTo>
                    <a:pt x="852" y="1493"/>
                  </a:lnTo>
                  <a:lnTo>
                    <a:pt x="855" y="1496"/>
                  </a:lnTo>
                  <a:lnTo>
                    <a:pt x="860" y="1497"/>
                  </a:lnTo>
                  <a:lnTo>
                    <a:pt x="863" y="1499"/>
                  </a:lnTo>
                  <a:lnTo>
                    <a:pt x="868" y="1502"/>
                  </a:lnTo>
                  <a:lnTo>
                    <a:pt x="870" y="1503"/>
                  </a:lnTo>
                  <a:lnTo>
                    <a:pt x="870" y="1512"/>
                  </a:lnTo>
                  <a:lnTo>
                    <a:pt x="869" y="1519"/>
                  </a:lnTo>
                  <a:lnTo>
                    <a:pt x="866" y="1525"/>
                  </a:lnTo>
                  <a:lnTo>
                    <a:pt x="863" y="1530"/>
                  </a:lnTo>
                  <a:lnTo>
                    <a:pt x="859" y="1543"/>
                  </a:lnTo>
                  <a:lnTo>
                    <a:pt x="856" y="1556"/>
                  </a:lnTo>
                  <a:lnTo>
                    <a:pt x="868" y="1565"/>
                  </a:lnTo>
                  <a:lnTo>
                    <a:pt x="886" y="1577"/>
                  </a:lnTo>
                  <a:lnTo>
                    <a:pt x="905" y="1592"/>
                  </a:lnTo>
                  <a:lnTo>
                    <a:pt x="913" y="1599"/>
                  </a:lnTo>
                  <a:lnTo>
                    <a:pt x="892" y="1599"/>
                  </a:lnTo>
                  <a:lnTo>
                    <a:pt x="876" y="1597"/>
                  </a:lnTo>
                  <a:lnTo>
                    <a:pt x="863" y="1593"/>
                  </a:lnTo>
                  <a:lnTo>
                    <a:pt x="852" y="1587"/>
                  </a:lnTo>
                  <a:lnTo>
                    <a:pt x="833" y="1573"/>
                  </a:lnTo>
                  <a:lnTo>
                    <a:pt x="808" y="1555"/>
                  </a:lnTo>
                  <a:lnTo>
                    <a:pt x="809" y="1550"/>
                  </a:lnTo>
                  <a:lnTo>
                    <a:pt x="809" y="1545"/>
                  </a:lnTo>
                  <a:lnTo>
                    <a:pt x="809" y="1543"/>
                  </a:lnTo>
                  <a:lnTo>
                    <a:pt x="809" y="1540"/>
                  </a:lnTo>
                  <a:lnTo>
                    <a:pt x="808" y="1539"/>
                  </a:lnTo>
                  <a:lnTo>
                    <a:pt x="806" y="1537"/>
                  </a:lnTo>
                  <a:lnTo>
                    <a:pt x="792" y="1526"/>
                  </a:lnTo>
                  <a:lnTo>
                    <a:pt x="779" y="1513"/>
                  </a:lnTo>
                  <a:lnTo>
                    <a:pt x="788" y="1513"/>
                  </a:lnTo>
                  <a:lnTo>
                    <a:pt x="796" y="1515"/>
                  </a:lnTo>
                  <a:lnTo>
                    <a:pt x="795" y="1512"/>
                  </a:lnTo>
                  <a:lnTo>
                    <a:pt x="795" y="1510"/>
                  </a:lnTo>
                  <a:lnTo>
                    <a:pt x="788" y="1506"/>
                  </a:lnTo>
                  <a:lnTo>
                    <a:pt x="779" y="1502"/>
                  </a:lnTo>
                  <a:lnTo>
                    <a:pt x="772" y="1496"/>
                  </a:lnTo>
                  <a:lnTo>
                    <a:pt x="768" y="1490"/>
                  </a:lnTo>
                  <a:lnTo>
                    <a:pt x="772" y="1490"/>
                  </a:lnTo>
                  <a:lnTo>
                    <a:pt x="776" y="1489"/>
                  </a:lnTo>
                  <a:lnTo>
                    <a:pt x="776" y="1485"/>
                  </a:lnTo>
                  <a:lnTo>
                    <a:pt x="776" y="1480"/>
                  </a:lnTo>
                  <a:lnTo>
                    <a:pt x="783" y="1480"/>
                  </a:lnTo>
                  <a:lnTo>
                    <a:pt x="791" y="1480"/>
                  </a:lnTo>
                  <a:lnTo>
                    <a:pt x="791" y="1475"/>
                  </a:lnTo>
                  <a:lnTo>
                    <a:pt x="791" y="1470"/>
                  </a:lnTo>
                  <a:lnTo>
                    <a:pt x="786" y="1468"/>
                  </a:lnTo>
                  <a:lnTo>
                    <a:pt x="783" y="1465"/>
                  </a:lnTo>
                  <a:lnTo>
                    <a:pt x="781" y="1462"/>
                  </a:lnTo>
                  <a:lnTo>
                    <a:pt x="781" y="1458"/>
                  </a:lnTo>
                  <a:lnTo>
                    <a:pt x="781" y="1449"/>
                  </a:lnTo>
                  <a:lnTo>
                    <a:pt x="781" y="1438"/>
                  </a:lnTo>
                  <a:lnTo>
                    <a:pt x="776" y="1435"/>
                  </a:lnTo>
                  <a:lnTo>
                    <a:pt x="772" y="1429"/>
                  </a:lnTo>
                  <a:lnTo>
                    <a:pt x="771" y="1429"/>
                  </a:lnTo>
                  <a:lnTo>
                    <a:pt x="769" y="1429"/>
                  </a:lnTo>
                  <a:lnTo>
                    <a:pt x="768" y="1438"/>
                  </a:lnTo>
                  <a:lnTo>
                    <a:pt x="766" y="1446"/>
                  </a:lnTo>
                  <a:lnTo>
                    <a:pt x="765" y="1446"/>
                  </a:lnTo>
                  <a:lnTo>
                    <a:pt x="763" y="1445"/>
                  </a:lnTo>
                  <a:lnTo>
                    <a:pt x="762" y="1426"/>
                  </a:lnTo>
                  <a:lnTo>
                    <a:pt x="759" y="1409"/>
                  </a:lnTo>
                  <a:lnTo>
                    <a:pt x="755" y="1392"/>
                  </a:lnTo>
                  <a:lnTo>
                    <a:pt x="751" y="1373"/>
                  </a:lnTo>
                  <a:lnTo>
                    <a:pt x="751" y="1358"/>
                  </a:lnTo>
                  <a:lnTo>
                    <a:pt x="751" y="1343"/>
                  </a:lnTo>
                  <a:lnTo>
                    <a:pt x="752" y="1328"/>
                  </a:lnTo>
                  <a:lnTo>
                    <a:pt x="752" y="1313"/>
                  </a:lnTo>
                  <a:lnTo>
                    <a:pt x="748" y="1290"/>
                  </a:lnTo>
                  <a:lnTo>
                    <a:pt x="745" y="1265"/>
                  </a:lnTo>
                  <a:lnTo>
                    <a:pt x="743" y="1239"/>
                  </a:lnTo>
                  <a:lnTo>
                    <a:pt x="741" y="1213"/>
                  </a:lnTo>
                  <a:lnTo>
                    <a:pt x="738" y="1192"/>
                  </a:lnTo>
                  <a:lnTo>
                    <a:pt x="738" y="1172"/>
                  </a:lnTo>
                  <a:lnTo>
                    <a:pt x="738" y="1162"/>
                  </a:lnTo>
                  <a:lnTo>
                    <a:pt x="736" y="1152"/>
                  </a:lnTo>
                  <a:lnTo>
                    <a:pt x="735" y="1143"/>
                  </a:lnTo>
                  <a:lnTo>
                    <a:pt x="732" y="1136"/>
                  </a:lnTo>
                  <a:lnTo>
                    <a:pt x="716" y="1129"/>
                  </a:lnTo>
                  <a:lnTo>
                    <a:pt x="703" y="1121"/>
                  </a:lnTo>
                  <a:lnTo>
                    <a:pt x="691" y="1111"/>
                  </a:lnTo>
                  <a:lnTo>
                    <a:pt x="678" y="1099"/>
                  </a:lnTo>
                  <a:lnTo>
                    <a:pt x="668" y="1086"/>
                  </a:lnTo>
                  <a:lnTo>
                    <a:pt x="658" y="1073"/>
                  </a:lnTo>
                  <a:lnTo>
                    <a:pt x="649" y="1059"/>
                  </a:lnTo>
                  <a:lnTo>
                    <a:pt x="642" y="1045"/>
                  </a:lnTo>
                  <a:lnTo>
                    <a:pt x="636" y="1026"/>
                  </a:lnTo>
                  <a:lnTo>
                    <a:pt x="632" y="1009"/>
                  </a:lnTo>
                  <a:lnTo>
                    <a:pt x="615" y="991"/>
                  </a:lnTo>
                  <a:lnTo>
                    <a:pt x="598" y="971"/>
                  </a:lnTo>
                  <a:lnTo>
                    <a:pt x="601" y="958"/>
                  </a:lnTo>
                  <a:lnTo>
                    <a:pt x="606" y="946"/>
                  </a:lnTo>
                  <a:lnTo>
                    <a:pt x="611" y="946"/>
                  </a:lnTo>
                  <a:lnTo>
                    <a:pt x="613" y="946"/>
                  </a:lnTo>
                  <a:lnTo>
                    <a:pt x="615" y="945"/>
                  </a:lnTo>
                  <a:lnTo>
                    <a:pt x="616" y="942"/>
                  </a:lnTo>
                  <a:lnTo>
                    <a:pt x="616" y="941"/>
                  </a:lnTo>
                  <a:lnTo>
                    <a:pt x="615" y="939"/>
                  </a:lnTo>
                  <a:lnTo>
                    <a:pt x="606" y="938"/>
                  </a:lnTo>
                  <a:lnTo>
                    <a:pt x="601" y="935"/>
                  </a:lnTo>
                  <a:lnTo>
                    <a:pt x="601" y="929"/>
                  </a:lnTo>
                  <a:lnTo>
                    <a:pt x="599" y="925"/>
                  </a:lnTo>
                  <a:lnTo>
                    <a:pt x="606" y="909"/>
                  </a:lnTo>
                  <a:lnTo>
                    <a:pt x="612" y="892"/>
                  </a:lnTo>
                  <a:lnTo>
                    <a:pt x="619" y="891"/>
                  </a:lnTo>
                  <a:lnTo>
                    <a:pt x="623" y="891"/>
                  </a:lnTo>
                  <a:lnTo>
                    <a:pt x="625" y="888"/>
                  </a:lnTo>
                  <a:lnTo>
                    <a:pt x="626" y="886"/>
                  </a:lnTo>
                  <a:lnTo>
                    <a:pt x="628" y="881"/>
                  </a:lnTo>
                  <a:lnTo>
                    <a:pt x="632" y="874"/>
                  </a:lnTo>
                  <a:lnTo>
                    <a:pt x="638" y="862"/>
                  </a:lnTo>
                  <a:lnTo>
                    <a:pt x="642" y="851"/>
                  </a:lnTo>
                  <a:lnTo>
                    <a:pt x="642" y="841"/>
                  </a:lnTo>
                  <a:lnTo>
                    <a:pt x="642" y="831"/>
                  </a:lnTo>
                  <a:lnTo>
                    <a:pt x="641" y="822"/>
                  </a:lnTo>
                  <a:lnTo>
                    <a:pt x="639" y="814"/>
                  </a:lnTo>
                  <a:lnTo>
                    <a:pt x="639" y="805"/>
                  </a:lnTo>
                  <a:lnTo>
                    <a:pt x="641" y="796"/>
                  </a:lnTo>
                  <a:lnTo>
                    <a:pt x="635" y="795"/>
                  </a:lnTo>
                  <a:lnTo>
                    <a:pt x="631" y="794"/>
                  </a:lnTo>
                  <a:lnTo>
                    <a:pt x="626" y="794"/>
                  </a:lnTo>
                  <a:lnTo>
                    <a:pt x="621" y="795"/>
                  </a:lnTo>
                  <a:lnTo>
                    <a:pt x="618" y="796"/>
                  </a:lnTo>
                  <a:lnTo>
                    <a:pt x="615" y="798"/>
                  </a:lnTo>
                  <a:lnTo>
                    <a:pt x="616" y="804"/>
                  </a:lnTo>
                  <a:lnTo>
                    <a:pt x="618" y="808"/>
                  </a:lnTo>
                  <a:lnTo>
                    <a:pt x="616" y="811"/>
                  </a:lnTo>
                  <a:lnTo>
                    <a:pt x="611" y="812"/>
                  </a:lnTo>
                  <a:lnTo>
                    <a:pt x="605" y="806"/>
                  </a:lnTo>
                  <a:lnTo>
                    <a:pt x="598" y="804"/>
                  </a:lnTo>
                  <a:lnTo>
                    <a:pt x="591" y="801"/>
                  </a:lnTo>
                  <a:lnTo>
                    <a:pt x="582" y="796"/>
                  </a:lnTo>
                  <a:lnTo>
                    <a:pt x="575" y="791"/>
                  </a:lnTo>
                  <a:lnTo>
                    <a:pt x="568" y="785"/>
                  </a:lnTo>
                  <a:lnTo>
                    <a:pt x="564" y="778"/>
                  </a:lnTo>
                  <a:lnTo>
                    <a:pt x="558" y="769"/>
                  </a:lnTo>
                  <a:lnTo>
                    <a:pt x="551" y="752"/>
                  </a:lnTo>
                  <a:lnTo>
                    <a:pt x="542" y="734"/>
                  </a:lnTo>
                  <a:lnTo>
                    <a:pt x="538" y="732"/>
                  </a:lnTo>
                  <a:lnTo>
                    <a:pt x="535" y="732"/>
                  </a:lnTo>
                  <a:lnTo>
                    <a:pt x="532" y="735"/>
                  </a:lnTo>
                  <a:lnTo>
                    <a:pt x="531" y="739"/>
                  </a:lnTo>
                  <a:lnTo>
                    <a:pt x="522" y="738"/>
                  </a:lnTo>
                  <a:lnTo>
                    <a:pt x="518" y="735"/>
                  </a:lnTo>
                  <a:lnTo>
                    <a:pt x="515" y="731"/>
                  </a:lnTo>
                  <a:lnTo>
                    <a:pt x="509" y="727"/>
                  </a:lnTo>
                  <a:lnTo>
                    <a:pt x="504" y="728"/>
                  </a:lnTo>
                  <a:lnTo>
                    <a:pt x="495" y="728"/>
                  </a:lnTo>
                  <a:lnTo>
                    <a:pt x="484" y="712"/>
                  </a:lnTo>
                  <a:lnTo>
                    <a:pt x="474" y="697"/>
                  </a:lnTo>
                  <a:lnTo>
                    <a:pt x="468" y="695"/>
                  </a:lnTo>
                  <a:lnTo>
                    <a:pt x="464" y="697"/>
                  </a:lnTo>
                  <a:lnTo>
                    <a:pt x="461" y="698"/>
                  </a:lnTo>
                  <a:lnTo>
                    <a:pt x="456" y="699"/>
                  </a:lnTo>
                  <a:lnTo>
                    <a:pt x="454" y="702"/>
                  </a:lnTo>
                  <a:lnTo>
                    <a:pt x="449" y="704"/>
                  </a:lnTo>
                  <a:lnTo>
                    <a:pt x="446" y="705"/>
                  </a:lnTo>
                  <a:lnTo>
                    <a:pt x="442" y="705"/>
                  </a:lnTo>
                  <a:lnTo>
                    <a:pt x="429" y="702"/>
                  </a:lnTo>
                  <a:lnTo>
                    <a:pt x="416" y="698"/>
                  </a:lnTo>
                  <a:lnTo>
                    <a:pt x="404" y="692"/>
                  </a:lnTo>
                  <a:lnTo>
                    <a:pt x="391" y="684"/>
                  </a:lnTo>
                  <a:lnTo>
                    <a:pt x="379" y="677"/>
                  </a:lnTo>
                  <a:lnTo>
                    <a:pt x="368" y="667"/>
                  </a:lnTo>
                  <a:lnTo>
                    <a:pt x="359" y="658"/>
                  </a:lnTo>
                  <a:lnTo>
                    <a:pt x="351" y="649"/>
                  </a:lnTo>
                  <a:lnTo>
                    <a:pt x="354" y="642"/>
                  </a:lnTo>
                  <a:lnTo>
                    <a:pt x="354" y="635"/>
                  </a:lnTo>
                  <a:lnTo>
                    <a:pt x="354" y="627"/>
                  </a:lnTo>
                  <a:lnTo>
                    <a:pt x="351" y="618"/>
                  </a:lnTo>
                  <a:lnTo>
                    <a:pt x="345" y="601"/>
                  </a:lnTo>
                  <a:lnTo>
                    <a:pt x="335" y="582"/>
                  </a:lnTo>
                  <a:lnTo>
                    <a:pt x="325" y="562"/>
                  </a:lnTo>
                  <a:lnTo>
                    <a:pt x="314" y="544"/>
                  </a:lnTo>
                  <a:lnTo>
                    <a:pt x="309" y="534"/>
                  </a:lnTo>
                  <a:lnTo>
                    <a:pt x="307" y="525"/>
                  </a:lnTo>
                  <a:lnTo>
                    <a:pt x="304" y="515"/>
                  </a:lnTo>
                  <a:lnTo>
                    <a:pt x="301" y="507"/>
                  </a:lnTo>
                  <a:lnTo>
                    <a:pt x="298" y="504"/>
                  </a:lnTo>
                  <a:lnTo>
                    <a:pt x="294" y="504"/>
                  </a:lnTo>
                  <a:lnTo>
                    <a:pt x="291" y="502"/>
                  </a:lnTo>
                  <a:lnTo>
                    <a:pt x="287" y="504"/>
                  </a:lnTo>
                  <a:lnTo>
                    <a:pt x="288" y="518"/>
                  </a:lnTo>
                  <a:lnTo>
                    <a:pt x="291" y="532"/>
                  </a:lnTo>
                  <a:lnTo>
                    <a:pt x="295" y="547"/>
                  </a:lnTo>
                  <a:lnTo>
                    <a:pt x="299" y="559"/>
                  </a:lnTo>
                  <a:lnTo>
                    <a:pt x="305" y="572"/>
                  </a:lnTo>
                  <a:lnTo>
                    <a:pt x="309" y="584"/>
                  </a:lnTo>
                  <a:lnTo>
                    <a:pt x="315" y="597"/>
                  </a:lnTo>
                  <a:lnTo>
                    <a:pt x="318" y="611"/>
                  </a:lnTo>
                  <a:lnTo>
                    <a:pt x="317" y="611"/>
                  </a:lnTo>
                  <a:lnTo>
                    <a:pt x="315" y="611"/>
                  </a:lnTo>
                  <a:lnTo>
                    <a:pt x="309" y="611"/>
                  </a:lnTo>
                  <a:lnTo>
                    <a:pt x="307" y="609"/>
                  </a:lnTo>
                  <a:lnTo>
                    <a:pt x="299" y="601"/>
                  </a:lnTo>
                  <a:lnTo>
                    <a:pt x="292" y="594"/>
                  </a:lnTo>
                  <a:lnTo>
                    <a:pt x="294" y="588"/>
                  </a:lnTo>
                  <a:lnTo>
                    <a:pt x="294" y="581"/>
                  </a:lnTo>
                  <a:lnTo>
                    <a:pt x="294" y="577"/>
                  </a:lnTo>
                  <a:lnTo>
                    <a:pt x="291" y="574"/>
                  </a:lnTo>
                  <a:lnTo>
                    <a:pt x="289" y="571"/>
                  </a:lnTo>
                  <a:lnTo>
                    <a:pt x="287" y="568"/>
                  </a:lnTo>
                  <a:lnTo>
                    <a:pt x="279" y="564"/>
                  </a:lnTo>
                  <a:lnTo>
                    <a:pt x="274" y="561"/>
                  </a:lnTo>
                  <a:lnTo>
                    <a:pt x="277" y="555"/>
                  </a:lnTo>
                  <a:lnTo>
                    <a:pt x="281" y="549"/>
                  </a:lnTo>
                  <a:lnTo>
                    <a:pt x="265" y="472"/>
                  </a:lnTo>
                  <a:lnTo>
                    <a:pt x="255" y="467"/>
                  </a:lnTo>
                  <a:lnTo>
                    <a:pt x="244" y="462"/>
                  </a:lnTo>
                  <a:lnTo>
                    <a:pt x="244" y="451"/>
                  </a:lnTo>
                  <a:lnTo>
                    <a:pt x="242" y="442"/>
                  </a:lnTo>
                  <a:lnTo>
                    <a:pt x="244" y="435"/>
                  </a:lnTo>
                  <a:lnTo>
                    <a:pt x="247" y="425"/>
                  </a:lnTo>
                  <a:lnTo>
                    <a:pt x="244" y="424"/>
                  </a:lnTo>
                  <a:lnTo>
                    <a:pt x="242" y="422"/>
                  </a:lnTo>
                  <a:lnTo>
                    <a:pt x="241" y="420"/>
                  </a:lnTo>
                  <a:lnTo>
                    <a:pt x="239" y="417"/>
                  </a:lnTo>
                  <a:lnTo>
                    <a:pt x="239" y="411"/>
                  </a:lnTo>
                  <a:lnTo>
                    <a:pt x="239" y="402"/>
                  </a:lnTo>
                  <a:lnTo>
                    <a:pt x="252" y="375"/>
                  </a:lnTo>
                  <a:lnTo>
                    <a:pt x="269" y="344"/>
                  </a:lnTo>
                  <a:lnTo>
                    <a:pt x="279" y="328"/>
                  </a:lnTo>
                  <a:lnTo>
                    <a:pt x="289" y="314"/>
                  </a:lnTo>
                  <a:lnTo>
                    <a:pt x="299" y="302"/>
                  </a:lnTo>
                  <a:lnTo>
                    <a:pt x="308" y="295"/>
                  </a:lnTo>
                  <a:lnTo>
                    <a:pt x="307" y="294"/>
                  </a:lnTo>
                  <a:lnTo>
                    <a:pt x="307" y="292"/>
                  </a:lnTo>
                  <a:lnTo>
                    <a:pt x="298" y="288"/>
                  </a:lnTo>
                  <a:lnTo>
                    <a:pt x="294" y="282"/>
                  </a:lnTo>
                  <a:lnTo>
                    <a:pt x="289" y="275"/>
                  </a:lnTo>
                  <a:lnTo>
                    <a:pt x="285" y="268"/>
                  </a:lnTo>
                  <a:lnTo>
                    <a:pt x="287" y="265"/>
                  </a:lnTo>
                  <a:lnTo>
                    <a:pt x="287" y="261"/>
                  </a:lnTo>
                  <a:lnTo>
                    <a:pt x="292" y="260"/>
                  </a:lnTo>
                  <a:lnTo>
                    <a:pt x="295" y="260"/>
                  </a:lnTo>
                  <a:lnTo>
                    <a:pt x="299" y="261"/>
                  </a:lnTo>
                  <a:lnTo>
                    <a:pt x="302" y="263"/>
                  </a:lnTo>
                  <a:lnTo>
                    <a:pt x="307" y="267"/>
                  </a:lnTo>
                  <a:lnTo>
                    <a:pt x="309" y="272"/>
                  </a:lnTo>
                  <a:lnTo>
                    <a:pt x="312" y="290"/>
                  </a:lnTo>
                  <a:lnTo>
                    <a:pt x="315" y="305"/>
                  </a:lnTo>
                  <a:lnTo>
                    <a:pt x="315" y="305"/>
                  </a:lnTo>
                  <a:lnTo>
                    <a:pt x="317" y="305"/>
                  </a:lnTo>
                  <a:lnTo>
                    <a:pt x="324" y="292"/>
                  </a:lnTo>
                  <a:lnTo>
                    <a:pt x="328" y="281"/>
                  </a:lnTo>
                  <a:lnTo>
                    <a:pt x="317" y="267"/>
                  </a:lnTo>
                  <a:lnTo>
                    <a:pt x="304" y="253"/>
                  </a:lnTo>
                  <a:lnTo>
                    <a:pt x="308" y="247"/>
                  </a:lnTo>
                  <a:lnTo>
                    <a:pt x="308" y="240"/>
                  </a:lnTo>
                  <a:lnTo>
                    <a:pt x="307" y="234"/>
                  </a:lnTo>
                  <a:lnTo>
                    <a:pt x="304" y="227"/>
                  </a:lnTo>
                  <a:lnTo>
                    <a:pt x="314" y="214"/>
                  </a:lnTo>
                  <a:lnTo>
                    <a:pt x="325" y="203"/>
                  </a:lnTo>
                  <a:lnTo>
                    <a:pt x="315" y="203"/>
                  </a:lnTo>
                  <a:lnTo>
                    <a:pt x="308" y="204"/>
                  </a:lnTo>
                  <a:lnTo>
                    <a:pt x="301" y="207"/>
                  </a:lnTo>
                  <a:lnTo>
                    <a:pt x="292" y="210"/>
                  </a:lnTo>
                  <a:lnTo>
                    <a:pt x="301" y="203"/>
                  </a:lnTo>
                  <a:lnTo>
                    <a:pt x="307" y="195"/>
                  </a:lnTo>
                  <a:lnTo>
                    <a:pt x="309" y="191"/>
                  </a:lnTo>
                  <a:lnTo>
                    <a:pt x="312" y="187"/>
                  </a:lnTo>
                  <a:lnTo>
                    <a:pt x="315" y="181"/>
                  </a:lnTo>
                  <a:lnTo>
                    <a:pt x="317" y="174"/>
                  </a:lnTo>
                  <a:lnTo>
                    <a:pt x="311" y="174"/>
                  </a:lnTo>
                  <a:lnTo>
                    <a:pt x="307" y="173"/>
                  </a:lnTo>
                  <a:lnTo>
                    <a:pt x="308" y="171"/>
                  </a:lnTo>
                  <a:lnTo>
                    <a:pt x="311" y="168"/>
                  </a:lnTo>
                  <a:lnTo>
                    <a:pt x="312" y="165"/>
                  </a:lnTo>
                  <a:lnTo>
                    <a:pt x="315" y="164"/>
                  </a:lnTo>
                  <a:lnTo>
                    <a:pt x="315" y="163"/>
                  </a:lnTo>
                  <a:lnTo>
                    <a:pt x="315" y="161"/>
                  </a:lnTo>
                  <a:lnTo>
                    <a:pt x="302" y="165"/>
                  </a:lnTo>
                  <a:lnTo>
                    <a:pt x="291" y="168"/>
                  </a:lnTo>
                  <a:lnTo>
                    <a:pt x="288" y="167"/>
                  </a:lnTo>
                  <a:lnTo>
                    <a:pt x="284" y="165"/>
                  </a:lnTo>
                  <a:lnTo>
                    <a:pt x="287" y="160"/>
                  </a:lnTo>
                  <a:lnTo>
                    <a:pt x="289" y="153"/>
                  </a:lnTo>
                  <a:lnTo>
                    <a:pt x="269" y="150"/>
                  </a:lnTo>
                  <a:lnTo>
                    <a:pt x="251" y="145"/>
                  </a:lnTo>
                  <a:lnTo>
                    <a:pt x="235" y="140"/>
                  </a:lnTo>
                  <a:lnTo>
                    <a:pt x="225" y="140"/>
                  </a:lnTo>
                  <a:lnTo>
                    <a:pt x="218" y="145"/>
                  </a:lnTo>
                  <a:lnTo>
                    <a:pt x="211" y="153"/>
                  </a:lnTo>
                  <a:lnTo>
                    <a:pt x="202" y="154"/>
                  </a:lnTo>
                  <a:lnTo>
                    <a:pt x="195" y="155"/>
                  </a:lnTo>
                  <a:lnTo>
                    <a:pt x="189" y="154"/>
                  </a:lnTo>
                  <a:lnTo>
                    <a:pt x="184" y="153"/>
                  </a:lnTo>
                  <a:lnTo>
                    <a:pt x="178" y="153"/>
                  </a:lnTo>
                  <a:lnTo>
                    <a:pt x="172" y="151"/>
                  </a:lnTo>
                  <a:lnTo>
                    <a:pt x="167" y="151"/>
                  </a:lnTo>
                  <a:lnTo>
                    <a:pt x="161" y="153"/>
                  </a:lnTo>
                  <a:lnTo>
                    <a:pt x="155" y="155"/>
                  </a:lnTo>
                  <a:lnTo>
                    <a:pt x="151" y="160"/>
                  </a:lnTo>
                  <a:lnTo>
                    <a:pt x="148" y="164"/>
                  </a:lnTo>
                  <a:lnTo>
                    <a:pt x="144" y="168"/>
                  </a:lnTo>
                  <a:lnTo>
                    <a:pt x="141" y="171"/>
                  </a:lnTo>
                  <a:lnTo>
                    <a:pt x="135" y="174"/>
                  </a:lnTo>
                  <a:lnTo>
                    <a:pt x="129" y="175"/>
                  </a:lnTo>
                  <a:lnTo>
                    <a:pt x="124" y="177"/>
                  </a:lnTo>
                  <a:lnTo>
                    <a:pt x="111" y="178"/>
                  </a:lnTo>
                  <a:lnTo>
                    <a:pt x="101" y="181"/>
                  </a:lnTo>
                  <a:lnTo>
                    <a:pt x="100" y="185"/>
                  </a:lnTo>
                  <a:lnTo>
                    <a:pt x="98" y="190"/>
                  </a:lnTo>
                  <a:lnTo>
                    <a:pt x="87" y="190"/>
                  </a:lnTo>
                  <a:lnTo>
                    <a:pt x="78" y="191"/>
                  </a:lnTo>
                  <a:lnTo>
                    <a:pt x="70" y="193"/>
                  </a:lnTo>
                  <a:lnTo>
                    <a:pt x="62" y="195"/>
                  </a:lnTo>
                  <a:lnTo>
                    <a:pt x="48" y="203"/>
                  </a:lnTo>
                  <a:lnTo>
                    <a:pt x="32" y="208"/>
                  </a:lnTo>
                  <a:lnTo>
                    <a:pt x="31" y="205"/>
                  </a:lnTo>
                  <a:lnTo>
                    <a:pt x="28" y="203"/>
                  </a:lnTo>
                  <a:lnTo>
                    <a:pt x="15" y="207"/>
                  </a:lnTo>
                  <a:lnTo>
                    <a:pt x="0" y="211"/>
                  </a:lnTo>
                  <a:lnTo>
                    <a:pt x="0" y="210"/>
                  </a:lnTo>
                  <a:lnTo>
                    <a:pt x="1" y="207"/>
                  </a:lnTo>
                  <a:lnTo>
                    <a:pt x="31" y="198"/>
                  </a:lnTo>
                  <a:lnTo>
                    <a:pt x="65" y="191"/>
                  </a:lnTo>
                  <a:lnTo>
                    <a:pt x="81" y="185"/>
                  </a:lnTo>
                  <a:lnTo>
                    <a:pt x="97" y="180"/>
                  </a:lnTo>
                  <a:lnTo>
                    <a:pt x="109" y="174"/>
                  </a:lnTo>
                  <a:lnTo>
                    <a:pt x="119" y="165"/>
                  </a:lnTo>
                  <a:lnTo>
                    <a:pt x="118" y="164"/>
                  </a:lnTo>
                  <a:lnTo>
                    <a:pt x="118" y="163"/>
                  </a:lnTo>
                  <a:lnTo>
                    <a:pt x="97" y="164"/>
                  </a:lnTo>
                  <a:lnTo>
                    <a:pt x="77" y="164"/>
                  </a:lnTo>
                  <a:lnTo>
                    <a:pt x="77" y="163"/>
                  </a:lnTo>
                  <a:lnTo>
                    <a:pt x="77" y="160"/>
                  </a:lnTo>
                  <a:lnTo>
                    <a:pt x="84" y="153"/>
                  </a:lnTo>
                  <a:lnTo>
                    <a:pt x="90" y="144"/>
                  </a:lnTo>
                  <a:lnTo>
                    <a:pt x="81" y="144"/>
                  </a:lnTo>
                  <a:lnTo>
                    <a:pt x="71" y="144"/>
                  </a:lnTo>
                  <a:lnTo>
                    <a:pt x="71" y="141"/>
                  </a:lnTo>
                  <a:lnTo>
                    <a:pt x="71" y="140"/>
                  </a:lnTo>
                  <a:lnTo>
                    <a:pt x="71" y="138"/>
                  </a:lnTo>
                  <a:lnTo>
                    <a:pt x="71" y="138"/>
                  </a:lnTo>
                  <a:lnTo>
                    <a:pt x="81" y="130"/>
                  </a:lnTo>
                  <a:lnTo>
                    <a:pt x="90" y="121"/>
                  </a:lnTo>
                  <a:lnTo>
                    <a:pt x="109" y="117"/>
                  </a:lnTo>
                  <a:lnTo>
                    <a:pt x="134" y="114"/>
                  </a:lnTo>
                  <a:lnTo>
                    <a:pt x="144" y="113"/>
                  </a:lnTo>
                  <a:lnTo>
                    <a:pt x="155" y="110"/>
                  </a:lnTo>
                  <a:lnTo>
                    <a:pt x="159" y="107"/>
                  </a:lnTo>
                  <a:lnTo>
                    <a:pt x="162" y="105"/>
                  </a:lnTo>
                  <a:lnTo>
                    <a:pt x="165" y="103"/>
                  </a:lnTo>
                  <a:lnTo>
                    <a:pt x="168" y="98"/>
                  </a:lnTo>
                  <a:lnTo>
                    <a:pt x="157" y="100"/>
                  </a:lnTo>
                  <a:lnTo>
                    <a:pt x="144" y="101"/>
                  </a:lnTo>
                  <a:lnTo>
                    <a:pt x="138" y="101"/>
                  </a:lnTo>
                  <a:lnTo>
                    <a:pt x="132" y="101"/>
                  </a:lnTo>
                  <a:lnTo>
                    <a:pt x="128" y="100"/>
                  </a:lnTo>
                  <a:lnTo>
                    <a:pt x="124" y="98"/>
                  </a:lnTo>
                  <a:lnTo>
                    <a:pt x="122" y="97"/>
                  </a:lnTo>
                  <a:lnTo>
                    <a:pt x="121" y="97"/>
                  </a:lnTo>
                  <a:lnTo>
                    <a:pt x="122" y="91"/>
                  </a:lnTo>
                  <a:lnTo>
                    <a:pt x="124" y="87"/>
                  </a:lnTo>
                  <a:lnTo>
                    <a:pt x="135" y="84"/>
                  </a:lnTo>
                  <a:lnTo>
                    <a:pt x="145" y="81"/>
                  </a:lnTo>
                  <a:lnTo>
                    <a:pt x="157" y="78"/>
                  </a:lnTo>
                  <a:lnTo>
                    <a:pt x="168" y="77"/>
                  </a:lnTo>
                  <a:lnTo>
                    <a:pt x="169" y="81"/>
                  </a:lnTo>
                  <a:lnTo>
                    <a:pt x="171" y="83"/>
                  </a:lnTo>
                  <a:lnTo>
                    <a:pt x="172" y="84"/>
                  </a:lnTo>
                  <a:lnTo>
                    <a:pt x="177" y="85"/>
                  </a:lnTo>
                  <a:lnTo>
                    <a:pt x="184" y="83"/>
                  </a:lnTo>
                  <a:lnTo>
                    <a:pt x="189" y="81"/>
                  </a:lnTo>
                  <a:lnTo>
                    <a:pt x="185" y="74"/>
                  </a:lnTo>
                  <a:lnTo>
                    <a:pt x="181" y="68"/>
                  </a:lnTo>
                  <a:lnTo>
                    <a:pt x="178" y="65"/>
                  </a:lnTo>
                  <a:lnTo>
                    <a:pt x="177" y="63"/>
                  </a:lnTo>
                  <a:lnTo>
                    <a:pt x="177" y="60"/>
                  </a:lnTo>
                  <a:lnTo>
                    <a:pt x="177" y="55"/>
                  </a:lnTo>
                  <a:lnTo>
                    <a:pt x="188" y="54"/>
                  </a:lnTo>
                  <a:lnTo>
                    <a:pt x="201" y="53"/>
                  </a:lnTo>
                  <a:lnTo>
                    <a:pt x="212" y="50"/>
                  </a:lnTo>
                  <a:lnTo>
                    <a:pt x="224" y="48"/>
                  </a:lnTo>
                  <a:lnTo>
                    <a:pt x="241" y="43"/>
                  </a:lnTo>
                  <a:lnTo>
                    <a:pt x="262" y="34"/>
                  </a:lnTo>
                  <a:lnTo>
                    <a:pt x="274" y="30"/>
                  </a:lnTo>
                  <a:lnTo>
                    <a:pt x="285" y="27"/>
                  </a:lnTo>
                  <a:lnTo>
                    <a:pt x="297" y="26"/>
                  </a:lnTo>
                  <a:lnTo>
                    <a:pt x="307" y="26"/>
                  </a:lnTo>
                  <a:lnTo>
                    <a:pt x="334" y="30"/>
                  </a:lnTo>
                  <a:lnTo>
                    <a:pt x="361" y="35"/>
                  </a:lnTo>
                  <a:lnTo>
                    <a:pt x="389" y="41"/>
                  </a:lnTo>
                  <a:lnTo>
                    <a:pt x="416" y="45"/>
                  </a:lnTo>
                  <a:lnTo>
                    <a:pt x="429" y="48"/>
                  </a:lnTo>
                  <a:lnTo>
                    <a:pt x="444" y="50"/>
                  </a:lnTo>
                  <a:lnTo>
                    <a:pt x="456" y="50"/>
                  </a:lnTo>
                  <a:lnTo>
                    <a:pt x="469" y="50"/>
                  </a:lnTo>
                  <a:lnTo>
                    <a:pt x="482" y="48"/>
                  </a:lnTo>
                  <a:lnTo>
                    <a:pt x="495" y="45"/>
                  </a:lnTo>
                  <a:lnTo>
                    <a:pt x="508" y="41"/>
                  </a:lnTo>
                  <a:lnTo>
                    <a:pt x="521" y="37"/>
                  </a:lnTo>
                  <a:lnTo>
                    <a:pt x="524" y="41"/>
                  </a:lnTo>
                  <a:lnTo>
                    <a:pt x="528" y="44"/>
                  </a:lnTo>
                  <a:lnTo>
                    <a:pt x="532" y="45"/>
                  </a:lnTo>
                  <a:lnTo>
                    <a:pt x="541" y="45"/>
                  </a:lnTo>
                  <a:lnTo>
                    <a:pt x="545" y="44"/>
                  </a:lnTo>
                  <a:lnTo>
                    <a:pt x="551" y="43"/>
                  </a:lnTo>
                  <a:lnTo>
                    <a:pt x="556" y="43"/>
                  </a:lnTo>
                  <a:lnTo>
                    <a:pt x="562" y="44"/>
                  </a:lnTo>
                  <a:lnTo>
                    <a:pt x="565" y="48"/>
                  </a:lnTo>
                  <a:lnTo>
                    <a:pt x="569" y="51"/>
                  </a:lnTo>
                  <a:lnTo>
                    <a:pt x="574" y="53"/>
                  </a:lnTo>
                  <a:lnTo>
                    <a:pt x="579" y="53"/>
                  </a:lnTo>
                  <a:lnTo>
                    <a:pt x="585" y="53"/>
                  </a:lnTo>
                  <a:lnTo>
                    <a:pt x="591" y="54"/>
                  </a:lnTo>
                  <a:lnTo>
                    <a:pt x="596" y="55"/>
                  </a:lnTo>
                  <a:lnTo>
                    <a:pt x="601" y="58"/>
                  </a:lnTo>
                  <a:lnTo>
                    <a:pt x="599" y="63"/>
                  </a:lnTo>
                  <a:lnTo>
                    <a:pt x="599" y="67"/>
                  </a:lnTo>
                  <a:lnTo>
                    <a:pt x="619" y="67"/>
                  </a:lnTo>
                  <a:lnTo>
                    <a:pt x="639" y="65"/>
                  </a:lnTo>
                  <a:lnTo>
                    <a:pt x="639" y="71"/>
                  </a:lnTo>
                  <a:lnTo>
                    <a:pt x="641" y="78"/>
                  </a:lnTo>
                  <a:lnTo>
                    <a:pt x="643" y="78"/>
                  </a:lnTo>
                  <a:lnTo>
                    <a:pt x="646" y="78"/>
                  </a:lnTo>
                  <a:lnTo>
                    <a:pt x="648" y="77"/>
                  </a:lnTo>
                  <a:lnTo>
                    <a:pt x="649" y="77"/>
                  </a:lnTo>
                  <a:lnTo>
                    <a:pt x="651" y="73"/>
                  </a:lnTo>
                  <a:lnTo>
                    <a:pt x="652" y="68"/>
                  </a:lnTo>
                  <a:lnTo>
                    <a:pt x="653" y="67"/>
                  </a:lnTo>
                  <a:lnTo>
                    <a:pt x="656" y="64"/>
                  </a:lnTo>
                  <a:lnTo>
                    <a:pt x="661" y="61"/>
                  </a:lnTo>
                  <a:lnTo>
                    <a:pt x="666" y="57"/>
                  </a:lnTo>
                  <a:lnTo>
                    <a:pt x="682" y="58"/>
                  </a:lnTo>
                  <a:lnTo>
                    <a:pt x="703" y="61"/>
                  </a:lnTo>
                  <a:lnTo>
                    <a:pt x="725" y="64"/>
                  </a:lnTo>
                  <a:lnTo>
                    <a:pt x="742" y="67"/>
                  </a:lnTo>
                  <a:lnTo>
                    <a:pt x="742" y="68"/>
                  </a:lnTo>
                  <a:lnTo>
                    <a:pt x="742" y="68"/>
                  </a:lnTo>
                  <a:lnTo>
                    <a:pt x="739" y="73"/>
                  </a:lnTo>
                  <a:lnTo>
                    <a:pt x="738" y="77"/>
                  </a:lnTo>
                  <a:lnTo>
                    <a:pt x="738" y="78"/>
                  </a:lnTo>
                  <a:lnTo>
                    <a:pt x="739" y="80"/>
                  </a:lnTo>
                  <a:lnTo>
                    <a:pt x="742" y="78"/>
                  </a:lnTo>
                  <a:lnTo>
                    <a:pt x="746" y="78"/>
                  </a:lnTo>
                  <a:lnTo>
                    <a:pt x="751" y="70"/>
                  </a:lnTo>
                  <a:lnTo>
                    <a:pt x="755" y="64"/>
                  </a:lnTo>
                  <a:lnTo>
                    <a:pt x="755" y="63"/>
                  </a:lnTo>
                  <a:lnTo>
                    <a:pt x="755" y="61"/>
                  </a:lnTo>
                  <a:lnTo>
                    <a:pt x="749" y="58"/>
                  </a:lnTo>
                  <a:lnTo>
                    <a:pt x="743" y="55"/>
                  </a:lnTo>
                  <a:lnTo>
                    <a:pt x="746" y="50"/>
                  </a:lnTo>
                  <a:lnTo>
                    <a:pt x="749" y="44"/>
                  </a:lnTo>
                  <a:lnTo>
                    <a:pt x="755" y="47"/>
                  </a:lnTo>
                  <a:lnTo>
                    <a:pt x="761" y="48"/>
                  </a:lnTo>
                  <a:lnTo>
                    <a:pt x="758" y="53"/>
                  </a:lnTo>
                  <a:lnTo>
                    <a:pt x="753" y="55"/>
                  </a:lnTo>
                  <a:lnTo>
                    <a:pt x="753" y="57"/>
                  </a:lnTo>
                  <a:lnTo>
                    <a:pt x="753" y="57"/>
                  </a:lnTo>
                  <a:lnTo>
                    <a:pt x="762" y="58"/>
                  </a:lnTo>
                  <a:lnTo>
                    <a:pt x="771" y="58"/>
                  </a:lnTo>
                  <a:lnTo>
                    <a:pt x="776" y="53"/>
                  </a:lnTo>
                  <a:lnTo>
                    <a:pt x="782" y="48"/>
                  </a:lnTo>
                  <a:lnTo>
                    <a:pt x="776" y="45"/>
                  </a:lnTo>
                  <a:lnTo>
                    <a:pt x="771" y="40"/>
                  </a:lnTo>
                  <a:lnTo>
                    <a:pt x="775" y="34"/>
                  </a:lnTo>
                  <a:lnTo>
                    <a:pt x="779" y="28"/>
                  </a:lnTo>
                  <a:lnTo>
                    <a:pt x="788" y="27"/>
                  </a:lnTo>
                  <a:lnTo>
                    <a:pt x="793" y="26"/>
                  </a:lnTo>
                  <a:lnTo>
                    <a:pt x="799" y="24"/>
                  </a:lnTo>
                  <a:lnTo>
                    <a:pt x="806" y="27"/>
                  </a:lnTo>
                  <a:lnTo>
                    <a:pt x="806" y="31"/>
                  </a:lnTo>
                  <a:lnTo>
                    <a:pt x="806" y="37"/>
                  </a:lnTo>
                  <a:lnTo>
                    <a:pt x="801" y="40"/>
                  </a:lnTo>
                  <a:lnTo>
                    <a:pt x="796" y="44"/>
                  </a:lnTo>
                  <a:lnTo>
                    <a:pt x="801" y="50"/>
                  </a:lnTo>
                  <a:lnTo>
                    <a:pt x="805" y="55"/>
                  </a:lnTo>
                  <a:lnTo>
                    <a:pt x="809" y="53"/>
                  </a:lnTo>
                  <a:lnTo>
                    <a:pt x="813" y="50"/>
                  </a:lnTo>
                  <a:lnTo>
                    <a:pt x="819" y="48"/>
                  </a:lnTo>
                  <a:lnTo>
                    <a:pt x="825" y="50"/>
                  </a:lnTo>
                  <a:lnTo>
                    <a:pt x="823" y="54"/>
                  </a:lnTo>
                  <a:lnTo>
                    <a:pt x="822" y="58"/>
                  </a:lnTo>
                  <a:lnTo>
                    <a:pt x="818" y="61"/>
                  </a:lnTo>
                  <a:lnTo>
                    <a:pt x="813" y="63"/>
                  </a:lnTo>
                  <a:lnTo>
                    <a:pt x="813" y="67"/>
                  </a:lnTo>
                  <a:lnTo>
                    <a:pt x="812" y="71"/>
                  </a:lnTo>
                  <a:lnTo>
                    <a:pt x="816" y="71"/>
                  </a:lnTo>
                  <a:lnTo>
                    <a:pt x="819" y="71"/>
                  </a:lnTo>
                  <a:lnTo>
                    <a:pt x="831" y="67"/>
                  </a:lnTo>
                  <a:lnTo>
                    <a:pt x="843" y="60"/>
                  </a:lnTo>
                  <a:lnTo>
                    <a:pt x="849" y="55"/>
                  </a:lnTo>
                  <a:lnTo>
                    <a:pt x="853" y="51"/>
                  </a:lnTo>
                  <a:lnTo>
                    <a:pt x="858" y="45"/>
                  </a:lnTo>
                  <a:lnTo>
                    <a:pt x="860" y="41"/>
                  </a:lnTo>
                  <a:lnTo>
                    <a:pt x="849" y="37"/>
                  </a:lnTo>
                  <a:lnTo>
                    <a:pt x="833" y="35"/>
                  </a:lnTo>
                  <a:lnTo>
                    <a:pt x="835" y="31"/>
                  </a:lnTo>
                  <a:lnTo>
                    <a:pt x="836" y="30"/>
                  </a:lnTo>
                  <a:lnTo>
                    <a:pt x="839" y="30"/>
                  </a:lnTo>
                  <a:lnTo>
                    <a:pt x="843" y="30"/>
                  </a:lnTo>
                  <a:lnTo>
                    <a:pt x="840" y="26"/>
                  </a:lnTo>
                  <a:lnTo>
                    <a:pt x="839" y="21"/>
                  </a:lnTo>
                  <a:lnTo>
                    <a:pt x="849" y="14"/>
                  </a:lnTo>
                  <a:lnTo>
                    <a:pt x="863" y="7"/>
                  </a:lnTo>
                  <a:lnTo>
                    <a:pt x="870" y="4"/>
                  </a:lnTo>
                  <a:lnTo>
                    <a:pt x="876" y="3"/>
                  </a:lnTo>
                  <a:lnTo>
                    <a:pt x="879" y="4"/>
                  </a:lnTo>
                  <a:lnTo>
                    <a:pt x="880" y="6"/>
                  </a:lnTo>
                  <a:lnTo>
                    <a:pt x="883" y="7"/>
                  </a:lnTo>
                  <a:lnTo>
                    <a:pt x="883" y="10"/>
                  </a:lnTo>
                  <a:lnTo>
                    <a:pt x="876" y="13"/>
                  </a:lnTo>
                  <a:lnTo>
                    <a:pt x="869" y="14"/>
                  </a:lnTo>
                  <a:lnTo>
                    <a:pt x="869" y="21"/>
                  </a:lnTo>
                  <a:lnTo>
                    <a:pt x="869" y="27"/>
                  </a:lnTo>
                  <a:lnTo>
                    <a:pt x="876" y="27"/>
                  </a:lnTo>
                  <a:lnTo>
                    <a:pt x="882" y="27"/>
                  </a:lnTo>
                  <a:lnTo>
                    <a:pt x="880" y="23"/>
                  </a:lnTo>
                  <a:lnTo>
                    <a:pt x="879" y="17"/>
                  </a:lnTo>
                  <a:lnTo>
                    <a:pt x="890" y="13"/>
                  </a:lnTo>
                  <a:lnTo>
                    <a:pt x="900" y="8"/>
                  </a:lnTo>
                  <a:lnTo>
                    <a:pt x="905" y="7"/>
                  </a:lnTo>
                  <a:lnTo>
                    <a:pt x="910" y="6"/>
                  </a:lnTo>
                  <a:lnTo>
                    <a:pt x="918" y="6"/>
                  </a:lnTo>
                  <a:lnTo>
                    <a:pt x="925" y="6"/>
                  </a:lnTo>
                  <a:lnTo>
                    <a:pt x="923" y="10"/>
                  </a:lnTo>
                  <a:lnTo>
                    <a:pt x="922" y="13"/>
                  </a:lnTo>
                  <a:lnTo>
                    <a:pt x="920" y="14"/>
                  </a:lnTo>
                  <a:lnTo>
                    <a:pt x="916" y="16"/>
                  </a:lnTo>
                  <a:lnTo>
                    <a:pt x="918" y="18"/>
                  </a:lnTo>
                  <a:lnTo>
                    <a:pt x="918" y="23"/>
                  </a:lnTo>
                  <a:lnTo>
                    <a:pt x="930" y="21"/>
                  </a:lnTo>
                  <a:lnTo>
                    <a:pt x="943" y="18"/>
                  </a:lnTo>
                  <a:lnTo>
                    <a:pt x="943" y="16"/>
                  </a:lnTo>
                  <a:lnTo>
                    <a:pt x="943" y="11"/>
                  </a:lnTo>
                  <a:lnTo>
                    <a:pt x="942" y="11"/>
                  </a:lnTo>
                  <a:lnTo>
                    <a:pt x="940" y="11"/>
                  </a:lnTo>
                  <a:lnTo>
                    <a:pt x="938" y="13"/>
                  </a:lnTo>
                  <a:lnTo>
                    <a:pt x="935" y="13"/>
                  </a:lnTo>
                  <a:lnTo>
                    <a:pt x="932" y="11"/>
                  </a:lnTo>
                  <a:lnTo>
                    <a:pt x="928" y="10"/>
                  </a:lnTo>
                  <a:lnTo>
                    <a:pt x="928" y="6"/>
                  </a:lnTo>
                  <a:lnTo>
                    <a:pt x="928"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61" name="Freeform 45"/>
            <p:cNvSpPr>
              <a:spLocks/>
            </p:cNvSpPr>
            <p:nvPr/>
          </p:nvSpPr>
          <p:spPr bwMode="auto">
            <a:xfrm>
              <a:off x="3714" y="2410"/>
              <a:ext cx="11" cy="5"/>
            </a:xfrm>
            <a:custGeom>
              <a:avLst/>
              <a:gdLst/>
              <a:ahLst/>
              <a:cxnLst>
                <a:cxn ang="0">
                  <a:pos x="0" y="0"/>
                </a:cxn>
                <a:cxn ang="0">
                  <a:pos x="1" y="3"/>
                </a:cxn>
                <a:cxn ang="0">
                  <a:pos x="3" y="5"/>
                </a:cxn>
                <a:cxn ang="0">
                  <a:pos x="7" y="5"/>
                </a:cxn>
                <a:cxn ang="0">
                  <a:pos x="11" y="4"/>
                </a:cxn>
                <a:cxn ang="0">
                  <a:pos x="10" y="4"/>
                </a:cxn>
                <a:cxn ang="0">
                  <a:pos x="9" y="4"/>
                </a:cxn>
                <a:cxn ang="0">
                  <a:pos x="4" y="3"/>
                </a:cxn>
                <a:cxn ang="0">
                  <a:pos x="0" y="0"/>
                </a:cxn>
              </a:cxnLst>
              <a:rect l="0" t="0" r="r" b="b"/>
              <a:pathLst>
                <a:path w="11" h="5">
                  <a:moveTo>
                    <a:pt x="0" y="0"/>
                  </a:moveTo>
                  <a:lnTo>
                    <a:pt x="1" y="3"/>
                  </a:lnTo>
                  <a:lnTo>
                    <a:pt x="3" y="5"/>
                  </a:lnTo>
                  <a:lnTo>
                    <a:pt x="7" y="5"/>
                  </a:lnTo>
                  <a:lnTo>
                    <a:pt x="11" y="4"/>
                  </a:lnTo>
                  <a:lnTo>
                    <a:pt x="10" y="4"/>
                  </a:lnTo>
                  <a:lnTo>
                    <a:pt x="9" y="4"/>
                  </a:lnTo>
                  <a:lnTo>
                    <a:pt x="4" y="3"/>
                  </a:lnTo>
                  <a:lnTo>
                    <a:pt x="0"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62" name="Freeform 46"/>
            <p:cNvSpPr>
              <a:spLocks/>
            </p:cNvSpPr>
            <p:nvPr/>
          </p:nvSpPr>
          <p:spPr bwMode="auto">
            <a:xfrm>
              <a:off x="3476" y="2432"/>
              <a:ext cx="17" cy="13"/>
            </a:xfrm>
            <a:custGeom>
              <a:avLst/>
              <a:gdLst/>
              <a:ahLst/>
              <a:cxnLst>
                <a:cxn ang="0">
                  <a:pos x="2" y="0"/>
                </a:cxn>
                <a:cxn ang="0">
                  <a:pos x="10" y="0"/>
                </a:cxn>
                <a:cxn ang="0">
                  <a:pos x="17" y="2"/>
                </a:cxn>
                <a:cxn ang="0">
                  <a:pos x="17" y="5"/>
                </a:cxn>
                <a:cxn ang="0">
                  <a:pos x="17" y="8"/>
                </a:cxn>
                <a:cxn ang="0">
                  <a:pos x="14" y="10"/>
                </a:cxn>
                <a:cxn ang="0">
                  <a:pos x="11" y="13"/>
                </a:cxn>
                <a:cxn ang="0">
                  <a:pos x="7" y="12"/>
                </a:cxn>
                <a:cxn ang="0">
                  <a:pos x="2" y="10"/>
                </a:cxn>
                <a:cxn ang="0">
                  <a:pos x="1" y="10"/>
                </a:cxn>
                <a:cxn ang="0">
                  <a:pos x="0" y="10"/>
                </a:cxn>
                <a:cxn ang="0">
                  <a:pos x="1" y="5"/>
                </a:cxn>
                <a:cxn ang="0">
                  <a:pos x="2" y="0"/>
                </a:cxn>
              </a:cxnLst>
              <a:rect l="0" t="0" r="r" b="b"/>
              <a:pathLst>
                <a:path w="17" h="13">
                  <a:moveTo>
                    <a:pt x="2" y="0"/>
                  </a:moveTo>
                  <a:lnTo>
                    <a:pt x="10" y="0"/>
                  </a:lnTo>
                  <a:lnTo>
                    <a:pt x="17" y="2"/>
                  </a:lnTo>
                  <a:lnTo>
                    <a:pt x="17" y="5"/>
                  </a:lnTo>
                  <a:lnTo>
                    <a:pt x="17" y="8"/>
                  </a:lnTo>
                  <a:lnTo>
                    <a:pt x="14" y="10"/>
                  </a:lnTo>
                  <a:lnTo>
                    <a:pt x="11" y="13"/>
                  </a:lnTo>
                  <a:lnTo>
                    <a:pt x="7" y="12"/>
                  </a:lnTo>
                  <a:lnTo>
                    <a:pt x="2" y="10"/>
                  </a:lnTo>
                  <a:lnTo>
                    <a:pt x="1" y="10"/>
                  </a:lnTo>
                  <a:lnTo>
                    <a:pt x="0" y="10"/>
                  </a:lnTo>
                  <a:lnTo>
                    <a:pt x="1" y="5"/>
                  </a:lnTo>
                  <a:lnTo>
                    <a:pt x="2"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63" name="Freeform 47"/>
            <p:cNvSpPr>
              <a:spLocks/>
            </p:cNvSpPr>
            <p:nvPr/>
          </p:nvSpPr>
          <p:spPr bwMode="auto">
            <a:xfrm>
              <a:off x="3274" y="2457"/>
              <a:ext cx="20" cy="13"/>
            </a:xfrm>
            <a:custGeom>
              <a:avLst/>
              <a:gdLst/>
              <a:ahLst/>
              <a:cxnLst>
                <a:cxn ang="0">
                  <a:pos x="5" y="0"/>
                </a:cxn>
                <a:cxn ang="0">
                  <a:pos x="12" y="1"/>
                </a:cxn>
                <a:cxn ang="0">
                  <a:pos x="20" y="3"/>
                </a:cxn>
                <a:cxn ang="0">
                  <a:pos x="20" y="4"/>
                </a:cxn>
                <a:cxn ang="0">
                  <a:pos x="20" y="4"/>
                </a:cxn>
                <a:cxn ang="0">
                  <a:pos x="20" y="7"/>
                </a:cxn>
                <a:cxn ang="0">
                  <a:pos x="19" y="8"/>
                </a:cxn>
                <a:cxn ang="0">
                  <a:pos x="13" y="11"/>
                </a:cxn>
                <a:cxn ang="0">
                  <a:pos x="9" y="13"/>
                </a:cxn>
                <a:cxn ang="0">
                  <a:pos x="5" y="11"/>
                </a:cxn>
                <a:cxn ang="0">
                  <a:pos x="0" y="7"/>
                </a:cxn>
                <a:cxn ang="0">
                  <a:pos x="2" y="5"/>
                </a:cxn>
                <a:cxn ang="0">
                  <a:pos x="3" y="4"/>
                </a:cxn>
                <a:cxn ang="0">
                  <a:pos x="3" y="3"/>
                </a:cxn>
                <a:cxn ang="0">
                  <a:pos x="5" y="0"/>
                </a:cxn>
              </a:cxnLst>
              <a:rect l="0" t="0" r="r" b="b"/>
              <a:pathLst>
                <a:path w="20" h="13">
                  <a:moveTo>
                    <a:pt x="5" y="0"/>
                  </a:moveTo>
                  <a:lnTo>
                    <a:pt x="12" y="1"/>
                  </a:lnTo>
                  <a:lnTo>
                    <a:pt x="20" y="3"/>
                  </a:lnTo>
                  <a:lnTo>
                    <a:pt x="20" y="4"/>
                  </a:lnTo>
                  <a:lnTo>
                    <a:pt x="20" y="4"/>
                  </a:lnTo>
                  <a:lnTo>
                    <a:pt x="20" y="7"/>
                  </a:lnTo>
                  <a:lnTo>
                    <a:pt x="19" y="8"/>
                  </a:lnTo>
                  <a:lnTo>
                    <a:pt x="13" y="11"/>
                  </a:lnTo>
                  <a:lnTo>
                    <a:pt x="9" y="13"/>
                  </a:lnTo>
                  <a:lnTo>
                    <a:pt x="5" y="11"/>
                  </a:lnTo>
                  <a:lnTo>
                    <a:pt x="0" y="7"/>
                  </a:lnTo>
                  <a:lnTo>
                    <a:pt x="2" y="5"/>
                  </a:lnTo>
                  <a:lnTo>
                    <a:pt x="3" y="4"/>
                  </a:lnTo>
                  <a:lnTo>
                    <a:pt x="3" y="3"/>
                  </a:lnTo>
                  <a:lnTo>
                    <a:pt x="5"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64" name="Freeform 48"/>
            <p:cNvSpPr>
              <a:spLocks/>
            </p:cNvSpPr>
            <p:nvPr/>
          </p:nvSpPr>
          <p:spPr bwMode="auto">
            <a:xfrm>
              <a:off x="3713" y="2477"/>
              <a:ext cx="82" cy="33"/>
            </a:xfrm>
            <a:custGeom>
              <a:avLst/>
              <a:gdLst/>
              <a:ahLst/>
              <a:cxnLst>
                <a:cxn ang="0">
                  <a:pos x="4" y="0"/>
                </a:cxn>
                <a:cxn ang="0">
                  <a:pos x="11" y="1"/>
                </a:cxn>
                <a:cxn ang="0">
                  <a:pos x="15" y="3"/>
                </a:cxn>
                <a:cxn ang="0">
                  <a:pos x="18" y="7"/>
                </a:cxn>
                <a:cxn ang="0">
                  <a:pos x="21" y="11"/>
                </a:cxn>
                <a:cxn ang="0">
                  <a:pos x="28" y="5"/>
                </a:cxn>
                <a:cxn ang="0">
                  <a:pos x="35" y="1"/>
                </a:cxn>
                <a:cxn ang="0">
                  <a:pos x="47" y="4"/>
                </a:cxn>
                <a:cxn ang="0">
                  <a:pos x="58" y="4"/>
                </a:cxn>
                <a:cxn ang="0">
                  <a:pos x="64" y="4"/>
                </a:cxn>
                <a:cxn ang="0">
                  <a:pos x="70" y="5"/>
                </a:cxn>
                <a:cxn ang="0">
                  <a:pos x="74" y="7"/>
                </a:cxn>
                <a:cxn ang="0">
                  <a:pos x="80" y="10"/>
                </a:cxn>
                <a:cxn ang="0">
                  <a:pos x="81" y="10"/>
                </a:cxn>
                <a:cxn ang="0">
                  <a:pos x="82" y="10"/>
                </a:cxn>
                <a:cxn ang="0">
                  <a:pos x="81" y="13"/>
                </a:cxn>
                <a:cxn ang="0">
                  <a:pos x="80" y="15"/>
                </a:cxn>
                <a:cxn ang="0">
                  <a:pos x="74" y="21"/>
                </a:cxn>
                <a:cxn ang="0">
                  <a:pos x="65" y="25"/>
                </a:cxn>
                <a:cxn ang="0">
                  <a:pos x="54" y="30"/>
                </a:cxn>
                <a:cxn ang="0">
                  <a:pos x="41" y="33"/>
                </a:cxn>
                <a:cxn ang="0">
                  <a:pos x="30" y="33"/>
                </a:cxn>
                <a:cxn ang="0">
                  <a:pos x="18" y="33"/>
                </a:cxn>
                <a:cxn ang="0">
                  <a:pos x="15" y="30"/>
                </a:cxn>
                <a:cxn ang="0">
                  <a:pos x="12" y="28"/>
                </a:cxn>
                <a:cxn ang="0">
                  <a:pos x="10" y="25"/>
                </a:cxn>
                <a:cxn ang="0">
                  <a:pos x="10" y="21"/>
                </a:cxn>
                <a:cxn ang="0">
                  <a:pos x="7" y="20"/>
                </a:cxn>
                <a:cxn ang="0">
                  <a:pos x="5" y="20"/>
                </a:cxn>
                <a:cxn ang="0">
                  <a:pos x="5" y="18"/>
                </a:cxn>
                <a:cxn ang="0">
                  <a:pos x="4" y="15"/>
                </a:cxn>
                <a:cxn ang="0">
                  <a:pos x="7" y="15"/>
                </a:cxn>
                <a:cxn ang="0">
                  <a:pos x="8" y="15"/>
                </a:cxn>
                <a:cxn ang="0">
                  <a:pos x="4" y="13"/>
                </a:cxn>
                <a:cxn ang="0">
                  <a:pos x="0" y="10"/>
                </a:cxn>
                <a:cxn ang="0">
                  <a:pos x="0" y="8"/>
                </a:cxn>
                <a:cxn ang="0">
                  <a:pos x="0" y="8"/>
                </a:cxn>
                <a:cxn ang="0">
                  <a:pos x="4" y="7"/>
                </a:cxn>
                <a:cxn ang="0">
                  <a:pos x="7" y="5"/>
                </a:cxn>
                <a:cxn ang="0">
                  <a:pos x="5" y="3"/>
                </a:cxn>
                <a:cxn ang="0">
                  <a:pos x="4" y="0"/>
                </a:cxn>
              </a:cxnLst>
              <a:rect l="0" t="0" r="r" b="b"/>
              <a:pathLst>
                <a:path w="82" h="33">
                  <a:moveTo>
                    <a:pt x="4" y="0"/>
                  </a:moveTo>
                  <a:lnTo>
                    <a:pt x="11" y="1"/>
                  </a:lnTo>
                  <a:lnTo>
                    <a:pt x="15" y="3"/>
                  </a:lnTo>
                  <a:lnTo>
                    <a:pt x="18" y="7"/>
                  </a:lnTo>
                  <a:lnTo>
                    <a:pt x="21" y="11"/>
                  </a:lnTo>
                  <a:lnTo>
                    <a:pt x="28" y="5"/>
                  </a:lnTo>
                  <a:lnTo>
                    <a:pt x="35" y="1"/>
                  </a:lnTo>
                  <a:lnTo>
                    <a:pt x="47" y="4"/>
                  </a:lnTo>
                  <a:lnTo>
                    <a:pt x="58" y="4"/>
                  </a:lnTo>
                  <a:lnTo>
                    <a:pt x="64" y="4"/>
                  </a:lnTo>
                  <a:lnTo>
                    <a:pt x="70" y="5"/>
                  </a:lnTo>
                  <a:lnTo>
                    <a:pt x="74" y="7"/>
                  </a:lnTo>
                  <a:lnTo>
                    <a:pt x="80" y="10"/>
                  </a:lnTo>
                  <a:lnTo>
                    <a:pt x="81" y="10"/>
                  </a:lnTo>
                  <a:lnTo>
                    <a:pt x="82" y="10"/>
                  </a:lnTo>
                  <a:lnTo>
                    <a:pt x="81" y="13"/>
                  </a:lnTo>
                  <a:lnTo>
                    <a:pt x="80" y="15"/>
                  </a:lnTo>
                  <a:lnTo>
                    <a:pt x="74" y="21"/>
                  </a:lnTo>
                  <a:lnTo>
                    <a:pt x="65" y="25"/>
                  </a:lnTo>
                  <a:lnTo>
                    <a:pt x="54" y="30"/>
                  </a:lnTo>
                  <a:lnTo>
                    <a:pt x="41" y="33"/>
                  </a:lnTo>
                  <a:lnTo>
                    <a:pt x="30" y="33"/>
                  </a:lnTo>
                  <a:lnTo>
                    <a:pt x="18" y="33"/>
                  </a:lnTo>
                  <a:lnTo>
                    <a:pt x="15" y="30"/>
                  </a:lnTo>
                  <a:lnTo>
                    <a:pt x="12" y="28"/>
                  </a:lnTo>
                  <a:lnTo>
                    <a:pt x="10" y="25"/>
                  </a:lnTo>
                  <a:lnTo>
                    <a:pt x="10" y="21"/>
                  </a:lnTo>
                  <a:lnTo>
                    <a:pt x="7" y="20"/>
                  </a:lnTo>
                  <a:lnTo>
                    <a:pt x="5" y="20"/>
                  </a:lnTo>
                  <a:lnTo>
                    <a:pt x="5" y="18"/>
                  </a:lnTo>
                  <a:lnTo>
                    <a:pt x="4" y="15"/>
                  </a:lnTo>
                  <a:lnTo>
                    <a:pt x="7" y="15"/>
                  </a:lnTo>
                  <a:lnTo>
                    <a:pt x="8" y="15"/>
                  </a:lnTo>
                  <a:lnTo>
                    <a:pt x="4" y="13"/>
                  </a:lnTo>
                  <a:lnTo>
                    <a:pt x="0" y="10"/>
                  </a:lnTo>
                  <a:lnTo>
                    <a:pt x="0" y="8"/>
                  </a:lnTo>
                  <a:lnTo>
                    <a:pt x="0" y="8"/>
                  </a:lnTo>
                  <a:lnTo>
                    <a:pt x="4" y="7"/>
                  </a:lnTo>
                  <a:lnTo>
                    <a:pt x="7" y="5"/>
                  </a:lnTo>
                  <a:lnTo>
                    <a:pt x="5" y="3"/>
                  </a:lnTo>
                  <a:lnTo>
                    <a:pt x="4"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65" name="Freeform 49"/>
            <p:cNvSpPr>
              <a:spLocks/>
            </p:cNvSpPr>
            <p:nvPr/>
          </p:nvSpPr>
          <p:spPr bwMode="auto">
            <a:xfrm>
              <a:off x="3244" y="2485"/>
              <a:ext cx="26" cy="17"/>
            </a:xfrm>
            <a:custGeom>
              <a:avLst/>
              <a:gdLst/>
              <a:ahLst/>
              <a:cxnLst>
                <a:cxn ang="0">
                  <a:pos x="17" y="0"/>
                </a:cxn>
                <a:cxn ang="0">
                  <a:pos x="22" y="3"/>
                </a:cxn>
                <a:cxn ang="0">
                  <a:pos x="26" y="9"/>
                </a:cxn>
                <a:cxn ang="0">
                  <a:pos x="25" y="12"/>
                </a:cxn>
                <a:cxn ang="0">
                  <a:pos x="25" y="15"/>
                </a:cxn>
                <a:cxn ang="0">
                  <a:pos x="13" y="16"/>
                </a:cxn>
                <a:cxn ang="0">
                  <a:pos x="3" y="17"/>
                </a:cxn>
                <a:cxn ang="0">
                  <a:pos x="2" y="16"/>
                </a:cxn>
                <a:cxn ang="0">
                  <a:pos x="0" y="15"/>
                </a:cxn>
                <a:cxn ang="0">
                  <a:pos x="0" y="13"/>
                </a:cxn>
                <a:cxn ang="0">
                  <a:pos x="0" y="10"/>
                </a:cxn>
                <a:cxn ang="0">
                  <a:pos x="9" y="6"/>
                </a:cxn>
                <a:cxn ang="0">
                  <a:pos x="17" y="0"/>
                </a:cxn>
              </a:cxnLst>
              <a:rect l="0" t="0" r="r" b="b"/>
              <a:pathLst>
                <a:path w="26" h="17">
                  <a:moveTo>
                    <a:pt x="17" y="0"/>
                  </a:moveTo>
                  <a:lnTo>
                    <a:pt x="22" y="3"/>
                  </a:lnTo>
                  <a:lnTo>
                    <a:pt x="26" y="9"/>
                  </a:lnTo>
                  <a:lnTo>
                    <a:pt x="25" y="12"/>
                  </a:lnTo>
                  <a:lnTo>
                    <a:pt x="25" y="15"/>
                  </a:lnTo>
                  <a:lnTo>
                    <a:pt x="13" y="16"/>
                  </a:lnTo>
                  <a:lnTo>
                    <a:pt x="3" y="17"/>
                  </a:lnTo>
                  <a:lnTo>
                    <a:pt x="2" y="16"/>
                  </a:lnTo>
                  <a:lnTo>
                    <a:pt x="0" y="15"/>
                  </a:lnTo>
                  <a:lnTo>
                    <a:pt x="0" y="13"/>
                  </a:lnTo>
                  <a:lnTo>
                    <a:pt x="0" y="10"/>
                  </a:lnTo>
                  <a:lnTo>
                    <a:pt x="9" y="6"/>
                  </a:lnTo>
                  <a:lnTo>
                    <a:pt x="17"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66" name="Freeform 50"/>
            <p:cNvSpPr>
              <a:spLocks/>
            </p:cNvSpPr>
            <p:nvPr/>
          </p:nvSpPr>
          <p:spPr bwMode="auto">
            <a:xfrm>
              <a:off x="3167" y="2487"/>
              <a:ext cx="52" cy="23"/>
            </a:xfrm>
            <a:custGeom>
              <a:avLst/>
              <a:gdLst/>
              <a:ahLst/>
              <a:cxnLst>
                <a:cxn ang="0">
                  <a:pos x="17" y="0"/>
                </a:cxn>
                <a:cxn ang="0">
                  <a:pos x="26" y="1"/>
                </a:cxn>
                <a:cxn ang="0">
                  <a:pos x="35" y="4"/>
                </a:cxn>
                <a:cxn ang="0">
                  <a:pos x="43" y="13"/>
                </a:cxn>
                <a:cxn ang="0">
                  <a:pos x="52" y="18"/>
                </a:cxn>
                <a:cxn ang="0">
                  <a:pos x="50" y="20"/>
                </a:cxn>
                <a:cxn ang="0">
                  <a:pos x="50" y="21"/>
                </a:cxn>
                <a:cxn ang="0">
                  <a:pos x="49" y="21"/>
                </a:cxn>
                <a:cxn ang="0">
                  <a:pos x="47" y="21"/>
                </a:cxn>
                <a:cxn ang="0">
                  <a:pos x="35" y="18"/>
                </a:cxn>
                <a:cxn ang="0">
                  <a:pos x="19" y="15"/>
                </a:cxn>
                <a:cxn ang="0">
                  <a:pos x="15" y="18"/>
                </a:cxn>
                <a:cxn ang="0">
                  <a:pos x="12" y="20"/>
                </a:cxn>
                <a:cxn ang="0">
                  <a:pos x="7" y="23"/>
                </a:cxn>
                <a:cxn ang="0">
                  <a:pos x="0" y="23"/>
                </a:cxn>
                <a:cxn ang="0">
                  <a:pos x="7" y="11"/>
                </a:cxn>
                <a:cxn ang="0">
                  <a:pos x="17" y="0"/>
                </a:cxn>
              </a:cxnLst>
              <a:rect l="0" t="0" r="r" b="b"/>
              <a:pathLst>
                <a:path w="52" h="23">
                  <a:moveTo>
                    <a:pt x="17" y="0"/>
                  </a:moveTo>
                  <a:lnTo>
                    <a:pt x="26" y="1"/>
                  </a:lnTo>
                  <a:lnTo>
                    <a:pt x="35" y="4"/>
                  </a:lnTo>
                  <a:lnTo>
                    <a:pt x="43" y="13"/>
                  </a:lnTo>
                  <a:lnTo>
                    <a:pt x="52" y="18"/>
                  </a:lnTo>
                  <a:lnTo>
                    <a:pt x="50" y="20"/>
                  </a:lnTo>
                  <a:lnTo>
                    <a:pt x="50" y="21"/>
                  </a:lnTo>
                  <a:lnTo>
                    <a:pt x="49" y="21"/>
                  </a:lnTo>
                  <a:lnTo>
                    <a:pt x="47" y="21"/>
                  </a:lnTo>
                  <a:lnTo>
                    <a:pt x="35" y="18"/>
                  </a:lnTo>
                  <a:lnTo>
                    <a:pt x="19" y="15"/>
                  </a:lnTo>
                  <a:lnTo>
                    <a:pt x="15" y="18"/>
                  </a:lnTo>
                  <a:lnTo>
                    <a:pt x="12" y="20"/>
                  </a:lnTo>
                  <a:lnTo>
                    <a:pt x="7" y="23"/>
                  </a:lnTo>
                  <a:lnTo>
                    <a:pt x="0" y="23"/>
                  </a:lnTo>
                  <a:lnTo>
                    <a:pt x="7" y="11"/>
                  </a:lnTo>
                  <a:lnTo>
                    <a:pt x="17"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67" name="Freeform 51"/>
            <p:cNvSpPr>
              <a:spLocks/>
            </p:cNvSpPr>
            <p:nvPr/>
          </p:nvSpPr>
          <p:spPr bwMode="auto">
            <a:xfrm>
              <a:off x="3864" y="2567"/>
              <a:ext cx="14" cy="10"/>
            </a:xfrm>
            <a:custGeom>
              <a:avLst/>
              <a:gdLst/>
              <a:ahLst/>
              <a:cxnLst>
                <a:cxn ang="0">
                  <a:pos x="0" y="0"/>
                </a:cxn>
                <a:cxn ang="0">
                  <a:pos x="7" y="1"/>
                </a:cxn>
                <a:cxn ang="0">
                  <a:pos x="13" y="3"/>
                </a:cxn>
                <a:cxn ang="0">
                  <a:pos x="14" y="5"/>
                </a:cxn>
                <a:cxn ang="0">
                  <a:pos x="14" y="7"/>
                </a:cxn>
                <a:cxn ang="0">
                  <a:pos x="14" y="8"/>
                </a:cxn>
                <a:cxn ang="0">
                  <a:pos x="14" y="10"/>
                </a:cxn>
                <a:cxn ang="0">
                  <a:pos x="14" y="10"/>
                </a:cxn>
                <a:cxn ang="0">
                  <a:pos x="13" y="10"/>
                </a:cxn>
                <a:cxn ang="0">
                  <a:pos x="4" y="5"/>
                </a:cxn>
                <a:cxn ang="0">
                  <a:pos x="0" y="0"/>
                </a:cxn>
              </a:cxnLst>
              <a:rect l="0" t="0" r="r" b="b"/>
              <a:pathLst>
                <a:path w="14" h="10">
                  <a:moveTo>
                    <a:pt x="0" y="0"/>
                  </a:moveTo>
                  <a:lnTo>
                    <a:pt x="7" y="1"/>
                  </a:lnTo>
                  <a:lnTo>
                    <a:pt x="13" y="3"/>
                  </a:lnTo>
                  <a:lnTo>
                    <a:pt x="14" y="5"/>
                  </a:lnTo>
                  <a:lnTo>
                    <a:pt x="14" y="7"/>
                  </a:lnTo>
                  <a:lnTo>
                    <a:pt x="14" y="8"/>
                  </a:lnTo>
                  <a:lnTo>
                    <a:pt x="14" y="10"/>
                  </a:lnTo>
                  <a:lnTo>
                    <a:pt x="14" y="10"/>
                  </a:lnTo>
                  <a:lnTo>
                    <a:pt x="13" y="10"/>
                  </a:lnTo>
                  <a:lnTo>
                    <a:pt x="4" y="5"/>
                  </a:lnTo>
                  <a:lnTo>
                    <a:pt x="0"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68" name="Freeform 52"/>
            <p:cNvSpPr>
              <a:spLocks/>
            </p:cNvSpPr>
            <p:nvPr/>
          </p:nvSpPr>
          <p:spPr bwMode="auto">
            <a:xfrm>
              <a:off x="2655" y="2577"/>
              <a:ext cx="17" cy="18"/>
            </a:xfrm>
            <a:custGeom>
              <a:avLst/>
              <a:gdLst/>
              <a:ahLst/>
              <a:cxnLst>
                <a:cxn ang="0">
                  <a:pos x="4" y="0"/>
                </a:cxn>
                <a:cxn ang="0">
                  <a:pos x="5" y="1"/>
                </a:cxn>
                <a:cxn ang="0">
                  <a:pos x="5" y="4"/>
                </a:cxn>
                <a:cxn ang="0">
                  <a:pos x="11" y="3"/>
                </a:cxn>
                <a:cxn ang="0">
                  <a:pos x="17" y="3"/>
                </a:cxn>
                <a:cxn ang="0">
                  <a:pos x="17" y="5"/>
                </a:cxn>
                <a:cxn ang="0">
                  <a:pos x="17" y="8"/>
                </a:cxn>
                <a:cxn ang="0">
                  <a:pos x="15" y="10"/>
                </a:cxn>
                <a:cxn ang="0">
                  <a:pos x="14" y="13"/>
                </a:cxn>
                <a:cxn ang="0">
                  <a:pos x="10" y="14"/>
                </a:cxn>
                <a:cxn ang="0">
                  <a:pos x="5" y="18"/>
                </a:cxn>
                <a:cxn ang="0">
                  <a:pos x="4" y="17"/>
                </a:cxn>
                <a:cxn ang="0">
                  <a:pos x="3" y="17"/>
                </a:cxn>
                <a:cxn ang="0">
                  <a:pos x="1" y="10"/>
                </a:cxn>
                <a:cxn ang="0">
                  <a:pos x="0" y="4"/>
                </a:cxn>
                <a:cxn ang="0">
                  <a:pos x="3" y="1"/>
                </a:cxn>
                <a:cxn ang="0">
                  <a:pos x="4" y="0"/>
                </a:cxn>
              </a:cxnLst>
              <a:rect l="0" t="0" r="r" b="b"/>
              <a:pathLst>
                <a:path w="17" h="18">
                  <a:moveTo>
                    <a:pt x="4" y="0"/>
                  </a:moveTo>
                  <a:lnTo>
                    <a:pt x="5" y="1"/>
                  </a:lnTo>
                  <a:lnTo>
                    <a:pt x="5" y="4"/>
                  </a:lnTo>
                  <a:lnTo>
                    <a:pt x="11" y="3"/>
                  </a:lnTo>
                  <a:lnTo>
                    <a:pt x="17" y="3"/>
                  </a:lnTo>
                  <a:lnTo>
                    <a:pt x="17" y="5"/>
                  </a:lnTo>
                  <a:lnTo>
                    <a:pt x="17" y="8"/>
                  </a:lnTo>
                  <a:lnTo>
                    <a:pt x="15" y="10"/>
                  </a:lnTo>
                  <a:lnTo>
                    <a:pt x="14" y="13"/>
                  </a:lnTo>
                  <a:lnTo>
                    <a:pt x="10" y="14"/>
                  </a:lnTo>
                  <a:lnTo>
                    <a:pt x="5" y="18"/>
                  </a:lnTo>
                  <a:lnTo>
                    <a:pt x="4" y="17"/>
                  </a:lnTo>
                  <a:lnTo>
                    <a:pt x="3" y="17"/>
                  </a:lnTo>
                  <a:lnTo>
                    <a:pt x="1" y="10"/>
                  </a:lnTo>
                  <a:lnTo>
                    <a:pt x="0" y="4"/>
                  </a:lnTo>
                  <a:lnTo>
                    <a:pt x="3" y="1"/>
                  </a:lnTo>
                  <a:lnTo>
                    <a:pt x="4"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69" name="Freeform 53"/>
            <p:cNvSpPr>
              <a:spLocks/>
            </p:cNvSpPr>
            <p:nvPr/>
          </p:nvSpPr>
          <p:spPr bwMode="auto">
            <a:xfrm>
              <a:off x="3845" y="2580"/>
              <a:ext cx="70" cy="91"/>
            </a:xfrm>
            <a:custGeom>
              <a:avLst/>
              <a:gdLst/>
              <a:ahLst/>
              <a:cxnLst>
                <a:cxn ang="0">
                  <a:pos x="70" y="55"/>
                </a:cxn>
                <a:cxn ang="0">
                  <a:pos x="70" y="60"/>
                </a:cxn>
                <a:cxn ang="0">
                  <a:pos x="70" y="65"/>
                </a:cxn>
                <a:cxn ang="0">
                  <a:pos x="66" y="65"/>
                </a:cxn>
                <a:cxn ang="0">
                  <a:pos x="62" y="67"/>
                </a:cxn>
                <a:cxn ang="0">
                  <a:pos x="63" y="68"/>
                </a:cxn>
                <a:cxn ang="0">
                  <a:pos x="65" y="71"/>
                </a:cxn>
                <a:cxn ang="0">
                  <a:pos x="68" y="72"/>
                </a:cxn>
                <a:cxn ang="0">
                  <a:pos x="69" y="75"/>
                </a:cxn>
                <a:cxn ang="0">
                  <a:pos x="69" y="77"/>
                </a:cxn>
                <a:cxn ang="0">
                  <a:pos x="69" y="77"/>
                </a:cxn>
                <a:cxn ang="0">
                  <a:pos x="49" y="78"/>
                </a:cxn>
                <a:cxn ang="0">
                  <a:pos x="32" y="81"/>
                </a:cxn>
                <a:cxn ang="0">
                  <a:pos x="15" y="87"/>
                </a:cxn>
                <a:cxn ang="0">
                  <a:pos x="0" y="91"/>
                </a:cxn>
                <a:cxn ang="0">
                  <a:pos x="0" y="91"/>
                </a:cxn>
                <a:cxn ang="0">
                  <a:pos x="0" y="89"/>
                </a:cxn>
                <a:cxn ang="0">
                  <a:pos x="0" y="88"/>
                </a:cxn>
                <a:cxn ang="0">
                  <a:pos x="2" y="85"/>
                </a:cxn>
                <a:cxn ang="0">
                  <a:pos x="12" y="80"/>
                </a:cxn>
                <a:cxn ang="0">
                  <a:pos x="25" y="72"/>
                </a:cxn>
                <a:cxn ang="0">
                  <a:pos x="16" y="71"/>
                </a:cxn>
                <a:cxn ang="0">
                  <a:pos x="9" y="67"/>
                </a:cxn>
                <a:cxn ang="0">
                  <a:pos x="12" y="58"/>
                </a:cxn>
                <a:cxn ang="0">
                  <a:pos x="13" y="51"/>
                </a:cxn>
                <a:cxn ang="0">
                  <a:pos x="22" y="51"/>
                </a:cxn>
                <a:cxn ang="0">
                  <a:pos x="30" y="51"/>
                </a:cxn>
                <a:cxn ang="0">
                  <a:pos x="26" y="37"/>
                </a:cxn>
                <a:cxn ang="0">
                  <a:pos x="19" y="25"/>
                </a:cxn>
                <a:cxn ang="0">
                  <a:pos x="10" y="12"/>
                </a:cxn>
                <a:cxn ang="0">
                  <a:pos x="5" y="1"/>
                </a:cxn>
                <a:cxn ang="0">
                  <a:pos x="5" y="0"/>
                </a:cxn>
                <a:cxn ang="0">
                  <a:pos x="5" y="0"/>
                </a:cxn>
                <a:cxn ang="0">
                  <a:pos x="9" y="0"/>
                </a:cxn>
                <a:cxn ang="0">
                  <a:pos x="15" y="0"/>
                </a:cxn>
                <a:cxn ang="0">
                  <a:pos x="15" y="4"/>
                </a:cxn>
                <a:cxn ang="0">
                  <a:pos x="15" y="8"/>
                </a:cxn>
                <a:cxn ang="0">
                  <a:pos x="16" y="8"/>
                </a:cxn>
                <a:cxn ang="0">
                  <a:pos x="19" y="8"/>
                </a:cxn>
                <a:cxn ang="0">
                  <a:pos x="23" y="5"/>
                </a:cxn>
                <a:cxn ang="0">
                  <a:pos x="26" y="2"/>
                </a:cxn>
                <a:cxn ang="0">
                  <a:pos x="32" y="1"/>
                </a:cxn>
                <a:cxn ang="0">
                  <a:pos x="38" y="1"/>
                </a:cxn>
                <a:cxn ang="0">
                  <a:pos x="39" y="8"/>
                </a:cxn>
                <a:cxn ang="0">
                  <a:pos x="40" y="15"/>
                </a:cxn>
                <a:cxn ang="0">
                  <a:pos x="42" y="24"/>
                </a:cxn>
                <a:cxn ang="0">
                  <a:pos x="46" y="31"/>
                </a:cxn>
                <a:cxn ang="0">
                  <a:pos x="49" y="38"/>
                </a:cxn>
                <a:cxn ang="0">
                  <a:pos x="53" y="45"/>
                </a:cxn>
                <a:cxn ang="0">
                  <a:pos x="58" y="51"/>
                </a:cxn>
                <a:cxn ang="0">
                  <a:pos x="62" y="55"/>
                </a:cxn>
                <a:cxn ang="0">
                  <a:pos x="66" y="55"/>
                </a:cxn>
                <a:cxn ang="0">
                  <a:pos x="70" y="55"/>
                </a:cxn>
              </a:cxnLst>
              <a:rect l="0" t="0" r="r" b="b"/>
              <a:pathLst>
                <a:path w="70" h="91">
                  <a:moveTo>
                    <a:pt x="70" y="55"/>
                  </a:moveTo>
                  <a:lnTo>
                    <a:pt x="70" y="60"/>
                  </a:lnTo>
                  <a:lnTo>
                    <a:pt x="70" y="65"/>
                  </a:lnTo>
                  <a:lnTo>
                    <a:pt x="66" y="65"/>
                  </a:lnTo>
                  <a:lnTo>
                    <a:pt x="62" y="67"/>
                  </a:lnTo>
                  <a:lnTo>
                    <a:pt x="63" y="68"/>
                  </a:lnTo>
                  <a:lnTo>
                    <a:pt x="65" y="71"/>
                  </a:lnTo>
                  <a:lnTo>
                    <a:pt x="68" y="72"/>
                  </a:lnTo>
                  <a:lnTo>
                    <a:pt x="69" y="75"/>
                  </a:lnTo>
                  <a:lnTo>
                    <a:pt x="69" y="77"/>
                  </a:lnTo>
                  <a:lnTo>
                    <a:pt x="69" y="77"/>
                  </a:lnTo>
                  <a:lnTo>
                    <a:pt x="49" y="78"/>
                  </a:lnTo>
                  <a:lnTo>
                    <a:pt x="32" y="81"/>
                  </a:lnTo>
                  <a:lnTo>
                    <a:pt x="15" y="87"/>
                  </a:lnTo>
                  <a:lnTo>
                    <a:pt x="0" y="91"/>
                  </a:lnTo>
                  <a:lnTo>
                    <a:pt x="0" y="91"/>
                  </a:lnTo>
                  <a:lnTo>
                    <a:pt x="0" y="89"/>
                  </a:lnTo>
                  <a:lnTo>
                    <a:pt x="0" y="88"/>
                  </a:lnTo>
                  <a:lnTo>
                    <a:pt x="2" y="85"/>
                  </a:lnTo>
                  <a:lnTo>
                    <a:pt x="12" y="80"/>
                  </a:lnTo>
                  <a:lnTo>
                    <a:pt x="25" y="72"/>
                  </a:lnTo>
                  <a:lnTo>
                    <a:pt x="16" y="71"/>
                  </a:lnTo>
                  <a:lnTo>
                    <a:pt x="9" y="67"/>
                  </a:lnTo>
                  <a:lnTo>
                    <a:pt x="12" y="58"/>
                  </a:lnTo>
                  <a:lnTo>
                    <a:pt x="13" y="51"/>
                  </a:lnTo>
                  <a:lnTo>
                    <a:pt x="22" y="51"/>
                  </a:lnTo>
                  <a:lnTo>
                    <a:pt x="30" y="51"/>
                  </a:lnTo>
                  <a:lnTo>
                    <a:pt x="26" y="37"/>
                  </a:lnTo>
                  <a:lnTo>
                    <a:pt x="19" y="25"/>
                  </a:lnTo>
                  <a:lnTo>
                    <a:pt x="10" y="12"/>
                  </a:lnTo>
                  <a:lnTo>
                    <a:pt x="5" y="1"/>
                  </a:lnTo>
                  <a:lnTo>
                    <a:pt x="5" y="0"/>
                  </a:lnTo>
                  <a:lnTo>
                    <a:pt x="5" y="0"/>
                  </a:lnTo>
                  <a:lnTo>
                    <a:pt x="9" y="0"/>
                  </a:lnTo>
                  <a:lnTo>
                    <a:pt x="15" y="0"/>
                  </a:lnTo>
                  <a:lnTo>
                    <a:pt x="15" y="4"/>
                  </a:lnTo>
                  <a:lnTo>
                    <a:pt x="15" y="8"/>
                  </a:lnTo>
                  <a:lnTo>
                    <a:pt x="16" y="8"/>
                  </a:lnTo>
                  <a:lnTo>
                    <a:pt x="19" y="8"/>
                  </a:lnTo>
                  <a:lnTo>
                    <a:pt x="23" y="5"/>
                  </a:lnTo>
                  <a:lnTo>
                    <a:pt x="26" y="2"/>
                  </a:lnTo>
                  <a:lnTo>
                    <a:pt x="32" y="1"/>
                  </a:lnTo>
                  <a:lnTo>
                    <a:pt x="38" y="1"/>
                  </a:lnTo>
                  <a:lnTo>
                    <a:pt x="39" y="8"/>
                  </a:lnTo>
                  <a:lnTo>
                    <a:pt x="40" y="15"/>
                  </a:lnTo>
                  <a:lnTo>
                    <a:pt x="42" y="24"/>
                  </a:lnTo>
                  <a:lnTo>
                    <a:pt x="46" y="31"/>
                  </a:lnTo>
                  <a:lnTo>
                    <a:pt x="49" y="38"/>
                  </a:lnTo>
                  <a:lnTo>
                    <a:pt x="53" y="45"/>
                  </a:lnTo>
                  <a:lnTo>
                    <a:pt x="58" y="51"/>
                  </a:lnTo>
                  <a:lnTo>
                    <a:pt x="62" y="55"/>
                  </a:lnTo>
                  <a:lnTo>
                    <a:pt x="66" y="55"/>
                  </a:lnTo>
                  <a:lnTo>
                    <a:pt x="70" y="55"/>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70" name="Freeform 54"/>
            <p:cNvSpPr>
              <a:spLocks/>
            </p:cNvSpPr>
            <p:nvPr/>
          </p:nvSpPr>
          <p:spPr bwMode="auto">
            <a:xfrm>
              <a:off x="2359" y="2610"/>
              <a:ext cx="9" cy="4"/>
            </a:xfrm>
            <a:custGeom>
              <a:avLst/>
              <a:gdLst/>
              <a:ahLst/>
              <a:cxnLst>
                <a:cxn ang="0">
                  <a:pos x="0" y="0"/>
                </a:cxn>
                <a:cxn ang="0">
                  <a:pos x="4" y="0"/>
                </a:cxn>
                <a:cxn ang="0">
                  <a:pos x="9" y="0"/>
                </a:cxn>
                <a:cxn ang="0">
                  <a:pos x="7" y="1"/>
                </a:cxn>
                <a:cxn ang="0">
                  <a:pos x="7" y="2"/>
                </a:cxn>
                <a:cxn ang="0">
                  <a:pos x="6" y="2"/>
                </a:cxn>
                <a:cxn ang="0">
                  <a:pos x="4" y="2"/>
                </a:cxn>
                <a:cxn ang="0">
                  <a:pos x="2" y="4"/>
                </a:cxn>
                <a:cxn ang="0">
                  <a:pos x="0" y="4"/>
                </a:cxn>
                <a:cxn ang="0">
                  <a:pos x="0" y="2"/>
                </a:cxn>
                <a:cxn ang="0">
                  <a:pos x="0" y="0"/>
                </a:cxn>
              </a:cxnLst>
              <a:rect l="0" t="0" r="r" b="b"/>
              <a:pathLst>
                <a:path w="9" h="4">
                  <a:moveTo>
                    <a:pt x="0" y="0"/>
                  </a:moveTo>
                  <a:lnTo>
                    <a:pt x="4" y="0"/>
                  </a:lnTo>
                  <a:lnTo>
                    <a:pt x="9" y="0"/>
                  </a:lnTo>
                  <a:lnTo>
                    <a:pt x="7" y="1"/>
                  </a:lnTo>
                  <a:lnTo>
                    <a:pt x="7" y="2"/>
                  </a:lnTo>
                  <a:lnTo>
                    <a:pt x="6" y="2"/>
                  </a:lnTo>
                  <a:lnTo>
                    <a:pt x="4" y="2"/>
                  </a:lnTo>
                  <a:lnTo>
                    <a:pt x="2" y="4"/>
                  </a:lnTo>
                  <a:lnTo>
                    <a:pt x="0" y="4"/>
                  </a:lnTo>
                  <a:lnTo>
                    <a:pt x="0" y="2"/>
                  </a:lnTo>
                  <a:lnTo>
                    <a:pt x="0"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71" name="Freeform 55"/>
            <p:cNvSpPr>
              <a:spLocks/>
            </p:cNvSpPr>
            <p:nvPr/>
          </p:nvSpPr>
          <p:spPr bwMode="auto">
            <a:xfrm>
              <a:off x="3798" y="2611"/>
              <a:ext cx="49" cy="40"/>
            </a:xfrm>
            <a:custGeom>
              <a:avLst/>
              <a:gdLst/>
              <a:ahLst/>
              <a:cxnLst>
                <a:cxn ang="0">
                  <a:pos x="23" y="0"/>
                </a:cxn>
                <a:cxn ang="0">
                  <a:pos x="36" y="1"/>
                </a:cxn>
                <a:cxn ang="0">
                  <a:pos x="49" y="1"/>
                </a:cxn>
                <a:cxn ang="0">
                  <a:pos x="49" y="3"/>
                </a:cxn>
                <a:cxn ang="0">
                  <a:pos x="49" y="3"/>
                </a:cxn>
                <a:cxn ang="0">
                  <a:pos x="45" y="14"/>
                </a:cxn>
                <a:cxn ang="0">
                  <a:pos x="42" y="27"/>
                </a:cxn>
                <a:cxn ang="0">
                  <a:pos x="35" y="31"/>
                </a:cxn>
                <a:cxn ang="0">
                  <a:pos x="25" y="36"/>
                </a:cxn>
                <a:cxn ang="0">
                  <a:pos x="20" y="39"/>
                </a:cxn>
                <a:cxn ang="0">
                  <a:pos x="15" y="40"/>
                </a:cxn>
                <a:cxn ang="0">
                  <a:pos x="10" y="40"/>
                </a:cxn>
                <a:cxn ang="0">
                  <a:pos x="6" y="40"/>
                </a:cxn>
                <a:cxn ang="0">
                  <a:pos x="3" y="39"/>
                </a:cxn>
                <a:cxn ang="0">
                  <a:pos x="0" y="37"/>
                </a:cxn>
                <a:cxn ang="0">
                  <a:pos x="5" y="23"/>
                </a:cxn>
                <a:cxn ang="0">
                  <a:pos x="10" y="9"/>
                </a:cxn>
                <a:cxn ang="0">
                  <a:pos x="17" y="6"/>
                </a:cxn>
                <a:cxn ang="0">
                  <a:pos x="23" y="0"/>
                </a:cxn>
              </a:cxnLst>
              <a:rect l="0" t="0" r="r" b="b"/>
              <a:pathLst>
                <a:path w="49" h="40">
                  <a:moveTo>
                    <a:pt x="23" y="0"/>
                  </a:moveTo>
                  <a:lnTo>
                    <a:pt x="36" y="1"/>
                  </a:lnTo>
                  <a:lnTo>
                    <a:pt x="49" y="1"/>
                  </a:lnTo>
                  <a:lnTo>
                    <a:pt x="49" y="3"/>
                  </a:lnTo>
                  <a:lnTo>
                    <a:pt x="49" y="3"/>
                  </a:lnTo>
                  <a:lnTo>
                    <a:pt x="45" y="14"/>
                  </a:lnTo>
                  <a:lnTo>
                    <a:pt x="42" y="27"/>
                  </a:lnTo>
                  <a:lnTo>
                    <a:pt x="35" y="31"/>
                  </a:lnTo>
                  <a:lnTo>
                    <a:pt x="25" y="36"/>
                  </a:lnTo>
                  <a:lnTo>
                    <a:pt x="20" y="39"/>
                  </a:lnTo>
                  <a:lnTo>
                    <a:pt x="15" y="40"/>
                  </a:lnTo>
                  <a:lnTo>
                    <a:pt x="10" y="40"/>
                  </a:lnTo>
                  <a:lnTo>
                    <a:pt x="6" y="40"/>
                  </a:lnTo>
                  <a:lnTo>
                    <a:pt x="3" y="39"/>
                  </a:lnTo>
                  <a:lnTo>
                    <a:pt x="0" y="37"/>
                  </a:lnTo>
                  <a:lnTo>
                    <a:pt x="5" y="23"/>
                  </a:lnTo>
                  <a:lnTo>
                    <a:pt x="10" y="9"/>
                  </a:lnTo>
                  <a:lnTo>
                    <a:pt x="17" y="6"/>
                  </a:lnTo>
                  <a:lnTo>
                    <a:pt x="23"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72" name="Freeform 56"/>
            <p:cNvSpPr>
              <a:spLocks/>
            </p:cNvSpPr>
            <p:nvPr/>
          </p:nvSpPr>
          <p:spPr bwMode="auto">
            <a:xfrm>
              <a:off x="2643" y="2620"/>
              <a:ext cx="12" cy="18"/>
            </a:xfrm>
            <a:custGeom>
              <a:avLst/>
              <a:gdLst/>
              <a:ahLst/>
              <a:cxnLst>
                <a:cxn ang="0">
                  <a:pos x="7" y="0"/>
                </a:cxn>
                <a:cxn ang="0">
                  <a:pos x="10" y="0"/>
                </a:cxn>
                <a:cxn ang="0">
                  <a:pos x="12" y="0"/>
                </a:cxn>
                <a:cxn ang="0">
                  <a:pos x="10" y="5"/>
                </a:cxn>
                <a:cxn ang="0">
                  <a:pos x="9" y="10"/>
                </a:cxn>
                <a:cxn ang="0">
                  <a:pos x="6" y="14"/>
                </a:cxn>
                <a:cxn ang="0">
                  <a:pos x="3" y="18"/>
                </a:cxn>
                <a:cxn ang="0">
                  <a:pos x="2" y="17"/>
                </a:cxn>
                <a:cxn ang="0">
                  <a:pos x="0" y="17"/>
                </a:cxn>
                <a:cxn ang="0">
                  <a:pos x="0" y="12"/>
                </a:cxn>
                <a:cxn ang="0">
                  <a:pos x="0" y="7"/>
                </a:cxn>
                <a:cxn ang="0">
                  <a:pos x="3" y="4"/>
                </a:cxn>
                <a:cxn ang="0">
                  <a:pos x="7" y="0"/>
                </a:cxn>
              </a:cxnLst>
              <a:rect l="0" t="0" r="r" b="b"/>
              <a:pathLst>
                <a:path w="12" h="18">
                  <a:moveTo>
                    <a:pt x="7" y="0"/>
                  </a:moveTo>
                  <a:lnTo>
                    <a:pt x="10" y="0"/>
                  </a:lnTo>
                  <a:lnTo>
                    <a:pt x="12" y="0"/>
                  </a:lnTo>
                  <a:lnTo>
                    <a:pt x="10" y="5"/>
                  </a:lnTo>
                  <a:lnTo>
                    <a:pt x="9" y="10"/>
                  </a:lnTo>
                  <a:lnTo>
                    <a:pt x="6" y="14"/>
                  </a:lnTo>
                  <a:lnTo>
                    <a:pt x="3" y="18"/>
                  </a:lnTo>
                  <a:lnTo>
                    <a:pt x="2" y="17"/>
                  </a:lnTo>
                  <a:lnTo>
                    <a:pt x="0" y="17"/>
                  </a:lnTo>
                  <a:lnTo>
                    <a:pt x="0" y="12"/>
                  </a:lnTo>
                  <a:lnTo>
                    <a:pt x="0" y="7"/>
                  </a:lnTo>
                  <a:lnTo>
                    <a:pt x="3" y="4"/>
                  </a:lnTo>
                  <a:lnTo>
                    <a:pt x="7"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73" name="Freeform 57"/>
            <p:cNvSpPr>
              <a:spLocks/>
            </p:cNvSpPr>
            <p:nvPr/>
          </p:nvSpPr>
          <p:spPr bwMode="auto">
            <a:xfrm>
              <a:off x="3317" y="2654"/>
              <a:ext cx="63" cy="57"/>
            </a:xfrm>
            <a:custGeom>
              <a:avLst/>
              <a:gdLst/>
              <a:ahLst/>
              <a:cxnLst>
                <a:cxn ang="0">
                  <a:pos x="36" y="0"/>
                </a:cxn>
                <a:cxn ang="0">
                  <a:pos x="39" y="3"/>
                </a:cxn>
                <a:cxn ang="0">
                  <a:pos x="39" y="6"/>
                </a:cxn>
                <a:cxn ang="0">
                  <a:pos x="39" y="7"/>
                </a:cxn>
                <a:cxn ang="0">
                  <a:pos x="37" y="10"/>
                </a:cxn>
                <a:cxn ang="0">
                  <a:pos x="34" y="14"/>
                </a:cxn>
                <a:cxn ang="0">
                  <a:pos x="30" y="17"/>
                </a:cxn>
                <a:cxn ang="0">
                  <a:pos x="34" y="17"/>
                </a:cxn>
                <a:cxn ang="0">
                  <a:pos x="37" y="17"/>
                </a:cxn>
                <a:cxn ang="0">
                  <a:pos x="37" y="21"/>
                </a:cxn>
                <a:cxn ang="0">
                  <a:pos x="37" y="25"/>
                </a:cxn>
                <a:cxn ang="0">
                  <a:pos x="40" y="24"/>
                </a:cxn>
                <a:cxn ang="0">
                  <a:pos x="43" y="21"/>
                </a:cxn>
                <a:cxn ang="0">
                  <a:pos x="47" y="20"/>
                </a:cxn>
                <a:cxn ang="0">
                  <a:pos x="53" y="18"/>
                </a:cxn>
                <a:cxn ang="0">
                  <a:pos x="57" y="20"/>
                </a:cxn>
                <a:cxn ang="0">
                  <a:pos x="63" y="21"/>
                </a:cxn>
                <a:cxn ang="0">
                  <a:pos x="59" y="38"/>
                </a:cxn>
                <a:cxn ang="0">
                  <a:pos x="56" y="57"/>
                </a:cxn>
                <a:cxn ang="0">
                  <a:pos x="50" y="57"/>
                </a:cxn>
                <a:cxn ang="0">
                  <a:pos x="44" y="57"/>
                </a:cxn>
                <a:cxn ang="0">
                  <a:pos x="43" y="57"/>
                </a:cxn>
                <a:cxn ang="0">
                  <a:pos x="40" y="55"/>
                </a:cxn>
                <a:cxn ang="0">
                  <a:pos x="40" y="51"/>
                </a:cxn>
                <a:cxn ang="0">
                  <a:pos x="39" y="48"/>
                </a:cxn>
                <a:cxn ang="0">
                  <a:pos x="37" y="50"/>
                </a:cxn>
                <a:cxn ang="0">
                  <a:pos x="34" y="51"/>
                </a:cxn>
                <a:cxn ang="0">
                  <a:pos x="32" y="55"/>
                </a:cxn>
                <a:cxn ang="0">
                  <a:pos x="27" y="57"/>
                </a:cxn>
                <a:cxn ang="0">
                  <a:pos x="24" y="51"/>
                </a:cxn>
                <a:cxn ang="0">
                  <a:pos x="22" y="45"/>
                </a:cxn>
                <a:cxn ang="0">
                  <a:pos x="12" y="45"/>
                </a:cxn>
                <a:cxn ang="0">
                  <a:pos x="2" y="47"/>
                </a:cxn>
                <a:cxn ang="0">
                  <a:pos x="0" y="41"/>
                </a:cxn>
                <a:cxn ang="0">
                  <a:pos x="0" y="37"/>
                </a:cxn>
                <a:cxn ang="0">
                  <a:pos x="9" y="30"/>
                </a:cxn>
                <a:cxn ang="0">
                  <a:pos x="20" y="20"/>
                </a:cxn>
                <a:cxn ang="0">
                  <a:pos x="30" y="10"/>
                </a:cxn>
                <a:cxn ang="0">
                  <a:pos x="36" y="0"/>
                </a:cxn>
              </a:cxnLst>
              <a:rect l="0" t="0" r="r" b="b"/>
              <a:pathLst>
                <a:path w="63" h="57">
                  <a:moveTo>
                    <a:pt x="36" y="0"/>
                  </a:moveTo>
                  <a:lnTo>
                    <a:pt x="39" y="3"/>
                  </a:lnTo>
                  <a:lnTo>
                    <a:pt x="39" y="6"/>
                  </a:lnTo>
                  <a:lnTo>
                    <a:pt x="39" y="7"/>
                  </a:lnTo>
                  <a:lnTo>
                    <a:pt x="37" y="10"/>
                  </a:lnTo>
                  <a:lnTo>
                    <a:pt x="34" y="14"/>
                  </a:lnTo>
                  <a:lnTo>
                    <a:pt x="30" y="17"/>
                  </a:lnTo>
                  <a:lnTo>
                    <a:pt x="34" y="17"/>
                  </a:lnTo>
                  <a:lnTo>
                    <a:pt x="37" y="17"/>
                  </a:lnTo>
                  <a:lnTo>
                    <a:pt x="37" y="21"/>
                  </a:lnTo>
                  <a:lnTo>
                    <a:pt x="37" y="25"/>
                  </a:lnTo>
                  <a:lnTo>
                    <a:pt x="40" y="24"/>
                  </a:lnTo>
                  <a:lnTo>
                    <a:pt x="43" y="21"/>
                  </a:lnTo>
                  <a:lnTo>
                    <a:pt x="47" y="20"/>
                  </a:lnTo>
                  <a:lnTo>
                    <a:pt x="53" y="18"/>
                  </a:lnTo>
                  <a:lnTo>
                    <a:pt x="57" y="20"/>
                  </a:lnTo>
                  <a:lnTo>
                    <a:pt x="63" y="21"/>
                  </a:lnTo>
                  <a:lnTo>
                    <a:pt x="59" y="38"/>
                  </a:lnTo>
                  <a:lnTo>
                    <a:pt x="56" y="57"/>
                  </a:lnTo>
                  <a:lnTo>
                    <a:pt x="50" y="57"/>
                  </a:lnTo>
                  <a:lnTo>
                    <a:pt x="44" y="57"/>
                  </a:lnTo>
                  <a:lnTo>
                    <a:pt x="43" y="57"/>
                  </a:lnTo>
                  <a:lnTo>
                    <a:pt x="40" y="55"/>
                  </a:lnTo>
                  <a:lnTo>
                    <a:pt x="40" y="51"/>
                  </a:lnTo>
                  <a:lnTo>
                    <a:pt x="39" y="48"/>
                  </a:lnTo>
                  <a:lnTo>
                    <a:pt x="37" y="50"/>
                  </a:lnTo>
                  <a:lnTo>
                    <a:pt x="34" y="51"/>
                  </a:lnTo>
                  <a:lnTo>
                    <a:pt x="32" y="55"/>
                  </a:lnTo>
                  <a:lnTo>
                    <a:pt x="27" y="57"/>
                  </a:lnTo>
                  <a:lnTo>
                    <a:pt x="24" y="51"/>
                  </a:lnTo>
                  <a:lnTo>
                    <a:pt x="22" y="45"/>
                  </a:lnTo>
                  <a:lnTo>
                    <a:pt x="12" y="45"/>
                  </a:lnTo>
                  <a:lnTo>
                    <a:pt x="2" y="47"/>
                  </a:lnTo>
                  <a:lnTo>
                    <a:pt x="0" y="41"/>
                  </a:lnTo>
                  <a:lnTo>
                    <a:pt x="0" y="37"/>
                  </a:lnTo>
                  <a:lnTo>
                    <a:pt x="9" y="30"/>
                  </a:lnTo>
                  <a:lnTo>
                    <a:pt x="20" y="20"/>
                  </a:lnTo>
                  <a:lnTo>
                    <a:pt x="30" y="10"/>
                  </a:lnTo>
                  <a:lnTo>
                    <a:pt x="36"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74" name="Freeform 58"/>
            <p:cNvSpPr>
              <a:spLocks/>
            </p:cNvSpPr>
            <p:nvPr/>
          </p:nvSpPr>
          <p:spPr bwMode="auto">
            <a:xfrm>
              <a:off x="2987" y="2684"/>
              <a:ext cx="106" cy="85"/>
            </a:xfrm>
            <a:custGeom>
              <a:avLst/>
              <a:gdLst/>
              <a:ahLst/>
              <a:cxnLst>
                <a:cxn ang="0">
                  <a:pos x="43" y="0"/>
                </a:cxn>
                <a:cxn ang="0">
                  <a:pos x="39" y="3"/>
                </a:cxn>
                <a:cxn ang="0">
                  <a:pos x="33" y="7"/>
                </a:cxn>
                <a:cxn ang="0">
                  <a:pos x="26" y="8"/>
                </a:cxn>
                <a:cxn ang="0">
                  <a:pos x="20" y="11"/>
                </a:cxn>
                <a:cxn ang="0">
                  <a:pos x="15" y="14"/>
                </a:cxn>
                <a:cxn ang="0">
                  <a:pos x="9" y="17"/>
                </a:cxn>
                <a:cxn ang="0">
                  <a:pos x="5" y="21"/>
                </a:cxn>
                <a:cxn ang="0">
                  <a:pos x="0" y="27"/>
                </a:cxn>
                <a:cxn ang="0">
                  <a:pos x="2" y="28"/>
                </a:cxn>
                <a:cxn ang="0">
                  <a:pos x="2" y="30"/>
                </a:cxn>
                <a:cxn ang="0">
                  <a:pos x="10" y="28"/>
                </a:cxn>
                <a:cxn ang="0">
                  <a:pos x="17" y="27"/>
                </a:cxn>
                <a:cxn ang="0">
                  <a:pos x="22" y="23"/>
                </a:cxn>
                <a:cxn ang="0">
                  <a:pos x="29" y="20"/>
                </a:cxn>
                <a:cxn ang="0">
                  <a:pos x="45" y="25"/>
                </a:cxn>
                <a:cxn ang="0">
                  <a:pos x="63" y="31"/>
                </a:cxn>
                <a:cxn ang="0">
                  <a:pos x="62" y="33"/>
                </a:cxn>
                <a:cxn ang="0">
                  <a:pos x="62" y="34"/>
                </a:cxn>
                <a:cxn ang="0">
                  <a:pos x="50" y="37"/>
                </a:cxn>
                <a:cxn ang="0">
                  <a:pos x="42" y="41"/>
                </a:cxn>
                <a:cxn ang="0">
                  <a:pos x="33" y="45"/>
                </a:cxn>
                <a:cxn ang="0">
                  <a:pos x="27" y="51"/>
                </a:cxn>
                <a:cxn ang="0">
                  <a:pos x="22" y="58"/>
                </a:cxn>
                <a:cxn ang="0">
                  <a:pos x="17" y="65"/>
                </a:cxn>
                <a:cxn ang="0">
                  <a:pos x="13" y="74"/>
                </a:cxn>
                <a:cxn ang="0">
                  <a:pos x="10" y="84"/>
                </a:cxn>
                <a:cxn ang="0">
                  <a:pos x="10" y="85"/>
                </a:cxn>
                <a:cxn ang="0">
                  <a:pos x="12" y="85"/>
                </a:cxn>
                <a:cxn ang="0">
                  <a:pos x="17" y="85"/>
                </a:cxn>
                <a:cxn ang="0">
                  <a:pos x="23" y="85"/>
                </a:cxn>
                <a:cxn ang="0">
                  <a:pos x="30" y="70"/>
                </a:cxn>
                <a:cxn ang="0">
                  <a:pos x="37" y="55"/>
                </a:cxn>
                <a:cxn ang="0">
                  <a:pos x="43" y="50"/>
                </a:cxn>
                <a:cxn ang="0">
                  <a:pos x="49" y="45"/>
                </a:cxn>
                <a:cxn ang="0">
                  <a:pos x="56" y="41"/>
                </a:cxn>
                <a:cxn ang="0">
                  <a:pos x="66" y="38"/>
                </a:cxn>
                <a:cxn ang="0">
                  <a:pos x="66" y="40"/>
                </a:cxn>
                <a:cxn ang="0">
                  <a:pos x="66" y="41"/>
                </a:cxn>
                <a:cxn ang="0">
                  <a:pos x="67" y="48"/>
                </a:cxn>
                <a:cxn ang="0">
                  <a:pos x="66" y="54"/>
                </a:cxn>
                <a:cxn ang="0">
                  <a:pos x="65" y="60"/>
                </a:cxn>
                <a:cxn ang="0">
                  <a:pos x="63" y="65"/>
                </a:cxn>
                <a:cxn ang="0">
                  <a:pos x="70" y="65"/>
                </a:cxn>
                <a:cxn ang="0">
                  <a:pos x="77" y="67"/>
                </a:cxn>
                <a:cxn ang="0">
                  <a:pos x="85" y="58"/>
                </a:cxn>
                <a:cxn ang="0">
                  <a:pos x="92" y="48"/>
                </a:cxn>
                <a:cxn ang="0">
                  <a:pos x="97" y="51"/>
                </a:cxn>
                <a:cxn ang="0">
                  <a:pos x="105" y="50"/>
                </a:cxn>
                <a:cxn ang="0">
                  <a:pos x="106" y="48"/>
                </a:cxn>
                <a:cxn ang="0">
                  <a:pos x="106" y="47"/>
                </a:cxn>
                <a:cxn ang="0">
                  <a:pos x="87" y="35"/>
                </a:cxn>
                <a:cxn ang="0">
                  <a:pos x="70" y="25"/>
                </a:cxn>
                <a:cxn ang="0">
                  <a:pos x="72" y="20"/>
                </a:cxn>
                <a:cxn ang="0">
                  <a:pos x="73" y="15"/>
                </a:cxn>
                <a:cxn ang="0">
                  <a:pos x="66" y="8"/>
                </a:cxn>
                <a:cxn ang="0">
                  <a:pos x="59" y="3"/>
                </a:cxn>
                <a:cxn ang="0">
                  <a:pos x="52" y="1"/>
                </a:cxn>
                <a:cxn ang="0">
                  <a:pos x="43" y="0"/>
                </a:cxn>
              </a:cxnLst>
              <a:rect l="0" t="0" r="r" b="b"/>
              <a:pathLst>
                <a:path w="106" h="85">
                  <a:moveTo>
                    <a:pt x="43" y="0"/>
                  </a:moveTo>
                  <a:lnTo>
                    <a:pt x="39" y="3"/>
                  </a:lnTo>
                  <a:lnTo>
                    <a:pt x="33" y="7"/>
                  </a:lnTo>
                  <a:lnTo>
                    <a:pt x="26" y="8"/>
                  </a:lnTo>
                  <a:lnTo>
                    <a:pt x="20" y="11"/>
                  </a:lnTo>
                  <a:lnTo>
                    <a:pt x="15" y="14"/>
                  </a:lnTo>
                  <a:lnTo>
                    <a:pt x="9" y="17"/>
                  </a:lnTo>
                  <a:lnTo>
                    <a:pt x="5" y="21"/>
                  </a:lnTo>
                  <a:lnTo>
                    <a:pt x="0" y="27"/>
                  </a:lnTo>
                  <a:lnTo>
                    <a:pt x="2" y="28"/>
                  </a:lnTo>
                  <a:lnTo>
                    <a:pt x="2" y="30"/>
                  </a:lnTo>
                  <a:lnTo>
                    <a:pt x="10" y="28"/>
                  </a:lnTo>
                  <a:lnTo>
                    <a:pt x="17" y="27"/>
                  </a:lnTo>
                  <a:lnTo>
                    <a:pt x="22" y="23"/>
                  </a:lnTo>
                  <a:lnTo>
                    <a:pt x="29" y="20"/>
                  </a:lnTo>
                  <a:lnTo>
                    <a:pt x="45" y="25"/>
                  </a:lnTo>
                  <a:lnTo>
                    <a:pt x="63" y="31"/>
                  </a:lnTo>
                  <a:lnTo>
                    <a:pt x="62" y="33"/>
                  </a:lnTo>
                  <a:lnTo>
                    <a:pt x="62" y="34"/>
                  </a:lnTo>
                  <a:lnTo>
                    <a:pt x="50" y="37"/>
                  </a:lnTo>
                  <a:lnTo>
                    <a:pt x="42" y="41"/>
                  </a:lnTo>
                  <a:lnTo>
                    <a:pt x="33" y="45"/>
                  </a:lnTo>
                  <a:lnTo>
                    <a:pt x="27" y="51"/>
                  </a:lnTo>
                  <a:lnTo>
                    <a:pt x="22" y="58"/>
                  </a:lnTo>
                  <a:lnTo>
                    <a:pt x="17" y="65"/>
                  </a:lnTo>
                  <a:lnTo>
                    <a:pt x="13" y="74"/>
                  </a:lnTo>
                  <a:lnTo>
                    <a:pt x="10" y="84"/>
                  </a:lnTo>
                  <a:lnTo>
                    <a:pt x="10" y="85"/>
                  </a:lnTo>
                  <a:lnTo>
                    <a:pt x="12" y="85"/>
                  </a:lnTo>
                  <a:lnTo>
                    <a:pt x="17" y="85"/>
                  </a:lnTo>
                  <a:lnTo>
                    <a:pt x="23" y="85"/>
                  </a:lnTo>
                  <a:lnTo>
                    <a:pt x="30" y="70"/>
                  </a:lnTo>
                  <a:lnTo>
                    <a:pt x="37" y="55"/>
                  </a:lnTo>
                  <a:lnTo>
                    <a:pt x="43" y="50"/>
                  </a:lnTo>
                  <a:lnTo>
                    <a:pt x="49" y="45"/>
                  </a:lnTo>
                  <a:lnTo>
                    <a:pt x="56" y="41"/>
                  </a:lnTo>
                  <a:lnTo>
                    <a:pt x="66" y="38"/>
                  </a:lnTo>
                  <a:lnTo>
                    <a:pt x="66" y="40"/>
                  </a:lnTo>
                  <a:lnTo>
                    <a:pt x="66" y="41"/>
                  </a:lnTo>
                  <a:lnTo>
                    <a:pt x="67" y="48"/>
                  </a:lnTo>
                  <a:lnTo>
                    <a:pt x="66" y="54"/>
                  </a:lnTo>
                  <a:lnTo>
                    <a:pt x="65" y="60"/>
                  </a:lnTo>
                  <a:lnTo>
                    <a:pt x="63" y="65"/>
                  </a:lnTo>
                  <a:lnTo>
                    <a:pt x="70" y="65"/>
                  </a:lnTo>
                  <a:lnTo>
                    <a:pt x="77" y="67"/>
                  </a:lnTo>
                  <a:lnTo>
                    <a:pt x="85" y="58"/>
                  </a:lnTo>
                  <a:lnTo>
                    <a:pt x="92" y="48"/>
                  </a:lnTo>
                  <a:lnTo>
                    <a:pt x="97" y="51"/>
                  </a:lnTo>
                  <a:lnTo>
                    <a:pt x="105" y="50"/>
                  </a:lnTo>
                  <a:lnTo>
                    <a:pt x="106" y="48"/>
                  </a:lnTo>
                  <a:lnTo>
                    <a:pt x="106" y="47"/>
                  </a:lnTo>
                  <a:lnTo>
                    <a:pt x="87" y="35"/>
                  </a:lnTo>
                  <a:lnTo>
                    <a:pt x="70" y="25"/>
                  </a:lnTo>
                  <a:lnTo>
                    <a:pt x="72" y="20"/>
                  </a:lnTo>
                  <a:lnTo>
                    <a:pt x="73" y="15"/>
                  </a:lnTo>
                  <a:lnTo>
                    <a:pt x="66" y="8"/>
                  </a:lnTo>
                  <a:lnTo>
                    <a:pt x="59" y="3"/>
                  </a:lnTo>
                  <a:lnTo>
                    <a:pt x="52" y="1"/>
                  </a:lnTo>
                  <a:lnTo>
                    <a:pt x="43"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75" name="Freeform 59"/>
            <p:cNvSpPr>
              <a:spLocks/>
            </p:cNvSpPr>
            <p:nvPr/>
          </p:nvSpPr>
          <p:spPr bwMode="auto">
            <a:xfrm>
              <a:off x="4170" y="2701"/>
              <a:ext cx="157" cy="90"/>
            </a:xfrm>
            <a:custGeom>
              <a:avLst/>
              <a:gdLst/>
              <a:ahLst/>
              <a:cxnLst>
                <a:cxn ang="0">
                  <a:pos x="51" y="20"/>
                </a:cxn>
                <a:cxn ang="0">
                  <a:pos x="39" y="14"/>
                </a:cxn>
                <a:cxn ang="0">
                  <a:pos x="29" y="14"/>
                </a:cxn>
                <a:cxn ang="0">
                  <a:pos x="22" y="23"/>
                </a:cxn>
                <a:cxn ang="0">
                  <a:pos x="17" y="31"/>
                </a:cxn>
                <a:cxn ang="0">
                  <a:pos x="11" y="46"/>
                </a:cxn>
                <a:cxn ang="0">
                  <a:pos x="11" y="70"/>
                </a:cxn>
                <a:cxn ang="0">
                  <a:pos x="5" y="87"/>
                </a:cxn>
                <a:cxn ang="0">
                  <a:pos x="9" y="88"/>
                </a:cxn>
                <a:cxn ang="0">
                  <a:pos x="29" y="84"/>
                </a:cxn>
                <a:cxn ang="0">
                  <a:pos x="57" y="74"/>
                </a:cxn>
                <a:cxn ang="0">
                  <a:pos x="75" y="67"/>
                </a:cxn>
                <a:cxn ang="0">
                  <a:pos x="82" y="67"/>
                </a:cxn>
                <a:cxn ang="0">
                  <a:pos x="91" y="70"/>
                </a:cxn>
                <a:cxn ang="0">
                  <a:pos x="99" y="78"/>
                </a:cxn>
                <a:cxn ang="0">
                  <a:pos x="118" y="81"/>
                </a:cxn>
                <a:cxn ang="0">
                  <a:pos x="144" y="78"/>
                </a:cxn>
                <a:cxn ang="0">
                  <a:pos x="157" y="76"/>
                </a:cxn>
                <a:cxn ang="0">
                  <a:pos x="149" y="70"/>
                </a:cxn>
                <a:cxn ang="0">
                  <a:pos x="142" y="61"/>
                </a:cxn>
                <a:cxn ang="0">
                  <a:pos x="135" y="53"/>
                </a:cxn>
                <a:cxn ang="0">
                  <a:pos x="119" y="47"/>
                </a:cxn>
                <a:cxn ang="0">
                  <a:pos x="107" y="38"/>
                </a:cxn>
                <a:cxn ang="0">
                  <a:pos x="101" y="31"/>
                </a:cxn>
                <a:cxn ang="0">
                  <a:pos x="101" y="26"/>
                </a:cxn>
                <a:cxn ang="0">
                  <a:pos x="105" y="21"/>
                </a:cxn>
                <a:cxn ang="0">
                  <a:pos x="109" y="20"/>
                </a:cxn>
                <a:cxn ang="0">
                  <a:pos x="107" y="17"/>
                </a:cxn>
                <a:cxn ang="0">
                  <a:pos x="111" y="13"/>
                </a:cxn>
                <a:cxn ang="0">
                  <a:pos x="117" y="4"/>
                </a:cxn>
                <a:cxn ang="0">
                  <a:pos x="111" y="1"/>
                </a:cxn>
                <a:cxn ang="0">
                  <a:pos x="101" y="6"/>
                </a:cxn>
                <a:cxn ang="0">
                  <a:pos x="84" y="14"/>
                </a:cxn>
                <a:cxn ang="0">
                  <a:pos x="75" y="18"/>
                </a:cxn>
                <a:cxn ang="0">
                  <a:pos x="79" y="21"/>
                </a:cxn>
                <a:cxn ang="0">
                  <a:pos x="82" y="24"/>
                </a:cxn>
                <a:cxn ang="0">
                  <a:pos x="82" y="31"/>
                </a:cxn>
                <a:cxn ang="0">
                  <a:pos x="75" y="36"/>
                </a:cxn>
                <a:cxn ang="0">
                  <a:pos x="67" y="40"/>
                </a:cxn>
                <a:cxn ang="0">
                  <a:pos x="58" y="31"/>
                </a:cxn>
              </a:cxnLst>
              <a:rect l="0" t="0" r="r" b="b"/>
              <a:pathLst>
                <a:path w="157" h="90">
                  <a:moveTo>
                    <a:pt x="58" y="23"/>
                  </a:moveTo>
                  <a:lnTo>
                    <a:pt x="51" y="20"/>
                  </a:lnTo>
                  <a:lnTo>
                    <a:pt x="42" y="16"/>
                  </a:lnTo>
                  <a:lnTo>
                    <a:pt x="39" y="14"/>
                  </a:lnTo>
                  <a:lnTo>
                    <a:pt x="35" y="13"/>
                  </a:lnTo>
                  <a:lnTo>
                    <a:pt x="29" y="14"/>
                  </a:lnTo>
                  <a:lnTo>
                    <a:pt x="24" y="16"/>
                  </a:lnTo>
                  <a:lnTo>
                    <a:pt x="22" y="23"/>
                  </a:lnTo>
                  <a:lnTo>
                    <a:pt x="21" y="28"/>
                  </a:lnTo>
                  <a:lnTo>
                    <a:pt x="17" y="31"/>
                  </a:lnTo>
                  <a:lnTo>
                    <a:pt x="11" y="33"/>
                  </a:lnTo>
                  <a:lnTo>
                    <a:pt x="11" y="46"/>
                  </a:lnTo>
                  <a:lnTo>
                    <a:pt x="11" y="57"/>
                  </a:lnTo>
                  <a:lnTo>
                    <a:pt x="11" y="70"/>
                  </a:lnTo>
                  <a:lnTo>
                    <a:pt x="11" y="84"/>
                  </a:lnTo>
                  <a:lnTo>
                    <a:pt x="5" y="87"/>
                  </a:lnTo>
                  <a:lnTo>
                    <a:pt x="0" y="90"/>
                  </a:lnTo>
                  <a:lnTo>
                    <a:pt x="9" y="88"/>
                  </a:lnTo>
                  <a:lnTo>
                    <a:pt x="19" y="87"/>
                  </a:lnTo>
                  <a:lnTo>
                    <a:pt x="29" y="84"/>
                  </a:lnTo>
                  <a:lnTo>
                    <a:pt x="38" y="81"/>
                  </a:lnTo>
                  <a:lnTo>
                    <a:pt x="57" y="74"/>
                  </a:lnTo>
                  <a:lnTo>
                    <a:pt x="74" y="67"/>
                  </a:lnTo>
                  <a:lnTo>
                    <a:pt x="75" y="67"/>
                  </a:lnTo>
                  <a:lnTo>
                    <a:pt x="77" y="67"/>
                  </a:lnTo>
                  <a:lnTo>
                    <a:pt x="82" y="67"/>
                  </a:lnTo>
                  <a:lnTo>
                    <a:pt x="87" y="68"/>
                  </a:lnTo>
                  <a:lnTo>
                    <a:pt x="91" y="70"/>
                  </a:lnTo>
                  <a:lnTo>
                    <a:pt x="94" y="73"/>
                  </a:lnTo>
                  <a:lnTo>
                    <a:pt x="99" y="78"/>
                  </a:lnTo>
                  <a:lnTo>
                    <a:pt x="107" y="81"/>
                  </a:lnTo>
                  <a:lnTo>
                    <a:pt x="118" y="81"/>
                  </a:lnTo>
                  <a:lnTo>
                    <a:pt x="131" y="80"/>
                  </a:lnTo>
                  <a:lnTo>
                    <a:pt x="144" y="78"/>
                  </a:lnTo>
                  <a:lnTo>
                    <a:pt x="157" y="77"/>
                  </a:lnTo>
                  <a:lnTo>
                    <a:pt x="157" y="76"/>
                  </a:lnTo>
                  <a:lnTo>
                    <a:pt x="157" y="73"/>
                  </a:lnTo>
                  <a:lnTo>
                    <a:pt x="149" y="70"/>
                  </a:lnTo>
                  <a:lnTo>
                    <a:pt x="145" y="67"/>
                  </a:lnTo>
                  <a:lnTo>
                    <a:pt x="142" y="61"/>
                  </a:lnTo>
                  <a:lnTo>
                    <a:pt x="141" y="54"/>
                  </a:lnTo>
                  <a:lnTo>
                    <a:pt x="135" y="53"/>
                  </a:lnTo>
                  <a:lnTo>
                    <a:pt x="128" y="50"/>
                  </a:lnTo>
                  <a:lnTo>
                    <a:pt x="119" y="47"/>
                  </a:lnTo>
                  <a:lnTo>
                    <a:pt x="112" y="43"/>
                  </a:lnTo>
                  <a:lnTo>
                    <a:pt x="107" y="38"/>
                  </a:lnTo>
                  <a:lnTo>
                    <a:pt x="102" y="34"/>
                  </a:lnTo>
                  <a:lnTo>
                    <a:pt x="101" y="31"/>
                  </a:lnTo>
                  <a:lnTo>
                    <a:pt x="101" y="28"/>
                  </a:lnTo>
                  <a:lnTo>
                    <a:pt x="101" y="26"/>
                  </a:lnTo>
                  <a:lnTo>
                    <a:pt x="102" y="23"/>
                  </a:lnTo>
                  <a:lnTo>
                    <a:pt x="105" y="21"/>
                  </a:lnTo>
                  <a:lnTo>
                    <a:pt x="109" y="20"/>
                  </a:lnTo>
                  <a:lnTo>
                    <a:pt x="109" y="20"/>
                  </a:lnTo>
                  <a:lnTo>
                    <a:pt x="109" y="18"/>
                  </a:lnTo>
                  <a:lnTo>
                    <a:pt x="107" y="17"/>
                  </a:lnTo>
                  <a:lnTo>
                    <a:pt x="104" y="16"/>
                  </a:lnTo>
                  <a:lnTo>
                    <a:pt x="111" y="13"/>
                  </a:lnTo>
                  <a:lnTo>
                    <a:pt x="118" y="7"/>
                  </a:lnTo>
                  <a:lnTo>
                    <a:pt x="117" y="4"/>
                  </a:lnTo>
                  <a:lnTo>
                    <a:pt x="115" y="3"/>
                  </a:lnTo>
                  <a:lnTo>
                    <a:pt x="111" y="1"/>
                  </a:lnTo>
                  <a:lnTo>
                    <a:pt x="108" y="0"/>
                  </a:lnTo>
                  <a:lnTo>
                    <a:pt x="101" y="6"/>
                  </a:lnTo>
                  <a:lnTo>
                    <a:pt x="92" y="10"/>
                  </a:lnTo>
                  <a:lnTo>
                    <a:pt x="84" y="14"/>
                  </a:lnTo>
                  <a:lnTo>
                    <a:pt x="74" y="17"/>
                  </a:lnTo>
                  <a:lnTo>
                    <a:pt x="75" y="18"/>
                  </a:lnTo>
                  <a:lnTo>
                    <a:pt x="75" y="20"/>
                  </a:lnTo>
                  <a:lnTo>
                    <a:pt x="79" y="21"/>
                  </a:lnTo>
                  <a:lnTo>
                    <a:pt x="81" y="23"/>
                  </a:lnTo>
                  <a:lnTo>
                    <a:pt x="82" y="24"/>
                  </a:lnTo>
                  <a:lnTo>
                    <a:pt x="84" y="28"/>
                  </a:lnTo>
                  <a:lnTo>
                    <a:pt x="82" y="31"/>
                  </a:lnTo>
                  <a:lnTo>
                    <a:pt x="81" y="33"/>
                  </a:lnTo>
                  <a:lnTo>
                    <a:pt x="75" y="36"/>
                  </a:lnTo>
                  <a:lnTo>
                    <a:pt x="71" y="38"/>
                  </a:lnTo>
                  <a:lnTo>
                    <a:pt x="67" y="40"/>
                  </a:lnTo>
                  <a:lnTo>
                    <a:pt x="59" y="40"/>
                  </a:lnTo>
                  <a:lnTo>
                    <a:pt x="58" y="31"/>
                  </a:lnTo>
                  <a:lnTo>
                    <a:pt x="58" y="23"/>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76" name="Freeform 60"/>
            <p:cNvSpPr>
              <a:spLocks/>
            </p:cNvSpPr>
            <p:nvPr/>
          </p:nvSpPr>
          <p:spPr bwMode="auto">
            <a:xfrm>
              <a:off x="4365" y="2705"/>
              <a:ext cx="97" cy="132"/>
            </a:xfrm>
            <a:custGeom>
              <a:avLst/>
              <a:gdLst/>
              <a:ahLst/>
              <a:cxnLst>
                <a:cxn ang="0">
                  <a:pos x="43" y="24"/>
                </a:cxn>
                <a:cxn ang="0">
                  <a:pos x="53" y="24"/>
                </a:cxn>
                <a:cxn ang="0">
                  <a:pos x="61" y="23"/>
                </a:cxn>
                <a:cxn ang="0">
                  <a:pos x="61" y="14"/>
                </a:cxn>
                <a:cxn ang="0">
                  <a:pos x="60" y="4"/>
                </a:cxn>
                <a:cxn ang="0">
                  <a:pos x="56" y="2"/>
                </a:cxn>
                <a:cxn ang="0">
                  <a:pos x="52" y="0"/>
                </a:cxn>
                <a:cxn ang="0">
                  <a:pos x="37" y="6"/>
                </a:cxn>
                <a:cxn ang="0">
                  <a:pos x="23" y="12"/>
                </a:cxn>
                <a:cxn ang="0">
                  <a:pos x="17" y="14"/>
                </a:cxn>
                <a:cxn ang="0">
                  <a:pos x="12" y="17"/>
                </a:cxn>
                <a:cxn ang="0">
                  <a:pos x="6" y="22"/>
                </a:cxn>
                <a:cxn ang="0">
                  <a:pos x="0" y="27"/>
                </a:cxn>
                <a:cxn ang="0">
                  <a:pos x="2" y="33"/>
                </a:cxn>
                <a:cxn ang="0">
                  <a:pos x="3" y="36"/>
                </a:cxn>
                <a:cxn ang="0">
                  <a:pos x="6" y="37"/>
                </a:cxn>
                <a:cxn ang="0">
                  <a:pos x="7" y="40"/>
                </a:cxn>
                <a:cxn ang="0">
                  <a:pos x="13" y="43"/>
                </a:cxn>
                <a:cxn ang="0">
                  <a:pos x="19" y="47"/>
                </a:cxn>
                <a:cxn ang="0">
                  <a:pos x="24" y="59"/>
                </a:cxn>
                <a:cxn ang="0">
                  <a:pos x="27" y="67"/>
                </a:cxn>
                <a:cxn ang="0">
                  <a:pos x="30" y="72"/>
                </a:cxn>
                <a:cxn ang="0">
                  <a:pos x="34" y="76"/>
                </a:cxn>
                <a:cxn ang="0">
                  <a:pos x="42" y="79"/>
                </a:cxn>
                <a:cxn ang="0">
                  <a:pos x="52" y="82"/>
                </a:cxn>
                <a:cxn ang="0">
                  <a:pos x="49" y="87"/>
                </a:cxn>
                <a:cxn ang="0">
                  <a:pos x="44" y="90"/>
                </a:cxn>
                <a:cxn ang="0">
                  <a:pos x="39" y="93"/>
                </a:cxn>
                <a:cxn ang="0">
                  <a:pos x="33" y="96"/>
                </a:cxn>
                <a:cxn ang="0">
                  <a:pos x="33" y="100"/>
                </a:cxn>
                <a:cxn ang="0">
                  <a:pos x="33" y="104"/>
                </a:cxn>
                <a:cxn ang="0">
                  <a:pos x="39" y="112"/>
                </a:cxn>
                <a:cxn ang="0">
                  <a:pos x="43" y="117"/>
                </a:cxn>
                <a:cxn ang="0">
                  <a:pos x="49" y="122"/>
                </a:cxn>
                <a:cxn ang="0">
                  <a:pos x="54" y="126"/>
                </a:cxn>
                <a:cxn ang="0">
                  <a:pos x="61" y="129"/>
                </a:cxn>
                <a:cxn ang="0">
                  <a:pos x="70" y="132"/>
                </a:cxn>
                <a:cxn ang="0">
                  <a:pos x="80" y="132"/>
                </a:cxn>
                <a:cxn ang="0">
                  <a:pos x="93" y="132"/>
                </a:cxn>
                <a:cxn ang="0">
                  <a:pos x="96" y="129"/>
                </a:cxn>
                <a:cxn ang="0">
                  <a:pos x="97" y="126"/>
                </a:cxn>
                <a:cxn ang="0">
                  <a:pos x="96" y="124"/>
                </a:cxn>
                <a:cxn ang="0">
                  <a:pos x="94" y="122"/>
                </a:cxn>
                <a:cxn ang="0">
                  <a:pos x="90" y="120"/>
                </a:cxn>
                <a:cxn ang="0">
                  <a:pos x="84" y="119"/>
                </a:cxn>
                <a:cxn ang="0">
                  <a:pos x="83" y="104"/>
                </a:cxn>
                <a:cxn ang="0">
                  <a:pos x="80" y="90"/>
                </a:cxn>
                <a:cxn ang="0">
                  <a:pos x="76" y="80"/>
                </a:cxn>
                <a:cxn ang="0">
                  <a:pos x="70" y="70"/>
                </a:cxn>
                <a:cxn ang="0">
                  <a:pos x="57" y="53"/>
                </a:cxn>
                <a:cxn ang="0">
                  <a:pos x="43" y="36"/>
                </a:cxn>
                <a:cxn ang="0">
                  <a:pos x="43" y="30"/>
                </a:cxn>
                <a:cxn ang="0">
                  <a:pos x="43" y="24"/>
                </a:cxn>
              </a:cxnLst>
              <a:rect l="0" t="0" r="r" b="b"/>
              <a:pathLst>
                <a:path w="97" h="132">
                  <a:moveTo>
                    <a:pt x="43" y="24"/>
                  </a:moveTo>
                  <a:lnTo>
                    <a:pt x="53" y="24"/>
                  </a:lnTo>
                  <a:lnTo>
                    <a:pt x="61" y="23"/>
                  </a:lnTo>
                  <a:lnTo>
                    <a:pt x="61" y="14"/>
                  </a:lnTo>
                  <a:lnTo>
                    <a:pt x="60" y="4"/>
                  </a:lnTo>
                  <a:lnTo>
                    <a:pt x="56" y="2"/>
                  </a:lnTo>
                  <a:lnTo>
                    <a:pt x="52" y="0"/>
                  </a:lnTo>
                  <a:lnTo>
                    <a:pt x="37" y="6"/>
                  </a:lnTo>
                  <a:lnTo>
                    <a:pt x="23" y="12"/>
                  </a:lnTo>
                  <a:lnTo>
                    <a:pt x="17" y="14"/>
                  </a:lnTo>
                  <a:lnTo>
                    <a:pt x="12" y="17"/>
                  </a:lnTo>
                  <a:lnTo>
                    <a:pt x="6" y="22"/>
                  </a:lnTo>
                  <a:lnTo>
                    <a:pt x="0" y="27"/>
                  </a:lnTo>
                  <a:lnTo>
                    <a:pt x="2" y="33"/>
                  </a:lnTo>
                  <a:lnTo>
                    <a:pt x="3" y="36"/>
                  </a:lnTo>
                  <a:lnTo>
                    <a:pt x="6" y="37"/>
                  </a:lnTo>
                  <a:lnTo>
                    <a:pt x="7" y="40"/>
                  </a:lnTo>
                  <a:lnTo>
                    <a:pt x="13" y="43"/>
                  </a:lnTo>
                  <a:lnTo>
                    <a:pt x="19" y="47"/>
                  </a:lnTo>
                  <a:lnTo>
                    <a:pt x="24" y="59"/>
                  </a:lnTo>
                  <a:lnTo>
                    <a:pt x="27" y="67"/>
                  </a:lnTo>
                  <a:lnTo>
                    <a:pt x="30" y="72"/>
                  </a:lnTo>
                  <a:lnTo>
                    <a:pt x="34" y="76"/>
                  </a:lnTo>
                  <a:lnTo>
                    <a:pt x="42" y="79"/>
                  </a:lnTo>
                  <a:lnTo>
                    <a:pt x="52" y="82"/>
                  </a:lnTo>
                  <a:lnTo>
                    <a:pt x="49" y="87"/>
                  </a:lnTo>
                  <a:lnTo>
                    <a:pt x="44" y="90"/>
                  </a:lnTo>
                  <a:lnTo>
                    <a:pt x="39" y="93"/>
                  </a:lnTo>
                  <a:lnTo>
                    <a:pt x="33" y="96"/>
                  </a:lnTo>
                  <a:lnTo>
                    <a:pt x="33" y="100"/>
                  </a:lnTo>
                  <a:lnTo>
                    <a:pt x="33" y="104"/>
                  </a:lnTo>
                  <a:lnTo>
                    <a:pt x="39" y="112"/>
                  </a:lnTo>
                  <a:lnTo>
                    <a:pt x="43" y="117"/>
                  </a:lnTo>
                  <a:lnTo>
                    <a:pt x="49" y="122"/>
                  </a:lnTo>
                  <a:lnTo>
                    <a:pt x="54" y="126"/>
                  </a:lnTo>
                  <a:lnTo>
                    <a:pt x="61" y="129"/>
                  </a:lnTo>
                  <a:lnTo>
                    <a:pt x="70" y="132"/>
                  </a:lnTo>
                  <a:lnTo>
                    <a:pt x="80" y="132"/>
                  </a:lnTo>
                  <a:lnTo>
                    <a:pt x="93" y="132"/>
                  </a:lnTo>
                  <a:lnTo>
                    <a:pt x="96" y="129"/>
                  </a:lnTo>
                  <a:lnTo>
                    <a:pt x="97" y="126"/>
                  </a:lnTo>
                  <a:lnTo>
                    <a:pt x="96" y="124"/>
                  </a:lnTo>
                  <a:lnTo>
                    <a:pt x="94" y="122"/>
                  </a:lnTo>
                  <a:lnTo>
                    <a:pt x="90" y="120"/>
                  </a:lnTo>
                  <a:lnTo>
                    <a:pt x="84" y="119"/>
                  </a:lnTo>
                  <a:lnTo>
                    <a:pt x="83" y="104"/>
                  </a:lnTo>
                  <a:lnTo>
                    <a:pt x="80" y="90"/>
                  </a:lnTo>
                  <a:lnTo>
                    <a:pt x="76" y="80"/>
                  </a:lnTo>
                  <a:lnTo>
                    <a:pt x="70" y="70"/>
                  </a:lnTo>
                  <a:lnTo>
                    <a:pt x="57" y="53"/>
                  </a:lnTo>
                  <a:lnTo>
                    <a:pt x="43" y="36"/>
                  </a:lnTo>
                  <a:lnTo>
                    <a:pt x="43" y="30"/>
                  </a:lnTo>
                  <a:lnTo>
                    <a:pt x="43" y="24"/>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77" name="Freeform 61"/>
            <p:cNvSpPr>
              <a:spLocks/>
            </p:cNvSpPr>
            <p:nvPr/>
          </p:nvSpPr>
          <p:spPr bwMode="auto">
            <a:xfrm>
              <a:off x="3834" y="2725"/>
              <a:ext cx="443" cy="191"/>
            </a:xfrm>
            <a:custGeom>
              <a:avLst/>
              <a:gdLst/>
              <a:ahLst/>
              <a:cxnLst>
                <a:cxn ang="0">
                  <a:pos x="97" y="37"/>
                </a:cxn>
                <a:cxn ang="0">
                  <a:pos x="66" y="60"/>
                </a:cxn>
                <a:cxn ang="0">
                  <a:pos x="56" y="79"/>
                </a:cxn>
                <a:cxn ang="0">
                  <a:pos x="44" y="100"/>
                </a:cxn>
                <a:cxn ang="0">
                  <a:pos x="23" y="112"/>
                </a:cxn>
                <a:cxn ang="0">
                  <a:pos x="1" y="122"/>
                </a:cxn>
                <a:cxn ang="0">
                  <a:pos x="1" y="130"/>
                </a:cxn>
                <a:cxn ang="0">
                  <a:pos x="34" y="126"/>
                </a:cxn>
                <a:cxn ang="0">
                  <a:pos x="70" y="113"/>
                </a:cxn>
                <a:cxn ang="0">
                  <a:pos x="108" y="113"/>
                </a:cxn>
                <a:cxn ang="0">
                  <a:pos x="140" y="106"/>
                </a:cxn>
                <a:cxn ang="0">
                  <a:pos x="157" y="104"/>
                </a:cxn>
                <a:cxn ang="0">
                  <a:pos x="167" y="107"/>
                </a:cxn>
                <a:cxn ang="0">
                  <a:pos x="177" y="147"/>
                </a:cxn>
                <a:cxn ang="0">
                  <a:pos x="206" y="164"/>
                </a:cxn>
                <a:cxn ang="0">
                  <a:pos x="231" y="182"/>
                </a:cxn>
                <a:cxn ang="0">
                  <a:pos x="264" y="191"/>
                </a:cxn>
                <a:cxn ang="0">
                  <a:pos x="278" y="163"/>
                </a:cxn>
                <a:cxn ang="0">
                  <a:pos x="291" y="162"/>
                </a:cxn>
                <a:cxn ang="0">
                  <a:pos x="324" y="173"/>
                </a:cxn>
                <a:cxn ang="0">
                  <a:pos x="371" y="187"/>
                </a:cxn>
                <a:cxn ang="0">
                  <a:pos x="398" y="177"/>
                </a:cxn>
                <a:cxn ang="0">
                  <a:pos x="417" y="180"/>
                </a:cxn>
                <a:cxn ang="0">
                  <a:pos x="435" y="184"/>
                </a:cxn>
                <a:cxn ang="0">
                  <a:pos x="431" y="163"/>
                </a:cxn>
                <a:cxn ang="0">
                  <a:pos x="437" y="127"/>
                </a:cxn>
                <a:cxn ang="0">
                  <a:pos x="438" y="109"/>
                </a:cxn>
                <a:cxn ang="0">
                  <a:pos x="393" y="117"/>
                </a:cxn>
                <a:cxn ang="0">
                  <a:pos x="373" y="116"/>
                </a:cxn>
                <a:cxn ang="0">
                  <a:pos x="357" y="112"/>
                </a:cxn>
                <a:cxn ang="0">
                  <a:pos x="344" y="99"/>
                </a:cxn>
                <a:cxn ang="0">
                  <a:pos x="310" y="60"/>
                </a:cxn>
                <a:cxn ang="0">
                  <a:pos x="290" y="64"/>
                </a:cxn>
                <a:cxn ang="0">
                  <a:pos x="293" y="77"/>
                </a:cxn>
                <a:cxn ang="0">
                  <a:pos x="304" y="100"/>
                </a:cxn>
                <a:cxn ang="0">
                  <a:pos x="288" y="107"/>
                </a:cxn>
                <a:cxn ang="0">
                  <a:pos x="258" y="72"/>
                </a:cxn>
                <a:cxn ang="0">
                  <a:pos x="243" y="39"/>
                </a:cxn>
                <a:cxn ang="0">
                  <a:pos x="200" y="0"/>
                </a:cxn>
                <a:cxn ang="0">
                  <a:pos x="188" y="4"/>
                </a:cxn>
                <a:cxn ang="0">
                  <a:pos x="187" y="14"/>
                </a:cxn>
                <a:cxn ang="0">
                  <a:pos x="207" y="36"/>
                </a:cxn>
                <a:cxn ang="0">
                  <a:pos x="247" y="69"/>
                </a:cxn>
                <a:cxn ang="0">
                  <a:pos x="243" y="70"/>
                </a:cxn>
                <a:cxn ang="0">
                  <a:pos x="233" y="66"/>
                </a:cxn>
                <a:cxn ang="0">
                  <a:pos x="233" y="82"/>
                </a:cxn>
                <a:cxn ang="0">
                  <a:pos x="213" y="96"/>
                </a:cxn>
                <a:cxn ang="0">
                  <a:pos x="200" y="106"/>
                </a:cxn>
                <a:cxn ang="0">
                  <a:pos x="208" y="93"/>
                </a:cxn>
                <a:cxn ang="0">
                  <a:pos x="221" y="89"/>
                </a:cxn>
                <a:cxn ang="0">
                  <a:pos x="224" y="73"/>
                </a:cxn>
                <a:cxn ang="0">
                  <a:pos x="196" y="57"/>
                </a:cxn>
                <a:cxn ang="0">
                  <a:pos x="160" y="22"/>
                </a:cxn>
                <a:cxn ang="0">
                  <a:pos x="146" y="24"/>
                </a:cxn>
                <a:cxn ang="0">
                  <a:pos x="133" y="33"/>
                </a:cxn>
                <a:cxn ang="0">
                  <a:pos x="118" y="33"/>
                </a:cxn>
                <a:cxn ang="0">
                  <a:pos x="97" y="24"/>
                </a:cxn>
              </a:cxnLst>
              <a:rect l="0" t="0" r="r" b="b"/>
              <a:pathLst>
                <a:path w="443" h="191">
                  <a:moveTo>
                    <a:pt x="97" y="24"/>
                  </a:moveTo>
                  <a:lnTo>
                    <a:pt x="97" y="30"/>
                  </a:lnTo>
                  <a:lnTo>
                    <a:pt x="97" y="37"/>
                  </a:lnTo>
                  <a:lnTo>
                    <a:pt x="87" y="46"/>
                  </a:lnTo>
                  <a:lnTo>
                    <a:pt x="77" y="53"/>
                  </a:lnTo>
                  <a:lnTo>
                    <a:pt x="66" y="60"/>
                  </a:lnTo>
                  <a:lnTo>
                    <a:pt x="51" y="66"/>
                  </a:lnTo>
                  <a:lnTo>
                    <a:pt x="54" y="72"/>
                  </a:lnTo>
                  <a:lnTo>
                    <a:pt x="56" y="79"/>
                  </a:lnTo>
                  <a:lnTo>
                    <a:pt x="57" y="84"/>
                  </a:lnTo>
                  <a:lnTo>
                    <a:pt x="54" y="92"/>
                  </a:lnTo>
                  <a:lnTo>
                    <a:pt x="44" y="100"/>
                  </a:lnTo>
                  <a:lnTo>
                    <a:pt x="34" y="107"/>
                  </a:lnTo>
                  <a:lnTo>
                    <a:pt x="29" y="110"/>
                  </a:lnTo>
                  <a:lnTo>
                    <a:pt x="23" y="112"/>
                  </a:lnTo>
                  <a:lnTo>
                    <a:pt x="13" y="113"/>
                  </a:lnTo>
                  <a:lnTo>
                    <a:pt x="1" y="113"/>
                  </a:lnTo>
                  <a:lnTo>
                    <a:pt x="1" y="122"/>
                  </a:lnTo>
                  <a:lnTo>
                    <a:pt x="0" y="129"/>
                  </a:lnTo>
                  <a:lnTo>
                    <a:pt x="1" y="129"/>
                  </a:lnTo>
                  <a:lnTo>
                    <a:pt x="1" y="130"/>
                  </a:lnTo>
                  <a:lnTo>
                    <a:pt x="14" y="129"/>
                  </a:lnTo>
                  <a:lnTo>
                    <a:pt x="26" y="129"/>
                  </a:lnTo>
                  <a:lnTo>
                    <a:pt x="34" y="126"/>
                  </a:lnTo>
                  <a:lnTo>
                    <a:pt x="41" y="124"/>
                  </a:lnTo>
                  <a:lnTo>
                    <a:pt x="54" y="119"/>
                  </a:lnTo>
                  <a:lnTo>
                    <a:pt x="70" y="113"/>
                  </a:lnTo>
                  <a:lnTo>
                    <a:pt x="83" y="113"/>
                  </a:lnTo>
                  <a:lnTo>
                    <a:pt x="96" y="113"/>
                  </a:lnTo>
                  <a:lnTo>
                    <a:pt x="108" y="113"/>
                  </a:lnTo>
                  <a:lnTo>
                    <a:pt x="121" y="112"/>
                  </a:lnTo>
                  <a:lnTo>
                    <a:pt x="130" y="110"/>
                  </a:lnTo>
                  <a:lnTo>
                    <a:pt x="140" y="106"/>
                  </a:lnTo>
                  <a:lnTo>
                    <a:pt x="146" y="104"/>
                  </a:lnTo>
                  <a:lnTo>
                    <a:pt x="151" y="104"/>
                  </a:lnTo>
                  <a:lnTo>
                    <a:pt x="157" y="104"/>
                  </a:lnTo>
                  <a:lnTo>
                    <a:pt x="161" y="104"/>
                  </a:lnTo>
                  <a:lnTo>
                    <a:pt x="164" y="106"/>
                  </a:lnTo>
                  <a:lnTo>
                    <a:pt x="167" y="107"/>
                  </a:lnTo>
                  <a:lnTo>
                    <a:pt x="168" y="122"/>
                  </a:lnTo>
                  <a:lnTo>
                    <a:pt x="173" y="136"/>
                  </a:lnTo>
                  <a:lnTo>
                    <a:pt x="177" y="147"/>
                  </a:lnTo>
                  <a:lnTo>
                    <a:pt x="183" y="157"/>
                  </a:lnTo>
                  <a:lnTo>
                    <a:pt x="196" y="160"/>
                  </a:lnTo>
                  <a:lnTo>
                    <a:pt x="206" y="164"/>
                  </a:lnTo>
                  <a:lnTo>
                    <a:pt x="214" y="170"/>
                  </a:lnTo>
                  <a:lnTo>
                    <a:pt x="223" y="176"/>
                  </a:lnTo>
                  <a:lnTo>
                    <a:pt x="231" y="182"/>
                  </a:lnTo>
                  <a:lnTo>
                    <a:pt x="241" y="186"/>
                  </a:lnTo>
                  <a:lnTo>
                    <a:pt x="251" y="190"/>
                  </a:lnTo>
                  <a:lnTo>
                    <a:pt x="264" y="191"/>
                  </a:lnTo>
                  <a:lnTo>
                    <a:pt x="268" y="177"/>
                  </a:lnTo>
                  <a:lnTo>
                    <a:pt x="273" y="164"/>
                  </a:lnTo>
                  <a:lnTo>
                    <a:pt x="278" y="163"/>
                  </a:lnTo>
                  <a:lnTo>
                    <a:pt x="283" y="162"/>
                  </a:lnTo>
                  <a:lnTo>
                    <a:pt x="287" y="162"/>
                  </a:lnTo>
                  <a:lnTo>
                    <a:pt x="291" y="162"/>
                  </a:lnTo>
                  <a:lnTo>
                    <a:pt x="301" y="164"/>
                  </a:lnTo>
                  <a:lnTo>
                    <a:pt x="310" y="167"/>
                  </a:lnTo>
                  <a:lnTo>
                    <a:pt x="324" y="173"/>
                  </a:lnTo>
                  <a:lnTo>
                    <a:pt x="340" y="177"/>
                  </a:lnTo>
                  <a:lnTo>
                    <a:pt x="355" y="182"/>
                  </a:lnTo>
                  <a:lnTo>
                    <a:pt x="371" y="187"/>
                  </a:lnTo>
                  <a:lnTo>
                    <a:pt x="381" y="183"/>
                  </a:lnTo>
                  <a:lnTo>
                    <a:pt x="391" y="179"/>
                  </a:lnTo>
                  <a:lnTo>
                    <a:pt x="398" y="177"/>
                  </a:lnTo>
                  <a:lnTo>
                    <a:pt x="404" y="177"/>
                  </a:lnTo>
                  <a:lnTo>
                    <a:pt x="411" y="177"/>
                  </a:lnTo>
                  <a:lnTo>
                    <a:pt x="417" y="180"/>
                  </a:lnTo>
                  <a:lnTo>
                    <a:pt x="427" y="184"/>
                  </a:lnTo>
                  <a:lnTo>
                    <a:pt x="435" y="189"/>
                  </a:lnTo>
                  <a:lnTo>
                    <a:pt x="435" y="184"/>
                  </a:lnTo>
                  <a:lnTo>
                    <a:pt x="435" y="180"/>
                  </a:lnTo>
                  <a:lnTo>
                    <a:pt x="433" y="172"/>
                  </a:lnTo>
                  <a:lnTo>
                    <a:pt x="431" y="163"/>
                  </a:lnTo>
                  <a:lnTo>
                    <a:pt x="431" y="154"/>
                  </a:lnTo>
                  <a:lnTo>
                    <a:pt x="433" y="144"/>
                  </a:lnTo>
                  <a:lnTo>
                    <a:pt x="437" y="127"/>
                  </a:lnTo>
                  <a:lnTo>
                    <a:pt x="443" y="112"/>
                  </a:lnTo>
                  <a:lnTo>
                    <a:pt x="440" y="110"/>
                  </a:lnTo>
                  <a:lnTo>
                    <a:pt x="438" y="109"/>
                  </a:lnTo>
                  <a:lnTo>
                    <a:pt x="420" y="116"/>
                  </a:lnTo>
                  <a:lnTo>
                    <a:pt x="403" y="123"/>
                  </a:lnTo>
                  <a:lnTo>
                    <a:pt x="393" y="117"/>
                  </a:lnTo>
                  <a:lnTo>
                    <a:pt x="384" y="110"/>
                  </a:lnTo>
                  <a:lnTo>
                    <a:pt x="378" y="114"/>
                  </a:lnTo>
                  <a:lnTo>
                    <a:pt x="373" y="116"/>
                  </a:lnTo>
                  <a:lnTo>
                    <a:pt x="367" y="116"/>
                  </a:lnTo>
                  <a:lnTo>
                    <a:pt x="363" y="114"/>
                  </a:lnTo>
                  <a:lnTo>
                    <a:pt x="357" y="112"/>
                  </a:lnTo>
                  <a:lnTo>
                    <a:pt x="353" y="109"/>
                  </a:lnTo>
                  <a:lnTo>
                    <a:pt x="348" y="104"/>
                  </a:lnTo>
                  <a:lnTo>
                    <a:pt x="344" y="99"/>
                  </a:lnTo>
                  <a:lnTo>
                    <a:pt x="330" y="74"/>
                  </a:lnTo>
                  <a:lnTo>
                    <a:pt x="316" y="56"/>
                  </a:lnTo>
                  <a:lnTo>
                    <a:pt x="310" y="60"/>
                  </a:lnTo>
                  <a:lnTo>
                    <a:pt x="304" y="63"/>
                  </a:lnTo>
                  <a:lnTo>
                    <a:pt x="298" y="63"/>
                  </a:lnTo>
                  <a:lnTo>
                    <a:pt x="290" y="64"/>
                  </a:lnTo>
                  <a:lnTo>
                    <a:pt x="288" y="67"/>
                  </a:lnTo>
                  <a:lnTo>
                    <a:pt x="288" y="72"/>
                  </a:lnTo>
                  <a:lnTo>
                    <a:pt x="293" y="77"/>
                  </a:lnTo>
                  <a:lnTo>
                    <a:pt x="298" y="84"/>
                  </a:lnTo>
                  <a:lnTo>
                    <a:pt x="301" y="92"/>
                  </a:lnTo>
                  <a:lnTo>
                    <a:pt x="304" y="100"/>
                  </a:lnTo>
                  <a:lnTo>
                    <a:pt x="300" y="107"/>
                  </a:lnTo>
                  <a:lnTo>
                    <a:pt x="297" y="114"/>
                  </a:lnTo>
                  <a:lnTo>
                    <a:pt x="288" y="107"/>
                  </a:lnTo>
                  <a:lnTo>
                    <a:pt x="277" y="93"/>
                  </a:lnTo>
                  <a:lnTo>
                    <a:pt x="264" y="80"/>
                  </a:lnTo>
                  <a:lnTo>
                    <a:pt x="258" y="72"/>
                  </a:lnTo>
                  <a:lnTo>
                    <a:pt x="258" y="59"/>
                  </a:lnTo>
                  <a:lnTo>
                    <a:pt x="257" y="46"/>
                  </a:lnTo>
                  <a:lnTo>
                    <a:pt x="243" y="39"/>
                  </a:lnTo>
                  <a:lnTo>
                    <a:pt x="228" y="30"/>
                  </a:lnTo>
                  <a:lnTo>
                    <a:pt x="214" y="16"/>
                  </a:lnTo>
                  <a:lnTo>
                    <a:pt x="200" y="0"/>
                  </a:lnTo>
                  <a:lnTo>
                    <a:pt x="194" y="2"/>
                  </a:lnTo>
                  <a:lnTo>
                    <a:pt x="190" y="2"/>
                  </a:lnTo>
                  <a:lnTo>
                    <a:pt x="188" y="4"/>
                  </a:lnTo>
                  <a:lnTo>
                    <a:pt x="186" y="6"/>
                  </a:lnTo>
                  <a:lnTo>
                    <a:pt x="186" y="10"/>
                  </a:lnTo>
                  <a:lnTo>
                    <a:pt x="187" y="14"/>
                  </a:lnTo>
                  <a:lnTo>
                    <a:pt x="193" y="22"/>
                  </a:lnTo>
                  <a:lnTo>
                    <a:pt x="198" y="29"/>
                  </a:lnTo>
                  <a:lnTo>
                    <a:pt x="207" y="36"/>
                  </a:lnTo>
                  <a:lnTo>
                    <a:pt x="216" y="43"/>
                  </a:lnTo>
                  <a:lnTo>
                    <a:pt x="233" y="54"/>
                  </a:lnTo>
                  <a:lnTo>
                    <a:pt x="247" y="69"/>
                  </a:lnTo>
                  <a:lnTo>
                    <a:pt x="247" y="69"/>
                  </a:lnTo>
                  <a:lnTo>
                    <a:pt x="247" y="70"/>
                  </a:lnTo>
                  <a:lnTo>
                    <a:pt x="243" y="70"/>
                  </a:lnTo>
                  <a:lnTo>
                    <a:pt x="240" y="70"/>
                  </a:lnTo>
                  <a:lnTo>
                    <a:pt x="236" y="67"/>
                  </a:lnTo>
                  <a:lnTo>
                    <a:pt x="233" y="66"/>
                  </a:lnTo>
                  <a:lnTo>
                    <a:pt x="233" y="72"/>
                  </a:lnTo>
                  <a:lnTo>
                    <a:pt x="233" y="77"/>
                  </a:lnTo>
                  <a:lnTo>
                    <a:pt x="233" y="82"/>
                  </a:lnTo>
                  <a:lnTo>
                    <a:pt x="231" y="87"/>
                  </a:lnTo>
                  <a:lnTo>
                    <a:pt x="221" y="92"/>
                  </a:lnTo>
                  <a:lnTo>
                    <a:pt x="213" y="96"/>
                  </a:lnTo>
                  <a:lnTo>
                    <a:pt x="213" y="104"/>
                  </a:lnTo>
                  <a:lnTo>
                    <a:pt x="213" y="113"/>
                  </a:lnTo>
                  <a:lnTo>
                    <a:pt x="200" y="106"/>
                  </a:lnTo>
                  <a:lnTo>
                    <a:pt x="187" y="97"/>
                  </a:lnTo>
                  <a:lnTo>
                    <a:pt x="198" y="94"/>
                  </a:lnTo>
                  <a:lnTo>
                    <a:pt x="208" y="93"/>
                  </a:lnTo>
                  <a:lnTo>
                    <a:pt x="213" y="93"/>
                  </a:lnTo>
                  <a:lnTo>
                    <a:pt x="217" y="92"/>
                  </a:lnTo>
                  <a:lnTo>
                    <a:pt x="221" y="89"/>
                  </a:lnTo>
                  <a:lnTo>
                    <a:pt x="226" y="86"/>
                  </a:lnTo>
                  <a:lnTo>
                    <a:pt x="224" y="79"/>
                  </a:lnTo>
                  <a:lnTo>
                    <a:pt x="224" y="73"/>
                  </a:lnTo>
                  <a:lnTo>
                    <a:pt x="213" y="69"/>
                  </a:lnTo>
                  <a:lnTo>
                    <a:pt x="204" y="64"/>
                  </a:lnTo>
                  <a:lnTo>
                    <a:pt x="196" y="57"/>
                  </a:lnTo>
                  <a:lnTo>
                    <a:pt x="188" y="50"/>
                  </a:lnTo>
                  <a:lnTo>
                    <a:pt x="174" y="34"/>
                  </a:lnTo>
                  <a:lnTo>
                    <a:pt x="160" y="22"/>
                  </a:lnTo>
                  <a:lnTo>
                    <a:pt x="154" y="22"/>
                  </a:lnTo>
                  <a:lnTo>
                    <a:pt x="150" y="23"/>
                  </a:lnTo>
                  <a:lnTo>
                    <a:pt x="146" y="24"/>
                  </a:lnTo>
                  <a:lnTo>
                    <a:pt x="143" y="26"/>
                  </a:lnTo>
                  <a:lnTo>
                    <a:pt x="138" y="30"/>
                  </a:lnTo>
                  <a:lnTo>
                    <a:pt x="133" y="33"/>
                  </a:lnTo>
                  <a:lnTo>
                    <a:pt x="127" y="34"/>
                  </a:lnTo>
                  <a:lnTo>
                    <a:pt x="123" y="33"/>
                  </a:lnTo>
                  <a:lnTo>
                    <a:pt x="118" y="33"/>
                  </a:lnTo>
                  <a:lnTo>
                    <a:pt x="114" y="30"/>
                  </a:lnTo>
                  <a:lnTo>
                    <a:pt x="106" y="27"/>
                  </a:lnTo>
                  <a:lnTo>
                    <a:pt x="97" y="24"/>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78" name="Freeform 62"/>
            <p:cNvSpPr>
              <a:spLocks/>
            </p:cNvSpPr>
            <p:nvPr/>
          </p:nvSpPr>
          <p:spPr bwMode="auto">
            <a:xfrm>
              <a:off x="5309" y="2727"/>
              <a:ext cx="3" cy="2"/>
            </a:xfrm>
            <a:custGeom>
              <a:avLst/>
              <a:gdLst/>
              <a:ahLst/>
              <a:cxnLst>
                <a:cxn ang="0">
                  <a:pos x="0" y="0"/>
                </a:cxn>
                <a:cxn ang="0">
                  <a:pos x="1" y="1"/>
                </a:cxn>
                <a:cxn ang="0">
                  <a:pos x="3" y="2"/>
                </a:cxn>
                <a:cxn ang="0">
                  <a:pos x="1" y="2"/>
                </a:cxn>
                <a:cxn ang="0">
                  <a:pos x="0" y="0"/>
                </a:cxn>
              </a:cxnLst>
              <a:rect l="0" t="0" r="r" b="b"/>
              <a:pathLst>
                <a:path w="3" h="2">
                  <a:moveTo>
                    <a:pt x="0" y="0"/>
                  </a:moveTo>
                  <a:lnTo>
                    <a:pt x="1" y="1"/>
                  </a:lnTo>
                  <a:lnTo>
                    <a:pt x="3" y="2"/>
                  </a:lnTo>
                  <a:lnTo>
                    <a:pt x="1" y="2"/>
                  </a:lnTo>
                  <a:lnTo>
                    <a:pt x="0"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79" name="Freeform 63"/>
            <p:cNvSpPr>
              <a:spLocks/>
            </p:cNvSpPr>
            <p:nvPr/>
          </p:nvSpPr>
          <p:spPr bwMode="auto">
            <a:xfrm>
              <a:off x="5313" y="2729"/>
              <a:ext cx="56" cy="43"/>
            </a:xfrm>
            <a:custGeom>
              <a:avLst/>
              <a:gdLst/>
              <a:ahLst/>
              <a:cxnLst>
                <a:cxn ang="0">
                  <a:pos x="56" y="19"/>
                </a:cxn>
                <a:cxn ang="0">
                  <a:pos x="56" y="23"/>
                </a:cxn>
                <a:cxn ang="0">
                  <a:pos x="56" y="28"/>
                </a:cxn>
                <a:cxn ang="0">
                  <a:pos x="50" y="30"/>
                </a:cxn>
                <a:cxn ang="0">
                  <a:pos x="44" y="33"/>
                </a:cxn>
                <a:cxn ang="0">
                  <a:pos x="46" y="38"/>
                </a:cxn>
                <a:cxn ang="0">
                  <a:pos x="46" y="42"/>
                </a:cxn>
                <a:cxn ang="0">
                  <a:pos x="37" y="39"/>
                </a:cxn>
                <a:cxn ang="0">
                  <a:pos x="30" y="38"/>
                </a:cxn>
                <a:cxn ang="0">
                  <a:pos x="26" y="36"/>
                </a:cxn>
                <a:cxn ang="0">
                  <a:pos x="23" y="38"/>
                </a:cxn>
                <a:cxn ang="0">
                  <a:pos x="20" y="39"/>
                </a:cxn>
                <a:cxn ang="0">
                  <a:pos x="19" y="43"/>
                </a:cxn>
                <a:cxn ang="0">
                  <a:pos x="13" y="42"/>
                </a:cxn>
                <a:cxn ang="0">
                  <a:pos x="9" y="40"/>
                </a:cxn>
                <a:cxn ang="0">
                  <a:pos x="6" y="38"/>
                </a:cxn>
                <a:cxn ang="0">
                  <a:pos x="4" y="32"/>
                </a:cxn>
                <a:cxn ang="0">
                  <a:pos x="12" y="30"/>
                </a:cxn>
                <a:cxn ang="0">
                  <a:pos x="19" y="29"/>
                </a:cxn>
                <a:cxn ang="0">
                  <a:pos x="16" y="18"/>
                </a:cxn>
                <a:cxn ang="0">
                  <a:pos x="13" y="8"/>
                </a:cxn>
                <a:cxn ang="0">
                  <a:pos x="9" y="6"/>
                </a:cxn>
                <a:cxn ang="0">
                  <a:pos x="6" y="6"/>
                </a:cxn>
                <a:cxn ang="0">
                  <a:pos x="3" y="5"/>
                </a:cxn>
                <a:cxn ang="0">
                  <a:pos x="0" y="2"/>
                </a:cxn>
                <a:cxn ang="0">
                  <a:pos x="0" y="2"/>
                </a:cxn>
                <a:cxn ang="0">
                  <a:pos x="0" y="0"/>
                </a:cxn>
                <a:cxn ang="0">
                  <a:pos x="6" y="0"/>
                </a:cxn>
                <a:cxn ang="0">
                  <a:pos x="12" y="0"/>
                </a:cxn>
                <a:cxn ang="0">
                  <a:pos x="22" y="9"/>
                </a:cxn>
                <a:cxn ang="0">
                  <a:pos x="32" y="15"/>
                </a:cxn>
                <a:cxn ang="0">
                  <a:pos x="36" y="16"/>
                </a:cxn>
                <a:cxn ang="0">
                  <a:pos x="42" y="18"/>
                </a:cxn>
                <a:cxn ang="0">
                  <a:pos x="49" y="19"/>
                </a:cxn>
                <a:cxn ang="0">
                  <a:pos x="56" y="19"/>
                </a:cxn>
              </a:cxnLst>
              <a:rect l="0" t="0" r="r" b="b"/>
              <a:pathLst>
                <a:path w="56" h="43">
                  <a:moveTo>
                    <a:pt x="56" y="19"/>
                  </a:moveTo>
                  <a:lnTo>
                    <a:pt x="56" y="23"/>
                  </a:lnTo>
                  <a:lnTo>
                    <a:pt x="56" y="28"/>
                  </a:lnTo>
                  <a:lnTo>
                    <a:pt x="50" y="30"/>
                  </a:lnTo>
                  <a:lnTo>
                    <a:pt x="44" y="33"/>
                  </a:lnTo>
                  <a:lnTo>
                    <a:pt x="46" y="38"/>
                  </a:lnTo>
                  <a:lnTo>
                    <a:pt x="46" y="42"/>
                  </a:lnTo>
                  <a:lnTo>
                    <a:pt x="37" y="39"/>
                  </a:lnTo>
                  <a:lnTo>
                    <a:pt x="30" y="38"/>
                  </a:lnTo>
                  <a:lnTo>
                    <a:pt x="26" y="36"/>
                  </a:lnTo>
                  <a:lnTo>
                    <a:pt x="23" y="38"/>
                  </a:lnTo>
                  <a:lnTo>
                    <a:pt x="20" y="39"/>
                  </a:lnTo>
                  <a:lnTo>
                    <a:pt x="19" y="43"/>
                  </a:lnTo>
                  <a:lnTo>
                    <a:pt x="13" y="42"/>
                  </a:lnTo>
                  <a:lnTo>
                    <a:pt x="9" y="40"/>
                  </a:lnTo>
                  <a:lnTo>
                    <a:pt x="6" y="38"/>
                  </a:lnTo>
                  <a:lnTo>
                    <a:pt x="4" y="32"/>
                  </a:lnTo>
                  <a:lnTo>
                    <a:pt x="12" y="30"/>
                  </a:lnTo>
                  <a:lnTo>
                    <a:pt x="19" y="29"/>
                  </a:lnTo>
                  <a:lnTo>
                    <a:pt x="16" y="18"/>
                  </a:lnTo>
                  <a:lnTo>
                    <a:pt x="13" y="8"/>
                  </a:lnTo>
                  <a:lnTo>
                    <a:pt x="9" y="6"/>
                  </a:lnTo>
                  <a:lnTo>
                    <a:pt x="6" y="6"/>
                  </a:lnTo>
                  <a:lnTo>
                    <a:pt x="3" y="5"/>
                  </a:lnTo>
                  <a:lnTo>
                    <a:pt x="0" y="2"/>
                  </a:lnTo>
                  <a:lnTo>
                    <a:pt x="0" y="2"/>
                  </a:lnTo>
                  <a:lnTo>
                    <a:pt x="0" y="0"/>
                  </a:lnTo>
                  <a:lnTo>
                    <a:pt x="6" y="0"/>
                  </a:lnTo>
                  <a:lnTo>
                    <a:pt x="12" y="0"/>
                  </a:lnTo>
                  <a:lnTo>
                    <a:pt x="22" y="9"/>
                  </a:lnTo>
                  <a:lnTo>
                    <a:pt x="32" y="15"/>
                  </a:lnTo>
                  <a:lnTo>
                    <a:pt x="36" y="16"/>
                  </a:lnTo>
                  <a:lnTo>
                    <a:pt x="42" y="18"/>
                  </a:lnTo>
                  <a:lnTo>
                    <a:pt x="49" y="19"/>
                  </a:lnTo>
                  <a:lnTo>
                    <a:pt x="56" y="19"/>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80" name="Freeform 64"/>
            <p:cNvSpPr>
              <a:spLocks/>
            </p:cNvSpPr>
            <p:nvPr/>
          </p:nvSpPr>
          <p:spPr bwMode="auto">
            <a:xfrm>
              <a:off x="3977" y="2751"/>
              <a:ext cx="18" cy="57"/>
            </a:xfrm>
            <a:custGeom>
              <a:avLst/>
              <a:gdLst/>
              <a:ahLst/>
              <a:cxnLst>
                <a:cxn ang="0">
                  <a:pos x="13" y="0"/>
                </a:cxn>
                <a:cxn ang="0">
                  <a:pos x="15" y="3"/>
                </a:cxn>
                <a:cxn ang="0">
                  <a:pos x="18" y="6"/>
                </a:cxn>
                <a:cxn ang="0">
                  <a:pos x="15" y="14"/>
                </a:cxn>
                <a:cxn ang="0">
                  <a:pos x="13" y="23"/>
                </a:cxn>
                <a:cxn ang="0">
                  <a:pos x="14" y="28"/>
                </a:cxn>
                <a:cxn ang="0">
                  <a:pos x="17" y="36"/>
                </a:cxn>
                <a:cxn ang="0">
                  <a:pos x="17" y="43"/>
                </a:cxn>
                <a:cxn ang="0">
                  <a:pos x="15" y="51"/>
                </a:cxn>
                <a:cxn ang="0">
                  <a:pos x="14" y="54"/>
                </a:cxn>
                <a:cxn ang="0">
                  <a:pos x="13" y="57"/>
                </a:cxn>
                <a:cxn ang="0">
                  <a:pos x="5" y="56"/>
                </a:cxn>
                <a:cxn ang="0">
                  <a:pos x="1" y="54"/>
                </a:cxn>
                <a:cxn ang="0">
                  <a:pos x="1" y="43"/>
                </a:cxn>
                <a:cxn ang="0">
                  <a:pos x="0" y="31"/>
                </a:cxn>
                <a:cxn ang="0">
                  <a:pos x="5" y="31"/>
                </a:cxn>
                <a:cxn ang="0">
                  <a:pos x="10" y="30"/>
                </a:cxn>
                <a:cxn ang="0">
                  <a:pos x="7" y="24"/>
                </a:cxn>
                <a:cxn ang="0">
                  <a:pos x="3" y="17"/>
                </a:cxn>
                <a:cxn ang="0">
                  <a:pos x="8" y="8"/>
                </a:cxn>
                <a:cxn ang="0">
                  <a:pos x="13" y="0"/>
                </a:cxn>
              </a:cxnLst>
              <a:rect l="0" t="0" r="r" b="b"/>
              <a:pathLst>
                <a:path w="18" h="57">
                  <a:moveTo>
                    <a:pt x="13" y="0"/>
                  </a:moveTo>
                  <a:lnTo>
                    <a:pt x="15" y="3"/>
                  </a:lnTo>
                  <a:lnTo>
                    <a:pt x="18" y="6"/>
                  </a:lnTo>
                  <a:lnTo>
                    <a:pt x="15" y="14"/>
                  </a:lnTo>
                  <a:lnTo>
                    <a:pt x="13" y="23"/>
                  </a:lnTo>
                  <a:lnTo>
                    <a:pt x="14" y="28"/>
                  </a:lnTo>
                  <a:lnTo>
                    <a:pt x="17" y="36"/>
                  </a:lnTo>
                  <a:lnTo>
                    <a:pt x="17" y="43"/>
                  </a:lnTo>
                  <a:lnTo>
                    <a:pt x="15" y="51"/>
                  </a:lnTo>
                  <a:lnTo>
                    <a:pt x="14" y="54"/>
                  </a:lnTo>
                  <a:lnTo>
                    <a:pt x="13" y="57"/>
                  </a:lnTo>
                  <a:lnTo>
                    <a:pt x="5" y="56"/>
                  </a:lnTo>
                  <a:lnTo>
                    <a:pt x="1" y="54"/>
                  </a:lnTo>
                  <a:lnTo>
                    <a:pt x="1" y="43"/>
                  </a:lnTo>
                  <a:lnTo>
                    <a:pt x="0" y="31"/>
                  </a:lnTo>
                  <a:lnTo>
                    <a:pt x="5" y="31"/>
                  </a:lnTo>
                  <a:lnTo>
                    <a:pt x="10" y="30"/>
                  </a:lnTo>
                  <a:lnTo>
                    <a:pt x="7" y="24"/>
                  </a:lnTo>
                  <a:lnTo>
                    <a:pt x="3" y="17"/>
                  </a:lnTo>
                  <a:lnTo>
                    <a:pt x="8" y="8"/>
                  </a:lnTo>
                  <a:lnTo>
                    <a:pt x="13"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81" name="Freeform 65"/>
            <p:cNvSpPr>
              <a:spLocks/>
            </p:cNvSpPr>
            <p:nvPr/>
          </p:nvSpPr>
          <p:spPr bwMode="auto">
            <a:xfrm>
              <a:off x="5280" y="2781"/>
              <a:ext cx="90" cy="108"/>
            </a:xfrm>
            <a:custGeom>
              <a:avLst/>
              <a:gdLst/>
              <a:ahLst/>
              <a:cxnLst>
                <a:cxn ang="0">
                  <a:pos x="90" y="74"/>
                </a:cxn>
                <a:cxn ang="0">
                  <a:pos x="56" y="84"/>
                </a:cxn>
                <a:cxn ang="0">
                  <a:pos x="55" y="91"/>
                </a:cxn>
                <a:cxn ang="0">
                  <a:pos x="55" y="98"/>
                </a:cxn>
                <a:cxn ang="0">
                  <a:pos x="50" y="98"/>
                </a:cxn>
                <a:cxn ang="0">
                  <a:pos x="45" y="98"/>
                </a:cxn>
                <a:cxn ang="0">
                  <a:pos x="45" y="94"/>
                </a:cxn>
                <a:cxn ang="0">
                  <a:pos x="45" y="90"/>
                </a:cxn>
                <a:cxn ang="0">
                  <a:pos x="45" y="90"/>
                </a:cxn>
                <a:cxn ang="0">
                  <a:pos x="43" y="90"/>
                </a:cxn>
                <a:cxn ang="0">
                  <a:pos x="40" y="91"/>
                </a:cxn>
                <a:cxn ang="0">
                  <a:pos x="37" y="91"/>
                </a:cxn>
                <a:cxn ang="0">
                  <a:pos x="35" y="97"/>
                </a:cxn>
                <a:cxn ang="0">
                  <a:pos x="32" y="103"/>
                </a:cxn>
                <a:cxn ang="0">
                  <a:pos x="27" y="106"/>
                </a:cxn>
                <a:cxn ang="0">
                  <a:pos x="22" y="108"/>
                </a:cxn>
                <a:cxn ang="0">
                  <a:pos x="20" y="98"/>
                </a:cxn>
                <a:cxn ang="0">
                  <a:pos x="16" y="91"/>
                </a:cxn>
                <a:cxn ang="0">
                  <a:pos x="10" y="94"/>
                </a:cxn>
                <a:cxn ang="0">
                  <a:pos x="6" y="97"/>
                </a:cxn>
                <a:cxn ang="0">
                  <a:pos x="2" y="94"/>
                </a:cxn>
                <a:cxn ang="0">
                  <a:pos x="0" y="91"/>
                </a:cxn>
                <a:cxn ang="0">
                  <a:pos x="6" y="80"/>
                </a:cxn>
                <a:cxn ang="0">
                  <a:pos x="13" y="68"/>
                </a:cxn>
                <a:cxn ang="0">
                  <a:pos x="29" y="70"/>
                </a:cxn>
                <a:cxn ang="0">
                  <a:pos x="45" y="71"/>
                </a:cxn>
                <a:cxn ang="0">
                  <a:pos x="46" y="64"/>
                </a:cxn>
                <a:cxn ang="0">
                  <a:pos x="49" y="58"/>
                </a:cxn>
                <a:cxn ang="0">
                  <a:pos x="52" y="56"/>
                </a:cxn>
                <a:cxn ang="0">
                  <a:pos x="56" y="53"/>
                </a:cxn>
                <a:cxn ang="0">
                  <a:pos x="60" y="50"/>
                </a:cxn>
                <a:cxn ang="0">
                  <a:pos x="63" y="46"/>
                </a:cxn>
                <a:cxn ang="0">
                  <a:pos x="66" y="41"/>
                </a:cxn>
                <a:cxn ang="0">
                  <a:pos x="69" y="36"/>
                </a:cxn>
                <a:cxn ang="0">
                  <a:pos x="63" y="21"/>
                </a:cxn>
                <a:cxn ang="0">
                  <a:pos x="57" y="8"/>
                </a:cxn>
                <a:cxn ang="0">
                  <a:pos x="59" y="6"/>
                </a:cxn>
                <a:cxn ang="0">
                  <a:pos x="60" y="4"/>
                </a:cxn>
                <a:cxn ang="0">
                  <a:pos x="60" y="4"/>
                </a:cxn>
                <a:cxn ang="0">
                  <a:pos x="60" y="0"/>
                </a:cxn>
                <a:cxn ang="0">
                  <a:pos x="65" y="1"/>
                </a:cxn>
                <a:cxn ang="0">
                  <a:pos x="69" y="1"/>
                </a:cxn>
                <a:cxn ang="0">
                  <a:pos x="75" y="11"/>
                </a:cxn>
                <a:cxn ang="0">
                  <a:pos x="82" y="18"/>
                </a:cxn>
                <a:cxn ang="0">
                  <a:pos x="85" y="31"/>
                </a:cxn>
                <a:cxn ang="0">
                  <a:pos x="86" y="46"/>
                </a:cxn>
                <a:cxn ang="0">
                  <a:pos x="89" y="60"/>
                </a:cxn>
                <a:cxn ang="0">
                  <a:pos x="90" y="74"/>
                </a:cxn>
              </a:cxnLst>
              <a:rect l="0" t="0" r="r" b="b"/>
              <a:pathLst>
                <a:path w="90" h="108">
                  <a:moveTo>
                    <a:pt x="90" y="74"/>
                  </a:moveTo>
                  <a:lnTo>
                    <a:pt x="56" y="84"/>
                  </a:lnTo>
                  <a:lnTo>
                    <a:pt x="55" y="91"/>
                  </a:lnTo>
                  <a:lnTo>
                    <a:pt x="55" y="98"/>
                  </a:lnTo>
                  <a:lnTo>
                    <a:pt x="50" y="98"/>
                  </a:lnTo>
                  <a:lnTo>
                    <a:pt x="45" y="98"/>
                  </a:lnTo>
                  <a:lnTo>
                    <a:pt x="45" y="94"/>
                  </a:lnTo>
                  <a:lnTo>
                    <a:pt x="45" y="90"/>
                  </a:lnTo>
                  <a:lnTo>
                    <a:pt x="45" y="90"/>
                  </a:lnTo>
                  <a:lnTo>
                    <a:pt x="43" y="90"/>
                  </a:lnTo>
                  <a:lnTo>
                    <a:pt x="40" y="91"/>
                  </a:lnTo>
                  <a:lnTo>
                    <a:pt x="37" y="91"/>
                  </a:lnTo>
                  <a:lnTo>
                    <a:pt x="35" y="97"/>
                  </a:lnTo>
                  <a:lnTo>
                    <a:pt x="32" y="103"/>
                  </a:lnTo>
                  <a:lnTo>
                    <a:pt x="27" y="106"/>
                  </a:lnTo>
                  <a:lnTo>
                    <a:pt x="22" y="108"/>
                  </a:lnTo>
                  <a:lnTo>
                    <a:pt x="20" y="98"/>
                  </a:lnTo>
                  <a:lnTo>
                    <a:pt x="16" y="91"/>
                  </a:lnTo>
                  <a:lnTo>
                    <a:pt x="10" y="94"/>
                  </a:lnTo>
                  <a:lnTo>
                    <a:pt x="6" y="97"/>
                  </a:lnTo>
                  <a:lnTo>
                    <a:pt x="2" y="94"/>
                  </a:lnTo>
                  <a:lnTo>
                    <a:pt x="0" y="91"/>
                  </a:lnTo>
                  <a:lnTo>
                    <a:pt x="6" y="80"/>
                  </a:lnTo>
                  <a:lnTo>
                    <a:pt x="13" y="68"/>
                  </a:lnTo>
                  <a:lnTo>
                    <a:pt x="29" y="70"/>
                  </a:lnTo>
                  <a:lnTo>
                    <a:pt x="45" y="71"/>
                  </a:lnTo>
                  <a:lnTo>
                    <a:pt x="46" y="64"/>
                  </a:lnTo>
                  <a:lnTo>
                    <a:pt x="49" y="58"/>
                  </a:lnTo>
                  <a:lnTo>
                    <a:pt x="52" y="56"/>
                  </a:lnTo>
                  <a:lnTo>
                    <a:pt x="56" y="53"/>
                  </a:lnTo>
                  <a:lnTo>
                    <a:pt x="60" y="50"/>
                  </a:lnTo>
                  <a:lnTo>
                    <a:pt x="63" y="46"/>
                  </a:lnTo>
                  <a:lnTo>
                    <a:pt x="66" y="41"/>
                  </a:lnTo>
                  <a:lnTo>
                    <a:pt x="69" y="36"/>
                  </a:lnTo>
                  <a:lnTo>
                    <a:pt x="63" y="21"/>
                  </a:lnTo>
                  <a:lnTo>
                    <a:pt x="57" y="8"/>
                  </a:lnTo>
                  <a:lnTo>
                    <a:pt x="59" y="6"/>
                  </a:lnTo>
                  <a:lnTo>
                    <a:pt x="60" y="4"/>
                  </a:lnTo>
                  <a:lnTo>
                    <a:pt x="60" y="4"/>
                  </a:lnTo>
                  <a:lnTo>
                    <a:pt x="60" y="0"/>
                  </a:lnTo>
                  <a:lnTo>
                    <a:pt x="65" y="1"/>
                  </a:lnTo>
                  <a:lnTo>
                    <a:pt x="69" y="1"/>
                  </a:lnTo>
                  <a:lnTo>
                    <a:pt x="75" y="11"/>
                  </a:lnTo>
                  <a:lnTo>
                    <a:pt x="82" y="18"/>
                  </a:lnTo>
                  <a:lnTo>
                    <a:pt x="85" y="31"/>
                  </a:lnTo>
                  <a:lnTo>
                    <a:pt x="86" y="46"/>
                  </a:lnTo>
                  <a:lnTo>
                    <a:pt x="89" y="60"/>
                  </a:lnTo>
                  <a:lnTo>
                    <a:pt x="90" y="74"/>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82" name="Freeform 66"/>
            <p:cNvSpPr>
              <a:spLocks/>
            </p:cNvSpPr>
            <p:nvPr/>
          </p:nvSpPr>
          <p:spPr bwMode="auto">
            <a:xfrm>
              <a:off x="5270" y="2875"/>
              <a:ext cx="27" cy="32"/>
            </a:xfrm>
            <a:custGeom>
              <a:avLst/>
              <a:gdLst/>
              <a:ahLst/>
              <a:cxnLst>
                <a:cxn ang="0">
                  <a:pos x="27" y="10"/>
                </a:cxn>
                <a:cxn ang="0">
                  <a:pos x="25" y="22"/>
                </a:cxn>
                <a:cxn ang="0">
                  <a:pos x="23" y="32"/>
                </a:cxn>
                <a:cxn ang="0">
                  <a:pos x="19" y="32"/>
                </a:cxn>
                <a:cxn ang="0">
                  <a:pos x="15" y="32"/>
                </a:cxn>
                <a:cxn ang="0">
                  <a:pos x="13" y="23"/>
                </a:cxn>
                <a:cxn ang="0">
                  <a:pos x="13" y="13"/>
                </a:cxn>
                <a:cxn ang="0">
                  <a:pos x="7" y="13"/>
                </a:cxn>
                <a:cxn ang="0">
                  <a:pos x="6" y="12"/>
                </a:cxn>
                <a:cxn ang="0">
                  <a:pos x="3" y="10"/>
                </a:cxn>
                <a:cxn ang="0">
                  <a:pos x="0" y="7"/>
                </a:cxn>
                <a:cxn ang="0">
                  <a:pos x="2" y="6"/>
                </a:cxn>
                <a:cxn ang="0">
                  <a:pos x="2" y="3"/>
                </a:cxn>
                <a:cxn ang="0">
                  <a:pos x="5" y="2"/>
                </a:cxn>
                <a:cxn ang="0">
                  <a:pos x="9" y="0"/>
                </a:cxn>
                <a:cxn ang="0">
                  <a:pos x="12" y="4"/>
                </a:cxn>
                <a:cxn ang="0">
                  <a:pos x="16" y="7"/>
                </a:cxn>
                <a:cxn ang="0">
                  <a:pos x="20" y="9"/>
                </a:cxn>
                <a:cxn ang="0">
                  <a:pos x="27" y="10"/>
                </a:cxn>
              </a:cxnLst>
              <a:rect l="0" t="0" r="r" b="b"/>
              <a:pathLst>
                <a:path w="27" h="32">
                  <a:moveTo>
                    <a:pt x="27" y="10"/>
                  </a:moveTo>
                  <a:lnTo>
                    <a:pt x="25" y="22"/>
                  </a:lnTo>
                  <a:lnTo>
                    <a:pt x="23" y="32"/>
                  </a:lnTo>
                  <a:lnTo>
                    <a:pt x="19" y="32"/>
                  </a:lnTo>
                  <a:lnTo>
                    <a:pt x="15" y="32"/>
                  </a:lnTo>
                  <a:lnTo>
                    <a:pt x="13" y="23"/>
                  </a:lnTo>
                  <a:lnTo>
                    <a:pt x="13" y="13"/>
                  </a:lnTo>
                  <a:lnTo>
                    <a:pt x="7" y="13"/>
                  </a:lnTo>
                  <a:lnTo>
                    <a:pt x="6" y="12"/>
                  </a:lnTo>
                  <a:lnTo>
                    <a:pt x="3" y="10"/>
                  </a:lnTo>
                  <a:lnTo>
                    <a:pt x="0" y="7"/>
                  </a:lnTo>
                  <a:lnTo>
                    <a:pt x="2" y="6"/>
                  </a:lnTo>
                  <a:lnTo>
                    <a:pt x="2" y="3"/>
                  </a:lnTo>
                  <a:lnTo>
                    <a:pt x="5" y="2"/>
                  </a:lnTo>
                  <a:lnTo>
                    <a:pt x="9" y="0"/>
                  </a:lnTo>
                  <a:lnTo>
                    <a:pt x="12" y="4"/>
                  </a:lnTo>
                  <a:lnTo>
                    <a:pt x="16" y="7"/>
                  </a:lnTo>
                  <a:lnTo>
                    <a:pt x="20" y="9"/>
                  </a:lnTo>
                  <a:lnTo>
                    <a:pt x="27" y="1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83" name="Freeform 67"/>
            <p:cNvSpPr>
              <a:spLocks/>
            </p:cNvSpPr>
            <p:nvPr/>
          </p:nvSpPr>
          <p:spPr bwMode="auto">
            <a:xfrm>
              <a:off x="5202" y="2982"/>
              <a:ext cx="15" cy="40"/>
            </a:xfrm>
            <a:custGeom>
              <a:avLst/>
              <a:gdLst/>
              <a:ahLst/>
              <a:cxnLst>
                <a:cxn ang="0">
                  <a:pos x="8" y="0"/>
                </a:cxn>
                <a:cxn ang="0">
                  <a:pos x="13" y="2"/>
                </a:cxn>
                <a:cxn ang="0">
                  <a:pos x="15" y="2"/>
                </a:cxn>
                <a:cxn ang="0">
                  <a:pos x="15" y="22"/>
                </a:cxn>
                <a:cxn ang="0">
                  <a:pos x="13" y="39"/>
                </a:cxn>
                <a:cxn ang="0">
                  <a:pos x="11" y="39"/>
                </a:cxn>
                <a:cxn ang="0">
                  <a:pos x="10" y="40"/>
                </a:cxn>
                <a:cxn ang="0">
                  <a:pos x="5" y="36"/>
                </a:cxn>
                <a:cxn ang="0">
                  <a:pos x="1" y="33"/>
                </a:cxn>
                <a:cxn ang="0">
                  <a:pos x="0" y="23"/>
                </a:cxn>
                <a:cxn ang="0">
                  <a:pos x="1" y="14"/>
                </a:cxn>
                <a:cxn ang="0">
                  <a:pos x="4" y="7"/>
                </a:cxn>
                <a:cxn ang="0">
                  <a:pos x="8" y="0"/>
                </a:cxn>
              </a:cxnLst>
              <a:rect l="0" t="0" r="r" b="b"/>
              <a:pathLst>
                <a:path w="15" h="40">
                  <a:moveTo>
                    <a:pt x="8" y="0"/>
                  </a:moveTo>
                  <a:lnTo>
                    <a:pt x="13" y="2"/>
                  </a:lnTo>
                  <a:lnTo>
                    <a:pt x="15" y="2"/>
                  </a:lnTo>
                  <a:lnTo>
                    <a:pt x="15" y="22"/>
                  </a:lnTo>
                  <a:lnTo>
                    <a:pt x="13" y="39"/>
                  </a:lnTo>
                  <a:lnTo>
                    <a:pt x="11" y="39"/>
                  </a:lnTo>
                  <a:lnTo>
                    <a:pt x="10" y="40"/>
                  </a:lnTo>
                  <a:lnTo>
                    <a:pt x="5" y="36"/>
                  </a:lnTo>
                  <a:lnTo>
                    <a:pt x="1" y="33"/>
                  </a:lnTo>
                  <a:lnTo>
                    <a:pt x="0" y="23"/>
                  </a:lnTo>
                  <a:lnTo>
                    <a:pt x="1" y="14"/>
                  </a:lnTo>
                  <a:lnTo>
                    <a:pt x="4" y="7"/>
                  </a:lnTo>
                  <a:lnTo>
                    <a:pt x="8"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84" name="Freeform 68"/>
            <p:cNvSpPr>
              <a:spLocks/>
            </p:cNvSpPr>
            <p:nvPr/>
          </p:nvSpPr>
          <p:spPr bwMode="auto">
            <a:xfrm>
              <a:off x="2955" y="3005"/>
              <a:ext cx="111" cy="41"/>
            </a:xfrm>
            <a:custGeom>
              <a:avLst/>
              <a:gdLst/>
              <a:ahLst/>
              <a:cxnLst>
                <a:cxn ang="0">
                  <a:pos x="68" y="36"/>
                </a:cxn>
                <a:cxn ang="0">
                  <a:pos x="67" y="31"/>
                </a:cxn>
                <a:cxn ang="0">
                  <a:pos x="65" y="26"/>
                </a:cxn>
                <a:cxn ang="0">
                  <a:pos x="45" y="19"/>
                </a:cxn>
                <a:cxn ang="0">
                  <a:pos x="27" y="10"/>
                </a:cxn>
                <a:cxn ang="0">
                  <a:pos x="12" y="14"/>
                </a:cxn>
                <a:cxn ang="0">
                  <a:pos x="0" y="19"/>
                </a:cxn>
                <a:cxn ang="0">
                  <a:pos x="1" y="17"/>
                </a:cxn>
                <a:cxn ang="0">
                  <a:pos x="2" y="16"/>
                </a:cxn>
                <a:cxn ang="0">
                  <a:pos x="7" y="9"/>
                </a:cxn>
                <a:cxn ang="0">
                  <a:pos x="12" y="4"/>
                </a:cxn>
                <a:cxn ang="0">
                  <a:pos x="18" y="1"/>
                </a:cxn>
                <a:cxn ang="0">
                  <a:pos x="25" y="0"/>
                </a:cxn>
                <a:cxn ang="0">
                  <a:pos x="32" y="1"/>
                </a:cxn>
                <a:cxn ang="0">
                  <a:pos x="41" y="3"/>
                </a:cxn>
                <a:cxn ang="0">
                  <a:pos x="49" y="6"/>
                </a:cxn>
                <a:cxn ang="0">
                  <a:pos x="57" y="9"/>
                </a:cxn>
                <a:cxn ang="0">
                  <a:pos x="89" y="27"/>
                </a:cxn>
                <a:cxn ang="0">
                  <a:pos x="111" y="39"/>
                </a:cxn>
                <a:cxn ang="0">
                  <a:pos x="111" y="40"/>
                </a:cxn>
                <a:cxn ang="0">
                  <a:pos x="111" y="41"/>
                </a:cxn>
                <a:cxn ang="0">
                  <a:pos x="94" y="41"/>
                </a:cxn>
                <a:cxn ang="0">
                  <a:pos x="75" y="41"/>
                </a:cxn>
                <a:cxn ang="0">
                  <a:pos x="77" y="39"/>
                </a:cxn>
                <a:cxn ang="0">
                  <a:pos x="77" y="36"/>
                </a:cxn>
                <a:cxn ang="0">
                  <a:pos x="72" y="36"/>
                </a:cxn>
                <a:cxn ang="0">
                  <a:pos x="68" y="36"/>
                </a:cxn>
              </a:cxnLst>
              <a:rect l="0" t="0" r="r" b="b"/>
              <a:pathLst>
                <a:path w="111" h="41">
                  <a:moveTo>
                    <a:pt x="68" y="36"/>
                  </a:moveTo>
                  <a:lnTo>
                    <a:pt x="67" y="31"/>
                  </a:lnTo>
                  <a:lnTo>
                    <a:pt x="65" y="26"/>
                  </a:lnTo>
                  <a:lnTo>
                    <a:pt x="45" y="19"/>
                  </a:lnTo>
                  <a:lnTo>
                    <a:pt x="27" y="10"/>
                  </a:lnTo>
                  <a:lnTo>
                    <a:pt x="12" y="14"/>
                  </a:lnTo>
                  <a:lnTo>
                    <a:pt x="0" y="19"/>
                  </a:lnTo>
                  <a:lnTo>
                    <a:pt x="1" y="17"/>
                  </a:lnTo>
                  <a:lnTo>
                    <a:pt x="2" y="16"/>
                  </a:lnTo>
                  <a:lnTo>
                    <a:pt x="7" y="9"/>
                  </a:lnTo>
                  <a:lnTo>
                    <a:pt x="12" y="4"/>
                  </a:lnTo>
                  <a:lnTo>
                    <a:pt x="18" y="1"/>
                  </a:lnTo>
                  <a:lnTo>
                    <a:pt x="25" y="0"/>
                  </a:lnTo>
                  <a:lnTo>
                    <a:pt x="32" y="1"/>
                  </a:lnTo>
                  <a:lnTo>
                    <a:pt x="41" y="3"/>
                  </a:lnTo>
                  <a:lnTo>
                    <a:pt x="49" y="6"/>
                  </a:lnTo>
                  <a:lnTo>
                    <a:pt x="57" y="9"/>
                  </a:lnTo>
                  <a:lnTo>
                    <a:pt x="89" y="27"/>
                  </a:lnTo>
                  <a:lnTo>
                    <a:pt x="111" y="39"/>
                  </a:lnTo>
                  <a:lnTo>
                    <a:pt x="111" y="40"/>
                  </a:lnTo>
                  <a:lnTo>
                    <a:pt x="111" y="41"/>
                  </a:lnTo>
                  <a:lnTo>
                    <a:pt x="94" y="41"/>
                  </a:lnTo>
                  <a:lnTo>
                    <a:pt x="75" y="41"/>
                  </a:lnTo>
                  <a:lnTo>
                    <a:pt x="77" y="39"/>
                  </a:lnTo>
                  <a:lnTo>
                    <a:pt x="77" y="36"/>
                  </a:lnTo>
                  <a:lnTo>
                    <a:pt x="72" y="36"/>
                  </a:lnTo>
                  <a:lnTo>
                    <a:pt x="68" y="36"/>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85" name="Freeform 69"/>
            <p:cNvSpPr>
              <a:spLocks/>
            </p:cNvSpPr>
            <p:nvPr/>
          </p:nvSpPr>
          <p:spPr bwMode="auto">
            <a:xfrm>
              <a:off x="3054" y="3048"/>
              <a:ext cx="72" cy="23"/>
            </a:xfrm>
            <a:custGeom>
              <a:avLst/>
              <a:gdLst/>
              <a:ahLst/>
              <a:cxnLst>
                <a:cxn ang="0">
                  <a:pos x="29" y="0"/>
                </a:cxn>
                <a:cxn ang="0">
                  <a:pos x="43" y="1"/>
                </a:cxn>
                <a:cxn ang="0">
                  <a:pos x="55" y="4"/>
                </a:cxn>
                <a:cxn ang="0">
                  <a:pos x="63" y="8"/>
                </a:cxn>
                <a:cxn ang="0">
                  <a:pos x="72" y="16"/>
                </a:cxn>
                <a:cxn ang="0">
                  <a:pos x="70" y="18"/>
                </a:cxn>
                <a:cxn ang="0">
                  <a:pos x="69" y="21"/>
                </a:cxn>
                <a:cxn ang="0">
                  <a:pos x="50" y="23"/>
                </a:cxn>
                <a:cxn ang="0">
                  <a:pos x="32" y="21"/>
                </a:cxn>
                <a:cxn ang="0">
                  <a:pos x="23" y="21"/>
                </a:cxn>
                <a:cxn ang="0">
                  <a:pos x="16" y="20"/>
                </a:cxn>
                <a:cxn ang="0">
                  <a:pos x="8" y="17"/>
                </a:cxn>
                <a:cxn ang="0">
                  <a:pos x="0" y="14"/>
                </a:cxn>
                <a:cxn ang="0">
                  <a:pos x="0" y="13"/>
                </a:cxn>
                <a:cxn ang="0">
                  <a:pos x="0" y="13"/>
                </a:cxn>
                <a:cxn ang="0">
                  <a:pos x="8" y="10"/>
                </a:cxn>
                <a:cxn ang="0">
                  <a:pos x="16" y="7"/>
                </a:cxn>
                <a:cxn ang="0">
                  <a:pos x="23" y="4"/>
                </a:cxn>
                <a:cxn ang="0">
                  <a:pos x="29" y="0"/>
                </a:cxn>
              </a:cxnLst>
              <a:rect l="0" t="0" r="r" b="b"/>
              <a:pathLst>
                <a:path w="72" h="23">
                  <a:moveTo>
                    <a:pt x="29" y="0"/>
                  </a:moveTo>
                  <a:lnTo>
                    <a:pt x="43" y="1"/>
                  </a:lnTo>
                  <a:lnTo>
                    <a:pt x="55" y="4"/>
                  </a:lnTo>
                  <a:lnTo>
                    <a:pt x="63" y="8"/>
                  </a:lnTo>
                  <a:lnTo>
                    <a:pt x="72" y="16"/>
                  </a:lnTo>
                  <a:lnTo>
                    <a:pt x="70" y="18"/>
                  </a:lnTo>
                  <a:lnTo>
                    <a:pt x="69" y="21"/>
                  </a:lnTo>
                  <a:lnTo>
                    <a:pt x="50" y="23"/>
                  </a:lnTo>
                  <a:lnTo>
                    <a:pt x="32" y="21"/>
                  </a:lnTo>
                  <a:lnTo>
                    <a:pt x="23" y="21"/>
                  </a:lnTo>
                  <a:lnTo>
                    <a:pt x="16" y="20"/>
                  </a:lnTo>
                  <a:lnTo>
                    <a:pt x="8" y="17"/>
                  </a:lnTo>
                  <a:lnTo>
                    <a:pt x="0" y="14"/>
                  </a:lnTo>
                  <a:lnTo>
                    <a:pt x="0" y="13"/>
                  </a:lnTo>
                  <a:lnTo>
                    <a:pt x="0" y="13"/>
                  </a:lnTo>
                  <a:lnTo>
                    <a:pt x="8" y="10"/>
                  </a:lnTo>
                  <a:lnTo>
                    <a:pt x="16" y="7"/>
                  </a:lnTo>
                  <a:lnTo>
                    <a:pt x="23" y="4"/>
                  </a:lnTo>
                  <a:lnTo>
                    <a:pt x="29"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86" name="Freeform 70"/>
            <p:cNvSpPr>
              <a:spLocks/>
            </p:cNvSpPr>
            <p:nvPr/>
          </p:nvSpPr>
          <p:spPr bwMode="auto">
            <a:xfrm>
              <a:off x="5080" y="3048"/>
              <a:ext cx="28" cy="24"/>
            </a:xfrm>
            <a:custGeom>
              <a:avLst/>
              <a:gdLst/>
              <a:ahLst/>
              <a:cxnLst>
                <a:cxn ang="0">
                  <a:pos x="18" y="0"/>
                </a:cxn>
                <a:cxn ang="0">
                  <a:pos x="23" y="3"/>
                </a:cxn>
                <a:cxn ang="0">
                  <a:pos x="25" y="6"/>
                </a:cxn>
                <a:cxn ang="0">
                  <a:pos x="26" y="7"/>
                </a:cxn>
                <a:cxn ang="0">
                  <a:pos x="28" y="13"/>
                </a:cxn>
                <a:cxn ang="0">
                  <a:pos x="28" y="13"/>
                </a:cxn>
                <a:cxn ang="0">
                  <a:pos x="28" y="14"/>
                </a:cxn>
                <a:cxn ang="0">
                  <a:pos x="23" y="17"/>
                </a:cxn>
                <a:cxn ang="0">
                  <a:pos x="19" y="20"/>
                </a:cxn>
                <a:cxn ang="0">
                  <a:pos x="15" y="23"/>
                </a:cxn>
                <a:cxn ang="0">
                  <a:pos x="8" y="24"/>
                </a:cxn>
                <a:cxn ang="0">
                  <a:pos x="5" y="23"/>
                </a:cxn>
                <a:cxn ang="0">
                  <a:pos x="3" y="21"/>
                </a:cxn>
                <a:cxn ang="0">
                  <a:pos x="2" y="18"/>
                </a:cxn>
                <a:cxn ang="0">
                  <a:pos x="0" y="17"/>
                </a:cxn>
                <a:cxn ang="0">
                  <a:pos x="3" y="11"/>
                </a:cxn>
                <a:cxn ang="0">
                  <a:pos x="8" y="7"/>
                </a:cxn>
                <a:cxn ang="0">
                  <a:pos x="12" y="4"/>
                </a:cxn>
                <a:cxn ang="0">
                  <a:pos x="18" y="0"/>
                </a:cxn>
              </a:cxnLst>
              <a:rect l="0" t="0" r="r" b="b"/>
              <a:pathLst>
                <a:path w="28" h="24">
                  <a:moveTo>
                    <a:pt x="18" y="0"/>
                  </a:moveTo>
                  <a:lnTo>
                    <a:pt x="23" y="3"/>
                  </a:lnTo>
                  <a:lnTo>
                    <a:pt x="25" y="6"/>
                  </a:lnTo>
                  <a:lnTo>
                    <a:pt x="26" y="7"/>
                  </a:lnTo>
                  <a:lnTo>
                    <a:pt x="28" y="13"/>
                  </a:lnTo>
                  <a:lnTo>
                    <a:pt x="28" y="13"/>
                  </a:lnTo>
                  <a:lnTo>
                    <a:pt x="28" y="14"/>
                  </a:lnTo>
                  <a:lnTo>
                    <a:pt x="23" y="17"/>
                  </a:lnTo>
                  <a:lnTo>
                    <a:pt x="19" y="20"/>
                  </a:lnTo>
                  <a:lnTo>
                    <a:pt x="15" y="23"/>
                  </a:lnTo>
                  <a:lnTo>
                    <a:pt x="8" y="24"/>
                  </a:lnTo>
                  <a:lnTo>
                    <a:pt x="5" y="23"/>
                  </a:lnTo>
                  <a:lnTo>
                    <a:pt x="3" y="21"/>
                  </a:lnTo>
                  <a:lnTo>
                    <a:pt x="2" y="18"/>
                  </a:lnTo>
                  <a:lnTo>
                    <a:pt x="0" y="17"/>
                  </a:lnTo>
                  <a:lnTo>
                    <a:pt x="3" y="11"/>
                  </a:lnTo>
                  <a:lnTo>
                    <a:pt x="8" y="7"/>
                  </a:lnTo>
                  <a:lnTo>
                    <a:pt x="12" y="4"/>
                  </a:lnTo>
                  <a:lnTo>
                    <a:pt x="18"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87" name="Freeform 71"/>
            <p:cNvSpPr>
              <a:spLocks/>
            </p:cNvSpPr>
            <p:nvPr/>
          </p:nvSpPr>
          <p:spPr bwMode="auto">
            <a:xfrm>
              <a:off x="5216" y="3069"/>
              <a:ext cx="26" cy="56"/>
            </a:xfrm>
            <a:custGeom>
              <a:avLst/>
              <a:gdLst/>
              <a:ahLst/>
              <a:cxnLst>
                <a:cxn ang="0">
                  <a:pos x="4" y="0"/>
                </a:cxn>
                <a:cxn ang="0">
                  <a:pos x="7" y="0"/>
                </a:cxn>
                <a:cxn ang="0">
                  <a:pos x="10" y="0"/>
                </a:cxn>
                <a:cxn ang="0">
                  <a:pos x="16" y="5"/>
                </a:cxn>
                <a:cxn ang="0">
                  <a:pos x="20" y="10"/>
                </a:cxn>
                <a:cxn ang="0">
                  <a:pos x="24" y="17"/>
                </a:cxn>
                <a:cxn ang="0">
                  <a:pos x="26" y="26"/>
                </a:cxn>
                <a:cxn ang="0">
                  <a:pos x="21" y="29"/>
                </a:cxn>
                <a:cxn ang="0">
                  <a:pos x="17" y="32"/>
                </a:cxn>
                <a:cxn ang="0">
                  <a:pos x="19" y="45"/>
                </a:cxn>
                <a:cxn ang="0">
                  <a:pos x="19" y="56"/>
                </a:cxn>
                <a:cxn ang="0">
                  <a:pos x="17" y="56"/>
                </a:cxn>
                <a:cxn ang="0">
                  <a:pos x="17" y="56"/>
                </a:cxn>
                <a:cxn ang="0">
                  <a:pos x="9" y="50"/>
                </a:cxn>
                <a:cxn ang="0">
                  <a:pos x="0" y="45"/>
                </a:cxn>
                <a:cxn ang="0">
                  <a:pos x="0" y="25"/>
                </a:cxn>
                <a:cxn ang="0">
                  <a:pos x="0" y="5"/>
                </a:cxn>
                <a:cxn ang="0">
                  <a:pos x="3" y="2"/>
                </a:cxn>
                <a:cxn ang="0">
                  <a:pos x="4" y="0"/>
                </a:cxn>
              </a:cxnLst>
              <a:rect l="0" t="0" r="r" b="b"/>
              <a:pathLst>
                <a:path w="26" h="56">
                  <a:moveTo>
                    <a:pt x="4" y="0"/>
                  </a:moveTo>
                  <a:lnTo>
                    <a:pt x="7" y="0"/>
                  </a:lnTo>
                  <a:lnTo>
                    <a:pt x="10" y="0"/>
                  </a:lnTo>
                  <a:lnTo>
                    <a:pt x="16" y="5"/>
                  </a:lnTo>
                  <a:lnTo>
                    <a:pt x="20" y="10"/>
                  </a:lnTo>
                  <a:lnTo>
                    <a:pt x="24" y="17"/>
                  </a:lnTo>
                  <a:lnTo>
                    <a:pt x="26" y="26"/>
                  </a:lnTo>
                  <a:lnTo>
                    <a:pt x="21" y="29"/>
                  </a:lnTo>
                  <a:lnTo>
                    <a:pt x="17" y="32"/>
                  </a:lnTo>
                  <a:lnTo>
                    <a:pt x="19" y="45"/>
                  </a:lnTo>
                  <a:lnTo>
                    <a:pt x="19" y="56"/>
                  </a:lnTo>
                  <a:lnTo>
                    <a:pt x="17" y="56"/>
                  </a:lnTo>
                  <a:lnTo>
                    <a:pt x="17" y="56"/>
                  </a:lnTo>
                  <a:lnTo>
                    <a:pt x="9" y="50"/>
                  </a:lnTo>
                  <a:lnTo>
                    <a:pt x="0" y="45"/>
                  </a:lnTo>
                  <a:lnTo>
                    <a:pt x="0" y="25"/>
                  </a:lnTo>
                  <a:lnTo>
                    <a:pt x="0" y="5"/>
                  </a:lnTo>
                  <a:lnTo>
                    <a:pt x="3" y="2"/>
                  </a:lnTo>
                  <a:lnTo>
                    <a:pt x="4"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88" name="Freeform 72"/>
            <p:cNvSpPr>
              <a:spLocks/>
            </p:cNvSpPr>
            <p:nvPr/>
          </p:nvSpPr>
          <p:spPr bwMode="auto">
            <a:xfrm>
              <a:off x="5115" y="3081"/>
              <a:ext cx="21" cy="27"/>
            </a:xfrm>
            <a:custGeom>
              <a:avLst/>
              <a:gdLst/>
              <a:ahLst/>
              <a:cxnLst>
                <a:cxn ang="0">
                  <a:pos x="14" y="0"/>
                </a:cxn>
                <a:cxn ang="0">
                  <a:pos x="17" y="4"/>
                </a:cxn>
                <a:cxn ang="0">
                  <a:pos x="21" y="8"/>
                </a:cxn>
                <a:cxn ang="0">
                  <a:pos x="18" y="10"/>
                </a:cxn>
                <a:cxn ang="0">
                  <a:pos x="15" y="11"/>
                </a:cxn>
                <a:cxn ang="0">
                  <a:pos x="13" y="8"/>
                </a:cxn>
                <a:cxn ang="0">
                  <a:pos x="11" y="8"/>
                </a:cxn>
                <a:cxn ang="0">
                  <a:pos x="8" y="11"/>
                </a:cxn>
                <a:cxn ang="0">
                  <a:pos x="7" y="14"/>
                </a:cxn>
                <a:cxn ang="0">
                  <a:pos x="8" y="18"/>
                </a:cxn>
                <a:cxn ang="0">
                  <a:pos x="8" y="21"/>
                </a:cxn>
                <a:cxn ang="0">
                  <a:pos x="8" y="23"/>
                </a:cxn>
                <a:cxn ang="0">
                  <a:pos x="7" y="27"/>
                </a:cxn>
                <a:cxn ang="0">
                  <a:pos x="4" y="23"/>
                </a:cxn>
                <a:cxn ang="0">
                  <a:pos x="0" y="20"/>
                </a:cxn>
                <a:cxn ang="0">
                  <a:pos x="5" y="13"/>
                </a:cxn>
                <a:cxn ang="0">
                  <a:pos x="11" y="1"/>
                </a:cxn>
                <a:cxn ang="0">
                  <a:pos x="13" y="1"/>
                </a:cxn>
                <a:cxn ang="0">
                  <a:pos x="14" y="0"/>
                </a:cxn>
              </a:cxnLst>
              <a:rect l="0" t="0" r="r" b="b"/>
              <a:pathLst>
                <a:path w="21" h="27">
                  <a:moveTo>
                    <a:pt x="14" y="0"/>
                  </a:moveTo>
                  <a:lnTo>
                    <a:pt x="17" y="4"/>
                  </a:lnTo>
                  <a:lnTo>
                    <a:pt x="21" y="8"/>
                  </a:lnTo>
                  <a:lnTo>
                    <a:pt x="18" y="10"/>
                  </a:lnTo>
                  <a:lnTo>
                    <a:pt x="15" y="11"/>
                  </a:lnTo>
                  <a:lnTo>
                    <a:pt x="13" y="8"/>
                  </a:lnTo>
                  <a:lnTo>
                    <a:pt x="11" y="8"/>
                  </a:lnTo>
                  <a:lnTo>
                    <a:pt x="8" y="11"/>
                  </a:lnTo>
                  <a:lnTo>
                    <a:pt x="7" y="14"/>
                  </a:lnTo>
                  <a:lnTo>
                    <a:pt x="8" y="18"/>
                  </a:lnTo>
                  <a:lnTo>
                    <a:pt x="8" y="21"/>
                  </a:lnTo>
                  <a:lnTo>
                    <a:pt x="8" y="23"/>
                  </a:lnTo>
                  <a:lnTo>
                    <a:pt x="7" y="27"/>
                  </a:lnTo>
                  <a:lnTo>
                    <a:pt x="4" y="23"/>
                  </a:lnTo>
                  <a:lnTo>
                    <a:pt x="0" y="20"/>
                  </a:lnTo>
                  <a:lnTo>
                    <a:pt x="5" y="13"/>
                  </a:lnTo>
                  <a:lnTo>
                    <a:pt x="11" y="1"/>
                  </a:lnTo>
                  <a:lnTo>
                    <a:pt x="13" y="1"/>
                  </a:lnTo>
                  <a:lnTo>
                    <a:pt x="14"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89" name="Freeform 73"/>
            <p:cNvSpPr>
              <a:spLocks/>
            </p:cNvSpPr>
            <p:nvPr/>
          </p:nvSpPr>
          <p:spPr bwMode="auto">
            <a:xfrm>
              <a:off x="5225" y="3122"/>
              <a:ext cx="7" cy="7"/>
            </a:xfrm>
            <a:custGeom>
              <a:avLst/>
              <a:gdLst/>
              <a:ahLst/>
              <a:cxnLst>
                <a:cxn ang="0">
                  <a:pos x="0" y="7"/>
                </a:cxn>
                <a:cxn ang="0">
                  <a:pos x="0" y="3"/>
                </a:cxn>
                <a:cxn ang="0">
                  <a:pos x="1" y="0"/>
                </a:cxn>
                <a:cxn ang="0">
                  <a:pos x="1" y="0"/>
                </a:cxn>
                <a:cxn ang="0">
                  <a:pos x="2" y="0"/>
                </a:cxn>
                <a:cxn ang="0">
                  <a:pos x="4" y="4"/>
                </a:cxn>
                <a:cxn ang="0">
                  <a:pos x="7" y="7"/>
                </a:cxn>
                <a:cxn ang="0">
                  <a:pos x="2" y="7"/>
                </a:cxn>
                <a:cxn ang="0">
                  <a:pos x="0" y="7"/>
                </a:cxn>
              </a:cxnLst>
              <a:rect l="0" t="0" r="r" b="b"/>
              <a:pathLst>
                <a:path w="7" h="7">
                  <a:moveTo>
                    <a:pt x="0" y="7"/>
                  </a:moveTo>
                  <a:lnTo>
                    <a:pt x="0" y="3"/>
                  </a:lnTo>
                  <a:lnTo>
                    <a:pt x="1" y="0"/>
                  </a:lnTo>
                  <a:lnTo>
                    <a:pt x="1" y="0"/>
                  </a:lnTo>
                  <a:lnTo>
                    <a:pt x="2" y="0"/>
                  </a:lnTo>
                  <a:lnTo>
                    <a:pt x="4" y="4"/>
                  </a:lnTo>
                  <a:lnTo>
                    <a:pt x="7" y="7"/>
                  </a:lnTo>
                  <a:lnTo>
                    <a:pt x="2" y="7"/>
                  </a:lnTo>
                  <a:lnTo>
                    <a:pt x="0" y="7"/>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90" name="Freeform 74"/>
            <p:cNvSpPr>
              <a:spLocks/>
            </p:cNvSpPr>
            <p:nvPr/>
          </p:nvSpPr>
          <p:spPr bwMode="auto">
            <a:xfrm>
              <a:off x="5242" y="3126"/>
              <a:ext cx="10" cy="9"/>
            </a:xfrm>
            <a:custGeom>
              <a:avLst/>
              <a:gdLst/>
              <a:ahLst/>
              <a:cxnLst>
                <a:cxn ang="0">
                  <a:pos x="0" y="0"/>
                </a:cxn>
                <a:cxn ang="0">
                  <a:pos x="4" y="0"/>
                </a:cxn>
                <a:cxn ang="0">
                  <a:pos x="8" y="0"/>
                </a:cxn>
                <a:cxn ang="0">
                  <a:pos x="8" y="2"/>
                </a:cxn>
                <a:cxn ang="0">
                  <a:pos x="8" y="3"/>
                </a:cxn>
                <a:cxn ang="0">
                  <a:pos x="10" y="6"/>
                </a:cxn>
                <a:cxn ang="0">
                  <a:pos x="10" y="9"/>
                </a:cxn>
                <a:cxn ang="0">
                  <a:pos x="7" y="8"/>
                </a:cxn>
                <a:cxn ang="0">
                  <a:pos x="4" y="6"/>
                </a:cxn>
                <a:cxn ang="0">
                  <a:pos x="1" y="5"/>
                </a:cxn>
                <a:cxn ang="0">
                  <a:pos x="0" y="0"/>
                </a:cxn>
              </a:cxnLst>
              <a:rect l="0" t="0" r="r" b="b"/>
              <a:pathLst>
                <a:path w="10" h="9">
                  <a:moveTo>
                    <a:pt x="0" y="0"/>
                  </a:moveTo>
                  <a:lnTo>
                    <a:pt x="4" y="0"/>
                  </a:lnTo>
                  <a:lnTo>
                    <a:pt x="8" y="0"/>
                  </a:lnTo>
                  <a:lnTo>
                    <a:pt x="8" y="2"/>
                  </a:lnTo>
                  <a:lnTo>
                    <a:pt x="8" y="3"/>
                  </a:lnTo>
                  <a:lnTo>
                    <a:pt x="10" y="6"/>
                  </a:lnTo>
                  <a:lnTo>
                    <a:pt x="10" y="9"/>
                  </a:lnTo>
                  <a:lnTo>
                    <a:pt x="7" y="8"/>
                  </a:lnTo>
                  <a:lnTo>
                    <a:pt x="4" y="6"/>
                  </a:lnTo>
                  <a:lnTo>
                    <a:pt x="1" y="5"/>
                  </a:lnTo>
                  <a:lnTo>
                    <a:pt x="0"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91" name="Freeform 75"/>
            <p:cNvSpPr>
              <a:spLocks/>
            </p:cNvSpPr>
            <p:nvPr/>
          </p:nvSpPr>
          <p:spPr bwMode="auto">
            <a:xfrm>
              <a:off x="5229" y="3134"/>
              <a:ext cx="6" cy="14"/>
            </a:xfrm>
            <a:custGeom>
              <a:avLst/>
              <a:gdLst/>
              <a:ahLst/>
              <a:cxnLst>
                <a:cxn ang="0">
                  <a:pos x="0" y="0"/>
                </a:cxn>
                <a:cxn ang="0">
                  <a:pos x="3" y="2"/>
                </a:cxn>
                <a:cxn ang="0">
                  <a:pos x="4" y="5"/>
                </a:cxn>
                <a:cxn ang="0">
                  <a:pos x="6" y="8"/>
                </a:cxn>
                <a:cxn ang="0">
                  <a:pos x="6" y="14"/>
                </a:cxn>
                <a:cxn ang="0">
                  <a:pos x="4" y="14"/>
                </a:cxn>
                <a:cxn ang="0">
                  <a:pos x="3" y="12"/>
                </a:cxn>
                <a:cxn ang="0">
                  <a:pos x="1" y="7"/>
                </a:cxn>
                <a:cxn ang="0">
                  <a:pos x="0" y="0"/>
                </a:cxn>
              </a:cxnLst>
              <a:rect l="0" t="0" r="r" b="b"/>
              <a:pathLst>
                <a:path w="6" h="14">
                  <a:moveTo>
                    <a:pt x="0" y="0"/>
                  </a:moveTo>
                  <a:lnTo>
                    <a:pt x="3" y="2"/>
                  </a:lnTo>
                  <a:lnTo>
                    <a:pt x="4" y="5"/>
                  </a:lnTo>
                  <a:lnTo>
                    <a:pt x="6" y="8"/>
                  </a:lnTo>
                  <a:lnTo>
                    <a:pt x="6" y="14"/>
                  </a:lnTo>
                  <a:lnTo>
                    <a:pt x="4" y="14"/>
                  </a:lnTo>
                  <a:lnTo>
                    <a:pt x="3" y="12"/>
                  </a:lnTo>
                  <a:lnTo>
                    <a:pt x="1" y="7"/>
                  </a:lnTo>
                  <a:lnTo>
                    <a:pt x="0"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92" name="Freeform 76"/>
            <p:cNvSpPr>
              <a:spLocks/>
            </p:cNvSpPr>
            <p:nvPr/>
          </p:nvSpPr>
          <p:spPr bwMode="auto">
            <a:xfrm>
              <a:off x="5257" y="3134"/>
              <a:ext cx="8" cy="7"/>
            </a:xfrm>
            <a:custGeom>
              <a:avLst/>
              <a:gdLst/>
              <a:ahLst/>
              <a:cxnLst>
                <a:cxn ang="0">
                  <a:pos x="3" y="0"/>
                </a:cxn>
                <a:cxn ang="0">
                  <a:pos x="6" y="1"/>
                </a:cxn>
                <a:cxn ang="0">
                  <a:pos x="8" y="4"/>
                </a:cxn>
                <a:cxn ang="0">
                  <a:pos x="8" y="5"/>
                </a:cxn>
                <a:cxn ang="0">
                  <a:pos x="6" y="7"/>
                </a:cxn>
                <a:cxn ang="0">
                  <a:pos x="3" y="7"/>
                </a:cxn>
                <a:cxn ang="0">
                  <a:pos x="0" y="7"/>
                </a:cxn>
                <a:cxn ang="0">
                  <a:pos x="0" y="5"/>
                </a:cxn>
                <a:cxn ang="0">
                  <a:pos x="0" y="2"/>
                </a:cxn>
                <a:cxn ang="0">
                  <a:pos x="2" y="2"/>
                </a:cxn>
                <a:cxn ang="0">
                  <a:pos x="3" y="2"/>
                </a:cxn>
                <a:cxn ang="0">
                  <a:pos x="3" y="1"/>
                </a:cxn>
                <a:cxn ang="0">
                  <a:pos x="3" y="0"/>
                </a:cxn>
              </a:cxnLst>
              <a:rect l="0" t="0" r="r" b="b"/>
              <a:pathLst>
                <a:path w="8" h="7">
                  <a:moveTo>
                    <a:pt x="3" y="0"/>
                  </a:moveTo>
                  <a:lnTo>
                    <a:pt x="6" y="1"/>
                  </a:lnTo>
                  <a:lnTo>
                    <a:pt x="8" y="4"/>
                  </a:lnTo>
                  <a:lnTo>
                    <a:pt x="8" y="5"/>
                  </a:lnTo>
                  <a:lnTo>
                    <a:pt x="6" y="7"/>
                  </a:lnTo>
                  <a:lnTo>
                    <a:pt x="3" y="7"/>
                  </a:lnTo>
                  <a:lnTo>
                    <a:pt x="0" y="7"/>
                  </a:lnTo>
                  <a:lnTo>
                    <a:pt x="0" y="5"/>
                  </a:lnTo>
                  <a:lnTo>
                    <a:pt x="0" y="2"/>
                  </a:lnTo>
                  <a:lnTo>
                    <a:pt x="2" y="2"/>
                  </a:lnTo>
                  <a:lnTo>
                    <a:pt x="3" y="2"/>
                  </a:lnTo>
                  <a:lnTo>
                    <a:pt x="3" y="1"/>
                  </a:lnTo>
                  <a:lnTo>
                    <a:pt x="3"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93" name="Freeform 77"/>
            <p:cNvSpPr>
              <a:spLocks/>
            </p:cNvSpPr>
            <p:nvPr/>
          </p:nvSpPr>
          <p:spPr bwMode="auto">
            <a:xfrm>
              <a:off x="5256" y="3145"/>
              <a:ext cx="9" cy="6"/>
            </a:xfrm>
            <a:custGeom>
              <a:avLst/>
              <a:gdLst/>
              <a:ahLst/>
              <a:cxnLst>
                <a:cxn ang="0">
                  <a:pos x="4" y="0"/>
                </a:cxn>
                <a:cxn ang="0">
                  <a:pos x="7" y="3"/>
                </a:cxn>
                <a:cxn ang="0">
                  <a:pos x="9" y="6"/>
                </a:cxn>
                <a:cxn ang="0">
                  <a:pos x="6" y="6"/>
                </a:cxn>
                <a:cxn ang="0">
                  <a:pos x="3" y="6"/>
                </a:cxn>
                <a:cxn ang="0">
                  <a:pos x="1" y="4"/>
                </a:cxn>
                <a:cxn ang="0">
                  <a:pos x="0" y="3"/>
                </a:cxn>
                <a:cxn ang="0">
                  <a:pos x="1" y="3"/>
                </a:cxn>
                <a:cxn ang="0">
                  <a:pos x="3" y="3"/>
                </a:cxn>
                <a:cxn ang="0">
                  <a:pos x="4" y="1"/>
                </a:cxn>
                <a:cxn ang="0">
                  <a:pos x="4" y="0"/>
                </a:cxn>
              </a:cxnLst>
              <a:rect l="0" t="0" r="r" b="b"/>
              <a:pathLst>
                <a:path w="9" h="6">
                  <a:moveTo>
                    <a:pt x="4" y="0"/>
                  </a:moveTo>
                  <a:lnTo>
                    <a:pt x="7" y="3"/>
                  </a:lnTo>
                  <a:lnTo>
                    <a:pt x="9" y="6"/>
                  </a:lnTo>
                  <a:lnTo>
                    <a:pt x="6" y="6"/>
                  </a:lnTo>
                  <a:lnTo>
                    <a:pt x="3" y="6"/>
                  </a:lnTo>
                  <a:lnTo>
                    <a:pt x="1" y="4"/>
                  </a:lnTo>
                  <a:lnTo>
                    <a:pt x="0" y="3"/>
                  </a:lnTo>
                  <a:lnTo>
                    <a:pt x="1" y="3"/>
                  </a:lnTo>
                  <a:lnTo>
                    <a:pt x="3" y="3"/>
                  </a:lnTo>
                  <a:lnTo>
                    <a:pt x="4" y="1"/>
                  </a:lnTo>
                  <a:lnTo>
                    <a:pt x="4"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94" name="Freeform 78"/>
            <p:cNvSpPr>
              <a:spLocks/>
            </p:cNvSpPr>
            <p:nvPr/>
          </p:nvSpPr>
          <p:spPr bwMode="auto">
            <a:xfrm>
              <a:off x="5273" y="3148"/>
              <a:ext cx="9" cy="4"/>
            </a:xfrm>
            <a:custGeom>
              <a:avLst/>
              <a:gdLst/>
              <a:ahLst/>
              <a:cxnLst>
                <a:cxn ang="0">
                  <a:pos x="0" y="0"/>
                </a:cxn>
                <a:cxn ang="0">
                  <a:pos x="4" y="1"/>
                </a:cxn>
                <a:cxn ang="0">
                  <a:pos x="9" y="3"/>
                </a:cxn>
                <a:cxn ang="0">
                  <a:pos x="9" y="4"/>
                </a:cxn>
                <a:cxn ang="0">
                  <a:pos x="9" y="4"/>
                </a:cxn>
                <a:cxn ang="0">
                  <a:pos x="6" y="4"/>
                </a:cxn>
                <a:cxn ang="0">
                  <a:pos x="4" y="4"/>
                </a:cxn>
                <a:cxn ang="0">
                  <a:pos x="2" y="3"/>
                </a:cxn>
                <a:cxn ang="0">
                  <a:pos x="0" y="0"/>
                </a:cxn>
              </a:cxnLst>
              <a:rect l="0" t="0" r="r" b="b"/>
              <a:pathLst>
                <a:path w="9" h="4">
                  <a:moveTo>
                    <a:pt x="0" y="0"/>
                  </a:moveTo>
                  <a:lnTo>
                    <a:pt x="4" y="1"/>
                  </a:lnTo>
                  <a:lnTo>
                    <a:pt x="9" y="3"/>
                  </a:lnTo>
                  <a:lnTo>
                    <a:pt x="9" y="4"/>
                  </a:lnTo>
                  <a:lnTo>
                    <a:pt x="9" y="4"/>
                  </a:lnTo>
                  <a:lnTo>
                    <a:pt x="6" y="4"/>
                  </a:lnTo>
                  <a:lnTo>
                    <a:pt x="4" y="4"/>
                  </a:lnTo>
                  <a:lnTo>
                    <a:pt x="2" y="3"/>
                  </a:lnTo>
                  <a:lnTo>
                    <a:pt x="0"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95" name="Freeform 79"/>
            <p:cNvSpPr>
              <a:spLocks/>
            </p:cNvSpPr>
            <p:nvPr/>
          </p:nvSpPr>
          <p:spPr bwMode="auto">
            <a:xfrm>
              <a:off x="5245" y="3155"/>
              <a:ext cx="8" cy="14"/>
            </a:xfrm>
            <a:custGeom>
              <a:avLst/>
              <a:gdLst/>
              <a:ahLst/>
              <a:cxnLst>
                <a:cxn ang="0">
                  <a:pos x="1" y="0"/>
                </a:cxn>
                <a:cxn ang="0">
                  <a:pos x="4" y="4"/>
                </a:cxn>
                <a:cxn ang="0">
                  <a:pos x="7" y="7"/>
                </a:cxn>
                <a:cxn ang="0">
                  <a:pos x="8" y="10"/>
                </a:cxn>
                <a:cxn ang="0">
                  <a:pos x="8" y="14"/>
                </a:cxn>
                <a:cxn ang="0">
                  <a:pos x="8" y="14"/>
                </a:cxn>
                <a:cxn ang="0">
                  <a:pos x="7" y="14"/>
                </a:cxn>
                <a:cxn ang="0">
                  <a:pos x="2" y="13"/>
                </a:cxn>
                <a:cxn ang="0">
                  <a:pos x="0" y="13"/>
                </a:cxn>
                <a:cxn ang="0">
                  <a:pos x="0" y="7"/>
                </a:cxn>
                <a:cxn ang="0">
                  <a:pos x="1" y="0"/>
                </a:cxn>
              </a:cxnLst>
              <a:rect l="0" t="0" r="r" b="b"/>
              <a:pathLst>
                <a:path w="8" h="14">
                  <a:moveTo>
                    <a:pt x="1" y="0"/>
                  </a:moveTo>
                  <a:lnTo>
                    <a:pt x="4" y="4"/>
                  </a:lnTo>
                  <a:lnTo>
                    <a:pt x="7" y="7"/>
                  </a:lnTo>
                  <a:lnTo>
                    <a:pt x="8" y="10"/>
                  </a:lnTo>
                  <a:lnTo>
                    <a:pt x="8" y="14"/>
                  </a:lnTo>
                  <a:lnTo>
                    <a:pt x="8" y="14"/>
                  </a:lnTo>
                  <a:lnTo>
                    <a:pt x="7" y="14"/>
                  </a:lnTo>
                  <a:lnTo>
                    <a:pt x="2" y="13"/>
                  </a:lnTo>
                  <a:lnTo>
                    <a:pt x="0" y="13"/>
                  </a:lnTo>
                  <a:lnTo>
                    <a:pt x="0" y="7"/>
                  </a:lnTo>
                  <a:lnTo>
                    <a:pt x="1"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96" name="Freeform 80"/>
            <p:cNvSpPr>
              <a:spLocks/>
            </p:cNvSpPr>
            <p:nvPr/>
          </p:nvSpPr>
          <p:spPr bwMode="auto">
            <a:xfrm>
              <a:off x="5269" y="3158"/>
              <a:ext cx="14" cy="7"/>
            </a:xfrm>
            <a:custGeom>
              <a:avLst/>
              <a:gdLst/>
              <a:ahLst/>
              <a:cxnLst>
                <a:cxn ang="0">
                  <a:pos x="8" y="0"/>
                </a:cxn>
                <a:cxn ang="0">
                  <a:pos x="11" y="1"/>
                </a:cxn>
                <a:cxn ang="0">
                  <a:pos x="13" y="3"/>
                </a:cxn>
                <a:cxn ang="0">
                  <a:pos x="13" y="3"/>
                </a:cxn>
                <a:cxn ang="0">
                  <a:pos x="14" y="7"/>
                </a:cxn>
                <a:cxn ang="0">
                  <a:pos x="10" y="7"/>
                </a:cxn>
                <a:cxn ang="0">
                  <a:pos x="4" y="7"/>
                </a:cxn>
                <a:cxn ang="0">
                  <a:pos x="3" y="4"/>
                </a:cxn>
                <a:cxn ang="0">
                  <a:pos x="0" y="3"/>
                </a:cxn>
                <a:cxn ang="0">
                  <a:pos x="4" y="1"/>
                </a:cxn>
                <a:cxn ang="0">
                  <a:pos x="8" y="0"/>
                </a:cxn>
              </a:cxnLst>
              <a:rect l="0" t="0" r="r" b="b"/>
              <a:pathLst>
                <a:path w="14" h="7">
                  <a:moveTo>
                    <a:pt x="8" y="0"/>
                  </a:moveTo>
                  <a:lnTo>
                    <a:pt x="11" y="1"/>
                  </a:lnTo>
                  <a:lnTo>
                    <a:pt x="13" y="3"/>
                  </a:lnTo>
                  <a:lnTo>
                    <a:pt x="13" y="3"/>
                  </a:lnTo>
                  <a:lnTo>
                    <a:pt x="14" y="7"/>
                  </a:lnTo>
                  <a:lnTo>
                    <a:pt x="10" y="7"/>
                  </a:lnTo>
                  <a:lnTo>
                    <a:pt x="4" y="7"/>
                  </a:lnTo>
                  <a:lnTo>
                    <a:pt x="3" y="4"/>
                  </a:lnTo>
                  <a:lnTo>
                    <a:pt x="0" y="3"/>
                  </a:lnTo>
                  <a:lnTo>
                    <a:pt x="4" y="1"/>
                  </a:lnTo>
                  <a:lnTo>
                    <a:pt x="8"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97" name="Freeform 81"/>
            <p:cNvSpPr>
              <a:spLocks/>
            </p:cNvSpPr>
            <p:nvPr/>
          </p:nvSpPr>
          <p:spPr bwMode="auto">
            <a:xfrm>
              <a:off x="5253" y="3172"/>
              <a:ext cx="9" cy="16"/>
            </a:xfrm>
            <a:custGeom>
              <a:avLst/>
              <a:gdLst/>
              <a:ahLst/>
              <a:cxnLst>
                <a:cxn ang="0">
                  <a:pos x="6" y="0"/>
                </a:cxn>
                <a:cxn ang="0">
                  <a:pos x="9" y="1"/>
                </a:cxn>
                <a:cxn ang="0">
                  <a:pos x="9" y="6"/>
                </a:cxn>
                <a:cxn ang="0">
                  <a:pos x="6" y="10"/>
                </a:cxn>
                <a:cxn ang="0">
                  <a:pos x="3" y="16"/>
                </a:cxn>
                <a:cxn ang="0">
                  <a:pos x="3" y="14"/>
                </a:cxn>
                <a:cxn ang="0">
                  <a:pos x="3" y="13"/>
                </a:cxn>
                <a:cxn ang="0">
                  <a:pos x="2" y="7"/>
                </a:cxn>
                <a:cxn ang="0">
                  <a:pos x="0" y="3"/>
                </a:cxn>
                <a:cxn ang="0">
                  <a:pos x="3" y="1"/>
                </a:cxn>
                <a:cxn ang="0">
                  <a:pos x="6" y="0"/>
                </a:cxn>
              </a:cxnLst>
              <a:rect l="0" t="0" r="r" b="b"/>
              <a:pathLst>
                <a:path w="9" h="16">
                  <a:moveTo>
                    <a:pt x="6" y="0"/>
                  </a:moveTo>
                  <a:lnTo>
                    <a:pt x="9" y="1"/>
                  </a:lnTo>
                  <a:lnTo>
                    <a:pt x="9" y="6"/>
                  </a:lnTo>
                  <a:lnTo>
                    <a:pt x="6" y="10"/>
                  </a:lnTo>
                  <a:lnTo>
                    <a:pt x="3" y="16"/>
                  </a:lnTo>
                  <a:lnTo>
                    <a:pt x="3" y="14"/>
                  </a:lnTo>
                  <a:lnTo>
                    <a:pt x="3" y="13"/>
                  </a:lnTo>
                  <a:lnTo>
                    <a:pt x="2" y="7"/>
                  </a:lnTo>
                  <a:lnTo>
                    <a:pt x="0" y="3"/>
                  </a:lnTo>
                  <a:lnTo>
                    <a:pt x="3" y="1"/>
                  </a:lnTo>
                  <a:lnTo>
                    <a:pt x="6"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98" name="Freeform 82"/>
            <p:cNvSpPr>
              <a:spLocks/>
            </p:cNvSpPr>
            <p:nvPr/>
          </p:nvSpPr>
          <p:spPr bwMode="auto">
            <a:xfrm>
              <a:off x="4778" y="3181"/>
              <a:ext cx="24" cy="48"/>
            </a:xfrm>
            <a:custGeom>
              <a:avLst/>
              <a:gdLst/>
              <a:ahLst/>
              <a:cxnLst>
                <a:cxn ang="0">
                  <a:pos x="3" y="0"/>
                </a:cxn>
                <a:cxn ang="0">
                  <a:pos x="10" y="4"/>
                </a:cxn>
                <a:cxn ang="0">
                  <a:pos x="14" y="12"/>
                </a:cxn>
                <a:cxn ang="0">
                  <a:pos x="18" y="20"/>
                </a:cxn>
                <a:cxn ang="0">
                  <a:pos x="24" y="28"/>
                </a:cxn>
                <a:cxn ang="0">
                  <a:pos x="20" y="40"/>
                </a:cxn>
                <a:cxn ang="0">
                  <a:pos x="14" y="48"/>
                </a:cxn>
                <a:cxn ang="0">
                  <a:pos x="14" y="48"/>
                </a:cxn>
                <a:cxn ang="0">
                  <a:pos x="13" y="48"/>
                </a:cxn>
                <a:cxn ang="0">
                  <a:pos x="7" y="47"/>
                </a:cxn>
                <a:cxn ang="0">
                  <a:pos x="1" y="47"/>
                </a:cxn>
                <a:cxn ang="0">
                  <a:pos x="0" y="34"/>
                </a:cxn>
                <a:cxn ang="0">
                  <a:pos x="0" y="22"/>
                </a:cxn>
                <a:cxn ang="0">
                  <a:pos x="0" y="11"/>
                </a:cxn>
                <a:cxn ang="0">
                  <a:pos x="3" y="0"/>
                </a:cxn>
              </a:cxnLst>
              <a:rect l="0" t="0" r="r" b="b"/>
              <a:pathLst>
                <a:path w="24" h="48">
                  <a:moveTo>
                    <a:pt x="3" y="0"/>
                  </a:moveTo>
                  <a:lnTo>
                    <a:pt x="10" y="4"/>
                  </a:lnTo>
                  <a:lnTo>
                    <a:pt x="14" y="12"/>
                  </a:lnTo>
                  <a:lnTo>
                    <a:pt x="18" y="20"/>
                  </a:lnTo>
                  <a:lnTo>
                    <a:pt x="24" y="28"/>
                  </a:lnTo>
                  <a:lnTo>
                    <a:pt x="20" y="40"/>
                  </a:lnTo>
                  <a:lnTo>
                    <a:pt x="14" y="48"/>
                  </a:lnTo>
                  <a:lnTo>
                    <a:pt x="14" y="48"/>
                  </a:lnTo>
                  <a:lnTo>
                    <a:pt x="13" y="48"/>
                  </a:lnTo>
                  <a:lnTo>
                    <a:pt x="7" y="47"/>
                  </a:lnTo>
                  <a:lnTo>
                    <a:pt x="1" y="47"/>
                  </a:lnTo>
                  <a:lnTo>
                    <a:pt x="0" y="34"/>
                  </a:lnTo>
                  <a:lnTo>
                    <a:pt x="0" y="22"/>
                  </a:lnTo>
                  <a:lnTo>
                    <a:pt x="0" y="11"/>
                  </a:lnTo>
                  <a:lnTo>
                    <a:pt x="3"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299" name="Freeform 83"/>
            <p:cNvSpPr>
              <a:spLocks/>
            </p:cNvSpPr>
            <p:nvPr/>
          </p:nvSpPr>
          <p:spPr bwMode="auto">
            <a:xfrm>
              <a:off x="5269" y="3182"/>
              <a:ext cx="27" cy="47"/>
            </a:xfrm>
            <a:custGeom>
              <a:avLst/>
              <a:gdLst/>
              <a:ahLst/>
              <a:cxnLst>
                <a:cxn ang="0">
                  <a:pos x="21" y="47"/>
                </a:cxn>
                <a:cxn ang="0">
                  <a:pos x="16" y="47"/>
                </a:cxn>
                <a:cxn ang="0">
                  <a:pos x="10" y="46"/>
                </a:cxn>
                <a:cxn ang="0">
                  <a:pos x="7" y="43"/>
                </a:cxn>
                <a:cxn ang="0">
                  <a:pos x="4" y="40"/>
                </a:cxn>
                <a:cxn ang="0">
                  <a:pos x="1" y="31"/>
                </a:cxn>
                <a:cxn ang="0">
                  <a:pos x="0" y="20"/>
                </a:cxn>
                <a:cxn ang="0">
                  <a:pos x="10" y="10"/>
                </a:cxn>
                <a:cxn ang="0">
                  <a:pos x="18" y="0"/>
                </a:cxn>
                <a:cxn ang="0">
                  <a:pos x="18" y="1"/>
                </a:cxn>
                <a:cxn ang="0">
                  <a:pos x="18" y="3"/>
                </a:cxn>
                <a:cxn ang="0">
                  <a:pos x="23" y="16"/>
                </a:cxn>
                <a:cxn ang="0">
                  <a:pos x="27" y="27"/>
                </a:cxn>
                <a:cxn ang="0">
                  <a:pos x="23" y="31"/>
                </a:cxn>
                <a:cxn ang="0">
                  <a:pos x="18" y="36"/>
                </a:cxn>
                <a:cxn ang="0">
                  <a:pos x="20" y="41"/>
                </a:cxn>
                <a:cxn ang="0">
                  <a:pos x="21" y="47"/>
                </a:cxn>
              </a:cxnLst>
              <a:rect l="0" t="0" r="r" b="b"/>
              <a:pathLst>
                <a:path w="27" h="47">
                  <a:moveTo>
                    <a:pt x="21" y="47"/>
                  </a:moveTo>
                  <a:lnTo>
                    <a:pt x="16" y="47"/>
                  </a:lnTo>
                  <a:lnTo>
                    <a:pt x="10" y="46"/>
                  </a:lnTo>
                  <a:lnTo>
                    <a:pt x="7" y="43"/>
                  </a:lnTo>
                  <a:lnTo>
                    <a:pt x="4" y="40"/>
                  </a:lnTo>
                  <a:lnTo>
                    <a:pt x="1" y="31"/>
                  </a:lnTo>
                  <a:lnTo>
                    <a:pt x="0" y="20"/>
                  </a:lnTo>
                  <a:lnTo>
                    <a:pt x="10" y="10"/>
                  </a:lnTo>
                  <a:lnTo>
                    <a:pt x="18" y="0"/>
                  </a:lnTo>
                  <a:lnTo>
                    <a:pt x="18" y="1"/>
                  </a:lnTo>
                  <a:lnTo>
                    <a:pt x="18" y="3"/>
                  </a:lnTo>
                  <a:lnTo>
                    <a:pt x="23" y="16"/>
                  </a:lnTo>
                  <a:lnTo>
                    <a:pt x="27" y="27"/>
                  </a:lnTo>
                  <a:lnTo>
                    <a:pt x="23" y="31"/>
                  </a:lnTo>
                  <a:lnTo>
                    <a:pt x="18" y="36"/>
                  </a:lnTo>
                  <a:lnTo>
                    <a:pt x="20" y="41"/>
                  </a:lnTo>
                  <a:lnTo>
                    <a:pt x="21" y="47"/>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300" name="Freeform 84"/>
            <p:cNvSpPr>
              <a:spLocks/>
            </p:cNvSpPr>
            <p:nvPr/>
          </p:nvSpPr>
          <p:spPr bwMode="auto">
            <a:xfrm>
              <a:off x="5252" y="3195"/>
              <a:ext cx="14" cy="13"/>
            </a:xfrm>
            <a:custGeom>
              <a:avLst/>
              <a:gdLst/>
              <a:ahLst/>
              <a:cxnLst>
                <a:cxn ang="0">
                  <a:pos x="11" y="0"/>
                </a:cxn>
                <a:cxn ang="0">
                  <a:pos x="14" y="3"/>
                </a:cxn>
                <a:cxn ang="0">
                  <a:pos x="14" y="6"/>
                </a:cxn>
                <a:cxn ang="0">
                  <a:pos x="14" y="10"/>
                </a:cxn>
                <a:cxn ang="0">
                  <a:pos x="13" y="13"/>
                </a:cxn>
                <a:cxn ang="0">
                  <a:pos x="13" y="13"/>
                </a:cxn>
                <a:cxn ang="0">
                  <a:pos x="11" y="13"/>
                </a:cxn>
                <a:cxn ang="0">
                  <a:pos x="5" y="13"/>
                </a:cxn>
                <a:cxn ang="0">
                  <a:pos x="0" y="11"/>
                </a:cxn>
                <a:cxn ang="0">
                  <a:pos x="5" y="6"/>
                </a:cxn>
                <a:cxn ang="0">
                  <a:pos x="11" y="0"/>
                </a:cxn>
              </a:cxnLst>
              <a:rect l="0" t="0" r="r" b="b"/>
              <a:pathLst>
                <a:path w="14" h="13">
                  <a:moveTo>
                    <a:pt x="11" y="0"/>
                  </a:moveTo>
                  <a:lnTo>
                    <a:pt x="14" y="3"/>
                  </a:lnTo>
                  <a:lnTo>
                    <a:pt x="14" y="6"/>
                  </a:lnTo>
                  <a:lnTo>
                    <a:pt x="14" y="10"/>
                  </a:lnTo>
                  <a:lnTo>
                    <a:pt x="13" y="13"/>
                  </a:lnTo>
                  <a:lnTo>
                    <a:pt x="13" y="13"/>
                  </a:lnTo>
                  <a:lnTo>
                    <a:pt x="11" y="13"/>
                  </a:lnTo>
                  <a:lnTo>
                    <a:pt x="5" y="13"/>
                  </a:lnTo>
                  <a:lnTo>
                    <a:pt x="0" y="11"/>
                  </a:lnTo>
                  <a:lnTo>
                    <a:pt x="5" y="6"/>
                  </a:lnTo>
                  <a:lnTo>
                    <a:pt x="11"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301" name="Freeform 85"/>
            <p:cNvSpPr>
              <a:spLocks/>
            </p:cNvSpPr>
            <p:nvPr/>
          </p:nvSpPr>
          <p:spPr bwMode="auto">
            <a:xfrm>
              <a:off x="5102" y="3218"/>
              <a:ext cx="114" cy="137"/>
            </a:xfrm>
            <a:custGeom>
              <a:avLst/>
              <a:gdLst/>
              <a:ahLst/>
              <a:cxnLst>
                <a:cxn ang="0">
                  <a:pos x="88" y="0"/>
                </a:cxn>
                <a:cxn ang="0">
                  <a:pos x="101" y="8"/>
                </a:cxn>
                <a:cxn ang="0">
                  <a:pos x="114" y="18"/>
                </a:cxn>
                <a:cxn ang="0">
                  <a:pos x="114" y="20"/>
                </a:cxn>
                <a:cxn ang="0">
                  <a:pos x="114" y="23"/>
                </a:cxn>
                <a:cxn ang="0">
                  <a:pos x="111" y="30"/>
                </a:cxn>
                <a:cxn ang="0">
                  <a:pos x="107" y="34"/>
                </a:cxn>
                <a:cxn ang="0">
                  <a:pos x="103" y="38"/>
                </a:cxn>
                <a:cxn ang="0">
                  <a:pos x="97" y="43"/>
                </a:cxn>
                <a:cxn ang="0">
                  <a:pos x="104" y="58"/>
                </a:cxn>
                <a:cxn ang="0">
                  <a:pos x="110" y="75"/>
                </a:cxn>
                <a:cxn ang="0">
                  <a:pos x="104" y="81"/>
                </a:cxn>
                <a:cxn ang="0">
                  <a:pos x="100" y="88"/>
                </a:cxn>
                <a:cxn ang="0">
                  <a:pos x="95" y="97"/>
                </a:cxn>
                <a:cxn ang="0">
                  <a:pos x="94" y="105"/>
                </a:cxn>
                <a:cxn ang="0">
                  <a:pos x="91" y="114"/>
                </a:cxn>
                <a:cxn ang="0">
                  <a:pos x="88" y="123"/>
                </a:cxn>
                <a:cxn ang="0">
                  <a:pos x="84" y="130"/>
                </a:cxn>
                <a:cxn ang="0">
                  <a:pos x="80" y="137"/>
                </a:cxn>
                <a:cxn ang="0">
                  <a:pos x="68" y="133"/>
                </a:cxn>
                <a:cxn ang="0">
                  <a:pos x="58" y="127"/>
                </a:cxn>
                <a:cxn ang="0">
                  <a:pos x="37" y="125"/>
                </a:cxn>
                <a:cxn ang="0">
                  <a:pos x="17" y="124"/>
                </a:cxn>
                <a:cxn ang="0">
                  <a:pos x="16" y="113"/>
                </a:cxn>
                <a:cxn ang="0">
                  <a:pos x="11" y="104"/>
                </a:cxn>
                <a:cxn ang="0">
                  <a:pos x="7" y="97"/>
                </a:cxn>
                <a:cxn ang="0">
                  <a:pos x="0" y="90"/>
                </a:cxn>
                <a:cxn ang="0">
                  <a:pos x="0" y="83"/>
                </a:cxn>
                <a:cxn ang="0">
                  <a:pos x="1" y="77"/>
                </a:cxn>
                <a:cxn ang="0">
                  <a:pos x="4" y="71"/>
                </a:cxn>
                <a:cxn ang="0">
                  <a:pos x="6" y="67"/>
                </a:cxn>
                <a:cxn ang="0">
                  <a:pos x="13" y="68"/>
                </a:cxn>
                <a:cxn ang="0">
                  <a:pos x="21" y="70"/>
                </a:cxn>
                <a:cxn ang="0">
                  <a:pos x="27" y="61"/>
                </a:cxn>
                <a:cxn ang="0">
                  <a:pos x="33" y="54"/>
                </a:cxn>
                <a:cxn ang="0">
                  <a:pos x="44" y="47"/>
                </a:cxn>
                <a:cxn ang="0">
                  <a:pos x="55" y="41"/>
                </a:cxn>
                <a:cxn ang="0">
                  <a:pos x="73" y="20"/>
                </a:cxn>
                <a:cxn ang="0">
                  <a:pos x="88" y="0"/>
                </a:cxn>
              </a:cxnLst>
              <a:rect l="0" t="0" r="r" b="b"/>
              <a:pathLst>
                <a:path w="114" h="137">
                  <a:moveTo>
                    <a:pt x="88" y="0"/>
                  </a:moveTo>
                  <a:lnTo>
                    <a:pt x="101" y="8"/>
                  </a:lnTo>
                  <a:lnTo>
                    <a:pt x="114" y="18"/>
                  </a:lnTo>
                  <a:lnTo>
                    <a:pt x="114" y="20"/>
                  </a:lnTo>
                  <a:lnTo>
                    <a:pt x="114" y="23"/>
                  </a:lnTo>
                  <a:lnTo>
                    <a:pt x="111" y="30"/>
                  </a:lnTo>
                  <a:lnTo>
                    <a:pt x="107" y="34"/>
                  </a:lnTo>
                  <a:lnTo>
                    <a:pt x="103" y="38"/>
                  </a:lnTo>
                  <a:lnTo>
                    <a:pt x="97" y="43"/>
                  </a:lnTo>
                  <a:lnTo>
                    <a:pt x="104" y="58"/>
                  </a:lnTo>
                  <a:lnTo>
                    <a:pt x="110" y="75"/>
                  </a:lnTo>
                  <a:lnTo>
                    <a:pt x="104" y="81"/>
                  </a:lnTo>
                  <a:lnTo>
                    <a:pt x="100" y="88"/>
                  </a:lnTo>
                  <a:lnTo>
                    <a:pt x="95" y="97"/>
                  </a:lnTo>
                  <a:lnTo>
                    <a:pt x="94" y="105"/>
                  </a:lnTo>
                  <a:lnTo>
                    <a:pt x="91" y="114"/>
                  </a:lnTo>
                  <a:lnTo>
                    <a:pt x="88" y="123"/>
                  </a:lnTo>
                  <a:lnTo>
                    <a:pt x="84" y="130"/>
                  </a:lnTo>
                  <a:lnTo>
                    <a:pt x="80" y="137"/>
                  </a:lnTo>
                  <a:lnTo>
                    <a:pt x="68" y="133"/>
                  </a:lnTo>
                  <a:lnTo>
                    <a:pt x="58" y="127"/>
                  </a:lnTo>
                  <a:lnTo>
                    <a:pt x="37" y="125"/>
                  </a:lnTo>
                  <a:lnTo>
                    <a:pt x="17" y="124"/>
                  </a:lnTo>
                  <a:lnTo>
                    <a:pt x="16" y="113"/>
                  </a:lnTo>
                  <a:lnTo>
                    <a:pt x="11" y="104"/>
                  </a:lnTo>
                  <a:lnTo>
                    <a:pt x="7" y="97"/>
                  </a:lnTo>
                  <a:lnTo>
                    <a:pt x="0" y="90"/>
                  </a:lnTo>
                  <a:lnTo>
                    <a:pt x="0" y="83"/>
                  </a:lnTo>
                  <a:lnTo>
                    <a:pt x="1" y="77"/>
                  </a:lnTo>
                  <a:lnTo>
                    <a:pt x="4" y="71"/>
                  </a:lnTo>
                  <a:lnTo>
                    <a:pt x="6" y="67"/>
                  </a:lnTo>
                  <a:lnTo>
                    <a:pt x="13" y="68"/>
                  </a:lnTo>
                  <a:lnTo>
                    <a:pt x="21" y="70"/>
                  </a:lnTo>
                  <a:lnTo>
                    <a:pt x="27" y="61"/>
                  </a:lnTo>
                  <a:lnTo>
                    <a:pt x="33" y="54"/>
                  </a:lnTo>
                  <a:lnTo>
                    <a:pt x="44" y="47"/>
                  </a:lnTo>
                  <a:lnTo>
                    <a:pt x="55" y="41"/>
                  </a:lnTo>
                  <a:lnTo>
                    <a:pt x="73" y="20"/>
                  </a:lnTo>
                  <a:lnTo>
                    <a:pt x="88"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302" name="Freeform 86"/>
            <p:cNvSpPr>
              <a:spLocks/>
            </p:cNvSpPr>
            <p:nvPr/>
          </p:nvSpPr>
          <p:spPr bwMode="auto">
            <a:xfrm>
              <a:off x="4945" y="3229"/>
              <a:ext cx="127" cy="150"/>
            </a:xfrm>
            <a:custGeom>
              <a:avLst/>
              <a:gdLst/>
              <a:ahLst/>
              <a:cxnLst>
                <a:cxn ang="0">
                  <a:pos x="3" y="0"/>
                </a:cxn>
                <a:cxn ang="0">
                  <a:pos x="17" y="4"/>
                </a:cxn>
                <a:cxn ang="0">
                  <a:pos x="33" y="9"/>
                </a:cxn>
                <a:cxn ang="0">
                  <a:pos x="37" y="17"/>
                </a:cxn>
                <a:cxn ang="0">
                  <a:pos x="43" y="26"/>
                </a:cxn>
                <a:cxn ang="0">
                  <a:pos x="50" y="32"/>
                </a:cxn>
                <a:cxn ang="0">
                  <a:pos x="57" y="37"/>
                </a:cxn>
                <a:cxn ang="0">
                  <a:pos x="65" y="43"/>
                </a:cxn>
                <a:cxn ang="0">
                  <a:pos x="74" y="47"/>
                </a:cxn>
                <a:cxn ang="0">
                  <a:pos x="81" y="53"/>
                </a:cxn>
                <a:cxn ang="0">
                  <a:pos x="88" y="60"/>
                </a:cxn>
                <a:cxn ang="0">
                  <a:pos x="100" y="80"/>
                </a:cxn>
                <a:cxn ang="0">
                  <a:pos x="108" y="103"/>
                </a:cxn>
                <a:cxn ang="0">
                  <a:pos x="115" y="107"/>
                </a:cxn>
                <a:cxn ang="0">
                  <a:pos x="124" y="112"/>
                </a:cxn>
                <a:cxn ang="0">
                  <a:pos x="125" y="120"/>
                </a:cxn>
                <a:cxn ang="0">
                  <a:pos x="127" y="130"/>
                </a:cxn>
                <a:cxn ang="0">
                  <a:pos x="125" y="142"/>
                </a:cxn>
                <a:cxn ang="0">
                  <a:pos x="124" y="150"/>
                </a:cxn>
                <a:cxn ang="0">
                  <a:pos x="114" y="150"/>
                </a:cxn>
                <a:cxn ang="0">
                  <a:pos x="105" y="150"/>
                </a:cxn>
                <a:cxn ang="0">
                  <a:pos x="97" y="139"/>
                </a:cxn>
                <a:cxn ang="0">
                  <a:pos x="87" y="127"/>
                </a:cxn>
                <a:cxn ang="0">
                  <a:pos x="78" y="117"/>
                </a:cxn>
                <a:cxn ang="0">
                  <a:pos x="70" y="106"/>
                </a:cxn>
                <a:cxn ang="0">
                  <a:pos x="63" y="93"/>
                </a:cxn>
                <a:cxn ang="0">
                  <a:pos x="58" y="80"/>
                </a:cxn>
                <a:cxn ang="0">
                  <a:pos x="54" y="66"/>
                </a:cxn>
                <a:cxn ang="0">
                  <a:pos x="47" y="53"/>
                </a:cxn>
                <a:cxn ang="0">
                  <a:pos x="43" y="46"/>
                </a:cxn>
                <a:cxn ang="0">
                  <a:pos x="37" y="40"/>
                </a:cxn>
                <a:cxn ang="0">
                  <a:pos x="30" y="36"/>
                </a:cxn>
                <a:cxn ang="0">
                  <a:pos x="24" y="30"/>
                </a:cxn>
                <a:cxn ang="0">
                  <a:pos x="17" y="26"/>
                </a:cxn>
                <a:cxn ang="0">
                  <a:pos x="10" y="20"/>
                </a:cxn>
                <a:cxn ang="0">
                  <a:pos x="4" y="14"/>
                </a:cxn>
                <a:cxn ang="0">
                  <a:pos x="0" y="7"/>
                </a:cxn>
                <a:cxn ang="0">
                  <a:pos x="1" y="3"/>
                </a:cxn>
                <a:cxn ang="0">
                  <a:pos x="3" y="0"/>
                </a:cxn>
              </a:cxnLst>
              <a:rect l="0" t="0" r="r" b="b"/>
              <a:pathLst>
                <a:path w="127" h="150">
                  <a:moveTo>
                    <a:pt x="3" y="0"/>
                  </a:moveTo>
                  <a:lnTo>
                    <a:pt x="17" y="4"/>
                  </a:lnTo>
                  <a:lnTo>
                    <a:pt x="33" y="9"/>
                  </a:lnTo>
                  <a:lnTo>
                    <a:pt x="37" y="17"/>
                  </a:lnTo>
                  <a:lnTo>
                    <a:pt x="43" y="26"/>
                  </a:lnTo>
                  <a:lnTo>
                    <a:pt x="50" y="32"/>
                  </a:lnTo>
                  <a:lnTo>
                    <a:pt x="57" y="37"/>
                  </a:lnTo>
                  <a:lnTo>
                    <a:pt x="65" y="43"/>
                  </a:lnTo>
                  <a:lnTo>
                    <a:pt x="74" y="47"/>
                  </a:lnTo>
                  <a:lnTo>
                    <a:pt x="81" y="53"/>
                  </a:lnTo>
                  <a:lnTo>
                    <a:pt x="88" y="60"/>
                  </a:lnTo>
                  <a:lnTo>
                    <a:pt x="100" y="80"/>
                  </a:lnTo>
                  <a:lnTo>
                    <a:pt x="108" y="103"/>
                  </a:lnTo>
                  <a:lnTo>
                    <a:pt x="115" y="107"/>
                  </a:lnTo>
                  <a:lnTo>
                    <a:pt x="124" y="112"/>
                  </a:lnTo>
                  <a:lnTo>
                    <a:pt x="125" y="120"/>
                  </a:lnTo>
                  <a:lnTo>
                    <a:pt x="127" y="130"/>
                  </a:lnTo>
                  <a:lnTo>
                    <a:pt x="125" y="142"/>
                  </a:lnTo>
                  <a:lnTo>
                    <a:pt x="124" y="150"/>
                  </a:lnTo>
                  <a:lnTo>
                    <a:pt x="114" y="150"/>
                  </a:lnTo>
                  <a:lnTo>
                    <a:pt x="105" y="150"/>
                  </a:lnTo>
                  <a:lnTo>
                    <a:pt x="97" y="139"/>
                  </a:lnTo>
                  <a:lnTo>
                    <a:pt x="87" y="127"/>
                  </a:lnTo>
                  <a:lnTo>
                    <a:pt x="78" y="117"/>
                  </a:lnTo>
                  <a:lnTo>
                    <a:pt x="70" y="106"/>
                  </a:lnTo>
                  <a:lnTo>
                    <a:pt x="63" y="93"/>
                  </a:lnTo>
                  <a:lnTo>
                    <a:pt x="58" y="80"/>
                  </a:lnTo>
                  <a:lnTo>
                    <a:pt x="54" y="66"/>
                  </a:lnTo>
                  <a:lnTo>
                    <a:pt x="47" y="53"/>
                  </a:lnTo>
                  <a:lnTo>
                    <a:pt x="43" y="46"/>
                  </a:lnTo>
                  <a:lnTo>
                    <a:pt x="37" y="40"/>
                  </a:lnTo>
                  <a:lnTo>
                    <a:pt x="30" y="36"/>
                  </a:lnTo>
                  <a:lnTo>
                    <a:pt x="24" y="30"/>
                  </a:lnTo>
                  <a:lnTo>
                    <a:pt x="17" y="26"/>
                  </a:lnTo>
                  <a:lnTo>
                    <a:pt x="10" y="20"/>
                  </a:lnTo>
                  <a:lnTo>
                    <a:pt x="4" y="14"/>
                  </a:lnTo>
                  <a:lnTo>
                    <a:pt x="0" y="7"/>
                  </a:lnTo>
                  <a:lnTo>
                    <a:pt x="1" y="3"/>
                  </a:lnTo>
                  <a:lnTo>
                    <a:pt x="3"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303" name="Freeform 87"/>
            <p:cNvSpPr>
              <a:spLocks/>
            </p:cNvSpPr>
            <p:nvPr/>
          </p:nvSpPr>
          <p:spPr bwMode="auto">
            <a:xfrm>
              <a:off x="5317" y="3273"/>
              <a:ext cx="6" cy="6"/>
            </a:xfrm>
            <a:custGeom>
              <a:avLst/>
              <a:gdLst/>
              <a:ahLst/>
              <a:cxnLst>
                <a:cxn ang="0">
                  <a:pos x="3" y="0"/>
                </a:cxn>
                <a:cxn ang="0">
                  <a:pos x="5" y="0"/>
                </a:cxn>
                <a:cxn ang="0">
                  <a:pos x="6" y="0"/>
                </a:cxn>
                <a:cxn ang="0">
                  <a:pos x="6" y="3"/>
                </a:cxn>
                <a:cxn ang="0">
                  <a:pos x="5" y="5"/>
                </a:cxn>
                <a:cxn ang="0">
                  <a:pos x="5" y="5"/>
                </a:cxn>
                <a:cxn ang="0">
                  <a:pos x="0" y="6"/>
                </a:cxn>
                <a:cxn ang="0">
                  <a:pos x="2" y="3"/>
                </a:cxn>
                <a:cxn ang="0">
                  <a:pos x="3" y="0"/>
                </a:cxn>
              </a:cxnLst>
              <a:rect l="0" t="0" r="r" b="b"/>
              <a:pathLst>
                <a:path w="6" h="6">
                  <a:moveTo>
                    <a:pt x="3" y="0"/>
                  </a:moveTo>
                  <a:lnTo>
                    <a:pt x="5" y="0"/>
                  </a:lnTo>
                  <a:lnTo>
                    <a:pt x="6" y="0"/>
                  </a:lnTo>
                  <a:lnTo>
                    <a:pt x="6" y="3"/>
                  </a:lnTo>
                  <a:lnTo>
                    <a:pt x="5" y="5"/>
                  </a:lnTo>
                  <a:lnTo>
                    <a:pt x="5" y="5"/>
                  </a:lnTo>
                  <a:lnTo>
                    <a:pt x="0" y="6"/>
                  </a:lnTo>
                  <a:lnTo>
                    <a:pt x="2" y="3"/>
                  </a:lnTo>
                  <a:lnTo>
                    <a:pt x="3"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304" name="Freeform 88"/>
            <p:cNvSpPr>
              <a:spLocks/>
            </p:cNvSpPr>
            <p:nvPr/>
          </p:nvSpPr>
          <p:spPr bwMode="auto">
            <a:xfrm>
              <a:off x="5312" y="3283"/>
              <a:ext cx="5" cy="29"/>
            </a:xfrm>
            <a:custGeom>
              <a:avLst/>
              <a:gdLst/>
              <a:ahLst/>
              <a:cxnLst>
                <a:cxn ang="0">
                  <a:pos x="0" y="0"/>
                </a:cxn>
                <a:cxn ang="0">
                  <a:pos x="3" y="0"/>
                </a:cxn>
                <a:cxn ang="0">
                  <a:pos x="4" y="0"/>
                </a:cxn>
                <a:cxn ang="0">
                  <a:pos x="5" y="15"/>
                </a:cxn>
                <a:cxn ang="0">
                  <a:pos x="5" y="29"/>
                </a:cxn>
                <a:cxn ang="0">
                  <a:pos x="4" y="29"/>
                </a:cxn>
                <a:cxn ang="0">
                  <a:pos x="3" y="29"/>
                </a:cxn>
                <a:cxn ang="0">
                  <a:pos x="0" y="15"/>
                </a:cxn>
                <a:cxn ang="0">
                  <a:pos x="0" y="0"/>
                </a:cxn>
              </a:cxnLst>
              <a:rect l="0" t="0" r="r" b="b"/>
              <a:pathLst>
                <a:path w="5" h="29">
                  <a:moveTo>
                    <a:pt x="0" y="0"/>
                  </a:moveTo>
                  <a:lnTo>
                    <a:pt x="3" y="0"/>
                  </a:lnTo>
                  <a:lnTo>
                    <a:pt x="4" y="0"/>
                  </a:lnTo>
                  <a:lnTo>
                    <a:pt x="5" y="15"/>
                  </a:lnTo>
                  <a:lnTo>
                    <a:pt x="5" y="29"/>
                  </a:lnTo>
                  <a:lnTo>
                    <a:pt x="4" y="29"/>
                  </a:lnTo>
                  <a:lnTo>
                    <a:pt x="3" y="29"/>
                  </a:lnTo>
                  <a:lnTo>
                    <a:pt x="0" y="15"/>
                  </a:lnTo>
                  <a:lnTo>
                    <a:pt x="0"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305" name="Freeform 89"/>
            <p:cNvSpPr>
              <a:spLocks/>
            </p:cNvSpPr>
            <p:nvPr/>
          </p:nvSpPr>
          <p:spPr bwMode="auto">
            <a:xfrm>
              <a:off x="5262" y="3286"/>
              <a:ext cx="21" cy="15"/>
            </a:xfrm>
            <a:custGeom>
              <a:avLst/>
              <a:gdLst/>
              <a:ahLst/>
              <a:cxnLst>
                <a:cxn ang="0">
                  <a:pos x="20" y="0"/>
                </a:cxn>
                <a:cxn ang="0">
                  <a:pos x="21" y="3"/>
                </a:cxn>
                <a:cxn ang="0">
                  <a:pos x="21" y="5"/>
                </a:cxn>
                <a:cxn ang="0">
                  <a:pos x="21" y="7"/>
                </a:cxn>
                <a:cxn ang="0">
                  <a:pos x="20" y="9"/>
                </a:cxn>
                <a:cxn ang="0">
                  <a:pos x="15" y="12"/>
                </a:cxn>
                <a:cxn ang="0">
                  <a:pos x="10" y="15"/>
                </a:cxn>
                <a:cxn ang="0">
                  <a:pos x="5" y="12"/>
                </a:cxn>
                <a:cxn ang="0">
                  <a:pos x="0" y="9"/>
                </a:cxn>
                <a:cxn ang="0">
                  <a:pos x="0" y="9"/>
                </a:cxn>
                <a:cxn ang="0">
                  <a:pos x="0" y="7"/>
                </a:cxn>
                <a:cxn ang="0">
                  <a:pos x="8" y="7"/>
                </a:cxn>
                <a:cxn ang="0">
                  <a:pos x="18" y="6"/>
                </a:cxn>
                <a:cxn ang="0">
                  <a:pos x="18" y="3"/>
                </a:cxn>
                <a:cxn ang="0">
                  <a:pos x="20" y="0"/>
                </a:cxn>
              </a:cxnLst>
              <a:rect l="0" t="0" r="r" b="b"/>
              <a:pathLst>
                <a:path w="21" h="15">
                  <a:moveTo>
                    <a:pt x="20" y="0"/>
                  </a:moveTo>
                  <a:lnTo>
                    <a:pt x="21" y="3"/>
                  </a:lnTo>
                  <a:lnTo>
                    <a:pt x="21" y="5"/>
                  </a:lnTo>
                  <a:lnTo>
                    <a:pt x="21" y="7"/>
                  </a:lnTo>
                  <a:lnTo>
                    <a:pt x="20" y="9"/>
                  </a:lnTo>
                  <a:lnTo>
                    <a:pt x="15" y="12"/>
                  </a:lnTo>
                  <a:lnTo>
                    <a:pt x="10" y="15"/>
                  </a:lnTo>
                  <a:lnTo>
                    <a:pt x="5" y="12"/>
                  </a:lnTo>
                  <a:lnTo>
                    <a:pt x="0" y="9"/>
                  </a:lnTo>
                  <a:lnTo>
                    <a:pt x="0" y="9"/>
                  </a:lnTo>
                  <a:lnTo>
                    <a:pt x="0" y="7"/>
                  </a:lnTo>
                  <a:lnTo>
                    <a:pt x="8" y="7"/>
                  </a:lnTo>
                  <a:lnTo>
                    <a:pt x="18" y="6"/>
                  </a:lnTo>
                  <a:lnTo>
                    <a:pt x="18" y="3"/>
                  </a:lnTo>
                  <a:lnTo>
                    <a:pt x="20"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306" name="Freeform 90"/>
            <p:cNvSpPr>
              <a:spLocks/>
            </p:cNvSpPr>
            <p:nvPr/>
          </p:nvSpPr>
          <p:spPr bwMode="auto">
            <a:xfrm>
              <a:off x="5232" y="3292"/>
              <a:ext cx="27" cy="9"/>
            </a:xfrm>
            <a:custGeom>
              <a:avLst/>
              <a:gdLst/>
              <a:ahLst/>
              <a:cxnLst>
                <a:cxn ang="0">
                  <a:pos x="15" y="0"/>
                </a:cxn>
                <a:cxn ang="0">
                  <a:pos x="21" y="1"/>
                </a:cxn>
                <a:cxn ang="0">
                  <a:pos x="27" y="1"/>
                </a:cxn>
                <a:cxn ang="0">
                  <a:pos x="27" y="3"/>
                </a:cxn>
                <a:cxn ang="0">
                  <a:pos x="27" y="3"/>
                </a:cxn>
                <a:cxn ang="0">
                  <a:pos x="18" y="4"/>
                </a:cxn>
                <a:cxn ang="0">
                  <a:pos x="11" y="7"/>
                </a:cxn>
                <a:cxn ang="0">
                  <a:pos x="8" y="9"/>
                </a:cxn>
                <a:cxn ang="0">
                  <a:pos x="5" y="9"/>
                </a:cxn>
                <a:cxn ang="0">
                  <a:pos x="3" y="7"/>
                </a:cxn>
                <a:cxn ang="0">
                  <a:pos x="0" y="6"/>
                </a:cxn>
                <a:cxn ang="0">
                  <a:pos x="0" y="4"/>
                </a:cxn>
                <a:cxn ang="0">
                  <a:pos x="1" y="1"/>
                </a:cxn>
                <a:cxn ang="0">
                  <a:pos x="8" y="1"/>
                </a:cxn>
                <a:cxn ang="0">
                  <a:pos x="15" y="0"/>
                </a:cxn>
              </a:cxnLst>
              <a:rect l="0" t="0" r="r" b="b"/>
              <a:pathLst>
                <a:path w="27" h="9">
                  <a:moveTo>
                    <a:pt x="15" y="0"/>
                  </a:moveTo>
                  <a:lnTo>
                    <a:pt x="21" y="1"/>
                  </a:lnTo>
                  <a:lnTo>
                    <a:pt x="27" y="1"/>
                  </a:lnTo>
                  <a:lnTo>
                    <a:pt x="27" y="3"/>
                  </a:lnTo>
                  <a:lnTo>
                    <a:pt x="27" y="3"/>
                  </a:lnTo>
                  <a:lnTo>
                    <a:pt x="18" y="4"/>
                  </a:lnTo>
                  <a:lnTo>
                    <a:pt x="11" y="7"/>
                  </a:lnTo>
                  <a:lnTo>
                    <a:pt x="8" y="9"/>
                  </a:lnTo>
                  <a:lnTo>
                    <a:pt x="5" y="9"/>
                  </a:lnTo>
                  <a:lnTo>
                    <a:pt x="3" y="7"/>
                  </a:lnTo>
                  <a:lnTo>
                    <a:pt x="0" y="6"/>
                  </a:lnTo>
                  <a:lnTo>
                    <a:pt x="0" y="4"/>
                  </a:lnTo>
                  <a:lnTo>
                    <a:pt x="1" y="1"/>
                  </a:lnTo>
                  <a:lnTo>
                    <a:pt x="8" y="1"/>
                  </a:lnTo>
                  <a:lnTo>
                    <a:pt x="15"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307" name="Freeform 91"/>
            <p:cNvSpPr>
              <a:spLocks/>
            </p:cNvSpPr>
            <p:nvPr/>
          </p:nvSpPr>
          <p:spPr bwMode="auto">
            <a:xfrm>
              <a:off x="5355" y="3308"/>
              <a:ext cx="211" cy="128"/>
            </a:xfrm>
            <a:custGeom>
              <a:avLst/>
              <a:gdLst/>
              <a:ahLst/>
              <a:cxnLst>
                <a:cxn ang="0">
                  <a:pos x="71" y="97"/>
                </a:cxn>
                <a:cxn ang="0">
                  <a:pos x="77" y="91"/>
                </a:cxn>
                <a:cxn ang="0">
                  <a:pos x="82" y="85"/>
                </a:cxn>
                <a:cxn ang="0">
                  <a:pos x="69" y="70"/>
                </a:cxn>
                <a:cxn ang="0">
                  <a:pos x="57" y="55"/>
                </a:cxn>
                <a:cxn ang="0">
                  <a:pos x="44" y="55"/>
                </a:cxn>
                <a:cxn ang="0">
                  <a:pos x="34" y="58"/>
                </a:cxn>
                <a:cxn ang="0">
                  <a:pos x="31" y="48"/>
                </a:cxn>
                <a:cxn ang="0">
                  <a:pos x="28" y="40"/>
                </a:cxn>
                <a:cxn ang="0">
                  <a:pos x="18" y="37"/>
                </a:cxn>
                <a:cxn ang="0">
                  <a:pos x="10" y="35"/>
                </a:cxn>
                <a:cxn ang="0">
                  <a:pos x="11" y="33"/>
                </a:cxn>
                <a:cxn ang="0">
                  <a:pos x="20" y="30"/>
                </a:cxn>
                <a:cxn ang="0">
                  <a:pos x="25" y="25"/>
                </a:cxn>
                <a:cxn ang="0">
                  <a:pos x="17" y="24"/>
                </a:cxn>
                <a:cxn ang="0">
                  <a:pos x="7" y="20"/>
                </a:cxn>
                <a:cxn ang="0">
                  <a:pos x="1" y="14"/>
                </a:cxn>
                <a:cxn ang="0">
                  <a:pos x="8" y="5"/>
                </a:cxn>
                <a:cxn ang="0">
                  <a:pos x="21" y="3"/>
                </a:cxn>
                <a:cxn ang="0">
                  <a:pos x="31" y="10"/>
                </a:cxn>
                <a:cxn ang="0">
                  <a:pos x="32" y="20"/>
                </a:cxn>
                <a:cxn ang="0">
                  <a:pos x="30" y="27"/>
                </a:cxn>
                <a:cxn ang="0">
                  <a:pos x="32" y="34"/>
                </a:cxn>
                <a:cxn ang="0">
                  <a:pos x="42" y="37"/>
                </a:cxn>
                <a:cxn ang="0">
                  <a:pos x="54" y="33"/>
                </a:cxn>
                <a:cxn ang="0">
                  <a:pos x="62" y="25"/>
                </a:cxn>
                <a:cxn ang="0">
                  <a:pos x="71" y="18"/>
                </a:cxn>
                <a:cxn ang="0">
                  <a:pos x="94" y="23"/>
                </a:cxn>
                <a:cxn ang="0">
                  <a:pos x="132" y="40"/>
                </a:cxn>
                <a:cxn ang="0">
                  <a:pos x="154" y="54"/>
                </a:cxn>
                <a:cxn ang="0">
                  <a:pos x="165" y="68"/>
                </a:cxn>
                <a:cxn ang="0">
                  <a:pos x="178" y="94"/>
                </a:cxn>
                <a:cxn ang="0">
                  <a:pos x="199" y="118"/>
                </a:cxn>
                <a:cxn ang="0">
                  <a:pos x="209" y="128"/>
                </a:cxn>
                <a:cxn ang="0">
                  <a:pos x="195" y="127"/>
                </a:cxn>
                <a:cxn ang="0">
                  <a:pos x="167" y="110"/>
                </a:cxn>
                <a:cxn ang="0">
                  <a:pos x="144" y="92"/>
                </a:cxn>
                <a:cxn ang="0">
                  <a:pos x="135" y="97"/>
                </a:cxn>
                <a:cxn ang="0">
                  <a:pos x="129" y="108"/>
                </a:cxn>
                <a:cxn ang="0">
                  <a:pos x="111" y="111"/>
                </a:cxn>
                <a:cxn ang="0">
                  <a:pos x="92" y="104"/>
                </a:cxn>
                <a:cxn ang="0">
                  <a:pos x="79" y="101"/>
                </a:cxn>
              </a:cxnLst>
              <a:rect l="0" t="0" r="r" b="b"/>
              <a:pathLst>
                <a:path w="211" h="128">
                  <a:moveTo>
                    <a:pt x="69" y="101"/>
                  </a:moveTo>
                  <a:lnTo>
                    <a:pt x="71" y="97"/>
                  </a:lnTo>
                  <a:lnTo>
                    <a:pt x="71" y="91"/>
                  </a:lnTo>
                  <a:lnTo>
                    <a:pt x="77" y="91"/>
                  </a:lnTo>
                  <a:lnTo>
                    <a:pt x="82" y="91"/>
                  </a:lnTo>
                  <a:lnTo>
                    <a:pt x="82" y="85"/>
                  </a:lnTo>
                  <a:lnTo>
                    <a:pt x="82" y="80"/>
                  </a:lnTo>
                  <a:lnTo>
                    <a:pt x="69" y="70"/>
                  </a:lnTo>
                  <a:lnTo>
                    <a:pt x="61" y="58"/>
                  </a:lnTo>
                  <a:lnTo>
                    <a:pt x="57" y="55"/>
                  </a:lnTo>
                  <a:lnTo>
                    <a:pt x="51" y="54"/>
                  </a:lnTo>
                  <a:lnTo>
                    <a:pt x="44" y="55"/>
                  </a:lnTo>
                  <a:lnTo>
                    <a:pt x="37" y="60"/>
                  </a:lnTo>
                  <a:lnTo>
                    <a:pt x="34" y="58"/>
                  </a:lnTo>
                  <a:lnTo>
                    <a:pt x="31" y="55"/>
                  </a:lnTo>
                  <a:lnTo>
                    <a:pt x="31" y="48"/>
                  </a:lnTo>
                  <a:lnTo>
                    <a:pt x="30" y="44"/>
                  </a:lnTo>
                  <a:lnTo>
                    <a:pt x="28" y="40"/>
                  </a:lnTo>
                  <a:lnTo>
                    <a:pt x="22" y="35"/>
                  </a:lnTo>
                  <a:lnTo>
                    <a:pt x="18" y="37"/>
                  </a:lnTo>
                  <a:lnTo>
                    <a:pt x="14" y="37"/>
                  </a:lnTo>
                  <a:lnTo>
                    <a:pt x="10" y="35"/>
                  </a:lnTo>
                  <a:lnTo>
                    <a:pt x="7" y="31"/>
                  </a:lnTo>
                  <a:lnTo>
                    <a:pt x="11" y="33"/>
                  </a:lnTo>
                  <a:lnTo>
                    <a:pt x="14" y="35"/>
                  </a:lnTo>
                  <a:lnTo>
                    <a:pt x="20" y="30"/>
                  </a:lnTo>
                  <a:lnTo>
                    <a:pt x="25" y="27"/>
                  </a:lnTo>
                  <a:lnTo>
                    <a:pt x="25" y="25"/>
                  </a:lnTo>
                  <a:lnTo>
                    <a:pt x="25" y="25"/>
                  </a:lnTo>
                  <a:lnTo>
                    <a:pt x="17" y="24"/>
                  </a:lnTo>
                  <a:lnTo>
                    <a:pt x="10" y="21"/>
                  </a:lnTo>
                  <a:lnTo>
                    <a:pt x="7" y="20"/>
                  </a:lnTo>
                  <a:lnTo>
                    <a:pt x="4" y="17"/>
                  </a:lnTo>
                  <a:lnTo>
                    <a:pt x="1" y="14"/>
                  </a:lnTo>
                  <a:lnTo>
                    <a:pt x="0" y="10"/>
                  </a:lnTo>
                  <a:lnTo>
                    <a:pt x="8" y="5"/>
                  </a:lnTo>
                  <a:lnTo>
                    <a:pt x="15" y="0"/>
                  </a:lnTo>
                  <a:lnTo>
                    <a:pt x="21" y="3"/>
                  </a:lnTo>
                  <a:lnTo>
                    <a:pt x="27" y="5"/>
                  </a:lnTo>
                  <a:lnTo>
                    <a:pt x="31" y="10"/>
                  </a:lnTo>
                  <a:lnTo>
                    <a:pt x="35" y="15"/>
                  </a:lnTo>
                  <a:lnTo>
                    <a:pt x="32" y="20"/>
                  </a:lnTo>
                  <a:lnTo>
                    <a:pt x="30" y="24"/>
                  </a:lnTo>
                  <a:lnTo>
                    <a:pt x="30" y="27"/>
                  </a:lnTo>
                  <a:lnTo>
                    <a:pt x="31" y="31"/>
                  </a:lnTo>
                  <a:lnTo>
                    <a:pt x="32" y="34"/>
                  </a:lnTo>
                  <a:lnTo>
                    <a:pt x="35" y="35"/>
                  </a:lnTo>
                  <a:lnTo>
                    <a:pt x="42" y="37"/>
                  </a:lnTo>
                  <a:lnTo>
                    <a:pt x="48" y="35"/>
                  </a:lnTo>
                  <a:lnTo>
                    <a:pt x="54" y="33"/>
                  </a:lnTo>
                  <a:lnTo>
                    <a:pt x="58" y="30"/>
                  </a:lnTo>
                  <a:lnTo>
                    <a:pt x="62" y="25"/>
                  </a:lnTo>
                  <a:lnTo>
                    <a:pt x="67" y="21"/>
                  </a:lnTo>
                  <a:lnTo>
                    <a:pt x="71" y="18"/>
                  </a:lnTo>
                  <a:lnTo>
                    <a:pt x="77" y="17"/>
                  </a:lnTo>
                  <a:lnTo>
                    <a:pt x="94" y="23"/>
                  </a:lnTo>
                  <a:lnTo>
                    <a:pt x="114" y="31"/>
                  </a:lnTo>
                  <a:lnTo>
                    <a:pt x="132" y="40"/>
                  </a:lnTo>
                  <a:lnTo>
                    <a:pt x="148" y="48"/>
                  </a:lnTo>
                  <a:lnTo>
                    <a:pt x="154" y="54"/>
                  </a:lnTo>
                  <a:lnTo>
                    <a:pt x="159" y="61"/>
                  </a:lnTo>
                  <a:lnTo>
                    <a:pt x="165" y="68"/>
                  </a:lnTo>
                  <a:lnTo>
                    <a:pt x="169" y="77"/>
                  </a:lnTo>
                  <a:lnTo>
                    <a:pt x="178" y="94"/>
                  </a:lnTo>
                  <a:lnTo>
                    <a:pt x="188" y="108"/>
                  </a:lnTo>
                  <a:lnTo>
                    <a:pt x="199" y="118"/>
                  </a:lnTo>
                  <a:lnTo>
                    <a:pt x="211" y="128"/>
                  </a:lnTo>
                  <a:lnTo>
                    <a:pt x="209" y="128"/>
                  </a:lnTo>
                  <a:lnTo>
                    <a:pt x="209" y="128"/>
                  </a:lnTo>
                  <a:lnTo>
                    <a:pt x="195" y="127"/>
                  </a:lnTo>
                  <a:lnTo>
                    <a:pt x="181" y="127"/>
                  </a:lnTo>
                  <a:lnTo>
                    <a:pt x="167" y="110"/>
                  </a:lnTo>
                  <a:lnTo>
                    <a:pt x="151" y="92"/>
                  </a:lnTo>
                  <a:lnTo>
                    <a:pt x="144" y="92"/>
                  </a:lnTo>
                  <a:lnTo>
                    <a:pt x="138" y="94"/>
                  </a:lnTo>
                  <a:lnTo>
                    <a:pt x="135" y="97"/>
                  </a:lnTo>
                  <a:lnTo>
                    <a:pt x="129" y="98"/>
                  </a:lnTo>
                  <a:lnTo>
                    <a:pt x="129" y="108"/>
                  </a:lnTo>
                  <a:lnTo>
                    <a:pt x="127" y="114"/>
                  </a:lnTo>
                  <a:lnTo>
                    <a:pt x="111" y="111"/>
                  </a:lnTo>
                  <a:lnTo>
                    <a:pt x="98" y="107"/>
                  </a:lnTo>
                  <a:lnTo>
                    <a:pt x="92" y="104"/>
                  </a:lnTo>
                  <a:lnTo>
                    <a:pt x="87" y="102"/>
                  </a:lnTo>
                  <a:lnTo>
                    <a:pt x="79" y="101"/>
                  </a:lnTo>
                  <a:lnTo>
                    <a:pt x="69" y="101"/>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308" name="Freeform 92"/>
            <p:cNvSpPr>
              <a:spLocks/>
            </p:cNvSpPr>
            <p:nvPr/>
          </p:nvSpPr>
          <p:spPr bwMode="auto">
            <a:xfrm>
              <a:off x="3317" y="3312"/>
              <a:ext cx="14" cy="10"/>
            </a:xfrm>
            <a:custGeom>
              <a:avLst/>
              <a:gdLst/>
              <a:ahLst/>
              <a:cxnLst>
                <a:cxn ang="0">
                  <a:pos x="4" y="0"/>
                </a:cxn>
                <a:cxn ang="0">
                  <a:pos x="9" y="0"/>
                </a:cxn>
                <a:cxn ang="0">
                  <a:pos x="14" y="0"/>
                </a:cxn>
                <a:cxn ang="0">
                  <a:pos x="14" y="3"/>
                </a:cxn>
                <a:cxn ang="0">
                  <a:pos x="14" y="6"/>
                </a:cxn>
                <a:cxn ang="0">
                  <a:pos x="13" y="9"/>
                </a:cxn>
                <a:cxn ang="0">
                  <a:pos x="12" y="10"/>
                </a:cxn>
                <a:cxn ang="0">
                  <a:pos x="10" y="10"/>
                </a:cxn>
                <a:cxn ang="0">
                  <a:pos x="10" y="10"/>
                </a:cxn>
                <a:cxn ang="0">
                  <a:pos x="4" y="9"/>
                </a:cxn>
                <a:cxn ang="0">
                  <a:pos x="0" y="6"/>
                </a:cxn>
                <a:cxn ang="0">
                  <a:pos x="2" y="3"/>
                </a:cxn>
                <a:cxn ang="0">
                  <a:pos x="4" y="0"/>
                </a:cxn>
              </a:cxnLst>
              <a:rect l="0" t="0" r="r" b="b"/>
              <a:pathLst>
                <a:path w="14" h="10">
                  <a:moveTo>
                    <a:pt x="4" y="0"/>
                  </a:moveTo>
                  <a:lnTo>
                    <a:pt x="9" y="0"/>
                  </a:lnTo>
                  <a:lnTo>
                    <a:pt x="14" y="0"/>
                  </a:lnTo>
                  <a:lnTo>
                    <a:pt x="14" y="3"/>
                  </a:lnTo>
                  <a:lnTo>
                    <a:pt x="14" y="6"/>
                  </a:lnTo>
                  <a:lnTo>
                    <a:pt x="13" y="9"/>
                  </a:lnTo>
                  <a:lnTo>
                    <a:pt x="12" y="10"/>
                  </a:lnTo>
                  <a:lnTo>
                    <a:pt x="10" y="10"/>
                  </a:lnTo>
                  <a:lnTo>
                    <a:pt x="10" y="10"/>
                  </a:lnTo>
                  <a:lnTo>
                    <a:pt x="4" y="9"/>
                  </a:lnTo>
                  <a:lnTo>
                    <a:pt x="0" y="6"/>
                  </a:lnTo>
                  <a:lnTo>
                    <a:pt x="2" y="3"/>
                  </a:lnTo>
                  <a:lnTo>
                    <a:pt x="4"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309" name="Freeform 93"/>
            <p:cNvSpPr>
              <a:spLocks/>
            </p:cNvSpPr>
            <p:nvPr/>
          </p:nvSpPr>
          <p:spPr bwMode="auto">
            <a:xfrm>
              <a:off x="5215" y="3313"/>
              <a:ext cx="48" cy="55"/>
            </a:xfrm>
            <a:custGeom>
              <a:avLst/>
              <a:gdLst/>
              <a:ahLst/>
              <a:cxnLst>
                <a:cxn ang="0">
                  <a:pos x="48" y="12"/>
                </a:cxn>
                <a:cxn ang="0">
                  <a:pos x="42" y="12"/>
                </a:cxn>
                <a:cxn ang="0">
                  <a:pos x="35" y="13"/>
                </a:cxn>
                <a:cxn ang="0">
                  <a:pos x="35" y="22"/>
                </a:cxn>
                <a:cxn ang="0">
                  <a:pos x="37" y="30"/>
                </a:cxn>
                <a:cxn ang="0">
                  <a:pos x="40" y="40"/>
                </a:cxn>
                <a:cxn ang="0">
                  <a:pos x="42" y="50"/>
                </a:cxn>
                <a:cxn ang="0">
                  <a:pos x="40" y="50"/>
                </a:cxn>
                <a:cxn ang="0">
                  <a:pos x="37" y="49"/>
                </a:cxn>
                <a:cxn ang="0">
                  <a:pos x="28" y="38"/>
                </a:cxn>
                <a:cxn ang="0">
                  <a:pos x="20" y="26"/>
                </a:cxn>
                <a:cxn ang="0">
                  <a:pos x="17" y="28"/>
                </a:cxn>
                <a:cxn ang="0">
                  <a:pos x="15" y="29"/>
                </a:cxn>
                <a:cxn ang="0">
                  <a:pos x="14" y="42"/>
                </a:cxn>
                <a:cxn ang="0">
                  <a:pos x="17" y="55"/>
                </a:cxn>
                <a:cxn ang="0">
                  <a:pos x="14" y="53"/>
                </a:cxn>
                <a:cxn ang="0">
                  <a:pos x="11" y="52"/>
                </a:cxn>
                <a:cxn ang="0">
                  <a:pos x="8" y="52"/>
                </a:cxn>
                <a:cxn ang="0">
                  <a:pos x="7" y="49"/>
                </a:cxn>
                <a:cxn ang="0">
                  <a:pos x="4" y="36"/>
                </a:cxn>
                <a:cxn ang="0">
                  <a:pos x="0" y="23"/>
                </a:cxn>
                <a:cxn ang="0">
                  <a:pos x="5" y="12"/>
                </a:cxn>
                <a:cxn ang="0">
                  <a:pos x="11" y="0"/>
                </a:cxn>
                <a:cxn ang="0">
                  <a:pos x="17" y="5"/>
                </a:cxn>
                <a:cxn ang="0">
                  <a:pos x="24" y="9"/>
                </a:cxn>
                <a:cxn ang="0">
                  <a:pos x="30" y="6"/>
                </a:cxn>
                <a:cxn ang="0">
                  <a:pos x="35" y="3"/>
                </a:cxn>
                <a:cxn ang="0">
                  <a:pos x="41" y="3"/>
                </a:cxn>
                <a:cxn ang="0">
                  <a:pos x="48" y="3"/>
                </a:cxn>
                <a:cxn ang="0">
                  <a:pos x="48" y="8"/>
                </a:cxn>
                <a:cxn ang="0">
                  <a:pos x="48" y="12"/>
                </a:cxn>
              </a:cxnLst>
              <a:rect l="0" t="0" r="r" b="b"/>
              <a:pathLst>
                <a:path w="48" h="55">
                  <a:moveTo>
                    <a:pt x="48" y="12"/>
                  </a:moveTo>
                  <a:lnTo>
                    <a:pt x="42" y="12"/>
                  </a:lnTo>
                  <a:lnTo>
                    <a:pt x="35" y="13"/>
                  </a:lnTo>
                  <a:lnTo>
                    <a:pt x="35" y="22"/>
                  </a:lnTo>
                  <a:lnTo>
                    <a:pt x="37" y="30"/>
                  </a:lnTo>
                  <a:lnTo>
                    <a:pt x="40" y="40"/>
                  </a:lnTo>
                  <a:lnTo>
                    <a:pt x="42" y="50"/>
                  </a:lnTo>
                  <a:lnTo>
                    <a:pt x="40" y="50"/>
                  </a:lnTo>
                  <a:lnTo>
                    <a:pt x="37" y="49"/>
                  </a:lnTo>
                  <a:lnTo>
                    <a:pt x="28" y="38"/>
                  </a:lnTo>
                  <a:lnTo>
                    <a:pt x="20" y="26"/>
                  </a:lnTo>
                  <a:lnTo>
                    <a:pt x="17" y="28"/>
                  </a:lnTo>
                  <a:lnTo>
                    <a:pt x="15" y="29"/>
                  </a:lnTo>
                  <a:lnTo>
                    <a:pt x="14" y="42"/>
                  </a:lnTo>
                  <a:lnTo>
                    <a:pt x="17" y="55"/>
                  </a:lnTo>
                  <a:lnTo>
                    <a:pt x="14" y="53"/>
                  </a:lnTo>
                  <a:lnTo>
                    <a:pt x="11" y="52"/>
                  </a:lnTo>
                  <a:lnTo>
                    <a:pt x="8" y="52"/>
                  </a:lnTo>
                  <a:lnTo>
                    <a:pt x="7" y="49"/>
                  </a:lnTo>
                  <a:lnTo>
                    <a:pt x="4" y="36"/>
                  </a:lnTo>
                  <a:lnTo>
                    <a:pt x="0" y="23"/>
                  </a:lnTo>
                  <a:lnTo>
                    <a:pt x="5" y="12"/>
                  </a:lnTo>
                  <a:lnTo>
                    <a:pt x="11" y="0"/>
                  </a:lnTo>
                  <a:lnTo>
                    <a:pt x="17" y="5"/>
                  </a:lnTo>
                  <a:lnTo>
                    <a:pt x="24" y="9"/>
                  </a:lnTo>
                  <a:lnTo>
                    <a:pt x="30" y="6"/>
                  </a:lnTo>
                  <a:lnTo>
                    <a:pt x="35" y="3"/>
                  </a:lnTo>
                  <a:lnTo>
                    <a:pt x="41" y="3"/>
                  </a:lnTo>
                  <a:lnTo>
                    <a:pt x="48" y="3"/>
                  </a:lnTo>
                  <a:lnTo>
                    <a:pt x="48" y="8"/>
                  </a:lnTo>
                  <a:lnTo>
                    <a:pt x="48" y="12"/>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310" name="Freeform 94"/>
            <p:cNvSpPr>
              <a:spLocks/>
            </p:cNvSpPr>
            <p:nvPr/>
          </p:nvSpPr>
          <p:spPr bwMode="auto">
            <a:xfrm>
              <a:off x="5066" y="3381"/>
              <a:ext cx="100" cy="32"/>
            </a:xfrm>
            <a:custGeom>
              <a:avLst/>
              <a:gdLst/>
              <a:ahLst/>
              <a:cxnLst>
                <a:cxn ang="0">
                  <a:pos x="0" y="0"/>
                </a:cxn>
                <a:cxn ang="0">
                  <a:pos x="12" y="0"/>
                </a:cxn>
                <a:cxn ang="0">
                  <a:pos x="23" y="0"/>
                </a:cxn>
                <a:cxn ang="0">
                  <a:pos x="32" y="5"/>
                </a:cxn>
                <a:cxn ang="0">
                  <a:pos x="40" y="12"/>
                </a:cxn>
                <a:cxn ang="0">
                  <a:pos x="54" y="10"/>
                </a:cxn>
                <a:cxn ang="0">
                  <a:pos x="69" y="8"/>
                </a:cxn>
                <a:cxn ang="0">
                  <a:pos x="84" y="18"/>
                </a:cxn>
                <a:cxn ang="0">
                  <a:pos x="100" y="29"/>
                </a:cxn>
                <a:cxn ang="0">
                  <a:pos x="100" y="31"/>
                </a:cxn>
                <a:cxn ang="0">
                  <a:pos x="99" y="32"/>
                </a:cxn>
                <a:cxn ang="0">
                  <a:pos x="77" y="29"/>
                </a:cxn>
                <a:cxn ang="0">
                  <a:pos x="56" y="27"/>
                </a:cxn>
                <a:cxn ang="0">
                  <a:pos x="33" y="24"/>
                </a:cxn>
                <a:cxn ang="0">
                  <a:pos x="12" y="21"/>
                </a:cxn>
                <a:cxn ang="0">
                  <a:pos x="7" y="15"/>
                </a:cxn>
                <a:cxn ang="0">
                  <a:pos x="3" y="11"/>
                </a:cxn>
                <a:cxn ang="0">
                  <a:pos x="0" y="5"/>
                </a:cxn>
                <a:cxn ang="0">
                  <a:pos x="0" y="0"/>
                </a:cxn>
              </a:cxnLst>
              <a:rect l="0" t="0" r="r" b="b"/>
              <a:pathLst>
                <a:path w="100" h="32">
                  <a:moveTo>
                    <a:pt x="0" y="0"/>
                  </a:moveTo>
                  <a:lnTo>
                    <a:pt x="12" y="0"/>
                  </a:lnTo>
                  <a:lnTo>
                    <a:pt x="23" y="0"/>
                  </a:lnTo>
                  <a:lnTo>
                    <a:pt x="32" y="5"/>
                  </a:lnTo>
                  <a:lnTo>
                    <a:pt x="40" y="12"/>
                  </a:lnTo>
                  <a:lnTo>
                    <a:pt x="54" y="10"/>
                  </a:lnTo>
                  <a:lnTo>
                    <a:pt x="69" y="8"/>
                  </a:lnTo>
                  <a:lnTo>
                    <a:pt x="84" y="18"/>
                  </a:lnTo>
                  <a:lnTo>
                    <a:pt x="100" y="29"/>
                  </a:lnTo>
                  <a:lnTo>
                    <a:pt x="100" y="31"/>
                  </a:lnTo>
                  <a:lnTo>
                    <a:pt x="99" y="32"/>
                  </a:lnTo>
                  <a:lnTo>
                    <a:pt x="77" y="29"/>
                  </a:lnTo>
                  <a:lnTo>
                    <a:pt x="56" y="27"/>
                  </a:lnTo>
                  <a:lnTo>
                    <a:pt x="33" y="24"/>
                  </a:lnTo>
                  <a:lnTo>
                    <a:pt x="12" y="21"/>
                  </a:lnTo>
                  <a:lnTo>
                    <a:pt x="7" y="15"/>
                  </a:lnTo>
                  <a:lnTo>
                    <a:pt x="3" y="11"/>
                  </a:lnTo>
                  <a:lnTo>
                    <a:pt x="0" y="5"/>
                  </a:lnTo>
                  <a:lnTo>
                    <a:pt x="0"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311" name="Freeform 95"/>
            <p:cNvSpPr>
              <a:spLocks/>
            </p:cNvSpPr>
            <p:nvPr/>
          </p:nvSpPr>
          <p:spPr bwMode="auto">
            <a:xfrm>
              <a:off x="5108" y="3443"/>
              <a:ext cx="446" cy="356"/>
            </a:xfrm>
            <a:custGeom>
              <a:avLst/>
              <a:gdLst/>
              <a:ahLst/>
              <a:cxnLst>
                <a:cxn ang="0">
                  <a:pos x="145" y="70"/>
                </a:cxn>
                <a:cxn ang="0">
                  <a:pos x="158" y="57"/>
                </a:cxn>
                <a:cxn ang="0">
                  <a:pos x="161" y="45"/>
                </a:cxn>
                <a:cxn ang="0">
                  <a:pos x="199" y="46"/>
                </a:cxn>
                <a:cxn ang="0">
                  <a:pos x="217" y="53"/>
                </a:cxn>
                <a:cxn ang="0">
                  <a:pos x="219" y="33"/>
                </a:cxn>
                <a:cxn ang="0">
                  <a:pos x="237" y="15"/>
                </a:cxn>
                <a:cxn ang="0">
                  <a:pos x="249" y="16"/>
                </a:cxn>
                <a:cxn ang="0">
                  <a:pos x="252" y="2"/>
                </a:cxn>
                <a:cxn ang="0">
                  <a:pos x="285" y="15"/>
                </a:cxn>
                <a:cxn ang="0">
                  <a:pos x="299" y="23"/>
                </a:cxn>
                <a:cxn ang="0">
                  <a:pos x="289" y="35"/>
                </a:cxn>
                <a:cxn ang="0">
                  <a:pos x="326" y="20"/>
                </a:cxn>
                <a:cxn ang="0">
                  <a:pos x="368" y="9"/>
                </a:cxn>
                <a:cxn ang="0">
                  <a:pos x="376" y="40"/>
                </a:cxn>
                <a:cxn ang="0">
                  <a:pos x="386" y="59"/>
                </a:cxn>
                <a:cxn ang="0">
                  <a:pos x="389" y="89"/>
                </a:cxn>
                <a:cxn ang="0">
                  <a:pos x="404" y="109"/>
                </a:cxn>
                <a:cxn ang="0">
                  <a:pos x="419" y="137"/>
                </a:cxn>
                <a:cxn ang="0">
                  <a:pos x="435" y="162"/>
                </a:cxn>
                <a:cxn ang="0">
                  <a:pos x="446" y="189"/>
                </a:cxn>
                <a:cxn ang="0">
                  <a:pos x="444" y="216"/>
                </a:cxn>
                <a:cxn ang="0">
                  <a:pos x="419" y="259"/>
                </a:cxn>
                <a:cxn ang="0">
                  <a:pos x="379" y="299"/>
                </a:cxn>
                <a:cxn ang="0">
                  <a:pos x="346" y="340"/>
                </a:cxn>
                <a:cxn ang="0">
                  <a:pos x="309" y="353"/>
                </a:cxn>
                <a:cxn ang="0">
                  <a:pos x="295" y="346"/>
                </a:cxn>
                <a:cxn ang="0">
                  <a:pos x="261" y="349"/>
                </a:cxn>
                <a:cxn ang="0">
                  <a:pos x="242" y="336"/>
                </a:cxn>
                <a:cxn ang="0">
                  <a:pos x="247" y="317"/>
                </a:cxn>
                <a:cxn ang="0">
                  <a:pos x="241" y="310"/>
                </a:cxn>
                <a:cxn ang="0">
                  <a:pos x="234" y="304"/>
                </a:cxn>
                <a:cxn ang="0">
                  <a:pos x="227" y="307"/>
                </a:cxn>
                <a:cxn ang="0">
                  <a:pos x="238" y="302"/>
                </a:cxn>
                <a:cxn ang="0">
                  <a:pos x="247" y="293"/>
                </a:cxn>
                <a:cxn ang="0">
                  <a:pos x="229" y="293"/>
                </a:cxn>
                <a:cxn ang="0">
                  <a:pos x="212" y="282"/>
                </a:cxn>
                <a:cxn ang="0">
                  <a:pos x="195" y="266"/>
                </a:cxn>
                <a:cxn ang="0">
                  <a:pos x="171" y="264"/>
                </a:cxn>
                <a:cxn ang="0">
                  <a:pos x="114" y="282"/>
                </a:cxn>
                <a:cxn ang="0">
                  <a:pos x="54" y="293"/>
                </a:cxn>
                <a:cxn ang="0">
                  <a:pos x="27" y="307"/>
                </a:cxn>
                <a:cxn ang="0">
                  <a:pos x="5" y="303"/>
                </a:cxn>
                <a:cxn ang="0">
                  <a:pos x="5" y="287"/>
                </a:cxn>
                <a:cxn ang="0">
                  <a:pos x="15" y="263"/>
                </a:cxn>
                <a:cxn ang="0">
                  <a:pos x="15" y="199"/>
                </a:cxn>
                <a:cxn ang="0">
                  <a:pos x="18" y="157"/>
                </a:cxn>
                <a:cxn ang="0">
                  <a:pos x="30" y="140"/>
                </a:cxn>
                <a:cxn ang="0">
                  <a:pos x="41" y="135"/>
                </a:cxn>
                <a:cxn ang="0">
                  <a:pos x="84" y="116"/>
                </a:cxn>
                <a:cxn ang="0">
                  <a:pos x="114" y="100"/>
                </a:cxn>
                <a:cxn ang="0">
                  <a:pos x="138" y="77"/>
                </a:cxn>
              </a:cxnLst>
              <a:rect l="0" t="0" r="r" b="b"/>
              <a:pathLst>
                <a:path w="446" h="356">
                  <a:moveTo>
                    <a:pt x="145" y="77"/>
                  </a:moveTo>
                  <a:lnTo>
                    <a:pt x="145" y="75"/>
                  </a:lnTo>
                  <a:lnTo>
                    <a:pt x="145" y="70"/>
                  </a:lnTo>
                  <a:lnTo>
                    <a:pt x="151" y="67"/>
                  </a:lnTo>
                  <a:lnTo>
                    <a:pt x="157" y="62"/>
                  </a:lnTo>
                  <a:lnTo>
                    <a:pt x="158" y="57"/>
                  </a:lnTo>
                  <a:lnTo>
                    <a:pt x="161" y="53"/>
                  </a:lnTo>
                  <a:lnTo>
                    <a:pt x="161" y="49"/>
                  </a:lnTo>
                  <a:lnTo>
                    <a:pt x="161" y="45"/>
                  </a:lnTo>
                  <a:lnTo>
                    <a:pt x="177" y="40"/>
                  </a:lnTo>
                  <a:lnTo>
                    <a:pt x="192" y="37"/>
                  </a:lnTo>
                  <a:lnTo>
                    <a:pt x="199" y="46"/>
                  </a:lnTo>
                  <a:lnTo>
                    <a:pt x="207" y="55"/>
                  </a:lnTo>
                  <a:lnTo>
                    <a:pt x="212" y="53"/>
                  </a:lnTo>
                  <a:lnTo>
                    <a:pt x="217" y="53"/>
                  </a:lnTo>
                  <a:lnTo>
                    <a:pt x="218" y="45"/>
                  </a:lnTo>
                  <a:lnTo>
                    <a:pt x="218" y="39"/>
                  </a:lnTo>
                  <a:lnTo>
                    <a:pt x="219" y="33"/>
                  </a:lnTo>
                  <a:lnTo>
                    <a:pt x="222" y="29"/>
                  </a:lnTo>
                  <a:lnTo>
                    <a:pt x="228" y="22"/>
                  </a:lnTo>
                  <a:lnTo>
                    <a:pt x="237" y="15"/>
                  </a:lnTo>
                  <a:lnTo>
                    <a:pt x="242" y="16"/>
                  </a:lnTo>
                  <a:lnTo>
                    <a:pt x="247" y="16"/>
                  </a:lnTo>
                  <a:lnTo>
                    <a:pt x="249" y="16"/>
                  </a:lnTo>
                  <a:lnTo>
                    <a:pt x="254" y="15"/>
                  </a:lnTo>
                  <a:lnTo>
                    <a:pt x="252" y="9"/>
                  </a:lnTo>
                  <a:lnTo>
                    <a:pt x="252" y="2"/>
                  </a:lnTo>
                  <a:lnTo>
                    <a:pt x="262" y="7"/>
                  </a:lnTo>
                  <a:lnTo>
                    <a:pt x="274" y="12"/>
                  </a:lnTo>
                  <a:lnTo>
                    <a:pt x="285" y="15"/>
                  </a:lnTo>
                  <a:lnTo>
                    <a:pt x="299" y="17"/>
                  </a:lnTo>
                  <a:lnTo>
                    <a:pt x="299" y="20"/>
                  </a:lnTo>
                  <a:lnTo>
                    <a:pt x="299" y="23"/>
                  </a:lnTo>
                  <a:lnTo>
                    <a:pt x="295" y="26"/>
                  </a:lnTo>
                  <a:lnTo>
                    <a:pt x="291" y="30"/>
                  </a:lnTo>
                  <a:lnTo>
                    <a:pt x="289" y="35"/>
                  </a:lnTo>
                  <a:lnTo>
                    <a:pt x="288" y="42"/>
                  </a:lnTo>
                  <a:lnTo>
                    <a:pt x="308" y="30"/>
                  </a:lnTo>
                  <a:lnTo>
                    <a:pt x="326" y="20"/>
                  </a:lnTo>
                  <a:lnTo>
                    <a:pt x="346" y="10"/>
                  </a:lnTo>
                  <a:lnTo>
                    <a:pt x="366" y="0"/>
                  </a:lnTo>
                  <a:lnTo>
                    <a:pt x="368" y="9"/>
                  </a:lnTo>
                  <a:lnTo>
                    <a:pt x="371" y="22"/>
                  </a:lnTo>
                  <a:lnTo>
                    <a:pt x="374" y="33"/>
                  </a:lnTo>
                  <a:lnTo>
                    <a:pt x="376" y="40"/>
                  </a:lnTo>
                  <a:lnTo>
                    <a:pt x="382" y="43"/>
                  </a:lnTo>
                  <a:lnTo>
                    <a:pt x="388" y="46"/>
                  </a:lnTo>
                  <a:lnTo>
                    <a:pt x="386" y="59"/>
                  </a:lnTo>
                  <a:lnTo>
                    <a:pt x="386" y="70"/>
                  </a:lnTo>
                  <a:lnTo>
                    <a:pt x="388" y="80"/>
                  </a:lnTo>
                  <a:lnTo>
                    <a:pt x="389" y="89"/>
                  </a:lnTo>
                  <a:lnTo>
                    <a:pt x="392" y="96"/>
                  </a:lnTo>
                  <a:lnTo>
                    <a:pt x="396" y="102"/>
                  </a:lnTo>
                  <a:lnTo>
                    <a:pt x="404" y="109"/>
                  </a:lnTo>
                  <a:lnTo>
                    <a:pt x="412" y="116"/>
                  </a:lnTo>
                  <a:lnTo>
                    <a:pt x="415" y="127"/>
                  </a:lnTo>
                  <a:lnTo>
                    <a:pt x="419" y="137"/>
                  </a:lnTo>
                  <a:lnTo>
                    <a:pt x="425" y="146"/>
                  </a:lnTo>
                  <a:lnTo>
                    <a:pt x="429" y="155"/>
                  </a:lnTo>
                  <a:lnTo>
                    <a:pt x="435" y="162"/>
                  </a:lnTo>
                  <a:lnTo>
                    <a:pt x="439" y="170"/>
                  </a:lnTo>
                  <a:lnTo>
                    <a:pt x="444" y="179"/>
                  </a:lnTo>
                  <a:lnTo>
                    <a:pt x="446" y="189"/>
                  </a:lnTo>
                  <a:lnTo>
                    <a:pt x="446" y="197"/>
                  </a:lnTo>
                  <a:lnTo>
                    <a:pt x="446" y="206"/>
                  </a:lnTo>
                  <a:lnTo>
                    <a:pt x="444" y="216"/>
                  </a:lnTo>
                  <a:lnTo>
                    <a:pt x="441" y="224"/>
                  </a:lnTo>
                  <a:lnTo>
                    <a:pt x="432" y="242"/>
                  </a:lnTo>
                  <a:lnTo>
                    <a:pt x="419" y="259"/>
                  </a:lnTo>
                  <a:lnTo>
                    <a:pt x="406" y="274"/>
                  </a:lnTo>
                  <a:lnTo>
                    <a:pt x="392" y="287"/>
                  </a:lnTo>
                  <a:lnTo>
                    <a:pt x="379" y="299"/>
                  </a:lnTo>
                  <a:lnTo>
                    <a:pt x="369" y="309"/>
                  </a:lnTo>
                  <a:lnTo>
                    <a:pt x="358" y="324"/>
                  </a:lnTo>
                  <a:lnTo>
                    <a:pt x="346" y="340"/>
                  </a:lnTo>
                  <a:lnTo>
                    <a:pt x="336" y="344"/>
                  </a:lnTo>
                  <a:lnTo>
                    <a:pt x="322" y="349"/>
                  </a:lnTo>
                  <a:lnTo>
                    <a:pt x="309" y="353"/>
                  </a:lnTo>
                  <a:lnTo>
                    <a:pt x="299" y="356"/>
                  </a:lnTo>
                  <a:lnTo>
                    <a:pt x="296" y="350"/>
                  </a:lnTo>
                  <a:lnTo>
                    <a:pt x="295" y="346"/>
                  </a:lnTo>
                  <a:lnTo>
                    <a:pt x="282" y="347"/>
                  </a:lnTo>
                  <a:lnTo>
                    <a:pt x="271" y="352"/>
                  </a:lnTo>
                  <a:lnTo>
                    <a:pt x="261" y="349"/>
                  </a:lnTo>
                  <a:lnTo>
                    <a:pt x="248" y="344"/>
                  </a:lnTo>
                  <a:lnTo>
                    <a:pt x="245" y="340"/>
                  </a:lnTo>
                  <a:lnTo>
                    <a:pt x="242" y="336"/>
                  </a:lnTo>
                  <a:lnTo>
                    <a:pt x="247" y="327"/>
                  </a:lnTo>
                  <a:lnTo>
                    <a:pt x="248" y="320"/>
                  </a:lnTo>
                  <a:lnTo>
                    <a:pt x="247" y="317"/>
                  </a:lnTo>
                  <a:lnTo>
                    <a:pt x="245" y="314"/>
                  </a:lnTo>
                  <a:lnTo>
                    <a:pt x="244" y="313"/>
                  </a:lnTo>
                  <a:lnTo>
                    <a:pt x="241" y="310"/>
                  </a:lnTo>
                  <a:lnTo>
                    <a:pt x="239" y="307"/>
                  </a:lnTo>
                  <a:lnTo>
                    <a:pt x="238" y="303"/>
                  </a:lnTo>
                  <a:lnTo>
                    <a:pt x="234" y="304"/>
                  </a:lnTo>
                  <a:lnTo>
                    <a:pt x="231" y="307"/>
                  </a:lnTo>
                  <a:lnTo>
                    <a:pt x="229" y="307"/>
                  </a:lnTo>
                  <a:lnTo>
                    <a:pt x="227" y="307"/>
                  </a:lnTo>
                  <a:lnTo>
                    <a:pt x="229" y="303"/>
                  </a:lnTo>
                  <a:lnTo>
                    <a:pt x="234" y="302"/>
                  </a:lnTo>
                  <a:lnTo>
                    <a:pt x="238" y="302"/>
                  </a:lnTo>
                  <a:lnTo>
                    <a:pt x="244" y="302"/>
                  </a:lnTo>
                  <a:lnTo>
                    <a:pt x="245" y="297"/>
                  </a:lnTo>
                  <a:lnTo>
                    <a:pt x="247" y="293"/>
                  </a:lnTo>
                  <a:lnTo>
                    <a:pt x="245" y="289"/>
                  </a:lnTo>
                  <a:lnTo>
                    <a:pt x="245" y="283"/>
                  </a:lnTo>
                  <a:lnTo>
                    <a:pt x="229" y="293"/>
                  </a:lnTo>
                  <a:lnTo>
                    <a:pt x="214" y="303"/>
                  </a:lnTo>
                  <a:lnTo>
                    <a:pt x="214" y="290"/>
                  </a:lnTo>
                  <a:lnTo>
                    <a:pt x="212" y="282"/>
                  </a:lnTo>
                  <a:lnTo>
                    <a:pt x="209" y="276"/>
                  </a:lnTo>
                  <a:lnTo>
                    <a:pt x="204" y="269"/>
                  </a:lnTo>
                  <a:lnTo>
                    <a:pt x="195" y="266"/>
                  </a:lnTo>
                  <a:lnTo>
                    <a:pt x="187" y="266"/>
                  </a:lnTo>
                  <a:lnTo>
                    <a:pt x="178" y="264"/>
                  </a:lnTo>
                  <a:lnTo>
                    <a:pt x="171" y="264"/>
                  </a:lnTo>
                  <a:lnTo>
                    <a:pt x="155" y="267"/>
                  </a:lnTo>
                  <a:lnTo>
                    <a:pt x="141" y="270"/>
                  </a:lnTo>
                  <a:lnTo>
                    <a:pt x="114" y="282"/>
                  </a:lnTo>
                  <a:lnTo>
                    <a:pt x="88" y="292"/>
                  </a:lnTo>
                  <a:lnTo>
                    <a:pt x="71" y="293"/>
                  </a:lnTo>
                  <a:lnTo>
                    <a:pt x="54" y="293"/>
                  </a:lnTo>
                  <a:lnTo>
                    <a:pt x="47" y="299"/>
                  </a:lnTo>
                  <a:lnTo>
                    <a:pt x="38" y="304"/>
                  </a:lnTo>
                  <a:lnTo>
                    <a:pt x="27" y="307"/>
                  </a:lnTo>
                  <a:lnTo>
                    <a:pt x="15" y="307"/>
                  </a:lnTo>
                  <a:lnTo>
                    <a:pt x="10" y="306"/>
                  </a:lnTo>
                  <a:lnTo>
                    <a:pt x="5" y="303"/>
                  </a:lnTo>
                  <a:lnTo>
                    <a:pt x="2" y="299"/>
                  </a:lnTo>
                  <a:lnTo>
                    <a:pt x="0" y="293"/>
                  </a:lnTo>
                  <a:lnTo>
                    <a:pt x="5" y="287"/>
                  </a:lnTo>
                  <a:lnTo>
                    <a:pt x="10" y="280"/>
                  </a:lnTo>
                  <a:lnTo>
                    <a:pt x="12" y="272"/>
                  </a:lnTo>
                  <a:lnTo>
                    <a:pt x="15" y="263"/>
                  </a:lnTo>
                  <a:lnTo>
                    <a:pt x="17" y="243"/>
                  </a:lnTo>
                  <a:lnTo>
                    <a:pt x="17" y="220"/>
                  </a:lnTo>
                  <a:lnTo>
                    <a:pt x="15" y="199"/>
                  </a:lnTo>
                  <a:lnTo>
                    <a:pt x="15" y="177"/>
                  </a:lnTo>
                  <a:lnTo>
                    <a:pt x="17" y="167"/>
                  </a:lnTo>
                  <a:lnTo>
                    <a:pt x="18" y="157"/>
                  </a:lnTo>
                  <a:lnTo>
                    <a:pt x="20" y="149"/>
                  </a:lnTo>
                  <a:lnTo>
                    <a:pt x="24" y="140"/>
                  </a:lnTo>
                  <a:lnTo>
                    <a:pt x="30" y="140"/>
                  </a:lnTo>
                  <a:lnTo>
                    <a:pt x="34" y="139"/>
                  </a:lnTo>
                  <a:lnTo>
                    <a:pt x="38" y="136"/>
                  </a:lnTo>
                  <a:lnTo>
                    <a:pt x="41" y="135"/>
                  </a:lnTo>
                  <a:lnTo>
                    <a:pt x="47" y="129"/>
                  </a:lnTo>
                  <a:lnTo>
                    <a:pt x="54" y="125"/>
                  </a:lnTo>
                  <a:lnTo>
                    <a:pt x="84" y="116"/>
                  </a:lnTo>
                  <a:lnTo>
                    <a:pt x="101" y="110"/>
                  </a:lnTo>
                  <a:lnTo>
                    <a:pt x="108" y="106"/>
                  </a:lnTo>
                  <a:lnTo>
                    <a:pt x="114" y="100"/>
                  </a:lnTo>
                  <a:lnTo>
                    <a:pt x="121" y="90"/>
                  </a:lnTo>
                  <a:lnTo>
                    <a:pt x="131" y="76"/>
                  </a:lnTo>
                  <a:lnTo>
                    <a:pt x="138" y="77"/>
                  </a:lnTo>
                  <a:lnTo>
                    <a:pt x="145" y="77"/>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312" name="Freeform 96"/>
            <p:cNvSpPr>
              <a:spLocks/>
            </p:cNvSpPr>
            <p:nvPr/>
          </p:nvSpPr>
          <p:spPr bwMode="auto">
            <a:xfrm>
              <a:off x="4357" y="3449"/>
              <a:ext cx="88" cy="183"/>
            </a:xfrm>
            <a:custGeom>
              <a:avLst/>
              <a:gdLst/>
              <a:ahLst/>
              <a:cxnLst>
                <a:cxn ang="0">
                  <a:pos x="72" y="0"/>
                </a:cxn>
                <a:cxn ang="0">
                  <a:pos x="77" y="10"/>
                </a:cxn>
                <a:cxn ang="0">
                  <a:pos x="82" y="23"/>
                </a:cxn>
                <a:cxn ang="0">
                  <a:pos x="85" y="36"/>
                </a:cxn>
                <a:cxn ang="0">
                  <a:pos x="88" y="49"/>
                </a:cxn>
                <a:cxn ang="0">
                  <a:pos x="79" y="61"/>
                </a:cxn>
                <a:cxn ang="0">
                  <a:pos x="72" y="73"/>
                </a:cxn>
                <a:cxn ang="0">
                  <a:pos x="71" y="87"/>
                </a:cxn>
                <a:cxn ang="0">
                  <a:pos x="69" y="101"/>
                </a:cxn>
                <a:cxn ang="0">
                  <a:pos x="60" y="119"/>
                </a:cxn>
                <a:cxn ang="0">
                  <a:pos x="50" y="134"/>
                </a:cxn>
                <a:cxn ang="0">
                  <a:pos x="44" y="154"/>
                </a:cxn>
                <a:cxn ang="0">
                  <a:pos x="38" y="173"/>
                </a:cxn>
                <a:cxn ang="0">
                  <a:pos x="35" y="176"/>
                </a:cxn>
                <a:cxn ang="0">
                  <a:pos x="34" y="179"/>
                </a:cxn>
                <a:cxn ang="0">
                  <a:pos x="31" y="181"/>
                </a:cxn>
                <a:cxn ang="0">
                  <a:pos x="27" y="181"/>
                </a:cxn>
                <a:cxn ang="0">
                  <a:pos x="22" y="183"/>
                </a:cxn>
                <a:cxn ang="0">
                  <a:pos x="18" y="181"/>
                </a:cxn>
                <a:cxn ang="0">
                  <a:pos x="14" y="180"/>
                </a:cxn>
                <a:cxn ang="0">
                  <a:pos x="7" y="176"/>
                </a:cxn>
                <a:cxn ang="0">
                  <a:pos x="7" y="161"/>
                </a:cxn>
                <a:cxn ang="0">
                  <a:pos x="4" y="151"/>
                </a:cxn>
                <a:cxn ang="0">
                  <a:pos x="1" y="140"/>
                </a:cxn>
                <a:cxn ang="0">
                  <a:pos x="0" y="126"/>
                </a:cxn>
                <a:cxn ang="0">
                  <a:pos x="4" y="123"/>
                </a:cxn>
                <a:cxn ang="0">
                  <a:pos x="7" y="120"/>
                </a:cxn>
                <a:cxn ang="0">
                  <a:pos x="10" y="116"/>
                </a:cxn>
                <a:cxn ang="0">
                  <a:pos x="11" y="113"/>
                </a:cxn>
                <a:cxn ang="0">
                  <a:pos x="14" y="104"/>
                </a:cxn>
                <a:cxn ang="0">
                  <a:pos x="15" y="94"/>
                </a:cxn>
                <a:cxn ang="0">
                  <a:pos x="15" y="86"/>
                </a:cxn>
                <a:cxn ang="0">
                  <a:pos x="15" y="76"/>
                </a:cxn>
                <a:cxn ang="0">
                  <a:pos x="18" y="67"/>
                </a:cxn>
                <a:cxn ang="0">
                  <a:pos x="22" y="59"/>
                </a:cxn>
                <a:cxn ang="0">
                  <a:pos x="32" y="56"/>
                </a:cxn>
                <a:cxn ang="0">
                  <a:pos x="42" y="51"/>
                </a:cxn>
                <a:cxn ang="0">
                  <a:pos x="51" y="46"/>
                </a:cxn>
                <a:cxn ang="0">
                  <a:pos x="58" y="39"/>
                </a:cxn>
                <a:cxn ang="0">
                  <a:pos x="65" y="31"/>
                </a:cxn>
                <a:cxn ang="0">
                  <a:pos x="69" y="23"/>
                </a:cxn>
                <a:cxn ang="0">
                  <a:pos x="72" y="11"/>
                </a:cxn>
                <a:cxn ang="0">
                  <a:pos x="72" y="0"/>
                </a:cxn>
              </a:cxnLst>
              <a:rect l="0" t="0" r="r" b="b"/>
              <a:pathLst>
                <a:path w="88" h="183">
                  <a:moveTo>
                    <a:pt x="72" y="0"/>
                  </a:moveTo>
                  <a:lnTo>
                    <a:pt x="77" y="10"/>
                  </a:lnTo>
                  <a:lnTo>
                    <a:pt x="82" y="23"/>
                  </a:lnTo>
                  <a:lnTo>
                    <a:pt x="85" y="36"/>
                  </a:lnTo>
                  <a:lnTo>
                    <a:pt x="88" y="49"/>
                  </a:lnTo>
                  <a:lnTo>
                    <a:pt x="79" y="61"/>
                  </a:lnTo>
                  <a:lnTo>
                    <a:pt x="72" y="73"/>
                  </a:lnTo>
                  <a:lnTo>
                    <a:pt x="71" y="87"/>
                  </a:lnTo>
                  <a:lnTo>
                    <a:pt x="69" y="101"/>
                  </a:lnTo>
                  <a:lnTo>
                    <a:pt x="60" y="119"/>
                  </a:lnTo>
                  <a:lnTo>
                    <a:pt x="50" y="134"/>
                  </a:lnTo>
                  <a:lnTo>
                    <a:pt x="44" y="154"/>
                  </a:lnTo>
                  <a:lnTo>
                    <a:pt x="38" y="173"/>
                  </a:lnTo>
                  <a:lnTo>
                    <a:pt x="35" y="176"/>
                  </a:lnTo>
                  <a:lnTo>
                    <a:pt x="34" y="179"/>
                  </a:lnTo>
                  <a:lnTo>
                    <a:pt x="31" y="181"/>
                  </a:lnTo>
                  <a:lnTo>
                    <a:pt x="27" y="181"/>
                  </a:lnTo>
                  <a:lnTo>
                    <a:pt x="22" y="183"/>
                  </a:lnTo>
                  <a:lnTo>
                    <a:pt x="18" y="181"/>
                  </a:lnTo>
                  <a:lnTo>
                    <a:pt x="14" y="180"/>
                  </a:lnTo>
                  <a:lnTo>
                    <a:pt x="7" y="176"/>
                  </a:lnTo>
                  <a:lnTo>
                    <a:pt x="7" y="161"/>
                  </a:lnTo>
                  <a:lnTo>
                    <a:pt x="4" y="151"/>
                  </a:lnTo>
                  <a:lnTo>
                    <a:pt x="1" y="140"/>
                  </a:lnTo>
                  <a:lnTo>
                    <a:pt x="0" y="126"/>
                  </a:lnTo>
                  <a:lnTo>
                    <a:pt x="4" y="123"/>
                  </a:lnTo>
                  <a:lnTo>
                    <a:pt x="7" y="120"/>
                  </a:lnTo>
                  <a:lnTo>
                    <a:pt x="10" y="116"/>
                  </a:lnTo>
                  <a:lnTo>
                    <a:pt x="11" y="113"/>
                  </a:lnTo>
                  <a:lnTo>
                    <a:pt x="14" y="104"/>
                  </a:lnTo>
                  <a:lnTo>
                    <a:pt x="15" y="94"/>
                  </a:lnTo>
                  <a:lnTo>
                    <a:pt x="15" y="86"/>
                  </a:lnTo>
                  <a:lnTo>
                    <a:pt x="15" y="76"/>
                  </a:lnTo>
                  <a:lnTo>
                    <a:pt x="18" y="67"/>
                  </a:lnTo>
                  <a:lnTo>
                    <a:pt x="22" y="59"/>
                  </a:lnTo>
                  <a:lnTo>
                    <a:pt x="32" y="56"/>
                  </a:lnTo>
                  <a:lnTo>
                    <a:pt x="42" y="51"/>
                  </a:lnTo>
                  <a:lnTo>
                    <a:pt x="51" y="46"/>
                  </a:lnTo>
                  <a:lnTo>
                    <a:pt x="58" y="39"/>
                  </a:lnTo>
                  <a:lnTo>
                    <a:pt x="65" y="31"/>
                  </a:lnTo>
                  <a:lnTo>
                    <a:pt x="69" y="23"/>
                  </a:lnTo>
                  <a:lnTo>
                    <a:pt x="72" y="11"/>
                  </a:lnTo>
                  <a:lnTo>
                    <a:pt x="72"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313" name="Freeform 97"/>
            <p:cNvSpPr>
              <a:spLocks/>
            </p:cNvSpPr>
            <p:nvPr/>
          </p:nvSpPr>
          <p:spPr bwMode="auto">
            <a:xfrm>
              <a:off x="5560" y="3740"/>
              <a:ext cx="193" cy="153"/>
            </a:xfrm>
            <a:custGeom>
              <a:avLst/>
              <a:gdLst/>
              <a:ahLst/>
              <a:cxnLst>
                <a:cxn ang="0">
                  <a:pos x="156" y="0"/>
                </a:cxn>
                <a:cxn ang="0">
                  <a:pos x="164" y="5"/>
                </a:cxn>
                <a:cxn ang="0">
                  <a:pos x="170" y="10"/>
                </a:cxn>
                <a:cxn ang="0">
                  <a:pos x="169" y="27"/>
                </a:cxn>
                <a:cxn ang="0">
                  <a:pos x="170" y="42"/>
                </a:cxn>
                <a:cxn ang="0">
                  <a:pos x="171" y="45"/>
                </a:cxn>
                <a:cxn ang="0">
                  <a:pos x="173" y="46"/>
                </a:cxn>
                <a:cxn ang="0">
                  <a:pos x="183" y="45"/>
                </a:cxn>
                <a:cxn ang="0">
                  <a:pos x="193" y="42"/>
                </a:cxn>
                <a:cxn ang="0">
                  <a:pos x="193" y="46"/>
                </a:cxn>
                <a:cxn ang="0">
                  <a:pos x="191" y="50"/>
                </a:cxn>
                <a:cxn ang="0">
                  <a:pos x="180" y="60"/>
                </a:cxn>
                <a:cxn ang="0">
                  <a:pos x="164" y="72"/>
                </a:cxn>
                <a:cxn ang="0">
                  <a:pos x="150" y="82"/>
                </a:cxn>
                <a:cxn ang="0">
                  <a:pos x="137" y="89"/>
                </a:cxn>
                <a:cxn ang="0">
                  <a:pos x="127" y="90"/>
                </a:cxn>
                <a:cxn ang="0">
                  <a:pos x="117" y="92"/>
                </a:cxn>
                <a:cxn ang="0">
                  <a:pos x="116" y="97"/>
                </a:cxn>
                <a:cxn ang="0">
                  <a:pos x="113" y="102"/>
                </a:cxn>
                <a:cxn ang="0">
                  <a:pos x="104" y="103"/>
                </a:cxn>
                <a:cxn ang="0">
                  <a:pos x="96" y="103"/>
                </a:cxn>
                <a:cxn ang="0">
                  <a:pos x="77" y="119"/>
                </a:cxn>
                <a:cxn ang="0">
                  <a:pos x="57" y="135"/>
                </a:cxn>
                <a:cxn ang="0">
                  <a:pos x="47" y="142"/>
                </a:cxn>
                <a:cxn ang="0">
                  <a:pos x="36" y="147"/>
                </a:cxn>
                <a:cxn ang="0">
                  <a:pos x="23" y="152"/>
                </a:cxn>
                <a:cxn ang="0">
                  <a:pos x="10" y="153"/>
                </a:cxn>
                <a:cxn ang="0">
                  <a:pos x="7" y="152"/>
                </a:cxn>
                <a:cxn ang="0">
                  <a:pos x="4" y="150"/>
                </a:cxn>
                <a:cxn ang="0">
                  <a:pos x="2" y="149"/>
                </a:cxn>
                <a:cxn ang="0">
                  <a:pos x="0" y="144"/>
                </a:cxn>
                <a:cxn ang="0">
                  <a:pos x="27" y="129"/>
                </a:cxn>
                <a:cxn ang="0">
                  <a:pos x="57" y="112"/>
                </a:cxn>
                <a:cxn ang="0">
                  <a:pos x="84" y="95"/>
                </a:cxn>
                <a:cxn ang="0">
                  <a:pos x="111" y="77"/>
                </a:cxn>
                <a:cxn ang="0">
                  <a:pos x="113" y="82"/>
                </a:cxn>
                <a:cxn ang="0">
                  <a:pos x="116" y="85"/>
                </a:cxn>
                <a:cxn ang="0">
                  <a:pos x="119" y="86"/>
                </a:cxn>
                <a:cxn ang="0">
                  <a:pos x="124" y="86"/>
                </a:cxn>
                <a:cxn ang="0">
                  <a:pos x="131" y="80"/>
                </a:cxn>
                <a:cxn ang="0">
                  <a:pos x="139" y="76"/>
                </a:cxn>
                <a:cxn ang="0">
                  <a:pos x="136" y="72"/>
                </a:cxn>
                <a:cxn ang="0">
                  <a:pos x="133" y="70"/>
                </a:cxn>
                <a:cxn ang="0">
                  <a:pos x="133" y="67"/>
                </a:cxn>
                <a:cxn ang="0">
                  <a:pos x="133" y="63"/>
                </a:cxn>
                <a:cxn ang="0">
                  <a:pos x="137" y="60"/>
                </a:cxn>
                <a:cxn ang="0">
                  <a:pos x="141" y="59"/>
                </a:cxn>
                <a:cxn ang="0">
                  <a:pos x="144" y="56"/>
                </a:cxn>
                <a:cxn ang="0">
                  <a:pos x="147" y="53"/>
                </a:cxn>
                <a:cxn ang="0">
                  <a:pos x="151" y="46"/>
                </a:cxn>
                <a:cxn ang="0">
                  <a:pos x="157" y="40"/>
                </a:cxn>
                <a:cxn ang="0">
                  <a:pos x="156" y="20"/>
                </a:cxn>
                <a:cxn ang="0">
                  <a:pos x="156" y="0"/>
                </a:cxn>
              </a:cxnLst>
              <a:rect l="0" t="0" r="r" b="b"/>
              <a:pathLst>
                <a:path w="193" h="153">
                  <a:moveTo>
                    <a:pt x="156" y="0"/>
                  </a:moveTo>
                  <a:lnTo>
                    <a:pt x="164" y="5"/>
                  </a:lnTo>
                  <a:lnTo>
                    <a:pt x="170" y="10"/>
                  </a:lnTo>
                  <a:lnTo>
                    <a:pt x="169" y="27"/>
                  </a:lnTo>
                  <a:lnTo>
                    <a:pt x="170" y="42"/>
                  </a:lnTo>
                  <a:lnTo>
                    <a:pt x="171" y="45"/>
                  </a:lnTo>
                  <a:lnTo>
                    <a:pt x="173" y="46"/>
                  </a:lnTo>
                  <a:lnTo>
                    <a:pt x="183" y="45"/>
                  </a:lnTo>
                  <a:lnTo>
                    <a:pt x="193" y="42"/>
                  </a:lnTo>
                  <a:lnTo>
                    <a:pt x="193" y="46"/>
                  </a:lnTo>
                  <a:lnTo>
                    <a:pt x="191" y="50"/>
                  </a:lnTo>
                  <a:lnTo>
                    <a:pt x="180" y="60"/>
                  </a:lnTo>
                  <a:lnTo>
                    <a:pt x="164" y="72"/>
                  </a:lnTo>
                  <a:lnTo>
                    <a:pt x="150" y="82"/>
                  </a:lnTo>
                  <a:lnTo>
                    <a:pt x="137" y="89"/>
                  </a:lnTo>
                  <a:lnTo>
                    <a:pt x="127" y="90"/>
                  </a:lnTo>
                  <a:lnTo>
                    <a:pt x="117" y="92"/>
                  </a:lnTo>
                  <a:lnTo>
                    <a:pt x="116" y="97"/>
                  </a:lnTo>
                  <a:lnTo>
                    <a:pt x="113" y="102"/>
                  </a:lnTo>
                  <a:lnTo>
                    <a:pt x="104" y="103"/>
                  </a:lnTo>
                  <a:lnTo>
                    <a:pt x="96" y="103"/>
                  </a:lnTo>
                  <a:lnTo>
                    <a:pt x="77" y="119"/>
                  </a:lnTo>
                  <a:lnTo>
                    <a:pt x="57" y="135"/>
                  </a:lnTo>
                  <a:lnTo>
                    <a:pt x="47" y="142"/>
                  </a:lnTo>
                  <a:lnTo>
                    <a:pt x="36" y="147"/>
                  </a:lnTo>
                  <a:lnTo>
                    <a:pt x="23" y="152"/>
                  </a:lnTo>
                  <a:lnTo>
                    <a:pt x="10" y="153"/>
                  </a:lnTo>
                  <a:lnTo>
                    <a:pt x="7" y="152"/>
                  </a:lnTo>
                  <a:lnTo>
                    <a:pt x="4" y="150"/>
                  </a:lnTo>
                  <a:lnTo>
                    <a:pt x="2" y="149"/>
                  </a:lnTo>
                  <a:lnTo>
                    <a:pt x="0" y="144"/>
                  </a:lnTo>
                  <a:lnTo>
                    <a:pt x="27" y="129"/>
                  </a:lnTo>
                  <a:lnTo>
                    <a:pt x="57" y="112"/>
                  </a:lnTo>
                  <a:lnTo>
                    <a:pt x="84" y="95"/>
                  </a:lnTo>
                  <a:lnTo>
                    <a:pt x="111" y="77"/>
                  </a:lnTo>
                  <a:lnTo>
                    <a:pt x="113" y="82"/>
                  </a:lnTo>
                  <a:lnTo>
                    <a:pt x="116" y="85"/>
                  </a:lnTo>
                  <a:lnTo>
                    <a:pt x="119" y="86"/>
                  </a:lnTo>
                  <a:lnTo>
                    <a:pt x="124" y="86"/>
                  </a:lnTo>
                  <a:lnTo>
                    <a:pt x="131" y="80"/>
                  </a:lnTo>
                  <a:lnTo>
                    <a:pt x="139" y="76"/>
                  </a:lnTo>
                  <a:lnTo>
                    <a:pt x="136" y="72"/>
                  </a:lnTo>
                  <a:lnTo>
                    <a:pt x="133" y="70"/>
                  </a:lnTo>
                  <a:lnTo>
                    <a:pt x="133" y="67"/>
                  </a:lnTo>
                  <a:lnTo>
                    <a:pt x="133" y="63"/>
                  </a:lnTo>
                  <a:lnTo>
                    <a:pt x="137" y="60"/>
                  </a:lnTo>
                  <a:lnTo>
                    <a:pt x="141" y="59"/>
                  </a:lnTo>
                  <a:lnTo>
                    <a:pt x="144" y="56"/>
                  </a:lnTo>
                  <a:lnTo>
                    <a:pt x="147" y="53"/>
                  </a:lnTo>
                  <a:lnTo>
                    <a:pt x="151" y="46"/>
                  </a:lnTo>
                  <a:lnTo>
                    <a:pt x="157" y="40"/>
                  </a:lnTo>
                  <a:lnTo>
                    <a:pt x="156" y="20"/>
                  </a:lnTo>
                  <a:lnTo>
                    <a:pt x="156"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314" name="Freeform 98"/>
            <p:cNvSpPr>
              <a:spLocks/>
            </p:cNvSpPr>
            <p:nvPr/>
          </p:nvSpPr>
          <p:spPr bwMode="auto">
            <a:xfrm>
              <a:off x="5327" y="3757"/>
              <a:ext cx="16" cy="8"/>
            </a:xfrm>
            <a:custGeom>
              <a:avLst/>
              <a:gdLst/>
              <a:ahLst/>
              <a:cxnLst>
                <a:cxn ang="0">
                  <a:pos x="5" y="0"/>
                </a:cxn>
                <a:cxn ang="0">
                  <a:pos x="10" y="2"/>
                </a:cxn>
                <a:cxn ang="0">
                  <a:pos x="16" y="3"/>
                </a:cxn>
                <a:cxn ang="0">
                  <a:pos x="13" y="5"/>
                </a:cxn>
                <a:cxn ang="0">
                  <a:pos x="12" y="6"/>
                </a:cxn>
                <a:cxn ang="0">
                  <a:pos x="8" y="8"/>
                </a:cxn>
                <a:cxn ang="0">
                  <a:pos x="5" y="8"/>
                </a:cxn>
                <a:cxn ang="0">
                  <a:pos x="3" y="5"/>
                </a:cxn>
                <a:cxn ang="0">
                  <a:pos x="0" y="2"/>
                </a:cxn>
                <a:cxn ang="0">
                  <a:pos x="3" y="0"/>
                </a:cxn>
                <a:cxn ang="0">
                  <a:pos x="5" y="0"/>
                </a:cxn>
              </a:cxnLst>
              <a:rect l="0" t="0" r="r" b="b"/>
              <a:pathLst>
                <a:path w="16" h="8">
                  <a:moveTo>
                    <a:pt x="5" y="0"/>
                  </a:moveTo>
                  <a:lnTo>
                    <a:pt x="10" y="2"/>
                  </a:lnTo>
                  <a:lnTo>
                    <a:pt x="16" y="3"/>
                  </a:lnTo>
                  <a:lnTo>
                    <a:pt x="13" y="5"/>
                  </a:lnTo>
                  <a:lnTo>
                    <a:pt x="12" y="6"/>
                  </a:lnTo>
                  <a:lnTo>
                    <a:pt x="8" y="8"/>
                  </a:lnTo>
                  <a:lnTo>
                    <a:pt x="5" y="8"/>
                  </a:lnTo>
                  <a:lnTo>
                    <a:pt x="3" y="5"/>
                  </a:lnTo>
                  <a:lnTo>
                    <a:pt x="0" y="2"/>
                  </a:lnTo>
                  <a:lnTo>
                    <a:pt x="3" y="0"/>
                  </a:lnTo>
                  <a:lnTo>
                    <a:pt x="5" y="0"/>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sp>
          <p:nvSpPr>
            <p:cNvPr id="777315" name="Freeform 99"/>
            <p:cNvSpPr>
              <a:spLocks/>
            </p:cNvSpPr>
            <p:nvPr/>
          </p:nvSpPr>
          <p:spPr bwMode="auto">
            <a:xfrm>
              <a:off x="5367" y="3820"/>
              <a:ext cx="46" cy="39"/>
            </a:xfrm>
            <a:custGeom>
              <a:avLst/>
              <a:gdLst/>
              <a:ahLst/>
              <a:cxnLst>
                <a:cxn ang="0">
                  <a:pos x="0" y="39"/>
                </a:cxn>
                <a:cxn ang="0">
                  <a:pos x="5" y="20"/>
                </a:cxn>
                <a:cxn ang="0">
                  <a:pos x="10" y="0"/>
                </a:cxn>
                <a:cxn ang="0">
                  <a:pos x="12" y="0"/>
                </a:cxn>
                <a:cxn ang="0">
                  <a:pos x="12" y="0"/>
                </a:cxn>
                <a:cxn ang="0">
                  <a:pos x="30" y="3"/>
                </a:cxn>
                <a:cxn ang="0">
                  <a:pos x="46" y="6"/>
                </a:cxn>
                <a:cxn ang="0">
                  <a:pos x="46" y="7"/>
                </a:cxn>
                <a:cxn ang="0">
                  <a:pos x="46" y="7"/>
                </a:cxn>
                <a:cxn ang="0">
                  <a:pos x="46" y="10"/>
                </a:cxn>
                <a:cxn ang="0">
                  <a:pos x="45" y="13"/>
                </a:cxn>
                <a:cxn ang="0">
                  <a:pos x="39" y="20"/>
                </a:cxn>
                <a:cxn ang="0">
                  <a:pos x="32" y="27"/>
                </a:cxn>
                <a:cxn ang="0">
                  <a:pos x="23" y="33"/>
                </a:cxn>
                <a:cxn ang="0">
                  <a:pos x="15" y="39"/>
                </a:cxn>
                <a:cxn ang="0">
                  <a:pos x="8" y="39"/>
                </a:cxn>
                <a:cxn ang="0">
                  <a:pos x="0" y="39"/>
                </a:cxn>
              </a:cxnLst>
              <a:rect l="0" t="0" r="r" b="b"/>
              <a:pathLst>
                <a:path w="46" h="39">
                  <a:moveTo>
                    <a:pt x="0" y="39"/>
                  </a:moveTo>
                  <a:lnTo>
                    <a:pt x="5" y="20"/>
                  </a:lnTo>
                  <a:lnTo>
                    <a:pt x="10" y="0"/>
                  </a:lnTo>
                  <a:lnTo>
                    <a:pt x="12" y="0"/>
                  </a:lnTo>
                  <a:lnTo>
                    <a:pt x="12" y="0"/>
                  </a:lnTo>
                  <a:lnTo>
                    <a:pt x="30" y="3"/>
                  </a:lnTo>
                  <a:lnTo>
                    <a:pt x="46" y="6"/>
                  </a:lnTo>
                  <a:lnTo>
                    <a:pt x="46" y="7"/>
                  </a:lnTo>
                  <a:lnTo>
                    <a:pt x="46" y="7"/>
                  </a:lnTo>
                  <a:lnTo>
                    <a:pt x="46" y="10"/>
                  </a:lnTo>
                  <a:lnTo>
                    <a:pt x="45" y="13"/>
                  </a:lnTo>
                  <a:lnTo>
                    <a:pt x="39" y="20"/>
                  </a:lnTo>
                  <a:lnTo>
                    <a:pt x="32" y="27"/>
                  </a:lnTo>
                  <a:lnTo>
                    <a:pt x="23" y="33"/>
                  </a:lnTo>
                  <a:lnTo>
                    <a:pt x="15" y="39"/>
                  </a:lnTo>
                  <a:lnTo>
                    <a:pt x="8" y="39"/>
                  </a:lnTo>
                  <a:lnTo>
                    <a:pt x="0" y="39"/>
                  </a:lnTo>
                  <a:close/>
                </a:path>
              </a:pathLst>
            </a:custGeom>
            <a:grpFill/>
            <a:ln w="9525">
              <a:noFill/>
              <a:round/>
              <a:headEnd/>
              <a:tailEnd/>
            </a:ln>
          </p:spPr>
          <p:txBody>
            <a:bodyPr/>
            <a:lstStyle/>
            <a:p>
              <a:pPr fontAlgn="base">
                <a:spcBef>
                  <a:spcPct val="0"/>
                </a:spcBef>
                <a:spcAft>
                  <a:spcPct val="0"/>
                </a:spcAft>
                <a:defRPr/>
              </a:pPr>
              <a:endParaRPr lang="zh-CN" altLang="en-US">
                <a:solidFill>
                  <a:srgbClr val="000000"/>
                </a:solidFill>
                <a:latin typeface="Arial Narrow" pitchFamily="34" charset="0"/>
              </a:endParaRPr>
            </a:p>
          </p:txBody>
        </p:sp>
      </p:grpSp>
      <p:sp>
        <p:nvSpPr>
          <p:cNvPr id="13315" name="Text Box 4"/>
          <p:cNvSpPr txBox="1">
            <a:spLocks noChangeArrowheads="1"/>
          </p:cNvSpPr>
          <p:nvPr/>
        </p:nvSpPr>
        <p:spPr bwMode="auto">
          <a:xfrm>
            <a:off x="323528" y="2060848"/>
            <a:ext cx="842493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ahoma" pitchFamily="34" charset="0"/>
                <a:ea typeface="宋体" charset="-122"/>
              </a:defRPr>
            </a:lvl1pPr>
            <a:lvl2pPr marL="742950" indent="-285750" eaLnBrk="0" hangingPunct="0">
              <a:defRPr b="1">
                <a:solidFill>
                  <a:schemeClr val="tx1"/>
                </a:solidFill>
                <a:latin typeface="Tahoma" pitchFamily="34" charset="0"/>
                <a:ea typeface="宋体" charset="-122"/>
              </a:defRPr>
            </a:lvl2pPr>
            <a:lvl3pPr marL="1143000" indent="-228600" eaLnBrk="0" hangingPunct="0">
              <a:defRPr b="1">
                <a:solidFill>
                  <a:schemeClr val="tx1"/>
                </a:solidFill>
                <a:latin typeface="Tahoma" pitchFamily="34" charset="0"/>
                <a:ea typeface="宋体" charset="-122"/>
              </a:defRPr>
            </a:lvl3pPr>
            <a:lvl4pPr marL="1600200" indent="-228600" eaLnBrk="0" hangingPunct="0">
              <a:defRPr b="1">
                <a:solidFill>
                  <a:schemeClr val="tx1"/>
                </a:solidFill>
                <a:latin typeface="Tahoma" pitchFamily="34" charset="0"/>
                <a:ea typeface="宋体" charset="-122"/>
              </a:defRPr>
            </a:lvl4pPr>
            <a:lvl5pPr marL="2057400" indent="-228600" eaLnBrk="0" hangingPunct="0">
              <a:defRPr b="1">
                <a:solidFill>
                  <a:schemeClr val="tx1"/>
                </a:solidFill>
                <a:latin typeface="Tahoma" pitchFamily="34" charset="0"/>
                <a:ea typeface="宋体" charset="-122"/>
              </a:defRPr>
            </a:lvl5pPr>
            <a:lvl6pPr marL="2514600" indent="-228600" eaLnBrk="0" fontAlgn="base" hangingPunct="0">
              <a:spcBef>
                <a:spcPct val="50000"/>
              </a:spcBef>
              <a:spcAft>
                <a:spcPct val="0"/>
              </a:spcAft>
              <a:defRPr b="1">
                <a:solidFill>
                  <a:schemeClr val="tx1"/>
                </a:solidFill>
                <a:latin typeface="Tahoma" pitchFamily="34" charset="0"/>
                <a:ea typeface="宋体" charset="-122"/>
              </a:defRPr>
            </a:lvl6pPr>
            <a:lvl7pPr marL="2971800" indent="-228600" eaLnBrk="0" fontAlgn="base" hangingPunct="0">
              <a:spcBef>
                <a:spcPct val="50000"/>
              </a:spcBef>
              <a:spcAft>
                <a:spcPct val="0"/>
              </a:spcAft>
              <a:defRPr b="1">
                <a:solidFill>
                  <a:schemeClr val="tx1"/>
                </a:solidFill>
                <a:latin typeface="Tahoma" pitchFamily="34" charset="0"/>
                <a:ea typeface="宋体" charset="-122"/>
              </a:defRPr>
            </a:lvl7pPr>
            <a:lvl8pPr marL="3429000" indent="-228600" eaLnBrk="0" fontAlgn="base" hangingPunct="0">
              <a:spcBef>
                <a:spcPct val="50000"/>
              </a:spcBef>
              <a:spcAft>
                <a:spcPct val="0"/>
              </a:spcAft>
              <a:defRPr b="1">
                <a:solidFill>
                  <a:schemeClr val="tx1"/>
                </a:solidFill>
                <a:latin typeface="Tahoma" pitchFamily="34" charset="0"/>
                <a:ea typeface="宋体" charset="-122"/>
              </a:defRPr>
            </a:lvl8pPr>
            <a:lvl9pPr marL="3886200" indent="-228600" eaLnBrk="0" fontAlgn="base" hangingPunct="0">
              <a:spcBef>
                <a:spcPct val="50000"/>
              </a:spcBef>
              <a:spcAft>
                <a:spcPct val="0"/>
              </a:spcAft>
              <a:defRPr b="1">
                <a:solidFill>
                  <a:schemeClr val="tx1"/>
                </a:solidFill>
                <a:latin typeface="Tahoma" pitchFamily="34" charset="0"/>
                <a:ea typeface="宋体" charset="-122"/>
              </a:defRPr>
            </a:lvl9pPr>
          </a:lstStyle>
          <a:p>
            <a:pPr algn="ctr"/>
            <a:r>
              <a:rPr lang="en-US" sz="4400" b="0" dirty="0" smtClean="0">
                <a:solidFill>
                  <a:srgbClr val="FF0000"/>
                </a:solidFill>
                <a:latin typeface="Arial"/>
                <a:ea typeface="黑体"/>
                <a:cs typeface="Arial"/>
              </a:rPr>
              <a:t>青藏高原岩石圈结构研究</a:t>
            </a:r>
            <a:endParaRPr lang="en-US" sz="4400" b="0" dirty="0">
              <a:solidFill>
                <a:srgbClr val="FF0000"/>
              </a:solidFill>
              <a:latin typeface="Arial"/>
              <a:ea typeface="黑体"/>
              <a:cs typeface="Arial"/>
            </a:endParaRPr>
          </a:p>
        </p:txBody>
      </p:sp>
      <p:sp>
        <p:nvSpPr>
          <p:cNvPr id="13318" name="Text Box 10"/>
          <p:cNvSpPr txBox="1">
            <a:spLocks noChangeArrowheads="1"/>
          </p:cNvSpPr>
          <p:nvPr/>
        </p:nvSpPr>
        <p:spPr bwMode="auto">
          <a:xfrm>
            <a:off x="2035452" y="4653136"/>
            <a:ext cx="5416868" cy="161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ahoma" pitchFamily="34" charset="0"/>
                <a:ea typeface="宋体" charset="-122"/>
              </a:defRPr>
            </a:lvl1pPr>
            <a:lvl2pPr marL="742950" indent="-285750" eaLnBrk="0" hangingPunct="0">
              <a:defRPr b="1">
                <a:solidFill>
                  <a:schemeClr val="tx1"/>
                </a:solidFill>
                <a:latin typeface="Tahoma" pitchFamily="34" charset="0"/>
                <a:ea typeface="宋体" charset="-122"/>
              </a:defRPr>
            </a:lvl2pPr>
            <a:lvl3pPr marL="1143000" indent="-228600" eaLnBrk="0" hangingPunct="0">
              <a:defRPr b="1">
                <a:solidFill>
                  <a:schemeClr val="tx1"/>
                </a:solidFill>
                <a:latin typeface="Tahoma" pitchFamily="34" charset="0"/>
                <a:ea typeface="宋体" charset="-122"/>
              </a:defRPr>
            </a:lvl3pPr>
            <a:lvl4pPr marL="1600200" indent="-228600" eaLnBrk="0" hangingPunct="0">
              <a:defRPr b="1">
                <a:solidFill>
                  <a:schemeClr val="tx1"/>
                </a:solidFill>
                <a:latin typeface="Tahoma" pitchFamily="34" charset="0"/>
                <a:ea typeface="宋体" charset="-122"/>
              </a:defRPr>
            </a:lvl4pPr>
            <a:lvl5pPr marL="2057400" indent="-228600" eaLnBrk="0" hangingPunct="0">
              <a:defRPr b="1">
                <a:solidFill>
                  <a:schemeClr val="tx1"/>
                </a:solidFill>
                <a:latin typeface="Tahoma" pitchFamily="34" charset="0"/>
                <a:ea typeface="宋体" charset="-122"/>
              </a:defRPr>
            </a:lvl5pPr>
            <a:lvl6pPr marL="2514600" indent="-228600" eaLnBrk="0" fontAlgn="base" hangingPunct="0">
              <a:spcBef>
                <a:spcPct val="50000"/>
              </a:spcBef>
              <a:spcAft>
                <a:spcPct val="0"/>
              </a:spcAft>
              <a:defRPr b="1">
                <a:solidFill>
                  <a:schemeClr val="tx1"/>
                </a:solidFill>
                <a:latin typeface="Tahoma" pitchFamily="34" charset="0"/>
                <a:ea typeface="宋体" charset="-122"/>
              </a:defRPr>
            </a:lvl6pPr>
            <a:lvl7pPr marL="2971800" indent="-228600" eaLnBrk="0" fontAlgn="base" hangingPunct="0">
              <a:spcBef>
                <a:spcPct val="50000"/>
              </a:spcBef>
              <a:spcAft>
                <a:spcPct val="0"/>
              </a:spcAft>
              <a:defRPr b="1">
                <a:solidFill>
                  <a:schemeClr val="tx1"/>
                </a:solidFill>
                <a:latin typeface="Tahoma" pitchFamily="34" charset="0"/>
                <a:ea typeface="宋体" charset="-122"/>
              </a:defRPr>
            </a:lvl7pPr>
            <a:lvl8pPr marL="3429000" indent="-228600" eaLnBrk="0" fontAlgn="base" hangingPunct="0">
              <a:spcBef>
                <a:spcPct val="50000"/>
              </a:spcBef>
              <a:spcAft>
                <a:spcPct val="0"/>
              </a:spcAft>
              <a:defRPr b="1">
                <a:solidFill>
                  <a:schemeClr val="tx1"/>
                </a:solidFill>
                <a:latin typeface="Tahoma" pitchFamily="34" charset="0"/>
                <a:ea typeface="宋体" charset="-122"/>
              </a:defRPr>
            </a:lvl8pPr>
            <a:lvl9pPr marL="3886200" indent="-228600" eaLnBrk="0" fontAlgn="base" hangingPunct="0">
              <a:spcBef>
                <a:spcPct val="50000"/>
              </a:spcBef>
              <a:spcAft>
                <a:spcPct val="0"/>
              </a:spcAft>
              <a:defRPr b="1">
                <a:solidFill>
                  <a:schemeClr val="tx1"/>
                </a:solidFill>
                <a:latin typeface="Tahoma" pitchFamily="34" charset="0"/>
                <a:ea typeface="宋体" charset="-122"/>
              </a:defRPr>
            </a:lvl9pPr>
          </a:lstStyle>
          <a:p>
            <a:pPr algn="ctr" fontAlgn="base">
              <a:lnSpc>
                <a:spcPct val="140000"/>
              </a:lnSpc>
              <a:spcBef>
                <a:spcPct val="0"/>
              </a:spcBef>
              <a:spcAft>
                <a:spcPct val="0"/>
              </a:spcAft>
            </a:pPr>
            <a:r>
              <a:rPr kumimoji="1" lang="zh-CN" altLang="en-US" sz="2400" b="0" dirty="0" smtClean="0">
                <a:solidFill>
                  <a:srgbClr val="000000"/>
                </a:solidFill>
                <a:latin typeface="Arial"/>
                <a:ea typeface="黑体" pitchFamily="2" charset="-122"/>
                <a:cs typeface="Arial"/>
              </a:rPr>
              <a:t>大地测量与地球动力学国家重点实验室</a:t>
            </a:r>
            <a:endParaRPr kumimoji="1" lang="en-US" altLang="zh-CN" sz="2400" b="0" dirty="0" smtClean="0">
              <a:solidFill>
                <a:srgbClr val="000000"/>
              </a:solidFill>
              <a:latin typeface="Arial"/>
              <a:ea typeface="黑体" pitchFamily="2" charset="-122"/>
              <a:cs typeface="Arial"/>
            </a:endParaRPr>
          </a:p>
          <a:p>
            <a:pPr algn="ctr" fontAlgn="base">
              <a:lnSpc>
                <a:spcPct val="140000"/>
              </a:lnSpc>
              <a:spcBef>
                <a:spcPct val="0"/>
              </a:spcBef>
              <a:spcAft>
                <a:spcPct val="0"/>
              </a:spcAft>
            </a:pPr>
            <a:r>
              <a:rPr kumimoji="1" lang="zh-CN" altLang="en-US" sz="2400" b="0" dirty="0" smtClean="0">
                <a:solidFill>
                  <a:srgbClr val="000000"/>
                </a:solidFill>
                <a:latin typeface="Arial"/>
                <a:ea typeface="黑体" pitchFamily="2" charset="-122"/>
                <a:cs typeface="Arial"/>
              </a:rPr>
              <a:t>中国科学院测量与地球物理研究所</a:t>
            </a:r>
            <a:endParaRPr kumimoji="1" lang="en-US" altLang="zh-CN" sz="2400" b="0" dirty="0" smtClean="0">
              <a:solidFill>
                <a:srgbClr val="000000"/>
              </a:solidFill>
              <a:latin typeface="Arial"/>
              <a:ea typeface="黑体" pitchFamily="2" charset="-122"/>
              <a:cs typeface="Arial"/>
            </a:endParaRPr>
          </a:p>
          <a:p>
            <a:pPr algn="ctr" fontAlgn="base">
              <a:lnSpc>
                <a:spcPct val="140000"/>
              </a:lnSpc>
              <a:spcBef>
                <a:spcPct val="0"/>
              </a:spcBef>
              <a:spcAft>
                <a:spcPct val="0"/>
              </a:spcAft>
            </a:pPr>
            <a:r>
              <a:rPr kumimoji="1" lang="en-US" altLang="zh-CN" sz="2400" b="0" dirty="0" smtClean="0">
                <a:solidFill>
                  <a:srgbClr val="000000"/>
                </a:solidFill>
                <a:latin typeface="Arial"/>
                <a:ea typeface="黑体" pitchFamily="2" charset="-122"/>
                <a:cs typeface="Arial"/>
              </a:rPr>
              <a:t>2016</a:t>
            </a:r>
            <a:r>
              <a:rPr kumimoji="1" lang="zh-CN" altLang="en-US" sz="2400" b="0" dirty="0" smtClean="0">
                <a:solidFill>
                  <a:srgbClr val="000000"/>
                </a:solidFill>
                <a:latin typeface="Arial"/>
                <a:ea typeface="黑体" pitchFamily="2" charset="-122"/>
                <a:cs typeface="Arial"/>
              </a:rPr>
              <a:t>年</a:t>
            </a:r>
            <a:r>
              <a:rPr kumimoji="1" lang="en-US" altLang="zh-CN" sz="2400" b="0" dirty="0" smtClean="0">
                <a:solidFill>
                  <a:srgbClr val="000000"/>
                </a:solidFill>
                <a:latin typeface="Arial"/>
                <a:ea typeface="黑体" pitchFamily="2" charset="-122"/>
                <a:cs typeface="Arial"/>
              </a:rPr>
              <a:t>6</a:t>
            </a:r>
            <a:r>
              <a:rPr kumimoji="1" lang="zh-CN" altLang="en-US" sz="2400" b="0" dirty="0" smtClean="0">
                <a:solidFill>
                  <a:srgbClr val="000000"/>
                </a:solidFill>
                <a:latin typeface="Arial"/>
                <a:ea typeface="黑体" pitchFamily="2" charset="-122"/>
                <a:cs typeface="Arial"/>
              </a:rPr>
              <a:t>月</a:t>
            </a:r>
            <a:r>
              <a:rPr kumimoji="1" lang="en-US" altLang="zh-CN" sz="2400" b="0" dirty="0" smtClean="0">
                <a:solidFill>
                  <a:srgbClr val="000000"/>
                </a:solidFill>
                <a:latin typeface="Arial"/>
                <a:ea typeface="黑体" pitchFamily="2" charset="-122"/>
                <a:cs typeface="Arial"/>
              </a:rPr>
              <a:t>27</a:t>
            </a:r>
            <a:r>
              <a:rPr kumimoji="1" lang="zh-CN" altLang="en-US" sz="2400" b="0" dirty="0" smtClean="0">
                <a:solidFill>
                  <a:srgbClr val="000000"/>
                </a:solidFill>
                <a:latin typeface="Arial"/>
                <a:ea typeface="黑体" pitchFamily="2" charset="-122"/>
                <a:cs typeface="Arial"/>
              </a:rPr>
              <a:t>日</a:t>
            </a:r>
            <a:r>
              <a:rPr kumimoji="1" lang="en-US" altLang="zh-CN" sz="2400" b="0" dirty="0" smtClean="0">
                <a:solidFill>
                  <a:srgbClr val="000000"/>
                </a:solidFill>
                <a:latin typeface="Arial"/>
                <a:ea typeface="黑体" pitchFamily="2" charset="-122"/>
                <a:cs typeface="Arial"/>
              </a:rPr>
              <a:t>  </a:t>
            </a:r>
            <a:r>
              <a:rPr kumimoji="1" lang="zh-CN" altLang="en-US" sz="2400" b="0" dirty="0" smtClean="0">
                <a:solidFill>
                  <a:srgbClr val="000000"/>
                </a:solidFill>
                <a:latin typeface="Arial"/>
                <a:ea typeface="黑体" pitchFamily="2" charset="-122"/>
                <a:cs typeface="Arial"/>
              </a:rPr>
              <a:t>北京</a:t>
            </a:r>
            <a:endParaRPr kumimoji="1" lang="en-US" altLang="zh-CN" sz="2400" b="0" dirty="0" smtClean="0">
              <a:solidFill>
                <a:srgbClr val="000000"/>
              </a:solidFill>
              <a:latin typeface="Arial"/>
              <a:ea typeface="黑体" pitchFamily="2" charset="-122"/>
              <a:cs typeface="Arial"/>
            </a:endParaRPr>
          </a:p>
        </p:txBody>
      </p:sp>
      <p:sp>
        <p:nvSpPr>
          <p:cNvPr id="13320" name="Line 1030"/>
          <p:cNvSpPr>
            <a:spLocks noChangeShapeType="1"/>
          </p:cNvSpPr>
          <p:nvPr/>
        </p:nvSpPr>
        <p:spPr bwMode="auto">
          <a:xfrm>
            <a:off x="7199313" y="360363"/>
            <a:ext cx="841375" cy="158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50000"/>
              </a:spcBef>
              <a:spcAft>
                <a:spcPct val="0"/>
              </a:spcAft>
            </a:pPr>
            <a:endParaRPr lang="zh-CN" altLang="en-US" b="1">
              <a:solidFill>
                <a:srgbClr val="000000"/>
              </a:solidFill>
            </a:endParaRPr>
          </a:p>
        </p:txBody>
      </p:sp>
      <p:sp>
        <p:nvSpPr>
          <p:cNvPr id="90" name="矩形 89"/>
          <p:cNvSpPr/>
          <p:nvPr/>
        </p:nvSpPr>
        <p:spPr>
          <a:xfrm>
            <a:off x="3779912" y="3429000"/>
            <a:ext cx="1877437" cy="810478"/>
          </a:xfrm>
          <a:prstGeom prst="rect">
            <a:avLst/>
          </a:prstGeom>
        </p:spPr>
        <p:txBody>
          <a:bodyPr wrap="none">
            <a:spAutoFit/>
          </a:bodyPr>
          <a:lstStyle/>
          <a:p>
            <a:pPr fontAlgn="base">
              <a:lnSpc>
                <a:spcPct val="120000"/>
              </a:lnSpc>
              <a:spcBef>
                <a:spcPct val="50000"/>
              </a:spcBef>
              <a:spcAft>
                <a:spcPct val="0"/>
              </a:spcAft>
            </a:pPr>
            <a:r>
              <a:rPr lang="zh-CN" altLang="en-US" sz="4000" spc="600" dirty="0" smtClean="0">
                <a:solidFill>
                  <a:srgbClr val="3333CC"/>
                </a:solidFill>
                <a:latin typeface="Arial"/>
                <a:ea typeface="黑体" pitchFamily="49" charset="-122"/>
                <a:cs typeface="Arial"/>
              </a:rPr>
              <a:t>储日升</a:t>
            </a:r>
            <a:endParaRPr lang="en-US" altLang="zh-CN" sz="4000" spc="600" dirty="0">
              <a:solidFill>
                <a:srgbClr val="3333CC"/>
              </a:solidFill>
              <a:latin typeface="Arial"/>
              <a:ea typeface="黑体" pitchFamily="49" charset="-122"/>
              <a:cs typeface="Arial"/>
            </a:endParaRPr>
          </a:p>
        </p:txBody>
      </p:sp>
    </p:spTree>
    <p:extLst>
      <p:ext uri="{BB962C8B-B14F-4D97-AF65-F5344CB8AC3E}">
        <p14:creationId xmlns:p14="http://schemas.microsoft.com/office/powerpoint/2010/main" val="27345003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2551" y="617042"/>
            <a:ext cx="3989456" cy="2714066"/>
          </a:xfrm>
          <a:prstGeom prst="rect">
            <a:avLst/>
          </a:prstGeom>
        </p:spPr>
      </p:pic>
      <p:pic>
        <p:nvPicPr>
          <p:cNvPr id="3" name="Picture 2"/>
          <p:cNvPicPr>
            <a:picLocks noChangeAspect="1"/>
          </p:cNvPicPr>
          <p:nvPr/>
        </p:nvPicPr>
        <p:blipFill>
          <a:blip r:embed="rId3"/>
          <a:stretch>
            <a:fillRect/>
          </a:stretch>
        </p:blipFill>
        <p:spPr>
          <a:xfrm>
            <a:off x="4641812" y="426143"/>
            <a:ext cx="4151764" cy="3144598"/>
          </a:xfrm>
          <a:prstGeom prst="rect">
            <a:avLst/>
          </a:prstGeom>
        </p:spPr>
      </p:pic>
      <p:sp>
        <p:nvSpPr>
          <p:cNvPr id="4" name="TextBox 3"/>
          <p:cNvSpPr txBox="1"/>
          <p:nvPr/>
        </p:nvSpPr>
        <p:spPr>
          <a:xfrm>
            <a:off x="6505329" y="6369300"/>
            <a:ext cx="2365852" cy="369332"/>
          </a:xfrm>
          <a:prstGeom prst="rect">
            <a:avLst/>
          </a:prstGeom>
          <a:noFill/>
        </p:spPr>
        <p:txBody>
          <a:bodyPr wrap="none" rtlCol="0">
            <a:spAutoFit/>
          </a:bodyPr>
          <a:lstStyle/>
          <a:p>
            <a:r>
              <a:rPr lang="zh-CN" altLang="en-US" dirty="0" smtClean="0">
                <a:solidFill>
                  <a:srgbClr val="0000FF"/>
                </a:solidFill>
              </a:rPr>
              <a:t>王凯等，</a:t>
            </a:r>
            <a:r>
              <a:rPr lang="en-US" altLang="zh-CN" dirty="0" smtClean="0">
                <a:solidFill>
                  <a:srgbClr val="0000FF"/>
                </a:solidFill>
              </a:rPr>
              <a:t>1989</a:t>
            </a:r>
            <a:r>
              <a:rPr lang="zh-CN" altLang="en-US" dirty="0" smtClean="0">
                <a:solidFill>
                  <a:srgbClr val="0000FF"/>
                </a:solidFill>
              </a:rPr>
              <a:t>；</a:t>
            </a:r>
            <a:r>
              <a:rPr lang="en-US" altLang="zh-CN" dirty="0" smtClean="0">
                <a:solidFill>
                  <a:srgbClr val="0000FF"/>
                </a:solidFill>
              </a:rPr>
              <a:t>1991</a:t>
            </a:r>
            <a:endParaRPr lang="en-US" dirty="0">
              <a:solidFill>
                <a:srgbClr val="0000FF"/>
              </a:solidFill>
            </a:endParaRPr>
          </a:p>
        </p:txBody>
      </p:sp>
      <p:pic>
        <p:nvPicPr>
          <p:cNvPr id="5" name="Picture 4"/>
          <p:cNvPicPr>
            <a:picLocks noChangeAspect="1"/>
          </p:cNvPicPr>
          <p:nvPr/>
        </p:nvPicPr>
        <p:blipFill>
          <a:blip r:embed="rId4"/>
          <a:stretch>
            <a:fillRect/>
          </a:stretch>
        </p:blipFill>
        <p:spPr>
          <a:xfrm>
            <a:off x="573733" y="3734174"/>
            <a:ext cx="4068079" cy="2819792"/>
          </a:xfrm>
          <a:prstGeom prst="rect">
            <a:avLst/>
          </a:prstGeom>
        </p:spPr>
      </p:pic>
      <p:pic>
        <p:nvPicPr>
          <p:cNvPr id="6" name="Picture 5"/>
          <p:cNvPicPr>
            <a:picLocks noChangeAspect="1"/>
          </p:cNvPicPr>
          <p:nvPr/>
        </p:nvPicPr>
        <p:blipFill>
          <a:blip r:embed="rId5"/>
          <a:stretch>
            <a:fillRect/>
          </a:stretch>
        </p:blipFill>
        <p:spPr>
          <a:xfrm>
            <a:off x="4930861" y="3754035"/>
            <a:ext cx="2133600" cy="2489200"/>
          </a:xfrm>
          <a:prstGeom prst="rect">
            <a:avLst/>
          </a:prstGeom>
        </p:spPr>
      </p:pic>
    </p:spTree>
    <p:extLst>
      <p:ext uri="{BB962C8B-B14F-4D97-AF65-F5344CB8AC3E}">
        <p14:creationId xmlns:p14="http://schemas.microsoft.com/office/powerpoint/2010/main" val="16181516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6100" y="825500"/>
            <a:ext cx="8039100" cy="5207000"/>
          </a:xfrm>
          <a:prstGeom prst="rect">
            <a:avLst/>
          </a:prstGeom>
        </p:spPr>
      </p:pic>
    </p:spTree>
    <p:extLst>
      <p:ext uri="{BB962C8B-B14F-4D97-AF65-F5344CB8AC3E}">
        <p14:creationId xmlns:p14="http://schemas.microsoft.com/office/powerpoint/2010/main" val="3971429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751" y="160277"/>
            <a:ext cx="4221956" cy="1783499"/>
          </a:xfrm>
          <a:prstGeom prst="rect">
            <a:avLst/>
          </a:prstGeom>
        </p:spPr>
      </p:pic>
      <p:pic>
        <p:nvPicPr>
          <p:cNvPr id="3" name="Picture 2"/>
          <p:cNvPicPr>
            <a:picLocks noChangeAspect="1"/>
          </p:cNvPicPr>
          <p:nvPr/>
        </p:nvPicPr>
        <p:blipFill>
          <a:blip r:embed="rId3"/>
          <a:stretch>
            <a:fillRect/>
          </a:stretch>
        </p:blipFill>
        <p:spPr>
          <a:xfrm>
            <a:off x="142751" y="5091872"/>
            <a:ext cx="4475921" cy="1206511"/>
          </a:xfrm>
          <a:prstGeom prst="rect">
            <a:avLst/>
          </a:prstGeom>
        </p:spPr>
      </p:pic>
      <p:pic>
        <p:nvPicPr>
          <p:cNvPr id="4" name="Picture 3"/>
          <p:cNvPicPr>
            <a:picLocks noChangeAspect="1"/>
          </p:cNvPicPr>
          <p:nvPr/>
        </p:nvPicPr>
        <p:blipFill>
          <a:blip r:embed="rId4"/>
          <a:stretch>
            <a:fillRect/>
          </a:stretch>
        </p:blipFill>
        <p:spPr>
          <a:xfrm>
            <a:off x="4563422" y="2093972"/>
            <a:ext cx="4379709" cy="1376855"/>
          </a:xfrm>
          <a:prstGeom prst="rect">
            <a:avLst/>
          </a:prstGeom>
        </p:spPr>
      </p:pic>
      <p:pic>
        <p:nvPicPr>
          <p:cNvPr id="5" name="Picture 4"/>
          <p:cNvPicPr>
            <a:picLocks noChangeAspect="1"/>
          </p:cNvPicPr>
          <p:nvPr/>
        </p:nvPicPr>
        <p:blipFill>
          <a:blip r:embed="rId5"/>
          <a:stretch>
            <a:fillRect/>
          </a:stretch>
        </p:blipFill>
        <p:spPr>
          <a:xfrm>
            <a:off x="386014" y="2093972"/>
            <a:ext cx="3724975" cy="1006644"/>
          </a:xfrm>
          <a:prstGeom prst="rect">
            <a:avLst/>
          </a:prstGeom>
        </p:spPr>
      </p:pic>
      <p:pic>
        <p:nvPicPr>
          <p:cNvPr id="6" name="Picture 5"/>
          <p:cNvPicPr>
            <a:picLocks noChangeAspect="1"/>
          </p:cNvPicPr>
          <p:nvPr/>
        </p:nvPicPr>
        <p:blipFill>
          <a:blip r:embed="rId6"/>
          <a:stretch>
            <a:fillRect/>
          </a:stretch>
        </p:blipFill>
        <p:spPr>
          <a:xfrm>
            <a:off x="4666015" y="110472"/>
            <a:ext cx="4277116" cy="1865074"/>
          </a:xfrm>
          <a:prstGeom prst="rect">
            <a:avLst/>
          </a:prstGeom>
        </p:spPr>
      </p:pic>
      <p:pic>
        <p:nvPicPr>
          <p:cNvPr id="7" name="Picture 6"/>
          <p:cNvPicPr>
            <a:picLocks noChangeAspect="1"/>
          </p:cNvPicPr>
          <p:nvPr/>
        </p:nvPicPr>
        <p:blipFill>
          <a:blip r:embed="rId7"/>
          <a:stretch>
            <a:fillRect/>
          </a:stretch>
        </p:blipFill>
        <p:spPr>
          <a:xfrm>
            <a:off x="184950" y="3470827"/>
            <a:ext cx="4110989" cy="1129738"/>
          </a:xfrm>
          <a:prstGeom prst="rect">
            <a:avLst/>
          </a:prstGeom>
        </p:spPr>
      </p:pic>
      <p:pic>
        <p:nvPicPr>
          <p:cNvPr id="8" name="Picture 7"/>
          <p:cNvPicPr>
            <a:picLocks noChangeAspect="1"/>
          </p:cNvPicPr>
          <p:nvPr/>
        </p:nvPicPr>
        <p:blipFill>
          <a:blip r:embed="rId8"/>
          <a:stretch>
            <a:fillRect/>
          </a:stretch>
        </p:blipFill>
        <p:spPr>
          <a:xfrm>
            <a:off x="4646690" y="4836587"/>
            <a:ext cx="4296441" cy="1838731"/>
          </a:xfrm>
          <a:prstGeom prst="rect">
            <a:avLst/>
          </a:prstGeom>
        </p:spPr>
      </p:pic>
      <p:pic>
        <p:nvPicPr>
          <p:cNvPr id="9" name="Picture 8"/>
          <p:cNvPicPr>
            <a:picLocks noChangeAspect="1"/>
          </p:cNvPicPr>
          <p:nvPr/>
        </p:nvPicPr>
        <p:blipFill>
          <a:blip r:embed="rId9"/>
          <a:stretch>
            <a:fillRect/>
          </a:stretch>
        </p:blipFill>
        <p:spPr>
          <a:xfrm>
            <a:off x="4666015" y="3668091"/>
            <a:ext cx="3595709" cy="906513"/>
          </a:xfrm>
          <a:prstGeom prst="rect">
            <a:avLst/>
          </a:prstGeom>
        </p:spPr>
      </p:pic>
    </p:spTree>
    <p:extLst>
      <p:ext uri="{BB962C8B-B14F-4D97-AF65-F5344CB8AC3E}">
        <p14:creationId xmlns:p14="http://schemas.microsoft.com/office/powerpoint/2010/main" val="187718027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4739"/>
            <a:ext cx="8229600" cy="1143000"/>
          </a:xfrm>
        </p:spPr>
        <p:txBody>
          <a:bodyPr/>
          <a:lstStyle/>
          <a:p>
            <a:r>
              <a:rPr lang="en-US" dirty="0" smtClean="0"/>
              <a:t>汇报提纲</a:t>
            </a:r>
            <a:endParaRPr lang="en-US" dirty="0"/>
          </a:p>
        </p:txBody>
      </p:sp>
      <p:sp>
        <p:nvSpPr>
          <p:cNvPr id="3" name="Content Placeholder 2"/>
          <p:cNvSpPr>
            <a:spLocks noGrp="1"/>
          </p:cNvSpPr>
          <p:nvPr>
            <p:ph idx="1"/>
          </p:nvPr>
        </p:nvSpPr>
        <p:spPr>
          <a:xfrm>
            <a:off x="2627784" y="1268760"/>
            <a:ext cx="4048264" cy="4285499"/>
          </a:xfrm>
          <a:prstGeom prst="rect">
            <a:avLst/>
          </a:prstGeom>
        </p:spPr>
        <p:txBody>
          <a:bodyPr>
            <a:normAutofit/>
          </a:bodyPr>
          <a:lstStyle/>
          <a:p>
            <a:pPr>
              <a:lnSpc>
                <a:spcPct val="200000"/>
              </a:lnSpc>
              <a:buClr>
                <a:schemeClr val="bg2"/>
              </a:buClr>
              <a:buFont typeface="Wingdings" charset="2"/>
              <a:buChar char="q"/>
            </a:pPr>
            <a:r>
              <a:rPr lang="zh-CN" altLang="en-US" sz="2800" dirty="0" smtClean="0"/>
              <a:t>地震波上地幔三重值</a:t>
            </a:r>
            <a:endParaRPr lang="en-US" altLang="zh-CN" sz="2800" dirty="0" smtClean="0"/>
          </a:p>
          <a:p>
            <a:pPr>
              <a:lnSpc>
                <a:spcPct val="200000"/>
              </a:lnSpc>
              <a:buClr>
                <a:schemeClr val="bg2"/>
              </a:buClr>
              <a:buFont typeface="Wingdings" charset="2"/>
              <a:buChar char="q"/>
            </a:pPr>
            <a:r>
              <a:rPr lang="zh-CN" altLang="en-US" sz="2800" dirty="0" smtClean="0">
                <a:solidFill>
                  <a:srgbClr val="FF0000"/>
                </a:solidFill>
              </a:rPr>
              <a:t>北美上地幔速度结构</a:t>
            </a:r>
            <a:endParaRPr lang="en-US" altLang="zh-CN" sz="2800" dirty="0" smtClean="0">
              <a:solidFill>
                <a:srgbClr val="FF0000"/>
              </a:solidFill>
            </a:endParaRPr>
          </a:p>
          <a:p>
            <a:pPr>
              <a:lnSpc>
                <a:spcPct val="200000"/>
              </a:lnSpc>
              <a:buClr>
                <a:schemeClr val="bg2"/>
              </a:buClr>
              <a:buFont typeface="Wingdings" charset="2"/>
              <a:buChar char="q"/>
            </a:pPr>
            <a:r>
              <a:rPr lang="zh-CN" altLang="en-US" sz="2800" dirty="0" smtClean="0"/>
              <a:t>青藏高原上地幔结构</a:t>
            </a:r>
            <a:endParaRPr lang="en-US" altLang="zh-CN" sz="2800" dirty="0"/>
          </a:p>
          <a:p>
            <a:pPr>
              <a:buClr>
                <a:schemeClr val="bg2"/>
              </a:buClr>
              <a:buFont typeface="Wingdings" charset="2"/>
              <a:buChar char="q"/>
            </a:pPr>
            <a:endParaRPr lang="en-US" sz="2800" dirty="0" smtClean="0"/>
          </a:p>
        </p:txBody>
      </p:sp>
    </p:spTree>
    <p:extLst>
      <p:ext uri="{BB962C8B-B14F-4D97-AF65-F5344CB8AC3E}">
        <p14:creationId xmlns:p14="http://schemas.microsoft.com/office/powerpoint/2010/main" val="24603601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3629753"/>
            <a:ext cx="8521700" cy="2628900"/>
          </a:xfrm>
          <a:prstGeom prst="rect">
            <a:avLst/>
          </a:prstGeom>
        </p:spPr>
      </p:pic>
      <p:pic>
        <p:nvPicPr>
          <p:cNvPr id="4" name="Picture 3"/>
          <p:cNvPicPr>
            <a:picLocks noChangeAspect="1"/>
          </p:cNvPicPr>
          <p:nvPr/>
        </p:nvPicPr>
        <p:blipFill>
          <a:blip r:embed="rId4"/>
          <a:stretch>
            <a:fillRect/>
          </a:stretch>
        </p:blipFill>
        <p:spPr>
          <a:xfrm>
            <a:off x="1911156" y="353981"/>
            <a:ext cx="5390392" cy="3288347"/>
          </a:xfrm>
          <a:prstGeom prst="rect">
            <a:avLst/>
          </a:prstGeom>
        </p:spPr>
      </p:pic>
      <p:sp>
        <p:nvSpPr>
          <p:cNvPr id="5" name="TextBox 4"/>
          <p:cNvSpPr txBox="1"/>
          <p:nvPr/>
        </p:nvSpPr>
        <p:spPr>
          <a:xfrm>
            <a:off x="5829743" y="6395929"/>
            <a:ext cx="2943609" cy="369332"/>
          </a:xfrm>
          <a:prstGeom prst="rect">
            <a:avLst/>
          </a:prstGeom>
          <a:noFill/>
        </p:spPr>
        <p:txBody>
          <a:bodyPr wrap="none" rtlCol="0">
            <a:spAutoFit/>
          </a:bodyPr>
          <a:lstStyle/>
          <a:p>
            <a:r>
              <a:rPr lang="en-US" dirty="0" err="1" smtClean="0"/>
              <a:t>Rychert</a:t>
            </a:r>
            <a:r>
              <a:rPr lang="en-US" dirty="0" smtClean="0"/>
              <a:t> and Shearer, 2009</a:t>
            </a:r>
            <a:endParaRPr lang="en-US" dirty="0"/>
          </a:p>
        </p:txBody>
      </p:sp>
    </p:spTree>
    <p:extLst>
      <p:ext uri="{BB962C8B-B14F-4D97-AF65-F5344CB8AC3E}">
        <p14:creationId xmlns:p14="http://schemas.microsoft.com/office/powerpoint/2010/main" val="2949530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3578" y="292709"/>
            <a:ext cx="3951551" cy="3129941"/>
          </a:xfrm>
          <a:prstGeom prst="rect">
            <a:avLst/>
          </a:prstGeom>
        </p:spPr>
      </p:pic>
      <p:pic>
        <p:nvPicPr>
          <p:cNvPr id="3" name="Picture 2"/>
          <p:cNvPicPr>
            <a:picLocks noChangeAspect="1"/>
          </p:cNvPicPr>
          <p:nvPr/>
        </p:nvPicPr>
        <p:blipFill>
          <a:blip r:embed="rId3"/>
          <a:stretch>
            <a:fillRect/>
          </a:stretch>
        </p:blipFill>
        <p:spPr>
          <a:xfrm>
            <a:off x="609600" y="3045405"/>
            <a:ext cx="7924800" cy="3136900"/>
          </a:xfrm>
          <a:prstGeom prst="rect">
            <a:avLst/>
          </a:prstGeom>
        </p:spPr>
      </p:pic>
      <p:sp>
        <p:nvSpPr>
          <p:cNvPr id="4" name="TextBox 3"/>
          <p:cNvSpPr txBox="1"/>
          <p:nvPr/>
        </p:nvSpPr>
        <p:spPr>
          <a:xfrm>
            <a:off x="5695747" y="6429697"/>
            <a:ext cx="3187516" cy="369332"/>
          </a:xfrm>
          <a:prstGeom prst="rect">
            <a:avLst/>
          </a:prstGeom>
          <a:noFill/>
        </p:spPr>
        <p:txBody>
          <a:bodyPr wrap="none" rtlCol="0">
            <a:spAutoFit/>
          </a:bodyPr>
          <a:lstStyle/>
          <a:p>
            <a:r>
              <a:rPr lang="en-US" dirty="0" smtClean="0"/>
              <a:t>Yuan and </a:t>
            </a:r>
            <a:r>
              <a:rPr lang="en-US" dirty="0" err="1" smtClean="0"/>
              <a:t>Romanowicz</a:t>
            </a:r>
            <a:r>
              <a:rPr lang="en-US" dirty="0" smtClean="0"/>
              <a:t>, 2010</a:t>
            </a:r>
            <a:endParaRPr lang="en-US" dirty="0"/>
          </a:p>
        </p:txBody>
      </p:sp>
    </p:spTree>
    <p:extLst>
      <p:ext uri="{BB962C8B-B14F-4D97-AF65-F5344CB8AC3E}">
        <p14:creationId xmlns:p14="http://schemas.microsoft.com/office/powerpoint/2010/main" val="42037799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2011GC003818-p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35" y="863006"/>
            <a:ext cx="8721805" cy="5315128"/>
          </a:xfrm>
          <a:prstGeom prst="rect">
            <a:avLst/>
          </a:prstGeom>
        </p:spPr>
      </p:pic>
      <p:sp>
        <p:nvSpPr>
          <p:cNvPr id="3" name="TextBox 2"/>
          <p:cNvSpPr txBox="1"/>
          <p:nvPr/>
        </p:nvSpPr>
        <p:spPr>
          <a:xfrm>
            <a:off x="7437733" y="6178134"/>
            <a:ext cx="1521307" cy="369332"/>
          </a:xfrm>
          <a:prstGeom prst="rect">
            <a:avLst/>
          </a:prstGeom>
          <a:noFill/>
        </p:spPr>
        <p:txBody>
          <a:bodyPr wrap="none" rtlCol="0">
            <a:spAutoFit/>
          </a:bodyPr>
          <a:lstStyle/>
          <a:p>
            <a:r>
              <a:rPr lang="en-US" dirty="0" smtClean="0">
                <a:solidFill>
                  <a:schemeClr val="bg1"/>
                </a:solidFill>
              </a:rPr>
              <a:t>Chu et al., 2012</a:t>
            </a:r>
            <a:endParaRPr lang="en-US" dirty="0">
              <a:solidFill>
                <a:schemeClr val="bg1"/>
              </a:solidFill>
            </a:endParaRPr>
          </a:p>
        </p:txBody>
      </p:sp>
    </p:spTree>
    <p:extLst>
      <p:ext uri="{BB962C8B-B14F-4D97-AF65-F5344CB8AC3E}">
        <p14:creationId xmlns:p14="http://schemas.microsoft.com/office/powerpoint/2010/main" val="28971426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6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132" y="712646"/>
            <a:ext cx="4435179" cy="580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2011GC003818-p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980" y="712646"/>
            <a:ext cx="4071293" cy="5809573"/>
          </a:xfrm>
          <a:prstGeom prst="rect">
            <a:avLst/>
          </a:prstGeom>
        </p:spPr>
      </p:pic>
    </p:spTree>
    <p:extLst>
      <p:ext uri="{BB962C8B-B14F-4D97-AF65-F5344CB8AC3E}">
        <p14:creationId xmlns:p14="http://schemas.microsoft.com/office/powerpoint/2010/main" val="34437659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2011GC003818-p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359" y="760148"/>
            <a:ext cx="4098743" cy="5848742"/>
          </a:xfrm>
          <a:prstGeom prst="rect">
            <a:avLst/>
          </a:prstGeom>
        </p:spPr>
      </p:pic>
      <p:pic>
        <p:nvPicPr>
          <p:cNvPr id="4" name="Picture 3" descr="Figur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1858" y="1472636"/>
            <a:ext cx="2792742" cy="4069687"/>
          </a:xfrm>
          <a:prstGeom prst="rect">
            <a:avLst/>
          </a:prstGeom>
        </p:spPr>
      </p:pic>
      <p:sp>
        <p:nvSpPr>
          <p:cNvPr id="5" name="TextBox 4"/>
          <p:cNvSpPr txBox="1"/>
          <p:nvPr/>
        </p:nvSpPr>
        <p:spPr>
          <a:xfrm>
            <a:off x="6758229" y="5172991"/>
            <a:ext cx="1521307" cy="369332"/>
          </a:xfrm>
          <a:prstGeom prst="rect">
            <a:avLst/>
          </a:prstGeom>
          <a:noFill/>
        </p:spPr>
        <p:txBody>
          <a:bodyPr wrap="none" rtlCol="0">
            <a:spAutoFit/>
          </a:bodyPr>
          <a:lstStyle/>
          <a:p>
            <a:r>
              <a:rPr lang="en-US" dirty="0" smtClean="0">
                <a:solidFill>
                  <a:schemeClr val="bg1"/>
                </a:solidFill>
              </a:rPr>
              <a:t>Chu et al., 2012</a:t>
            </a:r>
            <a:endParaRPr lang="en-US" dirty="0">
              <a:solidFill>
                <a:schemeClr val="bg1"/>
              </a:solidFill>
            </a:endParaRPr>
          </a:p>
        </p:txBody>
      </p:sp>
      <p:cxnSp>
        <p:nvCxnSpPr>
          <p:cNvPr id="8" name="Straight Arrow Connector 7"/>
          <p:cNvCxnSpPr/>
          <p:nvPr/>
        </p:nvCxnSpPr>
        <p:spPr>
          <a:xfrm flipV="1">
            <a:off x="3067908" y="3885624"/>
            <a:ext cx="4136646" cy="1257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1056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2011GC003818-p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8" y="697838"/>
            <a:ext cx="9121162" cy="5628150"/>
          </a:xfrm>
          <a:prstGeom prst="rect">
            <a:avLst/>
          </a:prstGeom>
        </p:spPr>
      </p:pic>
      <p:sp>
        <p:nvSpPr>
          <p:cNvPr id="4" name="Oval 3"/>
          <p:cNvSpPr/>
          <p:nvPr/>
        </p:nvSpPr>
        <p:spPr>
          <a:xfrm>
            <a:off x="2020455" y="1731818"/>
            <a:ext cx="1212272" cy="110836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5879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致谢</a:t>
            </a:r>
          </a:p>
        </p:txBody>
      </p:sp>
      <p:sp>
        <p:nvSpPr>
          <p:cNvPr id="3" name="TextBox 2"/>
          <p:cNvSpPr txBox="1"/>
          <p:nvPr/>
        </p:nvSpPr>
        <p:spPr>
          <a:xfrm>
            <a:off x="1728192" y="1124744"/>
            <a:ext cx="6588224" cy="5221943"/>
          </a:xfrm>
          <a:prstGeom prst="rect">
            <a:avLst/>
          </a:prstGeom>
          <a:noFill/>
        </p:spPr>
        <p:txBody>
          <a:bodyPr wrap="square" rtlCol="0">
            <a:spAutoFit/>
          </a:bodyPr>
          <a:lstStyle/>
          <a:p>
            <a:pPr marL="285750" indent="-285750">
              <a:lnSpc>
                <a:spcPct val="150000"/>
              </a:lnSpc>
              <a:buFont typeface="Wingdings" charset="2"/>
              <a:buChar char="u"/>
            </a:pPr>
            <a:r>
              <a:rPr lang="zh-CN" altLang="en-US" sz="3200" dirty="0" smtClean="0">
                <a:latin typeface="Times New Roman"/>
                <a:cs typeface="Times New Roman"/>
              </a:rPr>
              <a:t>朱露培</a:t>
            </a:r>
            <a:endParaRPr lang="en-US" altLang="zh-CN" sz="3200" dirty="0" smtClean="0">
              <a:latin typeface="Times New Roman"/>
              <a:cs typeface="Times New Roman"/>
            </a:endParaRPr>
          </a:p>
          <a:p>
            <a:pPr marL="285750" indent="-285750">
              <a:lnSpc>
                <a:spcPct val="150000"/>
              </a:lnSpc>
              <a:buFont typeface="Wingdings" charset="2"/>
              <a:buChar char="u"/>
            </a:pPr>
            <a:r>
              <a:rPr lang="zh-CN" altLang="en-US" sz="3200" dirty="0" smtClean="0">
                <a:latin typeface="Times New Roman"/>
                <a:cs typeface="Times New Roman"/>
              </a:rPr>
              <a:t>眭怡</a:t>
            </a:r>
            <a:r>
              <a:rPr lang="en-US" altLang="zh-CN" sz="3200" dirty="0" smtClean="0">
                <a:latin typeface="Times New Roman"/>
                <a:cs typeface="Times New Roman"/>
              </a:rPr>
              <a:t>，</a:t>
            </a:r>
            <a:r>
              <a:rPr lang="zh-CN" altLang="en-US" sz="3200" dirty="0" smtClean="0">
                <a:latin typeface="Times New Roman"/>
                <a:cs typeface="Times New Roman"/>
              </a:rPr>
              <a:t>吴庆举</a:t>
            </a:r>
            <a:endParaRPr lang="en-US" altLang="zh-CN" sz="3200" dirty="0" smtClean="0">
              <a:latin typeface="Times New Roman"/>
              <a:cs typeface="Times New Roman"/>
            </a:endParaRPr>
          </a:p>
          <a:p>
            <a:pPr marL="285750" indent="-285750">
              <a:lnSpc>
                <a:spcPct val="150000"/>
              </a:lnSpc>
              <a:buFont typeface="Wingdings" charset="2"/>
              <a:buChar char="u"/>
            </a:pPr>
            <a:r>
              <a:rPr lang="zh-CN" altLang="en-US" sz="3200" dirty="0" smtClean="0">
                <a:latin typeface="Times New Roman"/>
                <a:cs typeface="Times New Roman"/>
              </a:rPr>
              <a:t>孙道远</a:t>
            </a:r>
            <a:r>
              <a:rPr lang="zh-CN" altLang="en-US" sz="3200" dirty="0" smtClean="0">
                <a:latin typeface="Times New Roman"/>
                <a:cs typeface="Times New Roman"/>
              </a:rPr>
              <a:t>，冷伟</a:t>
            </a:r>
            <a:endParaRPr lang="en-US" altLang="zh-CN" sz="3200" dirty="0" smtClean="0">
              <a:latin typeface="Times New Roman"/>
              <a:cs typeface="Times New Roman"/>
            </a:endParaRPr>
          </a:p>
          <a:p>
            <a:pPr marL="285750" indent="-285750">
              <a:lnSpc>
                <a:spcPct val="150000"/>
              </a:lnSpc>
              <a:buFont typeface="Wingdings" charset="2"/>
              <a:buChar char="u"/>
            </a:pPr>
            <a:r>
              <a:rPr lang="zh-CN" altLang="en-US" sz="3200" dirty="0" smtClean="0">
                <a:latin typeface="Times New Roman"/>
                <a:cs typeface="Times New Roman"/>
              </a:rPr>
              <a:t>周元泽</a:t>
            </a:r>
            <a:endParaRPr lang="en-US" altLang="zh-CN" sz="3200" dirty="0" smtClean="0">
              <a:latin typeface="Times New Roman"/>
              <a:cs typeface="Times New Roman"/>
            </a:endParaRPr>
          </a:p>
          <a:p>
            <a:pPr marL="285750" indent="-285750">
              <a:lnSpc>
                <a:spcPct val="150000"/>
              </a:lnSpc>
              <a:buFont typeface="Wingdings" charset="2"/>
              <a:buChar char="u"/>
            </a:pPr>
            <a:r>
              <a:rPr lang="en-US" altLang="zh-CN" sz="3200" dirty="0" smtClean="0">
                <a:latin typeface="Times New Roman"/>
                <a:cs typeface="Times New Roman"/>
              </a:rPr>
              <a:t>D</a:t>
            </a:r>
            <a:r>
              <a:rPr lang="zh-CN" altLang="en-US" sz="3200" dirty="0">
                <a:latin typeface="Times New Roman"/>
                <a:cs typeface="Times New Roman"/>
              </a:rPr>
              <a:t>.</a:t>
            </a:r>
            <a:r>
              <a:rPr lang="zh-CN" altLang="en-US" sz="3200" dirty="0" smtClean="0">
                <a:latin typeface="Times New Roman"/>
                <a:cs typeface="Times New Roman"/>
              </a:rPr>
              <a:t> </a:t>
            </a:r>
            <a:r>
              <a:rPr lang="en-US" altLang="zh-CN" sz="3200" dirty="0" smtClean="0">
                <a:latin typeface="Times New Roman"/>
                <a:cs typeface="Times New Roman"/>
              </a:rPr>
              <a:t>Helmberger</a:t>
            </a:r>
            <a:r>
              <a:rPr lang="zh-CN" altLang="en-US" sz="3200" dirty="0" smtClean="0">
                <a:latin typeface="Times New Roman"/>
                <a:cs typeface="Times New Roman"/>
              </a:rPr>
              <a:t>，</a:t>
            </a:r>
            <a:r>
              <a:rPr lang="en-US" altLang="zh-CN" sz="3200" dirty="0" smtClean="0">
                <a:latin typeface="Times New Roman"/>
                <a:cs typeface="Times New Roman"/>
              </a:rPr>
              <a:t>M.</a:t>
            </a:r>
            <a:r>
              <a:rPr lang="zh-CN" altLang="en-US" sz="3200" dirty="0" smtClean="0">
                <a:latin typeface="Times New Roman"/>
                <a:cs typeface="Times New Roman"/>
              </a:rPr>
              <a:t> </a:t>
            </a:r>
            <a:r>
              <a:rPr lang="en-US" altLang="zh-CN" sz="3200" dirty="0" err="1" smtClean="0">
                <a:latin typeface="Times New Roman"/>
                <a:cs typeface="Times New Roman"/>
              </a:rPr>
              <a:t>Gurnis</a:t>
            </a:r>
            <a:endParaRPr lang="en-US" altLang="zh-CN" sz="3200" dirty="0" smtClean="0">
              <a:latin typeface="Times New Roman"/>
              <a:cs typeface="Times New Roman"/>
            </a:endParaRPr>
          </a:p>
          <a:p>
            <a:pPr marL="285750" indent="-285750">
              <a:lnSpc>
                <a:spcPct val="150000"/>
              </a:lnSpc>
              <a:buFont typeface="Wingdings" charset="2"/>
              <a:buChar char="u"/>
            </a:pPr>
            <a:r>
              <a:rPr lang="en-US" altLang="zh-CN" sz="3200" dirty="0" err="1" smtClean="0">
                <a:latin typeface="Times New Roman"/>
                <a:cs typeface="Times New Roman"/>
              </a:rPr>
              <a:t>Shengji</a:t>
            </a:r>
            <a:r>
              <a:rPr lang="zh-CN" altLang="en-US" sz="3200" dirty="0" smtClean="0">
                <a:latin typeface="Times New Roman"/>
                <a:cs typeface="Times New Roman"/>
              </a:rPr>
              <a:t> </a:t>
            </a:r>
            <a:r>
              <a:rPr lang="en-US" altLang="zh-CN" sz="3200" dirty="0" smtClean="0">
                <a:latin typeface="Times New Roman"/>
                <a:cs typeface="Times New Roman"/>
              </a:rPr>
              <a:t>Wei</a:t>
            </a:r>
          </a:p>
          <a:p>
            <a:pPr marL="285750" indent="-285750">
              <a:lnSpc>
                <a:spcPct val="150000"/>
              </a:lnSpc>
              <a:buFont typeface="Wingdings" charset="2"/>
              <a:buChar char="u"/>
            </a:pPr>
            <a:r>
              <a:rPr lang="en-US" altLang="zh-CN" sz="3200" dirty="0" smtClean="0">
                <a:latin typeface="Times New Roman"/>
                <a:cs typeface="Times New Roman"/>
              </a:rPr>
              <a:t>Brandon</a:t>
            </a:r>
            <a:r>
              <a:rPr lang="zh-CN" altLang="en-US" sz="3200" dirty="0" smtClean="0">
                <a:latin typeface="Times New Roman"/>
                <a:cs typeface="Times New Roman"/>
              </a:rPr>
              <a:t> </a:t>
            </a:r>
            <a:r>
              <a:rPr lang="en-US" altLang="zh-CN" sz="3200" dirty="0" err="1" smtClean="0">
                <a:latin typeface="Times New Roman"/>
                <a:cs typeface="Times New Roman"/>
              </a:rPr>
              <a:t>Schmandt</a:t>
            </a:r>
            <a:endParaRPr lang="en-US" sz="3200" dirty="0">
              <a:latin typeface="Times New Roman"/>
              <a:cs typeface="Times New Roman"/>
            </a:endParaRPr>
          </a:p>
        </p:txBody>
      </p:sp>
    </p:spTree>
    <p:extLst>
      <p:ext uri="{BB962C8B-B14F-4D97-AF65-F5344CB8AC3E}">
        <p14:creationId xmlns:p14="http://schemas.microsoft.com/office/powerpoint/2010/main" val="1243032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5"/>
            <a:ext cx="91440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660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3780" y="514848"/>
            <a:ext cx="4332486" cy="546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igur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473" y="1472636"/>
            <a:ext cx="2792742" cy="4069687"/>
          </a:xfrm>
          <a:prstGeom prst="rect">
            <a:avLst/>
          </a:prstGeom>
        </p:spPr>
      </p:pic>
      <p:cxnSp>
        <p:nvCxnSpPr>
          <p:cNvPr id="5" name="Straight Arrow Connector 4"/>
          <p:cNvCxnSpPr/>
          <p:nvPr/>
        </p:nvCxnSpPr>
        <p:spPr>
          <a:xfrm flipV="1">
            <a:off x="4614435" y="3093409"/>
            <a:ext cx="2527252" cy="11317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888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009" y="27911"/>
            <a:ext cx="5456397" cy="656348"/>
          </a:xfrm>
        </p:spPr>
        <p:txBody>
          <a:bodyPr/>
          <a:lstStyle/>
          <a:p>
            <a:r>
              <a:rPr lang="en-US" dirty="0" smtClean="0">
                <a:solidFill>
                  <a:schemeClr val="bg1"/>
                </a:solidFill>
              </a:rPr>
              <a:t>2. Lithospheric structures</a:t>
            </a:r>
            <a:endParaRPr lang="en-US" dirty="0">
              <a:solidFill>
                <a:schemeClr val="bg1"/>
              </a:solidFill>
            </a:endParaRPr>
          </a:p>
        </p:txBody>
      </p:sp>
      <p:sp>
        <p:nvSpPr>
          <p:cNvPr id="5" name="TextBox 4"/>
          <p:cNvSpPr txBox="1"/>
          <p:nvPr/>
        </p:nvSpPr>
        <p:spPr>
          <a:xfrm>
            <a:off x="7181310" y="6488668"/>
            <a:ext cx="2001706" cy="369332"/>
          </a:xfrm>
          <a:prstGeom prst="rect">
            <a:avLst/>
          </a:prstGeom>
          <a:noFill/>
        </p:spPr>
        <p:txBody>
          <a:bodyPr wrap="square" rtlCol="0">
            <a:spAutoFit/>
          </a:bodyPr>
          <a:lstStyle/>
          <a:p>
            <a:r>
              <a:rPr lang="en-US" dirty="0" smtClean="0">
                <a:solidFill>
                  <a:srgbClr val="000000"/>
                </a:solidFill>
              </a:rPr>
              <a:t>Chu et al., 2012</a:t>
            </a:r>
            <a:endParaRPr lang="en-US" dirty="0">
              <a:solidFill>
                <a:srgbClr val="000000"/>
              </a:solidFill>
            </a:endParaRPr>
          </a:p>
        </p:txBody>
      </p:sp>
      <p:pic>
        <p:nvPicPr>
          <p:cNvPr id="6" name="Picture 5" descr="Figur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319" y="674204"/>
            <a:ext cx="5955991" cy="6141925"/>
          </a:xfrm>
          <a:prstGeom prst="rect">
            <a:avLst/>
          </a:prstGeom>
        </p:spPr>
      </p:pic>
      <p:cxnSp>
        <p:nvCxnSpPr>
          <p:cNvPr id="7" name="Straight Connector 6"/>
          <p:cNvCxnSpPr/>
          <p:nvPr/>
        </p:nvCxnSpPr>
        <p:spPr>
          <a:xfrm flipH="1" flipV="1">
            <a:off x="2400256" y="1563156"/>
            <a:ext cx="3042186" cy="2260995"/>
          </a:xfrm>
          <a:prstGeom prst="line">
            <a:avLst/>
          </a:prstGeom>
          <a:ln w="38100" cmpd="sng">
            <a:solidFill>
              <a:schemeClr val="bg2"/>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1646688" y="2484302"/>
            <a:ext cx="3795754" cy="1339849"/>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646688" y="3824151"/>
            <a:ext cx="3795754"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38411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Figure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50" y="69785"/>
            <a:ext cx="7961165" cy="6713153"/>
          </a:xfrm>
          <a:prstGeom prst="rect">
            <a:avLst/>
          </a:prstGeom>
        </p:spPr>
      </p:pic>
      <p:sp>
        <p:nvSpPr>
          <p:cNvPr id="3" name="Rectangle 2"/>
          <p:cNvSpPr/>
          <p:nvPr/>
        </p:nvSpPr>
        <p:spPr>
          <a:xfrm>
            <a:off x="460514" y="2191210"/>
            <a:ext cx="7870608" cy="15492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388650" y="792258"/>
            <a:ext cx="432604" cy="2677656"/>
          </a:xfrm>
          <a:prstGeom prst="rect">
            <a:avLst/>
          </a:prstGeom>
          <a:noFill/>
          <a:ln>
            <a:noFill/>
          </a:ln>
        </p:spPr>
        <p:txBody>
          <a:bodyPr wrap="square" rtlCol="0">
            <a:spAutoFit/>
          </a:bodyPr>
          <a:lstStyle/>
          <a:p>
            <a:pPr algn="ctr"/>
            <a:r>
              <a:rPr lang="en-US" sz="2800" dirty="0" smtClean="0">
                <a:solidFill>
                  <a:srgbClr val="1F2123"/>
                </a:solidFill>
              </a:rPr>
              <a:t>I</a:t>
            </a:r>
          </a:p>
          <a:p>
            <a:pPr algn="ctr"/>
            <a:endParaRPr lang="en-US" sz="2800" dirty="0" smtClean="0">
              <a:solidFill>
                <a:srgbClr val="1F2123"/>
              </a:solidFill>
            </a:endParaRPr>
          </a:p>
          <a:p>
            <a:pPr algn="ctr"/>
            <a:endParaRPr lang="en-US" sz="2800" dirty="0">
              <a:solidFill>
                <a:srgbClr val="1F2123"/>
              </a:solidFill>
            </a:endParaRPr>
          </a:p>
          <a:p>
            <a:pPr algn="ctr"/>
            <a:r>
              <a:rPr lang="en-US" sz="2800" dirty="0" smtClean="0">
                <a:solidFill>
                  <a:srgbClr val="0000FF"/>
                </a:solidFill>
              </a:rPr>
              <a:t>III</a:t>
            </a:r>
          </a:p>
          <a:p>
            <a:pPr algn="ctr"/>
            <a:endParaRPr lang="en-US" sz="2800" dirty="0" smtClean="0">
              <a:solidFill>
                <a:srgbClr val="1F2123"/>
              </a:solidFill>
            </a:endParaRPr>
          </a:p>
          <a:p>
            <a:pPr algn="ctr"/>
            <a:r>
              <a:rPr lang="en-US" sz="2800" dirty="0" smtClean="0">
                <a:solidFill>
                  <a:srgbClr val="FF0000"/>
                </a:solidFill>
              </a:rPr>
              <a:t>II</a:t>
            </a:r>
          </a:p>
        </p:txBody>
      </p:sp>
    </p:spTree>
    <p:extLst>
      <p:ext uri="{BB962C8B-B14F-4D97-AF65-F5344CB8AC3E}">
        <p14:creationId xmlns:p14="http://schemas.microsoft.com/office/powerpoint/2010/main" val="12167995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Figure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79" y="767762"/>
            <a:ext cx="6838799" cy="5393029"/>
          </a:xfrm>
          <a:prstGeom prst="rect">
            <a:avLst/>
          </a:prstGeom>
        </p:spPr>
      </p:pic>
    </p:spTree>
    <p:extLst>
      <p:ext uri="{BB962C8B-B14F-4D97-AF65-F5344CB8AC3E}">
        <p14:creationId xmlns:p14="http://schemas.microsoft.com/office/powerpoint/2010/main" val="24761385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Figure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9" y="697838"/>
            <a:ext cx="9017545" cy="4862814"/>
          </a:xfrm>
          <a:prstGeom prst="rect">
            <a:avLst/>
          </a:prstGeom>
        </p:spPr>
      </p:pic>
    </p:spTree>
    <p:extLst>
      <p:ext uri="{BB962C8B-B14F-4D97-AF65-F5344CB8AC3E}">
        <p14:creationId xmlns:p14="http://schemas.microsoft.com/office/powerpoint/2010/main" val="27696063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Figure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29" y="2026360"/>
            <a:ext cx="9028279" cy="4827461"/>
          </a:xfrm>
          <a:prstGeom prst="rect">
            <a:avLst/>
          </a:prstGeom>
        </p:spPr>
      </p:pic>
      <p:pic>
        <p:nvPicPr>
          <p:cNvPr id="3" name="Picture 2" descr="FigureS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985" y="65750"/>
            <a:ext cx="5776153" cy="1969074"/>
          </a:xfrm>
          <a:prstGeom prst="rect">
            <a:avLst/>
          </a:prstGeom>
        </p:spPr>
      </p:pic>
    </p:spTree>
    <p:extLst>
      <p:ext uri="{BB962C8B-B14F-4D97-AF65-F5344CB8AC3E}">
        <p14:creationId xmlns:p14="http://schemas.microsoft.com/office/powerpoint/2010/main" val="287421127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21967" y="287439"/>
            <a:ext cx="5871774" cy="6077802"/>
          </a:xfrm>
          <a:prstGeom prst="rect">
            <a:avLst/>
          </a:prstGeom>
        </p:spPr>
      </p:pic>
    </p:spTree>
    <p:extLst>
      <p:ext uri="{BB962C8B-B14F-4D97-AF65-F5344CB8AC3E}">
        <p14:creationId xmlns:p14="http://schemas.microsoft.com/office/powerpoint/2010/main" val="431629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6021582" y="6365445"/>
            <a:ext cx="2943497" cy="369332"/>
          </a:xfrm>
          <a:prstGeom prst="rect">
            <a:avLst/>
          </a:prstGeom>
          <a:noFill/>
        </p:spPr>
        <p:txBody>
          <a:bodyPr wrap="none" rtlCol="0">
            <a:spAutoFit/>
          </a:bodyPr>
          <a:lstStyle/>
          <a:p>
            <a:r>
              <a:rPr lang="en-US" dirty="0" smtClean="0"/>
              <a:t>Chu</a:t>
            </a:r>
            <a:r>
              <a:rPr lang="zh-CN" altLang="en-US" dirty="0" smtClean="0"/>
              <a:t> </a:t>
            </a:r>
            <a:r>
              <a:rPr lang="en-US" altLang="zh-CN" dirty="0" smtClean="0"/>
              <a:t>and</a:t>
            </a:r>
            <a:r>
              <a:rPr lang="zh-CN" altLang="en-US" dirty="0" smtClean="0"/>
              <a:t> </a:t>
            </a:r>
            <a:r>
              <a:rPr lang="en-US" altLang="zh-CN" dirty="0" smtClean="0"/>
              <a:t>Helmberger</a:t>
            </a:r>
            <a:r>
              <a:rPr lang="en-US" dirty="0" smtClean="0"/>
              <a:t>, 201</a:t>
            </a:r>
            <a:r>
              <a:rPr lang="zh-CN" altLang="zh-CN" dirty="0"/>
              <a:t>4</a:t>
            </a:r>
            <a:endParaRPr lang="en-US" dirty="0"/>
          </a:p>
        </p:txBody>
      </p:sp>
      <p:pic>
        <p:nvPicPr>
          <p:cNvPr id="3" name="Picture 2"/>
          <p:cNvPicPr>
            <a:picLocks noChangeAspect="1"/>
          </p:cNvPicPr>
          <p:nvPr/>
        </p:nvPicPr>
        <p:blipFill>
          <a:blip r:embed="rId2"/>
          <a:stretch>
            <a:fillRect/>
          </a:stretch>
        </p:blipFill>
        <p:spPr>
          <a:xfrm>
            <a:off x="928146" y="802478"/>
            <a:ext cx="7486383" cy="5434131"/>
          </a:xfrm>
          <a:prstGeom prst="rect">
            <a:avLst/>
          </a:prstGeom>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0322251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46100"/>
            <a:ext cx="9144000" cy="5743264"/>
          </a:xfrm>
          <a:prstGeom prst="rect">
            <a:avLst/>
          </a:prstGeom>
        </p:spPr>
      </p:pic>
      <p:pic>
        <p:nvPicPr>
          <p:cNvPr id="3" name="Picture 2"/>
          <p:cNvPicPr>
            <a:picLocks noChangeAspect="1"/>
          </p:cNvPicPr>
          <p:nvPr/>
        </p:nvPicPr>
        <p:blipFill>
          <a:blip r:embed="rId4"/>
          <a:stretch>
            <a:fillRect/>
          </a:stretch>
        </p:blipFill>
        <p:spPr>
          <a:xfrm>
            <a:off x="6814735" y="3533528"/>
            <a:ext cx="2241251" cy="3148424"/>
          </a:xfrm>
          <a:prstGeom prst="rect">
            <a:avLst/>
          </a:prstGeom>
        </p:spPr>
      </p:pic>
    </p:spTree>
    <p:extLst>
      <p:ext uri="{BB962C8B-B14F-4D97-AF65-F5344CB8AC3E}">
        <p14:creationId xmlns:p14="http://schemas.microsoft.com/office/powerpoint/2010/main" val="701930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4739"/>
            <a:ext cx="8229600" cy="1143000"/>
          </a:xfrm>
        </p:spPr>
        <p:txBody>
          <a:bodyPr/>
          <a:lstStyle/>
          <a:p>
            <a:r>
              <a:rPr lang="en-US" dirty="0" smtClean="0"/>
              <a:t>汇报提纲</a:t>
            </a:r>
            <a:endParaRPr lang="en-US" dirty="0"/>
          </a:p>
        </p:txBody>
      </p:sp>
      <p:sp>
        <p:nvSpPr>
          <p:cNvPr id="3" name="Content Placeholder 2"/>
          <p:cNvSpPr>
            <a:spLocks noGrp="1"/>
          </p:cNvSpPr>
          <p:nvPr>
            <p:ph idx="1"/>
          </p:nvPr>
        </p:nvSpPr>
        <p:spPr>
          <a:xfrm>
            <a:off x="2627784" y="1268760"/>
            <a:ext cx="4048264" cy="4285499"/>
          </a:xfrm>
          <a:prstGeom prst="rect">
            <a:avLst/>
          </a:prstGeom>
        </p:spPr>
        <p:txBody>
          <a:bodyPr>
            <a:normAutofit/>
          </a:bodyPr>
          <a:lstStyle/>
          <a:p>
            <a:pPr>
              <a:lnSpc>
                <a:spcPct val="200000"/>
              </a:lnSpc>
              <a:buClr>
                <a:schemeClr val="bg2"/>
              </a:buClr>
              <a:buFont typeface="Wingdings" charset="2"/>
              <a:buChar char="q"/>
            </a:pPr>
            <a:r>
              <a:rPr lang="zh-CN" altLang="en-US" sz="2800" dirty="0" smtClean="0"/>
              <a:t>地震波上地幔三重值</a:t>
            </a:r>
            <a:endParaRPr lang="en-US" altLang="zh-CN" sz="2800" dirty="0" smtClean="0"/>
          </a:p>
          <a:p>
            <a:pPr>
              <a:lnSpc>
                <a:spcPct val="200000"/>
              </a:lnSpc>
              <a:buClr>
                <a:schemeClr val="bg2"/>
              </a:buClr>
              <a:buFont typeface="Wingdings" charset="2"/>
              <a:buChar char="q"/>
            </a:pPr>
            <a:r>
              <a:rPr lang="zh-CN" altLang="en-US" sz="2800" dirty="0" smtClean="0"/>
              <a:t>北美上地幔速度结构</a:t>
            </a:r>
            <a:endParaRPr lang="en-US" altLang="zh-CN" sz="2800" dirty="0" smtClean="0"/>
          </a:p>
          <a:p>
            <a:pPr>
              <a:lnSpc>
                <a:spcPct val="200000"/>
              </a:lnSpc>
              <a:buClr>
                <a:schemeClr val="bg2"/>
              </a:buClr>
              <a:buFont typeface="Wingdings" charset="2"/>
              <a:buChar char="q"/>
            </a:pPr>
            <a:r>
              <a:rPr lang="zh-CN" altLang="en-US" sz="2800" dirty="0" smtClean="0"/>
              <a:t>青藏高原上地幔结构</a:t>
            </a:r>
            <a:endParaRPr lang="en-US" altLang="zh-CN" sz="2800" dirty="0"/>
          </a:p>
          <a:p>
            <a:pPr>
              <a:buClr>
                <a:schemeClr val="bg2"/>
              </a:buClr>
              <a:buFont typeface="Wingdings" charset="2"/>
              <a:buChar char="q"/>
            </a:pPr>
            <a:endParaRPr lang="en-US" sz="2800" dirty="0" smtClean="0"/>
          </a:p>
        </p:txBody>
      </p:sp>
    </p:spTree>
    <p:extLst>
      <p:ext uri="{BB962C8B-B14F-4D97-AF65-F5344CB8AC3E}">
        <p14:creationId xmlns:p14="http://schemas.microsoft.com/office/powerpoint/2010/main" val="221700118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460" y="701571"/>
            <a:ext cx="8541327" cy="5881109"/>
          </a:xfrm>
          <a:prstGeom prst="rect">
            <a:avLst/>
          </a:prstGeom>
        </p:spPr>
      </p:pic>
      <p:sp>
        <p:nvSpPr>
          <p:cNvPr id="3" name="Title 2"/>
          <p:cNvSpPr>
            <a:spLocks noGrp="1"/>
          </p:cNvSpPr>
          <p:nvPr>
            <p:ph type="title"/>
          </p:nvPr>
        </p:nvSpPr>
        <p:spPr>
          <a:xfrm>
            <a:off x="318460" y="144936"/>
            <a:ext cx="7924800" cy="556635"/>
          </a:xfrm>
        </p:spPr>
        <p:txBody>
          <a:bodyPr/>
          <a:lstStyle/>
          <a:p>
            <a:r>
              <a:rPr lang="en-US" dirty="0" smtClean="0">
                <a:solidFill>
                  <a:srgbClr val="FF0000"/>
                </a:solidFill>
              </a:rPr>
              <a:t>走时残差和互相关系数</a:t>
            </a:r>
            <a:endParaRPr lang="en-US" dirty="0">
              <a:solidFill>
                <a:srgbClr val="FF0000"/>
              </a:solidFill>
            </a:endParaRPr>
          </a:p>
        </p:txBody>
      </p:sp>
    </p:spTree>
    <p:extLst>
      <p:ext uri="{BB962C8B-B14F-4D97-AF65-F5344CB8AC3E}">
        <p14:creationId xmlns:p14="http://schemas.microsoft.com/office/powerpoint/2010/main" val="3481892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2320" y="223355"/>
            <a:ext cx="7552248" cy="6340922"/>
          </a:xfrm>
          <a:prstGeom prst="rect">
            <a:avLst/>
          </a:prstGeom>
        </p:spPr>
      </p:pic>
      <p:sp>
        <p:nvSpPr>
          <p:cNvPr id="4" name="TextBox 3"/>
          <p:cNvSpPr txBox="1"/>
          <p:nvPr/>
        </p:nvSpPr>
        <p:spPr>
          <a:xfrm>
            <a:off x="4001085" y="6355722"/>
            <a:ext cx="2457599" cy="369332"/>
          </a:xfrm>
          <a:prstGeom prst="rect">
            <a:avLst/>
          </a:prstGeom>
          <a:noFill/>
        </p:spPr>
        <p:txBody>
          <a:bodyPr wrap="none" rtlCol="0">
            <a:spAutoFit/>
          </a:bodyPr>
          <a:lstStyle/>
          <a:p>
            <a:r>
              <a:rPr lang="en-US" dirty="0" smtClean="0">
                <a:solidFill>
                  <a:schemeClr val="bg1"/>
                </a:solidFill>
              </a:rPr>
              <a:t>Chu</a:t>
            </a:r>
            <a:r>
              <a:rPr lang="zh-CN" altLang="en-US" dirty="0" smtClean="0">
                <a:solidFill>
                  <a:schemeClr val="bg1"/>
                </a:solidFill>
              </a:rPr>
              <a:t> </a:t>
            </a:r>
            <a:r>
              <a:rPr lang="en-US" altLang="zh-CN" dirty="0" smtClean="0">
                <a:solidFill>
                  <a:schemeClr val="bg1"/>
                </a:solidFill>
              </a:rPr>
              <a:t>and</a:t>
            </a:r>
            <a:r>
              <a:rPr lang="zh-CN" altLang="en-US" dirty="0" smtClean="0">
                <a:solidFill>
                  <a:schemeClr val="bg1"/>
                </a:solidFill>
              </a:rPr>
              <a:t> </a:t>
            </a:r>
            <a:r>
              <a:rPr lang="en-US" altLang="zh-CN" dirty="0" smtClean="0">
                <a:solidFill>
                  <a:schemeClr val="bg1"/>
                </a:solidFill>
              </a:rPr>
              <a:t>Helmberger</a:t>
            </a:r>
            <a:r>
              <a:rPr lang="en-US" dirty="0" smtClean="0">
                <a:solidFill>
                  <a:schemeClr val="bg1"/>
                </a:solidFill>
              </a:rPr>
              <a:t>, 201</a:t>
            </a:r>
            <a:r>
              <a:rPr lang="en-US" altLang="zh-CN" dirty="0" smtClean="0">
                <a:solidFill>
                  <a:schemeClr val="bg1"/>
                </a:solidFill>
              </a:rPr>
              <a:t>3</a:t>
            </a:r>
            <a:endParaRPr lang="en-US" dirty="0">
              <a:solidFill>
                <a:schemeClr val="bg1"/>
              </a:solidFill>
            </a:endParaRPr>
          </a:p>
        </p:txBody>
      </p:sp>
    </p:spTree>
    <p:extLst>
      <p:ext uri="{BB962C8B-B14F-4D97-AF65-F5344CB8AC3E}">
        <p14:creationId xmlns:p14="http://schemas.microsoft.com/office/powerpoint/2010/main" val="32726696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690" y="1270001"/>
            <a:ext cx="2905018" cy="4964546"/>
          </a:xfrm>
          <a:prstGeom prst="rect">
            <a:avLst/>
          </a:prstGeom>
        </p:spPr>
      </p:pic>
      <p:pic>
        <p:nvPicPr>
          <p:cNvPr id="3" name="Picture 2"/>
          <p:cNvPicPr>
            <a:picLocks noChangeAspect="1"/>
          </p:cNvPicPr>
          <p:nvPr/>
        </p:nvPicPr>
        <p:blipFill>
          <a:blip r:embed="rId3"/>
          <a:stretch>
            <a:fillRect/>
          </a:stretch>
        </p:blipFill>
        <p:spPr>
          <a:xfrm>
            <a:off x="3184708" y="1270001"/>
            <a:ext cx="5643324" cy="4964546"/>
          </a:xfrm>
          <a:prstGeom prst="rect">
            <a:avLst/>
          </a:prstGeom>
        </p:spPr>
      </p:pic>
      <p:sp>
        <p:nvSpPr>
          <p:cNvPr id="4" name="Title 3"/>
          <p:cNvSpPr>
            <a:spLocks noGrp="1"/>
          </p:cNvSpPr>
          <p:nvPr>
            <p:ph type="title"/>
          </p:nvPr>
        </p:nvSpPr>
        <p:spPr>
          <a:xfrm>
            <a:off x="279690" y="329912"/>
            <a:ext cx="7924800" cy="648998"/>
          </a:xfrm>
        </p:spPr>
        <p:txBody>
          <a:bodyPr/>
          <a:lstStyle/>
          <a:p>
            <a:r>
              <a:rPr lang="en-US" dirty="0" err="1" smtClean="0">
                <a:solidFill>
                  <a:srgbClr val="FF0000"/>
                </a:solidFill>
              </a:rPr>
              <a:t>P波及瑞利波</a:t>
            </a:r>
            <a:endParaRPr lang="en-US" dirty="0">
              <a:solidFill>
                <a:srgbClr val="FF0000"/>
              </a:solidFill>
            </a:endParaRPr>
          </a:p>
        </p:txBody>
      </p:sp>
    </p:spTree>
    <p:extLst>
      <p:ext uri="{BB962C8B-B14F-4D97-AF65-F5344CB8AC3E}">
        <p14:creationId xmlns:p14="http://schemas.microsoft.com/office/powerpoint/2010/main" val="3143838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44410"/>
            <a:ext cx="9144000" cy="5371802"/>
          </a:xfrm>
          <a:prstGeom prst="rect">
            <a:avLst/>
          </a:prstGeom>
        </p:spPr>
      </p:pic>
      <p:sp>
        <p:nvSpPr>
          <p:cNvPr id="3" name="TextBox 2"/>
          <p:cNvSpPr txBox="1"/>
          <p:nvPr/>
        </p:nvSpPr>
        <p:spPr>
          <a:xfrm>
            <a:off x="6086813" y="6242366"/>
            <a:ext cx="2483667" cy="369332"/>
          </a:xfrm>
          <a:prstGeom prst="rect">
            <a:avLst/>
          </a:prstGeom>
          <a:noFill/>
        </p:spPr>
        <p:txBody>
          <a:bodyPr wrap="none" rtlCol="0">
            <a:spAutoFit/>
          </a:bodyPr>
          <a:lstStyle/>
          <a:p>
            <a:r>
              <a:rPr lang="en-US" dirty="0" smtClean="0">
                <a:solidFill>
                  <a:schemeClr val="bg1"/>
                </a:solidFill>
              </a:rPr>
              <a:t>Chu</a:t>
            </a:r>
            <a:r>
              <a:rPr lang="zh-CN" altLang="en-US" dirty="0" smtClean="0">
                <a:solidFill>
                  <a:schemeClr val="bg1"/>
                </a:solidFill>
              </a:rPr>
              <a:t> </a:t>
            </a:r>
            <a:r>
              <a:rPr lang="en-US" altLang="zh-CN" dirty="0" smtClean="0">
                <a:solidFill>
                  <a:schemeClr val="bg1"/>
                </a:solidFill>
              </a:rPr>
              <a:t>and</a:t>
            </a:r>
            <a:r>
              <a:rPr lang="zh-CN" altLang="en-US" dirty="0" smtClean="0">
                <a:solidFill>
                  <a:schemeClr val="bg1"/>
                </a:solidFill>
              </a:rPr>
              <a:t> </a:t>
            </a:r>
            <a:r>
              <a:rPr lang="en-US" altLang="zh-CN" dirty="0" smtClean="0">
                <a:solidFill>
                  <a:schemeClr val="bg1"/>
                </a:solidFill>
              </a:rPr>
              <a:t>Helmberger</a:t>
            </a:r>
            <a:r>
              <a:rPr lang="en-US" dirty="0" smtClean="0">
                <a:solidFill>
                  <a:schemeClr val="bg1"/>
                </a:solidFill>
              </a:rPr>
              <a:t>, 201</a:t>
            </a:r>
            <a:r>
              <a:rPr lang="zh-CN" altLang="zh-CN" dirty="0">
                <a:solidFill>
                  <a:schemeClr val="bg1"/>
                </a:solidFill>
              </a:rPr>
              <a:t>4</a:t>
            </a:r>
            <a:endParaRPr lang="en-US" dirty="0">
              <a:solidFill>
                <a:schemeClr val="bg1"/>
              </a:solidFill>
            </a:endParaRPr>
          </a:p>
        </p:txBody>
      </p:sp>
      <p:sp>
        <p:nvSpPr>
          <p:cNvPr id="4" name="Title 3"/>
          <p:cNvSpPr>
            <a:spLocks noGrp="1"/>
          </p:cNvSpPr>
          <p:nvPr>
            <p:ph type="title"/>
          </p:nvPr>
        </p:nvSpPr>
        <p:spPr>
          <a:xfrm>
            <a:off x="274782" y="193820"/>
            <a:ext cx="7924800" cy="669772"/>
          </a:xfrm>
        </p:spPr>
        <p:txBody>
          <a:bodyPr/>
          <a:lstStyle/>
          <a:p>
            <a:r>
              <a:rPr lang="en-US" dirty="0" smtClean="0">
                <a:solidFill>
                  <a:srgbClr val="FF0000"/>
                </a:solidFill>
              </a:rPr>
              <a:t>速度模型</a:t>
            </a:r>
            <a:endParaRPr lang="en-US" dirty="0">
              <a:solidFill>
                <a:srgbClr val="FF0000"/>
              </a:solidFill>
            </a:endParaRPr>
          </a:p>
        </p:txBody>
      </p:sp>
    </p:spTree>
    <p:extLst>
      <p:ext uri="{BB962C8B-B14F-4D97-AF65-F5344CB8AC3E}">
        <p14:creationId xmlns:p14="http://schemas.microsoft.com/office/powerpoint/2010/main" val="299666205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3803" y="1290985"/>
            <a:ext cx="7388474" cy="4135863"/>
          </a:xfrm>
          <a:prstGeom prst="rect">
            <a:avLst/>
          </a:prstGeom>
        </p:spPr>
      </p:pic>
      <p:sp>
        <p:nvSpPr>
          <p:cNvPr id="3" name="TextBox 2"/>
          <p:cNvSpPr txBox="1"/>
          <p:nvPr/>
        </p:nvSpPr>
        <p:spPr>
          <a:xfrm>
            <a:off x="467544" y="620688"/>
            <a:ext cx="4698722" cy="584776"/>
          </a:xfrm>
          <a:prstGeom prst="rect">
            <a:avLst/>
          </a:prstGeom>
          <a:noFill/>
        </p:spPr>
        <p:txBody>
          <a:bodyPr wrap="none" rtlCol="0">
            <a:spAutoFit/>
          </a:bodyPr>
          <a:lstStyle/>
          <a:p>
            <a:r>
              <a:rPr lang="en-US" sz="3200" dirty="0" smtClean="0"/>
              <a:t>墨西哥湾上地幔速度结构</a:t>
            </a:r>
            <a:endParaRPr lang="en-US" sz="3200" dirty="0"/>
          </a:p>
        </p:txBody>
      </p:sp>
    </p:spTree>
    <p:extLst>
      <p:ext uri="{BB962C8B-B14F-4D97-AF65-F5344CB8AC3E}">
        <p14:creationId xmlns:p14="http://schemas.microsoft.com/office/powerpoint/2010/main" val="3142973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0273" y="1538587"/>
            <a:ext cx="3733875" cy="3686491"/>
          </a:xfrm>
          <a:prstGeom prst="rect">
            <a:avLst/>
          </a:prstGeom>
        </p:spPr>
      </p:pic>
      <p:pic>
        <p:nvPicPr>
          <p:cNvPr id="3" name="Picture 2"/>
          <p:cNvPicPr>
            <a:picLocks noChangeAspect="1"/>
          </p:cNvPicPr>
          <p:nvPr/>
        </p:nvPicPr>
        <p:blipFill>
          <a:blip r:embed="rId3"/>
          <a:stretch>
            <a:fillRect/>
          </a:stretch>
        </p:blipFill>
        <p:spPr>
          <a:xfrm>
            <a:off x="4616270" y="716496"/>
            <a:ext cx="3740088" cy="5285393"/>
          </a:xfrm>
          <a:prstGeom prst="rect">
            <a:avLst/>
          </a:prstGeom>
        </p:spPr>
      </p:pic>
      <p:sp>
        <p:nvSpPr>
          <p:cNvPr id="6" name="TextBox 5"/>
          <p:cNvSpPr txBox="1"/>
          <p:nvPr/>
        </p:nvSpPr>
        <p:spPr>
          <a:xfrm>
            <a:off x="1099112" y="5504157"/>
            <a:ext cx="3174554" cy="369332"/>
          </a:xfrm>
          <a:prstGeom prst="rect">
            <a:avLst/>
          </a:prstGeom>
          <a:noFill/>
        </p:spPr>
        <p:txBody>
          <a:bodyPr wrap="none" rtlCol="0">
            <a:spAutoFit/>
          </a:bodyPr>
          <a:lstStyle/>
          <a:p>
            <a:r>
              <a:rPr lang="en-US" dirty="0" smtClean="0"/>
              <a:t>Grand and Helmberger, 1984</a:t>
            </a:r>
            <a:endParaRPr lang="en-US" dirty="0"/>
          </a:p>
        </p:txBody>
      </p:sp>
    </p:spTree>
    <p:extLst>
      <p:ext uri="{BB962C8B-B14F-4D97-AF65-F5344CB8AC3E}">
        <p14:creationId xmlns:p14="http://schemas.microsoft.com/office/powerpoint/2010/main" val="72167753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1392" y="1535476"/>
            <a:ext cx="4387138" cy="3312289"/>
          </a:xfrm>
          <a:prstGeom prst="rect">
            <a:avLst/>
          </a:prstGeom>
        </p:spPr>
      </p:pic>
      <p:pic>
        <p:nvPicPr>
          <p:cNvPr id="5" name="Picture 4"/>
          <p:cNvPicPr>
            <a:picLocks noChangeAspect="1"/>
          </p:cNvPicPr>
          <p:nvPr/>
        </p:nvPicPr>
        <p:blipFill>
          <a:blip r:embed="rId3"/>
          <a:stretch>
            <a:fillRect/>
          </a:stretch>
        </p:blipFill>
        <p:spPr>
          <a:xfrm>
            <a:off x="5203927" y="973769"/>
            <a:ext cx="3355575" cy="5166823"/>
          </a:xfrm>
          <a:prstGeom prst="rect">
            <a:avLst/>
          </a:prstGeom>
        </p:spPr>
      </p:pic>
      <p:sp>
        <p:nvSpPr>
          <p:cNvPr id="6" name="TextBox 5"/>
          <p:cNvSpPr txBox="1"/>
          <p:nvPr/>
        </p:nvSpPr>
        <p:spPr>
          <a:xfrm>
            <a:off x="1306721" y="5320992"/>
            <a:ext cx="3059138" cy="369332"/>
          </a:xfrm>
          <a:prstGeom prst="rect">
            <a:avLst/>
          </a:prstGeom>
          <a:noFill/>
        </p:spPr>
        <p:txBody>
          <a:bodyPr wrap="none" rtlCol="0">
            <a:spAutoFit/>
          </a:bodyPr>
          <a:lstStyle/>
          <a:p>
            <a:r>
              <a:rPr lang="en-US" dirty="0" smtClean="0"/>
              <a:t>Zhao and Helmberger, 1993</a:t>
            </a:r>
            <a:endParaRPr lang="en-US" dirty="0"/>
          </a:p>
        </p:txBody>
      </p:sp>
    </p:spTree>
    <p:extLst>
      <p:ext uri="{BB962C8B-B14F-4D97-AF65-F5344CB8AC3E}">
        <p14:creationId xmlns:p14="http://schemas.microsoft.com/office/powerpoint/2010/main" val="358531471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41300"/>
            <a:ext cx="9144000" cy="6353460"/>
          </a:xfrm>
          <a:prstGeom prst="rect">
            <a:avLst/>
          </a:prstGeom>
        </p:spPr>
      </p:pic>
      <p:pic>
        <p:nvPicPr>
          <p:cNvPr id="2" name="Picture 1"/>
          <p:cNvPicPr>
            <a:picLocks noChangeAspect="1"/>
          </p:cNvPicPr>
          <p:nvPr/>
        </p:nvPicPr>
        <p:blipFill>
          <a:blip r:embed="rId3"/>
          <a:stretch>
            <a:fillRect/>
          </a:stretch>
        </p:blipFill>
        <p:spPr>
          <a:xfrm>
            <a:off x="4347737" y="241300"/>
            <a:ext cx="4813210" cy="6509748"/>
          </a:xfrm>
          <a:prstGeom prst="rect">
            <a:avLst/>
          </a:prstGeom>
        </p:spPr>
      </p:pic>
    </p:spTree>
    <p:extLst>
      <p:ext uri="{BB962C8B-B14F-4D97-AF65-F5344CB8AC3E}">
        <p14:creationId xmlns:p14="http://schemas.microsoft.com/office/powerpoint/2010/main" val="380740458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6755" y="549494"/>
            <a:ext cx="4793359" cy="5800223"/>
          </a:xfrm>
          <a:prstGeom prst="rect">
            <a:avLst/>
          </a:prstGeom>
        </p:spPr>
      </p:pic>
    </p:spTree>
    <p:extLst>
      <p:ext uri="{BB962C8B-B14F-4D97-AF65-F5344CB8AC3E}">
        <p14:creationId xmlns:p14="http://schemas.microsoft.com/office/powerpoint/2010/main" val="85786359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8904" y="439596"/>
            <a:ext cx="6477000" cy="5950119"/>
          </a:xfrm>
          <a:prstGeom prst="rect">
            <a:avLst/>
          </a:prstGeom>
        </p:spPr>
      </p:pic>
    </p:spTree>
    <p:extLst>
      <p:ext uri="{BB962C8B-B14F-4D97-AF65-F5344CB8AC3E}">
        <p14:creationId xmlns:p14="http://schemas.microsoft.com/office/powerpoint/2010/main" val="40363323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4739"/>
            <a:ext cx="8229600" cy="1143000"/>
          </a:xfrm>
        </p:spPr>
        <p:txBody>
          <a:bodyPr/>
          <a:lstStyle/>
          <a:p>
            <a:r>
              <a:rPr lang="en-US" dirty="0" smtClean="0"/>
              <a:t>汇报提纲</a:t>
            </a:r>
            <a:endParaRPr lang="en-US" dirty="0"/>
          </a:p>
        </p:txBody>
      </p:sp>
      <p:sp>
        <p:nvSpPr>
          <p:cNvPr id="3" name="Content Placeholder 2"/>
          <p:cNvSpPr>
            <a:spLocks noGrp="1"/>
          </p:cNvSpPr>
          <p:nvPr>
            <p:ph idx="1"/>
          </p:nvPr>
        </p:nvSpPr>
        <p:spPr>
          <a:xfrm>
            <a:off x="2627784" y="1268760"/>
            <a:ext cx="4048264" cy="4285499"/>
          </a:xfrm>
          <a:prstGeom prst="rect">
            <a:avLst/>
          </a:prstGeom>
        </p:spPr>
        <p:txBody>
          <a:bodyPr>
            <a:normAutofit/>
          </a:bodyPr>
          <a:lstStyle/>
          <a:p>
            <a:pPr>
              <a:lnSpc>
                <a:spcPct val="200000"/>
              </a:lnSpc>
              <a:buClr>
                <a:schemeClr val="bg2"/>
              </a:buClr>
              <a:buFont typeface="Wingdings" charset="2"/>
              <a:buChar char="q"/>
            </a:pPr>
            <a:r>
              <a:rPr lang="zh-CN" altLang="en-US" sz="2800" dirty="0" smtClean="0">
                <a:solidFill>
                  <a:srgbClr val="FF0000"/>
                </a:solidFill>
              </a:rPr>
              <a:t>地震波上地幔三重值</a:t>
            </a:r>
            <a:endParaRPr lang="en-US" altLang="zh-CN" sz="2800" dirty="0" smtClean="0">
              <a:solidFill>
                <a:srgbClr val="FF0000"/>
              </a:solidFill>
            </a:endParaRPr>
          </a:p>
          <a:p>
            <a:pPr>
              <a:lnSpc>
                <a:spcPct val="200000"/>
              </a:lnSpc>
              <a:buClr>
                <a:schemeClr val="bg2"/>
              </a:buClr>
              <a:buFont typeface="Wingdings" charset="2"/>
              <a:buChar char="q"/>
            </a:pPr>
            <a:r>
              <a:rPr lang="zh-CN" altLang="en-US" sz="2800" dirty="0" smtClean="0"/>
              <a:t>北美上地幔速度结构</a:t>
            </a:r>
            <a:endParaRPr lang="en-US" altLang="zh-CN" sz="2800" dirty="0" smtClean="0"/>
          </a:p>
          <a:p>
            <a:pPr>
              <a:lnSpc>
                <a:spcPct val="200000"/>
              </a:lnSpc>
              <a:buClr>
                <a:schemeClr val="bg2"/>
              </a:buClr>
              <a:buFont typeface="Wingdings" charset="2"/>
              <a:buChar char="q"/>
            </a:pPr>
            <a:r>
              <a:rPr lang="zh-CN" altLang="en-US" sz="2800" dirty="0" smtClean="0"/>
              <a:t>青藏高原上地幔结构</a:t>
            </a:r>
            <a:endParaRPr lang="en-US" altLang="zh-CN" sz="2800" dirty="0"/>
          </a:p>
          <a:p>
            <a:pPr>
              <a:buClr>
                <a:schemeClr val="bg2"/>
              </a:buClr>
              <a:buFont typeface="Wingdings" charset="2"/>
              <a:buChar char="q"/>
            </a:pPr>
            <a:endParaRPr lang="en-US" sz="2800" dirty="0" smtClean="0"/>
          </a:p>
        </p:txBody>
      </p:sp>
    </p:spTree>
    <p:extLst>
      <p:ext uri="{BB962C8B-B14F-4D97-AF65-F5344CB8AC3E}">
        <p14:creationId xmlns:p14="http://schemas.microsoft.com/office/powerpoint/2010/main" val="243544188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3607" y="793714"/>
            <a:ext cx="5691322" cy="5421682"/>
          </a:xfrm>
          <a:prstGeom prst="rect">
            <a:avLst/>
          </a:prstGeom>
        </p:spPr>
      </p:pic>
    </p:spTree>
    <p:extLst>
      <p:ext uri="{BB962C8B-B14F-4D97-AF65-F5344CB8AC3E}">
        <p14:creationId xmlns:p14="http://schemas.microsoft.com/office/powerpoint/2010/main" val="29118273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4739"/>
            <a:ext cx="8229600" cy="1143000"/>
          </a:xfrm>
        </p:spPr>
        <p:txBody>
          <a:bodyPr/>
          <a:lstStyle/>
          <a:p>
            <a:r>
              <a:rPr lang="en-US" dirty="0" smtClean="0"/>
              <a:t>汇报提纲</a:t>
            </a:r>
            <a:endParaRPr lang="en-US" dirty="0"/>
          </a:p>
        </p:txBody>
      </p:sp>
      <p:sp>
        <p:nvSpPr>
          <p:cNvPr id="3" name="Content Placeholder 2"/>
          <p:cNvSpPr>
            <a:spLocks noGrp="1"/>
          </p:cNvSpPr>
          <p:nvPr>
            <p:ph idx="1"/>
          </p:nvPr>
        </p:nvSpPr>
        <p:spPr>
          <a:xfrm>
            <a:off x="2627784" y="1268760"/>
            <a:ext cx="4048264" cy="4285499"/>
          </a:xfrm>
          <a:prstGeom prst="rect">
            <a:avLst/>
          </a:prstGeom>
        </p:spPr>
        <p:txBody>
          <a:bodyPr>
            <a:normAutofit/>
          </a:bodyPr>
          <a:lstStyle/>
          <a:p>
            <a:pPr>
              <a:lnSpc>
                <a:spcPct val="200000"/>
              </a:lnSpc>
              <a:buClr>
                <a:schemeClr val="bg2"/>
              </a:buClr>
              <a:buFont typeface="Wingdings" charset="2"/>
              <a:buChar char="q"/>
            </a:pPr>
            <a:r>
              <a:rPr lang="zh-CN" altLang="en-US" sz="2800" dirty="0" smtClean="0"/>
              <a:t>地震波上地幔三重值</a:t>
            </a:r>
            <a:endParaRPr lang="en-US" altLang="zh-CN" sz="2800" dirty="0" smtClean="0"/>
          </a:p>
          <a:p>
            <a:pPr>
              <a:lnSpc>
                <a:spcPct val="200000"/>
              </a:lnSpc>
              <a:buClr>
                <a:schemeClr val="bg2"/>
              </a:buClr>
              <a:buFont typeface="Wingdings" charset="2"/>
              <a:buChar char="q"/>
            </a:pPr>
            <a:r>
              <a:rPr lang="zh-CN" altLang="en-US" sz="2800" dirty="0" smtClean="0"/>
              <a:t>北美上地幔速度结构</a:t>
            </a:r>
            <a:endParaRPr lang="en-US" altLang="zh-CN" sz="2800" dirty="0" smtClean="0"/>
          </a:p>
          <a:p>
            <a:pPr>
              <a:lnSpc>
                <a:spcPct val="200000"/>
              </a:lnSpc>
              <a:buClr>
                <a:schemeClr val="bg2"/>
              </a:buClr>
              <a:buFont typeface="Wingdings" charset="2"/>
              <a:buChar char="q"/>
            </a:pPr>
            <a:r>
              <a:rPr lang="zh-CN" altLang="en-US" sz="2800" dirty="0" smtClean="0">
                <a:solidFill>
                  <a:srgbClr val="FF0000"/>
                </a:solidFill>
              </a:rPr>
              <a:t>青藏高原上地幔结构</a:t>
            </a:r>
            <a:endParaRPr lang="en-US" altLang="zh-CN" sz="2800" dirty="0">
              <a:solidFill>
                <a:srgbClr val="FF0000"/>
              </a:solidFill>
            </a:endParaRPr>
          </a:p>
          <a:p>
            <a:pPr>
              <a:buClr>
                <a:schemeClr val="bg2"/>
              </a:buClr>
              <a:buFont typeface="Wingdings" charset="2"/>
              <a:buChar char="q"/>
            </a:pPr>
            <a:endParaRPr lang="en-US" sz="2800" dirty="0" smtClean="0"/>
          </a:p>
        </p:txBody>
      </p:sp>
    </p:spTree>
    <p:extLst>
      <p:ext uri="{BB962C8B-B14F-4D97-AF65-F5344CB8AC3E}">
        <p14:creationId xmlns:p14="http://schemas.microsoft.com/office/powerpoint/2010/main" val="246036014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76200"/>
            <a:ext cx="8229600" cy="1143000"/>
          </a:xfrm>
        </p:spPr>
        <p:txBody>
          <a:bodyPr/>
          <a:lstStyle/>
          <a:p>
            <a:pPr eaLnBrk="1" hangingPunct="1"/>
            <a:r>
              <a:rPr lang="en-US" dirty="0" smtClean="0"/>
              <a:t>Multi-</a:t>
            </a:r>
            <a:r>
              <a:rPr lang="en-US" dirty="0" err="1" smtClean="0"/>
              <a:t>pathing</a:t>
            </a:r>
            <a:r>
              <a:rPr lang="en-US" dirty="0" smtClean="0"/>
              <a:t> effect</a:t>
            </a:r>
          </a:p>
        </p:txBody>
      </p:sp>
      <p:grpSp>
        <p:nvGrpSpPr>
          <p:cNvPr id="12291" name="Group 12"/>
          <p:cNvGrpSpPr>
            <a:grpSpLocks/>
          </p:cNvGrpSpPr>
          <p:nvPr/>
        </p:nvGrpSpPr>
        <p:grpSpPr bwMode="auto">
          <a:xfrm>
            <a:off x="2481263" y="1595438"/>
            <a:ext cx="2181225" cy="4010025"/>
            <a:chOff x="5057000" y="990600"/>
            <a:chExt cx="2182000" cy="4010799"/>
          </a:xfrm>
        </p:grpSpPr>
        <p:pic>
          <p:nvPicPr>
            <p:cNvPr id="12302" name="Picture 2"/>
            <p:cNvPicPr>
              <a:picLocks noChangeAspect="1" noChangeArrowheads="1"/>
            </p:cNvPicPr>
            <p:nvPr/>
          </p:nvPicPr>
          <p:blipFill>
            <a:blip r:embed="rId2"/>
            <a:srcRect/>
            <a:stretch>
              <a:fillRect/>
            </a:stretch>
          </p:blipFill>
          <p:spPr bwMode="auto">
            <a:xfrm>
              <a:off x="5257800" y="990600"/>
              <a:ext cx="1646873" cy="3847147"/>
            </a:xfrm>
            <a:prstGeom prst="rect">
              <a:avLst/>
            </a:prstGeom>
            <a:noFill/>
            <a:ln w="9525">
              <a:noFill/>
              <a:miter lim="800000"/>
              <a:headEnd/>
              <a:tailEnd/>
            </a:ln>
          </p:spPr>
        </p:pic>
        <p:sp>
          <p:nvSpPr>
            <p:cNvPr id="12303" name="TextBox 8"/>
            <p:cNvSpPr txBox="1">
              <a:spLocks noChangeArrowheads="1"/>
            </p:cNvSpPr>
            <p:nvPr/>
          </p:nvSpPr>
          <p:spPr bwMode="auto">
            <a:xfrm>
              <a:off x="5791200" y="4724400"/>
              <a:ext cx="1447800" cy="276999"/>
            </a:xfrm>
            <a:prstGeom prst="rect">
              <a:avLst/>
            </a:prstGeom>
            <a:noFill/>
            <a:ln w="9525">
              <a:noFill/>
              <a:miter lim="800000"/>
              <a:headEnd/>
              <a:tailEnd/>
            </a:ln>
          </p:spPr>
          <p:txBody>
            <a:bodyPr>
              <a:spAutoFit/>
            </a:bodyPr>
            <a:lstStyle/>
            <a:p>
              <a:pPr defTabSz="457200" fontAlgn="auto">
                <a:spcBef>
                  <a:spcPts val="0"/>
                </a:spcBef>
                <a:spcAft>
                  <a:spcPts val="0"/>
                </a:spcAft>
              </a:pPr>
              <a:r>
                <a:rPr lang="en-US" sz="1200">
                  <a:solidFill>
                    <a:prstClr val="black"/>
                  </a:solidFill>
                  <a:latin typeface="Constantia" pitchFamily="18" charset="0"/>
                  <a:ea typeface="+mn-ea"/>
                </a:rPr>
                <a:t>Time (sec)</a:t>
              </a:r>
            </a:p>
          </p:txBody>
        </p:sp>
        <p:sp>
          <p:nvSpPr>
            <p:cNvPr id="12304" name="TextBox 11"/>
            <p:cNvSpPr txBox="1">
              <a:spLocks noChangeArrowheads="1"/>
            </p:cNvSpPr>
            <p:nvPr/>
          </p:nvSpPr>
          <p:spPr bwMode="auto">
            <a:xfrm rot="-5400000">
              <a:off x="4471600" y="2414200"/>
              <a:ext cx="1447800" cy="276999"/>
            </a:xfrm>
            <a:prstGeom prst="rect">
              <a:avLst/>
            </a:prstGeom>
            <a:noFill/>
            <a:ln w="9525">
              <a:noFill/>
              <a:miter lim="800000"/>
              <a:headEnd/>
              <a:tailEnd/>
            </a:ln>
          </p:spPr>
          <p:txBody>
            <a:bodyPr>
              <a:spAutoFit/>
            </a:bodyPr>
            <a:lstStyle/>
            <a:p>
              <a:pPr defTabSz="457200" fontAlgn="auto">
                <a:spcBef>
                  <a:spcPts val="0"/>
                </a:spcBef>
                <a:spcAft>
                  <a:spcPts val="0"/>
                </a:spcAft>
              </a:pPr>
              <a:r>
                <a:rPr lang="en-US" sz="1200">
                  <a:solidFill>
                    <a:prstClr val="black"/>
                  </a:solidFill>
                  <a:latin typeface="Constantia" pitchFamily="18" charset="0"/>
                  <a:ea typeface="+mn-ea"/>
                </a:rPr>
                <a:t>Distance (</a:t>
              </a:r>
              <a:r>
                <a:rPr lang="en-US" sz="1200" baseline="30000">
                  <a:solidFill>
                    <a:prstClr val="black"/>
                  </a:solidFill>
                  <a:latin typeface="Constantia" pitchFamily="18" charset="0"/>
                  <a:ea typeface="+mn-ea"/>
                </a:rPr>
                <a:t>o</a:t>
              </a:r>
              <a:r>
                <a:rPr lang="en-US" sz="1200">
                  <a:solidFill>
                    <a:prstClr val="black"/>
                  </a:solidFill>
                  <a:latin typeface="Constantia" pitchFamily="18" charset="0"/>
                  <a:ea typeface="+mn-ea"/>
                </a:rPr>
                <a:t>)</a:t>
              </a:r>
            </a:p>
          </p:txBody>
        </p:sp>
      </p:grpSp>
      <p:pic>
        <p:nvPicPr>
          <p:cNvPr id="12292" name="Picture 3"/>
          <p:cNvPicPr>
            <a:picLocks noChangeAspect="1" noChangeArrowheads="1"/>
          </p:cNvPicPr>
          <p:nvPr/>
        </p:nvPicPr>
        <p:blipFill>
          <a:blip r:embed="rId3"/>
          <a:srcRect/>
          <a:stretch>
            <a:fillRect/>
          </a:stretch>
        </p:blipFill>
        <p:spPr bwMode="auto">
          <a:xfrm>
            <a:off x="4462463" y="4141788"/>
            <a:ext cx="1543050" cy="628650"/>
          </a:xfrm>
          <a:prstGeom prst="rect">
            <a:avLst/>
          </a:prstGeom>
          <a:noFill/>
          <a:ln w="9525">
            <a:noFill/>
            <a:miter lim="800000"/>
            <a:headEnd/>
            <a:tailEnd/>
          </a:ln>
        </p:spPr>
      </p:pic>
      <p:sp>
        <p:nvSpPr>
          <p:cNvPr id="12293" name="TextBox 16"/>
          <p:cNvSpPr txBox="1">
            <a:spLocks noChangeArrowheads="1"/>
          </p:cNvSpPr>
          <p:nvPr/>
        </p:nvSpPr>
        <p:spPr bwMode="auto">
          <a:xfrm>
            <a:off x="4767263" y="4995863"/>
            <a:ext cx="1219200" cy="276225"/>
          </a:xfrm>
          <a:prstGeom prst="rect">
            <a:avLst/>
          </a:prstGeom>
          <a:noFill/>
          <a:ln w="9525">
            <a:noFill/>
            <a:miter lim="800000"/>
            <a:headEnd/>
            <a:tailEnd/>
          </a:ln>
        </p:spPr>
        <p:txBody>
          <a:bodyPr>
            <a:spAutoFit/>
          </a:bodyPr>
          <a:lstStyle/>
          <a:p>
            <a:pPr defTabSz="457200" fontAlgn="auto">
              <a:spcBef>
                <a:spcPts val="0"/>
              </a:spcBef>
              <a:spcAft>
                <a:spcPts val="0"/>
              </a:spcAft>
            </a:pPr>
            <a:r>
              <a:rPr lang="en-US" sz="1200">
                <a:solidFill>
                  <a:prstClr val="black"/>
                </a:solidFill>
                <a:latin typeface="Constantia" pitchFamily="18" charset="0"/>
                <a:ea typeface="+mn-ea"/>
              </a:rPr>
              <a:t>[</a:t>
            </a:r>
            <a:r>
              <a:rPr lang="en-US" sz="1200" i="1">
                <a:solidFill>
                  <a:prstClr val="black"/>
                </a:solidFill>
                <a:latin typeface="Constantia" pitchFamily="18" charset="0"/>
                <a:ea typeface="+mn-ea"/>
              </a:rPr>
              <a:t>Ni et al.</a:t>
            </a:r>
            <a:r>
              <a:rPr lang="en-US" sz="1200">
                <a:solidFill>
                  <a:prstClr val="black"/>
                </a:solidFill>
                <a:latin typeface="Constantia" pitchFamily="18" charset="0"/>
                <a:ea typeface="+mn-ea"/>
              </a:rPr>
              <a:t>, 2002]</a:t>
            </a:r>
          </a:p>
        </p:txBody>
      </p:sp>
      <p:grpSp>
        <p:nvGrpSpPr>
          <p:cNvPr id="3" name="Group 21"/>
          <p:cNvGrpSpPr>
            <a:grpSpLocks/>
          </p:cNvGrpSpPr>
          <p:nvPr/>
        </p:nvGrpSpPr>
        <p:grpSpPr bwMode="auto">
          <a:xfrm>
            <a:off x="3657600" y="1752600"/>
            <a:ext cx="1905000" cy="3189288"/>
            <a:chOff x="3657600" y="1752600"/>
            <a:chExt cx="1905000" cy="3189288"/>
          </a:xfrm>
        </p:grpSpPr>
        <p:cxnSp>
          <p:nvCxnSpPr>
            <p:cNvPr id="9" name="Straight Arrow Connector 8"/>
            <p:cNvCxnSpPr/>
            <p:nvPr/>
          </p:nvCxnSpPr>
          <p:spPr bwMode="auto">
            <a:xfrm rot="5400000" flipH="1" flipV="1">
              <a:off x="4953000" y="4332288"/>
              <a:ext cx="762000" cy="4572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rot="16200000" flipH="1">
              <a:off x="3200400" y="2209800"/>
              <a:ext cx="990600" cy="76200"/>
            </a:xfrm>
            <a:prstGeom prst="line">
              <a:avLst/>
            </a:prstGeom>
            <a:ln w="31750" cap="flat" cmpd="sng" algn="ctr">
              <a:solidFill>
                <a:srgbClr val="FF0000">
                  <a:alpha val="50000"/>
                </a:srgbClr>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301" name="TextBox 30"/>
            <p:cNvSpPr txBox="1">
              <a:spLocks noChangeArrowheads="1"/>
            </p:cNvSpPr>
            <p:nvPr/>
          </p:nvSpPr>
          <p:spPr bwMode="auto">
            <a:xfrm>
              <a:off x="4953000" y="4261663"/>
              <a:ext cx="533400" cy="276999"/>
            </a:xfrm>
            <a:prstGeom prst="rect">
              <a:avLst/>
            </a:prstGeom>
            <a:noFill/>
            <a:ln w="9525">
              <a:noFill/>
              <a:miter lim="800000"/>
              <a:headEnd/>
              <a:tailEnd/>
            </a:ln>
          </p:spPr>
          <p:txBody>
            <a:bodyPr>
              <a:spAutoFit/>
            </a:bodyPr>
            <a:lstStyle/>
            <a:p>
              <a:pPr defTabSz="457200" fontAlgn="auto">
                <a:spcBef>
                  <a:spcPts val="0"/>
                </a:spcBef>
                <a:spcAft>
                  <a:spcPts val="0"/>
                </a:spcAft>
              </a:pPr>
              <a:r>
                <a:rPr lang="en-US" sz="1200">
                  <a:solidFill>
                    <a:srgbClr val="FF0000"/>
                  </a:solidFill>
                  <a:latin typeface="Calibri"/>
                  <a:ea typeface="+mn-ea"/>
                </a:rPr>
                <a:t>slow</a:t>
              </a:r>
            </a:p>
          </p:txBody>
        </p:sp>
      </p:grpSp>
      <p:sp>
        <p:nvSpPr>
          <p:cNvPr id="12295" name="TextBox 33"/>
          <p:cNvSpPr txBox="1">
            <a:spLocks noChangeArrowheads="1"/>
          </p:cNvSpPr>
          <p:nvPr/>
        </p:nvSpPr>
        <p:spPr bwMode="auto">
          <a:xfrm>
            <a:off x="4462463" y="4767263"/>
            <a:ext cx="1524000" cy="307975"/>
          </a:xfrm>
          <a:prstGeom prst="rect">
            <a:avLst/>
          </a:prstGeom>
          <a:noFill/>
          <a:ln w="9525">
            <a:noFill/>
            <a:miter lim="800000"/>
            <a:headEnd/>
            <a:tailEnd/>
          </a:ln>
        </p:spPr>
        <p:txBody>
          <a:bodyPr>
            <a:spAutoFit/>
          </a:bodyPr>
          <a:lstStyle/>
          <a:p>
            <a:pPr defTabSz="457200" fontAlgn="auto">
              <a:spcBef>
                <a:spcPts val="0"/>
              </a:spcBef>
              <a:spcAft>
                <a:spcPts val="0"/>
              </a:spcAft>
            </a:pPr>
            <a:r>
              <a:rPr lang="en-US" sz="1400">
                <a:solidFill>
                  <a:prstClr val="black"/>
                </a:solidFill>
                <a:latin typeface="Calibri"/>
                <a:ea typeface="+mn-ea"/>
              </a:rPr>
              <a:t>2D cross section</a:t>
            </a:r>
          </a:p>
        </p:txBody>
      </p:sp>
      <p:sp>
        <p:nvSpPr>
          <p:cNvPr id="12296" name="TextBox 51"/>
          <p:cNvSpPr txBox="1">
            <a:spLocks noChangeArrowheads="1"/>
          </p:cNvSpPr>
          <p:nvPr/>
        </p:nvSpPr>
        <p:spPr bwMode="auto">
          <a:xfrm>
            <a:off x="4843463" y="3243263"/>
            <a:ext cx="1066800" cy="523875"/>
          </a:xfrm>
          <a:prstGeom prst="rect">
            <a:avLst/>
          </a:prstGeom>
          <a:noFill/>
          <a:ln w="9525">
            <a:noFill/>
            <a:miter lim="800000"/>
            <a:headEnd/>
            <a:tailEnd/>
          </a:ln>
        </p:spPr>
        <p:txBody>
          <a:bodyPr>
            <a:spAutoFit/>
          </a:bodyPr>
          <a:lstStyle/>
          <a:p>
            <a:pPr defTabSz="457200" fontAlgn="auto">
              <a:spcBef>
                <a:spcPts val="0"/>
              </a:spcBef>
              <a:spcAft>
                <a:spcPts val="0"/>
              </a:spcAft>
            </a:pPr>
            <a:r>
              <a:rPr lang="en-US" sz="1400">
                <a:solidFill>
                  <a:prstClr val="black"/>
                </a:solidFill>
                <a:latin typeface="Calibri"/>
                <a:ea typeface="+mn-ea"/>
              </a:rPr>
              <a:t>Distance increasing</a:t>
            </a:r>
          </a:p>
        </p:txBody>
      </p:sp>
      <p:cxnSp>
        <p:nvCxnSpPr>
          <p:cNvPr id="53" name="Straight Arrow Connector 52"/>
          <p:cNvCxnSpPr/>
          <p:nvPr/>
        </p:nvCxnSpPr>
        <p:spPr>
          <a:xfrm>
            <a:off x="5148263" y="3776663"/>
            <a:ext cx="304800" cy="15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508065" y="1925643"/>
            <a:ext cx="1194670" cy="646331"/>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rPr>
              <a:t>Simple</a:t>
            </a:r>
          </a:p>
          <a:p>
            <a:pPr defTabSz="457200" fontAlgn="auto">
              <a:spcBef>
                <a:spcPts val="0"/>
              </a:spcBef>
              <a:spcAft>
                <a:spcPts val="0"/>
              </a:spcAft>
            </a:pPr>
            <a:r>
              <a:rPr lang="en-US" dirty="0" smtClean="0">
                <a:solidFill>
                  <a:prstClr val="black"/>
                </a:solidFill>
                <a:latin typeface="Calibri"/>
                <a:ea typeface="+mn-ea"/>
              </a:rPr>
              <a:t>waveform.</a:t>
            </a:r>
            <a:endParaRPr lang="en-US" dirty="0">
              <a:solidFill>
                <a:prstClr val="black"/>
              </a:solidFill>
              <a:latin typeface="Calibri"/>
              <a:ea typeface="+mn-ea"/>
            </a:endParaRPr>
          </a:p>
        </p:txBody>
      </p:sp>
    </p:spTree>
    <p:extLst>
      <p:ext uri="{BB962C8B-B14F-4D97-AF65-F5344CB8AC3E}">
        <p14:creationId xmlns:p14="http://schemas.microsoft.com/office/powerpoint/2010/main" val="27578318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76200"/>
            <a:ext cx="8229600" cy="1143000"/>
          </a:xfrm>
        </p:spPr>
        <p:txBody>
          <a:bodyPr/>
          <a:lstStyle/>
          <a:p>
            <a:r>
              <a:rPr lang="en-US" dirty="0" smtClean="0"/>
              <a:t>Multi-</a:t>
            </a:r>
            <a:r>
              <a:rPr lang="en-US" dirty="0" err="1" smtClean="0"/>
              <a:t>pathing</a:t>
            </a:r>
            <a:r>
              <a:rPr lang="en-US" dirty="0" smtClean="0"/>
              <a:t> effect</a:t>
            </a:r>
          </a:p>
        </p:txBody>
      </p:sp>
      <p:grpSp>
        <p:nvGrpSpPr>
          <p:cNvPr id="13315" name="Group 12"/>
          <p:cNvGrpSpPr>
            <a:grpSpLocks/>
          </p:cNvGrpSpPr>
          <p:nvPr/>
        </p:nvGrpSpPr>
        <p:grpSpPr bwMode="auto">
          <a:xfrm>
            <a:off x="2481263" y="1595438"/>
            <a:ext cx="2181225" cy="4010025"/>
            <a:chOff x="5057000" y="990600"/>
            <a:chExt cx="2182000" cy="4010799"/>
          </a:xfrm>
        </p:grpSpPr>
        <p:pic>
          <p:nvPicPr>
            <p:cNvPr id="13325" name="Picture 2"/>
            <p:cNvPicPr>
              <a:picLocks noChangeAspect="1" noChangeArrowheads="1"/>
            </p:cNvPicPr>
            <p:nvPr/>
          </p:nvPicPr>
          <p:blipFill>
            <a:blip r:embed="rId2"/>
            <a:srcRect/>
            <a:stretch>
              <a:fillRect/>
            </a:stretch>
          </p:blipFill>
          <p:spPr bwMode="auto">
            <a:xfrm>
              <a:off x="5257800" y="990600"/>
              <a:ext cx="1646873" cy="3847147"/>
            </a:xfrm>
            <a:prstGeom prst="rect">
              <a:avLst/>
            </a:prstGeom>
            <a:noFill/>
            <a:ln w="9525">
              <a:noFill/>
              <a:miter lim="800000"/>
              <a:headEnd/>
              <a:tailEnd/>
            </a:ln>
          </p:spPr>
        </p:pic>
        <p:sp>
          <p:nvSpPr>
            <p:cNvPr id="13326" name="TextBox 8"/>
            <p:cNvSpPr txBox="1">
              <a:spLocks noChangeArrowheads="1"/>
            </p:cNvSpPr>
            <p:nvPr/>
          </p:nvSpPr>
          <p:spPr bwMode="auto">
            <a:xfrm>
              <a:off x="5791200" y="4724400"/>
              <a:ext cx="1447800" cy="276999"/>
            </a:xfrm>
            <a:prstGeom prst="rect">
              <a:avLst/>
            </a:prstGeom>
            <a:noFill/>
            <a:ln w="9525">
              <a:noFill/>
              <a:miter lim="800000"/>
              <a:headEnd/>
              <a:tailEnd/>
            </a:ln>
          </p:spPr>
          <p:txBody>
            <a:bodyPr>
              <a:spAutoFit/>
            </a:bodyPr>
            <a:lstStyle/>
            <a:p>
              <a:pPr defTabSz="457200" fontAlgn="auto">
                <a:spcBef>
                  <a:spcPts val="0"/>
                </a:spcBef>
                <a:spcAft>
                  <a:spcPts val="0"/>
                </a:spcAft>
              </a:pPr>
              <a:r>
                <a:rPr lang="en-US" sz="1200">
                  <a:solidFill>
                    <a:prstClr val="black"/>
                  </a:solidFill>
                  <a:latin typeface="Constantia" pitchFamily="18" charset="0"/>
                  <a:ea typeface="+mn-ea"/>
                </a:rPr>
                <a:t>Time (sec)</a:t>
              </a:r>
            </a:p>
          </p:txBody>
        </p:sp>
        <p:sp>
          <p:nvSpPr>
            <p:cNvPr id="13327" name="TextBox 11"/>
            <p:cNvSpPr txBox="1">
              <a:spLocks noChangeArrowheads="1"/>
            </p:cNvSpPr>
            <p:nvPr/>
          </p:nvSpPr>
          <p:spPr bwMode="auto">
            <a:xfrm rot="-5400000">
              <a:off x="4471600" y="2414200"/>
              <a:ext cx="1447800" cy="276999"/>
            </a:xfrm>
            <a:prstGeom prst="rect">
              <a:avLst/>
            </a:prstGeom>
            <a:noFill/>
            <a:ln w="9525">
              <a:noFill/>
              <a:miter lim="800000"/>
              <a:headEnd/>
              <a:tailEnd/>
            </a:ln>
          </p:spPr>
          <p:txBody>
            <a:bodyPr>
              <a:spAutoFit/>
            </a:bodyPr>
            <a:lstStyle/>
            <a:p>
              <a:pPr defTabSz="457200" fontAlgn="auto">
                <a:spcBef>
                  <a:spcPts val="0"/>
                </a:spcBef>
                <a:spcAft>
                  <a:spcPts val="0"/>
                </a:spcAft>
              </a:pPr>
              <a:r>
                <a:rPr lang="en-US" sz="1200">
                  <a:solidFill>
                    <a:prstClr val="black"/>
                  </a:solidFill>
                  <a:latin typeface="Constantia" pitchFamily="18" charset="0"/>
                  <a:ea typeface="+mn-ea"/>
                </a:rPr>
                <a:t>Distance (</a:t>
              </a:r>
              <a:r>
                <a:rPr lang="en-US" sz="1200" baseline="30000">
                  <a:solidFill>
                    <a:prstClr val="black"/>
                  </a:solidFill>
                  <a:latin typeface="Constantia" pitchFamily="18" charset="0"/>
                  <a:ea typeface="+mn-ea"/>
                </a:rPr>
                <a:t>o</a:t>
              </a:r>
              <a:r>
                <a:rPr lang="en-US" sz="1200">
                  <a:solidFill>
                    <a:prstClr val="black"/>
                  </a:solidFill>
                  <a:latin typeface="Constantia" pitchFamily="18" charset="0"/>
                  <a:ea typeface="+mn-ea"/>
                </a:rPr>
                <a:t>)</a:t>
              </a:r>
            </a:p>
          </p:txBody>
        </p:sp>
      </p:grpSp>
      <p:pic>
        <p:nvPicPr>
          <p:cNvPr id="13316" name="Picture 3"/>
          <p:cNvPicPr>
            <a:picLocks noChangeAspect="1" noChangeArrowheads="1"/>
          </p:cNvPicPr>
          <p:nvPr/>
        </p:nvPicPr>
        <p:blipFill>
          <a:blip r:embed="rId3"/>
          <a:srcRect/>
          <a:stretch>
            <a:fillRect/>
          </a:stretch>
        </p:blipFill>
        <p:spPr bwMode="auto">
          <a:xfrm>
            <a:off x="4462463" y="4141788"/>
            <a:ext cx="1543050" cy="628650"/>
          </a:xfrm>
          <a:prstGeom prst="rect">
            <a:avLst/>
          </a:prstGeom>
          <a:noFill/>
          <a:ln w="9525">
            <a:noFill/>
            <a:miter lim="800000"/>
            <a:headEnd/>
            <a:tailEnd/>
          </a:ln>
        </p:spPr>
      </p:pic>
      <p:sp>
        <p:nvSpPr>
          <p:cNvPr id="13317" name="TextBox 16"/>
          <p:cNvSpPr txBox="1">
            <a:spLocks noChangeArrowheads="1"/>
          </p:cNvSpPr>
          <p:nvPr/>
        </p:nvSpPr>
        <p:spPr bwMode="auto">
          <a:xfrm>
            <a:off x="4767263" y="4995863"/>
            <a:ext cx="1219200" cy="276225"/>
          </a:xfrm>
          <a:prstGeom prst="rect">
            <a:avLst/>
          </a:prstGeom>
          <a:noFill/>
          <a:ln w="9525">
            <a:noFill/>
            <a:miter lim="800000"/>
            <a:headEnd/>
            <a:tailEnd/>
          </a:ln>
        </p:spPr>
        <p:txBody>
          <a:bodyPr>
            <a:spAutoFit/>
          </a:bodyPr>
          <a:lstStyle/>
          <a:p>
            <a:pPr defTabSz="457200" fontAlgn="auto">
              <a:spcBef>
                <a:spcPts val="0"/>
              </a:spcBef>
              <a:spcAft>
                <a:spcPts val="0"/>
              </a:spcAft>
            </a:pPr>
            <a:r>
              <a:rPr lang="en-US" sz="1200">
                <a:solidFill>
                  <a:prstClr val="black"/>
                </a:solidFill>
                <a:latin typeface="Constantia" pitchFamily="18" charset="0"/>
                <a:ea typeface="+mn-ea"/>
              </a:rPr>
              <a:t>[</a:t>
            </a:r>
            <a:r>
              <a:rPr lang="en-US" sz="1200" i="1">
                <a:solidFill>
                  <a:prstClr val="black"/>
                </a:solidFill>
                <a:latin typeface="Constantia" pitchFamily="18" charset="0"/>
                <a:ea typeface="+mn-ea"/>
              </a:rPr>
              <a:t>Ni et al.</a:t>
            </a:r>
            <a:r>
              <a:rPr lang="en-US" sz="1200">
                <a:solidFill>
                  <a:prstClr val="black"/>
                </a:solidFill>
                <a:latin typeface="Constantia" pitchFamily="18" charset="0"/>
                <a:ea typeface="+mn-ea"/>
              </a:rPr>
              <a:t>, 2002]</a:t>
            </a:r>
          </a:p>
        </p:txBody>
      </p:sp>
      <p:cxnSp>
        <p:nvCxnSpPr>
          <p:cNvPr id="10" name="Straight Arrow Connector 9"/>
          <p:cNvCxnSpPr/>
          <p:nvPr/>
        </p:nvCxnSpPr>
        <p:spPr bwMode="auto">
          <a:xfrm rot="5400000" flipH="1" flipV="1">
            <a:off x="5562600" y="4267200"/>
            <a:ext cx="762000" cy="457200"/>
          </a:xfrm>
          <a:prstGeom prst="straightConnector1">
            <a:avLst/>
          </a:prstGeom>
          <a:ln w="190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rot="5400000">
            <a:off x="3048000" y="4495800"/>
            <a:ext cx="914400" cy="0"/>
          </a:xfrm>
          <a:prstGeom prst="line">
            <a:avLst/>
          </a:prstGeom>
          <a:ln w="31750" cap="flat" cmpd="sng" algn="ctr">
            <a:solidFill>
              <a:srgbClr val="0000FF">
                <a:alpha val="50000"/>
              </a:srgbClr>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208" name="TextBox 31"/>
          <p:cNvSpPr txBox="1">
            <a:spLocks noChangeArrowheads="1"/>
          </p:cNvSpPr>
          <p:nvPr/>
        </p:nvSpPr>
        <p:spPr bwMode="auto">
          <a:xfrm>
            <a:off x="6019800" y="4348163"/>
            <a:ext cx="533400" cy="276225"/>
          </a:xfrm>
          <a:prstGeom prst="rect">
            <a:avLst/>
          </a:prstGeom>
          <a:noFill/>
          <a:ln w="9525">
            <a:noFill/>
            <a:miter lim="800000"/>
            <a:headEnd/>
            <a:tailEnd/>
          </a:ln>
        </p:spPr>
        <p:txBody>
          <a:bodyPr>
            <a:spAutoFit/>
          </a:bodyPr>
          <a:lstStyle/>
          <a:p>
            <a:pPr defTabSz="457200" fontAlgn="auto">
              <a:spcBef>
                <a:spcPts val="0"/>
              </a:spcBef>
              <a:spcAft>
                <a:spcPts val="0"/>
              </a:spcAft>
            </a:pPr>
            <a:r>
              <a:rPr lang="en-US" sz="1200">
                <a:solidFill>
                  <a:srgbClr val="0000FF"/>
                </a:solidFill>
                <a:latin typeface="Calibri"/>
                <a:ea typeface="+mn-ea"/>
              </a:rPr>
              <a:t>Fast</a:t>
            </a:r>
          </a:p>
        </p:txBody>
      </p:sp>
      <p:sp>
        <p:nvSpPr>
          <p:cNvPr id="13322" name="TextBox 33"/>
          <p:cNvSpPr txBox="1">
            <a:spLocks noChangeArrowheads="1"/>
          </p:cNvSpPr>
          <p:nvPr/>
        </p:nvSpPr>
        <p:spPr bwMode="auto">
          <a:xfrm>
            <a:off x="4462463" y="4767263"/>
            <a:ext cx="1524000" cy="307975"/>
          </a:xfrm>
          <a:prstGeom prst="rect">
            <a:avLst/>
          </a:prstGeom>
          <a:noFill/>
          <a:ln w="9525">
            <a:noFill/>
            <a:miter lim="800000"/>
            <a:headEnd/>
            <a:tailEnd/>
          </a:ln>
        </p:spPr>
        <p:txBody>
          <a:bodyPr>
            <a:spAutoFit/>
          </a:bodyPr>
          <a:lstStyle/>
          <a:p>
            <a:pPr defTabSz="457200" fontAlgn="auto">
              <a:spcBef>
                <a:spcPts val="0"/>
              </a:spcBef>
              <a:spcAft>
                <a:spcPts val="0"/>
              </a:spcAft>
            </a:pPr>
            <a:r>
              <a:rPr lang="en-US" sz="1400">
                <a:solidFill>
                  <a:prstClr val="black"/>
                </a:solidFill>
                <a:latin typeface="Calibri"/>
                <a:ea typeface="+mn-ea"/>
              </a:rPr>
              <a:t>2D cross section</a:t>
            </a:r>
          </a:p>
        </p:txBody>
      </p:sp>
      <p:sp>
        <p:nvSpPr>
          <p:cNvPr id="13323" name="TextBox 51"/>
          <p:cNvSpPr txBox="1">
            <a:spLocks noChangeArrowheads="1"/>
          </p:cNvSpPr>
          <p:nvPr/>
        </p:nvSpPr>
        <p:spPr bwMode="auto">
          <a:xfrm>
            <a:off x="4843463" y="3243263"/>
            <a:ext cx="1066800" cy="523875"/>
          </a:xfrm>
          <a:prstGeom prst="rect">
            <a:avLst/>
          </a:prstGeom>
          <a:noFill/>
          <a:ln w="9525">
            <a:noFill/>
            <a:miter lim="800000"/>
            <a:headEnd/>
            <a:tailEnd/>
          </a:ln>
        </p:spPr>
        <p:txBody>
          <a:bodyPr>
            <a:spAutoFit/>
          </a:bodyPr>
          <a:lstStyle/>
          <a:p>
            <a:pPr defTabSz="457200" fontAlgn="auto">
              <a:spcBef>
                <a:spcPts val="0"/>
              </a:spcBef>
              <a:spcAft>
                <a:spcPts val="0"/>
              </a:spcAft>
            </a:pPr>
            <a:r>
              <a:rPr lang="en-US" sz="1400">
                <a:solidFill>
                  <a:prstClr val="black"/>
                </a:solidFill>
                <a:latin typeface="Calibri"/>
                <a:ea typeface="+mn-ea"/>
              </a:rPr>
              <a:t>Distance increasing</a:t>
            </a:r>
          </a:p>
        </p:txBody>
      </p:sp>
      <p:cxnSp>
        <p:nvCxnSpPr>
          <p:cNvPr id="53" name="Straight Arrow Connector 52"/>
          <p:cNvCxnSpPr/>
          <p:nvPr/>
        </p:nvCxnSpPr>
        <p:spPr>
          <a:xfrm>
            <a:off x="5148263" y="3776663"/>
            <a:ext cx="304800" cy="15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74076" y="4038600"/>
            <a:ext cx="1194670" cy="646331"/>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rPr>
              <a:t>Simple</a:t>
            </a:r>
          </a:p>
          <a:p>
            <a:pPr defTabSz="457200" fontAlgn="auto">
              <a:spcBef>
                <a:spcPts val="0"/>
              </a:spcBef>
              <a:spcAft>
                <a:spcPts val="0"/>
              </a:spcAft>
            </a:pPr>
            <a:r>
              <a:rPr lang="en-US" dirty="0" smtClean="0">
                <a:solidFill>
                  <a:prstClr val="black"/>
                </a:solidFill>
                <a:latin typeface="Calibri"/>
                <a:ea typeface="+mn-ea"/>
              </a:rPr>
              <a:t>waveform.</a:t>
            </a:r>
            <a:endParaRPr lang="en-US" dirty="0">
              <a:solidFill>
                <a:prstClr val="black"/>
              </a:solidFill>
              <a:latin typeface="Calibri"/>
              <a:ea typeface="+mn-ea"/>
            </a:endParaRPr>
          </a:p>
        </p:txBody>
      </p:sp>
    </p:spTree>
    <p:extLst>
      <p:ext uri="{BB962C8B-B14F-4D97-AF65-F5344CB8AC3E}">
        <p14:creationId xmlns:p14="http://schemas.microsoft.com/office/powerpoint/2010/main" val="2197831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8"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229600" cy="1143000"/>
          </a:xfrm>
        </p:spPr>
        <p:txBody>
          <a:bodyPr/>
          <a:lstStyle/>
          <a:p>
            <a:r>
              <a:rPr lang="en-US" dirty="0" smtClean="0"/>
              <a:t>Multi-</a:t>
            </a:r>
            <a:r>
              <a:rPr lang="en-US" dirty="0" err="1" smtClean="0"/>
              <a:t>pathing</a:t>
            </a:r>
            <a:r>
              <a:rPr lang="en-US" dirty="0" smtClean="0"/>
              <a:t> effect</a:t>
            </a:r>
          </a:p>
        </p:txBody>
      </p:sp>
      <p:grpSp>
        <p:nvGrpSpPr>
          <p:cNvPr id="14339" name="Group 12"/>
          <p:cNvGrpSpPr>
            <a:grpSpLocks/>
          </p:cNvGrpSpPr>
          <p:nvPr/>
        </p:nvGrpSpPr>
        <p:grpSpPr bwMode="auto">
          <a:xfrm>
            <a:off x="2481263" y="1595438"/>
            <a:ext cx="2181225" cy="4010025"/>
            <a:chOff x="5057000" y="990600"/>
            <a:chExt cx="2182000" cy="4010799"/>
          </a:xfrm>
        </p:grpSpPr>
        <p:pic>
          <p:nvPicPr>
            <p:cNvPr id="14352" name="Picture 2"/>
            <p:cNvPicPr>
              <a:picLocks noChangeAspect="1" noChangeArrowheads="1"/>
            </p:cNvPicPr>
            <p:nvPr/>
          </p:nvPicPr>
          <p:blipFill>
            <a:blip r:embed="rId2"/>
            <a:srcRect/>
            <a:stretch>
              <a:fillRect/>
            </a:stretch>
          </p:blipFill>
          <p:spPr bwMode="auto">
            <a:xfrm>
              <a:off x="5257800" y="990600"/>
              <a:ext cx="1646873" cy="3847147"/>
            </a:xfrm>
            <a:prstGeom prst="rect">
              <a:avLst/>
            </a:prstGeom>
            <a:noFill/>
            <a:ln w="9525">
              <a:noFill/>
              <a:miter lim="800000"/>
              <a:headEnd/>
              <a:tailEnd/>
            </a:ln>
          </p:spPr>
        </p:pic>
        <p:sp>
          <p:nvSpPr>
            <p:cNvPr id="14353" name="TextBox 8"/>
            <p:cNvSpPr txBox="1">
              <a:spLocks noChangeArrowheads="1"/>
            </p:cNvSpPr>
            <p:nvPr/>
          </p:nvSpPr>
          <p:spPr bwMode="auto">
            <a:xfrm>
              <a:off x="5791200" y="4724400"/>
              <a:ext cx="1447800" cy="276999"/>
            </a:xfrm>
            <a:prstGeom prst="rect">
              <a:avLst/>
            </a:prstGeom>
            <a:noFill/>
            <a:ln w="9525">
              <a:noFill/>
              <a:miter lim="800000"/>
              <a:headEnd/>
              <a:tailEnd/>
            </a:ln>
          </p:spPr>
          <p:txBody>
            <a:bodyPr>
              <a:spAutoFit/>
            </a:bodyPr>
            <a:lstStyle/>
            <a:p>
              <a:pPr defTabSz="457200" fontAlgn="auto">
                <a:spcBef>
                  <a:spcPts val="0"/>
                </a:spcBef>
                <a:spcAft>
                  <a:spcPts val="0"/>
                </a:spcAft>
              </a:pPr>
              <a:r>
                <a:rPr lang="en-US" sz="1200">
                  <a:solidFill>
                    <a:prstClr val="black"/>
                  </a:solidFill>
                  <a:latin typeface="Constantia" pitchFamily="18" charset="0"/>
                  <a:ea typeface="+mn-ea"/>
                </a:rPr>
                <a:t>Time (sec)</a:t>
              </a:r>
            </a:p>
          </p:txBody>
        </p:sp>
        <p:sp>
          <p:nvSpPr>
            <p:cNvPr id="14354" name="TextBox 11"/>
            <p:cNvSpPr txBox="1">
              <a:spLocks noChangeArrowheads="1"/>
            </p:cNvSpPr>
            <p:nvPr/>
          </p:nvSpPr>
          <p:spPr bwMode="auto">
            <a:xfrm rot="-5400000">
              <a:off x="4471600" y="2414200"/>
              <a:ext cx="1447800" cy="276999"/>
            </a:xfrm>
            <a:prstGeom prst="rect">
              <a:avLst/>
            </a:prstGeom>
            <a:noFill/>
            <a:ln w="9525">
              <a:noFill/>
              <a:miter lim="800000"/>
              <a:headEnd/>
              <a:tailEnd/>
            </a:ln>
          </p:spPr>
          <p:txBody>
            <a:bodyPr>
              <a:spAutoFit/>
            </a:bodyPr>
            <a:lstStyle/>
            <a:p>
              <a:pPr defTabSz="457200" fontAlgn="auto">
                <a:spcBef>
                  <a:spcPts val="0"/>
                </a:spcBef>
                <a:spcAft>
                  <a:spcPts val="0"/>
                </a:spcAft>
              </a:pPr>
              <a:r>
                <a:rPr lang="en-US" sz="1200">
                  <a:solidFill>
                    <a:prstClr val="black"/>
                  </a:solidFill>
                  <a:latin typeface="Constantia" pitchFamily="18" charset="0"/>
                  <a:ea typeface="+mn-ea"/>
                </a:rPr>
                <a:t>Distance (</a:t>
              </a:r>
              <a:r>
                <a:rPr lang="en-US" sz="1200" baseline="30000">
                  <a:solidFill>
                    <a:prstClr val="black"/>
                  </a:solidFill>
                  <a:latin typeface="Constantia" pitchFamily="18" charset="0"/>
                  <a:ea typeface="+mn-ea"/>
                </a:rPr>
                <a:t>o</a:t>
              </a:r>
              <a:r>
                <a:rPr lang="en-US" sz="1200">
                  <a:solidFill>
                    <a:prstClr val="black"/>
                  </a:solidFill>
                  <a:latin typeface="Constantia" pitchFamily="18" charset="0"/>
                  <a:ea typeface="+mn-ea"/>
                </a:rPr>
                <a:t>)</a:t>
              </a:r>
            </a:p>
          </p:txBody>
        </p:sp>
      </p:grpSp>
      <p:pic>
        <p:nvPicPr>
          <p:cNvPr id="14340" name="Picture 3"/>
          <p:cNvPicPr>
            <a:picLocks noChangeAspect="1" noChangeArrowheads="1"/>
          </p:cNvPicPr>
          <p:nvPr/>
        </p:nvPicPr>
        <p:blipFill>
          <a:blip r:embed="rId3"/>
          <a:srcRect/>
          <a:stretch>
            <a:fillRect/>
          </a:stretch>
        </p:blipFill>
        <p:spPr bwMode="auto">
          <a:xfrm>
            <a:off x="4462463" y="4141788"/>
            <a:ext cx="1543050" cy="628650"/>
          </a:xfrm>
          <a:prstGeom prst="rect">
            <a:avLst/>
          </a:prstGeom>
          <a:noFill/>
          <a:ln w="9525">
            <a:noFill/>
            <a:miter lim="800000"/>
            <a:headEnd/>
            <a:tailEnd/>
          </a:ln>
        </p:spPr>
      </p:pic>
      <p:sp>
        <p:nvSpPr>
          <p:cNvPr id="14341" name="TextBox 16"/>
          <p:cNvSpPr txBox="1">
            <a:spLocks noChangeArrowheads="1"/>
          </p:cNvSpPr>
          <p:nvPr/>
        </p:nvSpPr>
        <p:spPr bwMode="auto">
          <a:xfrm>
            <a:off x="4767263" y="4995863"/>
            <a:ext cx="1219200" cy="276225"/>
          </a:xfrm>
          <a:prstGeom prst="rect">
            <a:avLst/>
          </a:prstGeom>
          <a:noFill/>
          <a:ln w="9525">
            <a:noFill/>
            <a:miter lim="800000"/>
            <a:headEnd/>
            <a:tailEnd/>
          </a:ln>
        </p:spPr>
        <p:txBody>
          <a:bodyPr>
            <a:spAutoFit/>
          </a:bodyPr>
          <a:lstStyle/>
          <a:p>
            <a:pPr defTabSz="457200" fontAlgn="auto">
              <a:spcBef>
                <a:spcPts val="0"/>
              </a:spcBef>
              <a:spcAft>
                <a:spcPts val="0"/>
              </a:spcAft>
            </a:pPr>
            <a:r>
              <a:rPr lang="en-US" sz="1200">
                <a:solidFill>
                  <a:prstClr val="black"/>
                </a:solidFill>
                <a:latin typeface="Constantia" pitchFamily="18" charset="0"/>
                <a:ea typeface="+mn-ea"/>
              </a:rPr>
              <a:t>[</a:t>
            </a:r>
            <a:r>
              <a:rPr lang="en-US" sz="1200" i="1">
                <a:solidFill>
                  <a:prstClr val="black"/>
                </a:solidFill>
                <a:latin typeface="Constantia" pitchFamily="18" charset="0"/>
                <a:ea typeface="+mn-ea"/>
              </a:rPr>
              <a:t>Ni et al.</a:t>
            </a:r>
            <a:r>
              <a:rPr lang="en-US" sz="1200">
                <a:solidFill>
                  <a:prstClr val="black"/>
                </a:solidFill>
                <a:latin typeface="Constantia" pitchFamily="18" charset="0"/>
                <a:ea typeface="+mn-ea"/>
              </a:rPr>
              <a:t>, 2002]</a:t>
            </a:r>
          </a:p>
        </p:txBody>
      </p:sp>
      <p:sp>
        <p:nvSpPr>
          <p:cNvPr id="14342" name="TextBox 6"/>
          <p:cNvSpPr txBox="1">
            <a:spLocks noChangeArrowheads="1"/>
          </p:cNvSpPr>
          <p:nvPr/>
        </p:nvSpPr>
        <p:spPr bwMode="auto">
          <a:xfrm>
            <a:off x="2047753" y="5681663"/>
            <a:ext cx="4829419" cy="338554"/>
          </a:xfrm>
          <a:prstGeom prst="rect">
            <a:avLst/>
          </a:prstGeom>
          <a:noFill/>
          <a:ln w="9525">
            <a:noFill/>
            <a:miter lim="800000"/>
            <a:headEnd/>
            <a:tailEnd/>
          </a:ln>
        </p:spPr>
        <p:txBody>
          <a:bodyPr wrap="square">
            <a:spAutoFit/>
          </a:bodyPr>
          <a:lstStyle/>
          <a:p>
            <a:pPr algn="ctr" defTabSz="457200" fontAlgn="auto">
              <a:spcBef>
                <a:spcPts val="0"/>
              </a:spcBef>
              <a:spcAft>
                <a:spcPts val="0"/>
              </a:spcAft>
            </a:pPr>
            <a:r>
              <a:rPr lang="en-US" sz="1600" dirty="0">
                <a:solidFill>
                  <a:prstClr val="black"/>
                </a:solidFill>
                <a:latin typeface="Constantia" pitchFamily="18" charset="0"/>
                <a:ea typeface="+mn-ea"/>
              </a:rPr>
              <a:t>M</a:t>
            </a:r>
            <a:r>
              <a:rPr lang="en-US" sz="1600" dirty="0" smtClean="0">
                <a:solidFill>
                  <a:prstClr val="black"/>
                </a:solidFill>
                <a:latin typeface="Constantia" pitchFamily="18" charset="0"/>
                <a:ea typeface="+mn-ea"/>
              </a:rPr>
              <a:t>ulti</a:t>
            </a:r>
            <a:r>
              <a:rPr lang="en-US" sz="1600" dirty="0">
                <a:solidFill>
                  <a:prstClr val="black"/>
                </a:solidFill>
                <a:latin typeface="Constantia" pitchFamily="18" charset="0"/>
                <a:ea typeface="+mn-ea"/>
              </a:rPr>
              <a:t>-</a:t>
            </a:r>
            <a:r>
              <a:rPr lang="en-US" sz="1600" dirty="0" err="1" smtClean="0">
                <a:solidFill>
                  <a:prstClr val="black"/>
                </a:solidFill>
                <a:latin typeface="Constantia" pitchFamily="18" charset="0"/>
                <a:ea typeface="+mn-ea"/>
              </a:rPr>
              <a:t>pathing</a:t>
            </a:r>
            <a:r>
              <a:rPr lang="en-US" sz="1600" dirty="0" smtClean="0">
                <a:solidFill>
                  <a:prstClr val="black"/>
                </a:solidFill>
                <a:latin typeface="Constantia" pitchFamily="18" charset="0"/>
                <a:ea typeface="+mn-ea"/>
              </a:rPr>
              <a:t> effect causes waveform distortions!</a:t>
            </a:r>
            <a:endParaRPr lang="en-US" sz="1600" dirty="0">
              <a:solidFill>
                <a:prstClr val="black"/>
              </a:solidFill>
              <a:latin typeface="Constantia" pitchFamily="18" charset="0"/>
              <a:ea typeface="+mn-ea"/>
            </a:endParaRPr>
          </a:p>
        </p:txBody>
      </p:sp>
      <p:cxnSp>
        <p:nvCxnSpPr>
          <p:cNvPr id="9" name="Straight Arrow Connector 8"/>
          <p:cNvCxnSpPr/>
          <p:nvPr/>
        </p:nvCxnSpPr>
        <p:spPr bwMode="auto">
          <a:xfrm rot="5400000" flipH="1" flipV="1">
            <a:off x="5181600" y="4332288"/>
            <a:ext cx="762000" cy="4572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bwMode="auto">
          <a:xfrm rot="5400000" flipH="1" flipV="1">
            <a:off x="5322888" y="4343400"/>
            <a:ext cx="762000" cy="457200"/>
          </a:xfrm>
          <a:prstGeom prst="straightConnector1">
            <a:avLst/>
          </a:prstGeom>
          <a:ln w="190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rot="16200000" flipH="1">
            <a:off x="3505200" y="3205163"/>
            <a:ext cx="533400" cy="228600"/>
          </a:xfrm>
          <a:prstGeom prst="line">
            <a:avLst/>
          </a:prstGeom>
          <a:ln w="31750" cap="flat" cmpd="sng" algn="ctr">
            <a:solidFill>
              <a:srgbClr val="FF0000">
                <a:alpha val="56000"/>
              </a:srgbClr>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rot="5400000">
            <a:off x="3314700" y="3319463"/>
            <a:ext cx="533400" cy="0"/>
          </a:xfrm>
          <a:prstGeom prst="line">
            <a:avLst/>
          </a:prstGeom>
          <a:ln w="31750" cap="flat" cmpd="sng" algn="ctr">
            <a:solidFill>
              <a:srgbClr val="0000FF">
                <a:alpha val="50000"/>
              </a:srgbClr>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347" name="TextBox 30"/>
          <p:cNvSpPr txBox="1">
            <a:spLocks noChangeArrowheads="1"/>
          </p:cNvSpPr>
          <p:nvPr/>
        </p:nvSpPr>
        <p:spPr bwMode="auto">
          <a:xfrm>
            <a:off x="5181600" y="4262438"/>
            <a:ext cx="533400" cy="276225"/>
          </a:xfrm>
          <a:prstGeom prst="rect">
            <a:avLst/>
          </a:prstGeom>
          <a:noFill/>
          <a:ln w="9525">
            <a:noFill/>
            <a:miter lim="800000"/>
            <a:headEnd/>
            <a:tailEnd/>
          </a:ln>
        </p:spPr>
        <p:txBody>
          <a:bodyPr>
            <a:spAutoFit/>
          </a:bodyPr>
          <a:lstStyle/>
          <a:p>
            <a:pPr defTabSz="457200" fontAlgn="auto">
              <a:spcBef>
                <a:spcPts val="0"/>
              </a:spcBef>
              <a:spcAft>
                <a:spcPts val="0"/>
              </a:spcAft>
            </a:pPr>
            <a:r>
              <a:rPr lang="en-US" sz="1200">
                <a:solidFill>
                  <a:srgbClr val="FF0000"/>
                </a:solidFill>
                <a:latin typeface="Calibri"/>
                <a:ea typeface="+mn-ea"/>
              </a:rPr>
              <a:t>slow</a:t>
            </a:r>
          </a:p>
        </p:txBody>
      </p:sp>
      <p:sp>
        <p:nvSpPr>
          <p:cNvPr id="14348" name="TextBox 31"/>
          <p:cNvSpPr txBox="1">
            <a:spLocks noChangeArrowheads="1"/>
          </p:cNvSpPr>
          <p:nvPr/>
        </p:nvSpPr>
        <p:spPr bwMode="auto">
          <a:xfrm>
            <a:off x="5791200" y="4348163"/>
            <a:ext cx="533400" cy="276225"/>
          </a:xfrm>
          <a:prstGeom prst="rect">
            <a:avLst/>
          </a:prstGeom>
          <a:noFill/>
          <a:ln w="9525">
            <a:noFill/>
            <a:miter lim="800000"/>
            <a:headEnd/>
            <a:tailEnd/>
          </a:ln>
        </p:spPr>
        <p:txBody>
          <a:bodyPr>
            <a:spAutoFit/>
          </a:bodyPr>
          <a:lstStyle/>
          <a:p>
            <a:pPr defTabSz="457200" fontAlgn="auto">
              <a:spcBef>
                <a:spcPts val="0"/>
              </a:spcBef>
              <a:spcAft>
                <a:spcPts val="0"/>
              </a:spcAft>
            </a:pPr>
            <a:r>
              <a:rPr lang="en-US" sz="1200">
                <a:solidFill>
                  <a:srgbClr val="0000FF"/>
                </a:solidFill>
                <a:latin typeface="Calibri"/>
                <a:ea typeface="+mn-ea"/>
              </a:rPr>
              <a:t>Fast</a:t>
            </a:r>
          </a:p>
        </p:txBody>
      </p:sp>
      <p:sp>
        <p:nvSpPr>
          <p:cNvPr id="14349" name="TextBox 33"/>
          <p:cNvSpPr txBox="1">
            <a:spLocks noChangeArrowheads="1"/>
          </p:cNvSpPr>
          <p:nvPr/>
        </p:nvSpPr>
        <p:spPr bwMode="auto">
          <a:xfrm>
            <a:off x="4462463" y="4767263"/>
            <a:ext cx="1524000" cy="307975"/>
          </a:xfrm>
          <a:prstGeom prst="rect">
            <a:avLst/>
          </a:prstGeom>
          <a:noFill/>
          <a:ln w="9525">
            <a:noFill/>
            <a:miter lim="800000"/>
            <a:headEnd/>
            <a:tailEnd/>
          </a:ln>
        </p:spPr>
        <p:txBody>
          <a:bodyPr>
            <a:spAutoFit/>
          </a:bodyPr>
          <a:lstStyle/>
          <a:p>
            <a:pPr defTabSz="457200" fontAlgn="auto">
              <a:spcBef>
                <a:spcPts val="0"/>
              </a:spcBef>
              <a:spcAft>
                <a:spcPts val="0"/>
              </a:spcAft>
            </a:pPr>
            <a:r>
              <a:rPr lang="en-US" sz="1400">
                <a:solidFill>
                  <a:prstClr val="black"/>
                </a:solidFill>
                <a:latin typeface="Calibri"/>
                <a:ea typeface="+mn-ea"/>
              </a:rPr>
              <a:t>2D cross section</a:t>
            </a:r>
          </a:p>
        </p:txBody>
      </p:sp>
      <p:sp>
        <p:nvSpPr>
          <p:cNvPr id="14350" name="TextBox 51"/>
          <p:cNvSpPr txBox="1">
            <a:spLocks noChangeArrowheads="1"/>
          </p:cNvSpPr>
          <p:nvPr/>
        </p:nvSpPr>
        <p:spPr bwMode="auto">
          <a:xfrm>
            <a:off x="4843463" y="3243263"/>
            <a:ext cx="1066800" cy="523875"/>
          </a:xfrm>
          <a:prstGeom prst="rect">
            <a:avLst/>
          </a:prstGeom>
          <a:noFill/>
          <a:ln w="9525">
            <a:noFill/>
            <a:miter lim="800000"/>
            <a:headEnd/>
            <a:tailEnd/>
          </a:ln>
        </p:spPr>
        <p:txBody>
          <a:bodyPr>
            <a:spAutoFit/>
          </a:bodyPr>
          <a:lstStyle/>
          <a:p>
            <a:pPr defTabSz="457200" fontAlgn="auto">
              <a:spcBef>
                <a:spcPts val="0"/>
              </a:spcBef>
              <a:spcAft>
                <a:spcPts val="0"/>
              </a:spcAft>
            </a:pPr>
            <a:r>
              <a:rPr lang="en-US" sz="1400">
                <a:solidFill>
                  <a:prstClr val="black"/>
                </a:solidFill>
                <a:latin typeface="Calibri"/>
                <a:ea typeface="+mn-ea"/>
              </a:rPr>
              <a:t>Distance increasing</a:t>
            </a:r>
          </a:p>
        </p:txBody>
      </p:sp>
      <p:cxnSp>
        <p:nvCxnSpPr>
          <p:cNvPr id="53" name="Straight Arrow Connector 52"/>
          <p:cNvCxnSpPr/>
          <p:nvPr/>
        </p:nvCxnSpPr>
        <p:spPr>
          <a:xfrm>
            <a:off x="5148263" y="3776663"/>
            <a:ext cx="304800" cy="15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77923" y="3017864"/>
            <a:ext cx="1241446" cy="646331"/>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rPr>
              <a:t>Complicate</a:t>
            </a:r>
          </a:p>
          <a:p>
            <a:pPr defTabSz="457200" fontAlgn="auto">
              <a:spcBef>
                <a:spcPts val="0"/>
              </a:spcBef>
              <a:spcAft>
                <a:spcPts val="0"/>
              </a:spcAft>
            </a:pPr>
            <a:r>
              <a:rPr lang="en-US" dirty="0" smtClean="0">
                <a:solidFill>
                  <a:prstClr val="black"/>
                </a:solidFill>
                <a:latin typeface="Calibri"/>
                <a:ea typeface="+mn-ea"/>
              </a:rPr>
              <a:t>waveform.</a:t>
            </a:r>
            <a:endParaRPr lang="en-US" dirty="0">
              <a:solidFill>
                <a:prstClr val="black"/>
              </a:solidFill>
              <a:latin typeface="Calibri"/>
              <a:ea typeface="+mn-ea"/>
            </a:endParaRPr>
          </a:p>
        </p:txBody>
      </p:sp>
    </p:spTree>
    <p:extLst>
      <p:ext uri="{BB962C8B-B14F-4D97-AF65-F5344CB8AC3E}">
        <p14:creationId xmlns:p14="http://schemas.microsoft.com/office/powerpoint/2010/main" val="102649733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76200"/>
            <a:ext cx="8229600" cy="1143000"/>
          </a:xfrm>
        </p:spPr>
        <p:txBody>
          <a:bodyPr>
            <a:normAutofit/>
          </a:bodyPr>
          <a:lstStyle/>
          <a:p>
            <a:pPr eaLnBrk="1" hangingPunct="1"/>
            <a:r>
              <a:rPr lang="en-US" dirty="0">
                <a:ea typeface="华文仿宋"/>
                <a:cs typeface="华文仿宋"/>
              </a:rPr>
              <a:t>M</a:t>
            </a:r>
            <a:r>
              <a:rPr lang="en-US" dirty="0" smtClean="0">
                <a:ea typeface="华文仿宋"/>
                <a:cs typeface="华文仿宋"/>
              </a:rPr>
              <a:t>ulti-</a:t>
            </a:r>
            <a:r>
              <a:rPr lang="en-US" dirty="0" err="1" smtClean="0">
                <a:ea typeface="华文仿宋"/>
                <a:cs typeface="华文仿宋"/>
              </a:rPr>
              <a:t>pathing</a:t>
            </a:r>
            <a:r>
              <a:rPr lang="en-US" dirty="0" smtClean="0">
                <a:ea typeface="华文仿宋"/>
                <a:cs typeface="华文仿宋"/>
              </a:rPr>
              <a:t> effect </a:t>
            </a:r>
          </a:p>
        </p:txBody>
      </p:sp>
      <p:sp>
        <p:nvSpPr>
          <p:cNvPr id="2560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defTabSz="457200" fontAlgn="auto">
              <a:spcBef>
                <a:spcPts val="0"/>
              </a:spcBef>
              <a:spcAft>
                <a:spcPts val="0"/>
              </a:spcAft>
            </a:pPr>
            <a:endParaRPr lang="en-US">
              <a:solidFill>
                <a:prstClr val="black"/>
              </a:solidFill>
              <a:latin typeface="Constantia" pitchFamily="18" charset="0"/>
              <a:ea typeface="+mn-ea"/>
            </a:endParaRPr>
          </a:p>
        </p:txBody>
      </p:sp>
      <p:sp>
        <p:nvSpPr>
          <p:cNvPr id="25604" name="Rectangle 3"/>
          <p:cNvSpPr>
            <a:spLocks noChangeArrowheads="1"/>
          </p:cNvSpPr>
          <p:nvPr/>
        </p:nvSpPr>
        <p:spPr bwMode="auto">
          <a:xfrm>
            <a:off x="0" y="238125"/>
            <a:ext cx="9144000" cy="0"/>
          </a:xfrm>
          <a:prstGeom prst="rect">
            <a:avLst/>
          </a:prstGeom>
          <a:noFill/>
          <a:ln w="9525">
            <a:noFill/>
            <a:miter lim="800000"/>
            <a:headEnd/>
            <a:tailEnd/>
          </a:ln>
        </p:spPr>
        <p:txBody>
          <a:bodyPr wrap="none" anchor="ctr">
            <a:spAutoFit/>
          </a:bodyPr>
          <a:lstStyle/>
          <a:p>
            <a:pPr defTabSz="457200" fontAlgn="auto">
              <a:spcBef>
                <a:spcPts val="0"/>
              </a:spcBef>
              <a:spcAft>
                <a:spcPts val="0"/>
              </a:spcAft>
            </a:pPr>
            <a:endParaRPr lang="en-US">
              <a:solidFill>
                <a:prstClr val="black"/>
              </a:solidFill>
              <a:latin typeface="Constantia" pitchFamily="18" charset="0"/>
              <a:ea typeface="+mn-ea"/>
            </a:endParaRPr>
          </a:p>
        </p:txBody>
      </p:sp>
      <p:sp>
        <p:nvSpPr>
          <p:cNvPr id="25605"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defTabSz="457200" fontAlgn="auto">
              <a:spcBef>
                <a:spcPts val="0"/>
              </a:spcBef>
              <a:spcAft>
                <a:spcPts val="0"/>
              </a:spcAft>
            </a:pPr>
            <a:endParaRPr lang="en-US">
              <a:solidFill>
                <a:prstClr val="black"/>
              </a:solidFill>
              <a:latin typeface="Constantia" pitchFamily="18" charset="0"/>
              <a:ea typeface="+mn-ea"/>
            </a:endParaRPr>
          </a:p>
        </p:txBody>
      </p:sp>
      <p:sp>
        <p:nvSpPr>
          <p:cNvPr id="25606"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defTabSz="457200" fontAlgn="auto">
              <a:spcBef>
                <a:spcPts val="0"/>
              </a:spcBef>
              <a:spcAft>
                <a:spcPts val="0"/>
              </a:spcAft>
            </a:pPr>
            <a:endParaRPr lang="en-US">
              <a:solidFill>
                <a:prstClr val="black"/>
              </a:solidFill>
              <a:latin typeface="Constantia" pitchFamily="18" charset="0"/>
              <a:ea typeface="+mn-ea"/>
            </a:endParaRPr>
          </a:p>
        </p:txBody>
      </p:sp>
      <p:sp>
        <p:nvSpPr>
          <p:cNvPr id="2560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defTabSz="457200" fontAlgn="auto">
              <a:spcBef>
                <a:spcPts val="0"/>
              </a:spcBef>
              <a:spcAft>
                <a:spcPts val="0"/>
              </a:spcAft>
            </a:pPr>
            <a:endParaRPr lang="en-US">
              <a:solidFill>
                <a:prstClr val="black"/>
              </a:solidFill>
              <a:latin typeface="Constantia" pitchFamily="18" charset="0"/>
              <a:ea typeface="+mn-ea"/>
            </a:endParaRPr>
          </a:p>
        </p:txBody>
      </p:sp>
      <p:sp>
        <p:nvSpPr>
          <p:cNvPr id="25608" name="Rectangle 3"/>
          <p:cNvSpPr>
            <a:spLocks noChangeArrowheads="1"/>
          </p:cNvSpPr>
          <p:nvPr/>
        </p:nvSpPr>
        <p:spPr bwMode="auto">
          <a:xfrm>
            <a:off x="0" y="238125"/>
            <a:ext cx="9144000" cy="0"/>
          </a:xfrm>
          <a:prstGeom prst="rect">
            <a:avLst/>
          </a:prstGeom>
          <a:noFill/>
          <a:ln w="9525">
            <a:noFill/>
            <a:miter lim="800000"/>
            <a:headEnd/>
            <a:tailEnd/>
          </a:ln>
        </p:spPr>
        <p:txBody>
          <a:bodyPr wrap="none" anchor="ctr">
            <a:spAutoFit/>
          </a:bodyPr>
          <a:lstStyle/>
          <a:p>
            <a:pPr defTabSz="457200" fontAlgn="auto">
              <a:spcBef>
                <a:spcPts val="0"/>
              </a:spcBef>
              <a:spcAft>
                <a:spcPts val="0"/>
              </a:spcAft>
            </a:pPr>
            <a:endParaRPr lang="en-US">
              <a:solidFill>
                <a:prstClr val="black"/>
              </a:solidFill>
              <a:latin typeface="Constantia" pitchFamily="18" charset="0"/>
              <a:ea typeface="+mn-ea"/>
            </a:endParaRPr>
          </a:p>
        </p:txBody>
      </p:sp>
      <p:sp>
        <p:nvSpPr>
          <p:cNvPr id="25609"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defTabSz="457200" fontAlgn="auto">
              <a:spcBef>
                <a:spcPts val="0"/>
              </a:spcBef>
              <a:spcAft>
                <a:spcPts val="0"/>
              </a:spcAft>
            </a:pPr>
            <a:endParaRPr lang="en-US">
              <a:solidFill>
                <a:prstClr val="black"/>
              </a:solidFill>
              <a:latin typeface="Constantia" pitchFamily="18" charset="0"/>
              <a:ea typeface="+mn-ea"/>
            </a:endParaRPr>
          </a:p>
        </p:txBody>
      </p:sp>
      <p:sp>
        <p:nvSpPr>
          <p:cNvPr id="14" name="Parallelogram 13"/>
          <p:cNvSpPr/>
          <p:nvPr/>
        </p:nvSpPr>
        <p:spPr>
          <a:xfrm rot="19136204">
            <a:off x="4707044" y="2441024"/>
            <a:ext cx="457200" cy="2438400"/>
          </a:xfrm>
          <a:prstGeom prst="parallelogram">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latin typeface="Calibri"/>
              <a:ea typeface="ＭＳ Ｐゴシック" pitchFamily="34" charset="-128"/>
            </a:endParaRPr>
          </a:p>
        </p:txBody>
      </p:sp>
      <p:cxnSp>
        <p:nvCxnSpPr>
          <p:cNvPr id="16" name="Straight Connector 15"/>
          <p:cNvCxnSpPr/>
          <p:nvPr/>
        </p:nvCxnSpPr>
        <p:spPr>
          <a:xfrm>
            <a:off x="2438400" y="2057400"/>
            <a:ext cx="41148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Isosceles Triangle 16"/>
          <p:cNvSpPr>
            <a:spLocks noChangeAspect="1"/>
          </p:cNvSpPr>
          <p:nvPr/>
        </p:nvSpPr>
        <p:spPr>
          <a:xfrm>
            <a:off x="3200400" y="1828800"/>
            <a:ext cx="212140" cy="182880"/>
          </a:xfrm>
          <a:prstGeom prst="triangle">
            <a:avLst/>
          </a:prstGeom>
        </p:spPr>
        <p:style>
          <a:lnRef idx="1">
            <a:schemeClr val="dk1"/>
          </a:lnRef>
          <a:fillRef idx="3">
            <a:schemeClr val="dk1"/>
          </a:fillRef>
          <a:effectRef idx="2">
            <a:schemeClr val="dk1"/>
          </a:effectRef>
          <a:fontRef idx="minor">
            <a:schemeClr val="lt1"/>
          </a:fontRef>
        </p:style>
        <p:txBody>
          <a:bodyPr anchor="ctr"/>
          <a:lstStyle/>
          <a:p>
            <a:pPr algn="ctr" defTabSz="457200" fontAlgn="auto">
              <a:spcBef>
                <a:spcPts val="0"/>
              </a:spcBef>
              <a:spcAft>
                <a:spcPts val="0"/>
              </a:spcAft>
              <a:defRPr/>
            </a:pPr>
            <a:endParaRPr lang="en-US">
              <a:solidFill>
                <a:srgbClr val="FFFFFF"/>
              </a:solidFill>
              <a:latin typeface="Calibri"/>
              <a:ea typeface="ＭＳ Ｐゴシック" pitchFamily="34" charset="-128"/>
            </a:endParaRPr>
          </a:p>
        </p:txBody>
      </p:sp>
      <p:sp>
        <p:nvSpPr>
          <p:cNvPr id="18" name="Isosceles Triangle 17"/>
          <p:cNvSpPr>
            <a:spLocks noChangeAspect="1"/>
          </p:cNvSpPr>
          <p:nvPr/>
        </p:nvSpPr>
        <p:spPr>
          <a:xfrm>
            <a:off x="3581400" y="1828800"/>
            <a:ext cx="212140" cy="182880"/>
          </a:xfrm>
          <a:prstGeom prst="triangle">
            <a:avLst/>
          </a:prstGeom>
        </p:spPr>
        <p:style>
          <a:lnRef idx="1">
            <a:schemeClr val="dk1"/>
          </a:lnRef>
          <a:fillRef idx="3">
            <a:schemeClr val="dk1"/>
          </a:fillRef>
          <a:effectRef idx="2">
            <a:schemeClr val="dk1"/>
          </a:effectRef>
          <a:fontRef idx="minor">
            <a:schemeClr val="lt1"/>
          </a:fontRef>
        </p:style>
        <p:txBody>
          <a:bodyPr anchor="ctr"/>
          <a:lstStyle/>
          <a:p>
            <a:pPr algn="ctr" defTabSz="457200" fontAlgn="auto">
              <a:spcBef>
                <a:spcPts val="0"/>
              </a:spcBef>
              <a:spcAft>
                <a:spcPts val="0"/>
              </a:spcAft>
              <a:defRPr/>
            </a:pPr>
            <a:endParaRPr lang="en-US">
              <a:solidFill>
                <a:srgbClr val="FFFFFF"/>
              </a:solidFill>
              <a:latin typeface="Calibri"/>
              <a:ea typeface="ＭＳ Ｐゴシック" pitchFamily="34" charset="-128"/>
            </a:endParaRPr>
          </a:p>
        </p:txBody>
      </p:sp>
      <p:sp>
        <p:nvSpPr>
          <p:cNvPr id="19" name="Isosceles Triangle 18"/>
          <p:cNvSpPr>
            <a:spLocks noChangeAspect="1"/>
          </p:cNvSpPr>
          <p:nvPr/>
        </p:nvSpPr>
        <p:spPr>
          <a:xfrm>
            <a:off x="3902660" y="1828800"/>
            <a:ext cx="212140" cy="182880"/>
          </a:xfrm>
          <a:prstGeom prst="triangle">
            <a:avLst/>
          </a:prstGeom>
        </p:spPr>
        <p:style>
          <a:lnRef idx="1">
            <a:schemeClr val="dk1"/>
          </a:lnRef>
          <a:fillRef idx="3">
            <a:schemeClr val="dk1"/>
          </a:fillRef>
          <a:effectRef idx="2">
            <a:schemeClr val="dk1"/>
          </a:effectRef>
          <a:fontRef idx="minor">
            <a:schemeClr val="lt1"/>
          </a:fontRef>
        </p:style>
        <p:txBody>
          <a:bodyPr anchor="ctr"/>
          <a:lstStyle/>
          <a:p>
            <a:pPr algn="ctr" defTabSz="457200" fontAlgn="auto">
              <a:spcBef>
                <a:spcPts val="0"/>
              </a:spcBef>
              <a:spcAft>
                <a:spcPts val="0"/>
              </a:spcAft>
              <a:defRPr/>
            </a:pPr>
            <a:endParaRPr lang="en-US">
              <a:solidFill>
                <a:srgbClr val="FFFFFF"/>
              </a:solidFill>
              <a:latin typeface="Calibri"/>
              <a:ea typeface="ＭＳ Ｐゴシック" pitchFamily="34" charset="-128"/>
            </a:endParaRPr>
          </a:p>
        </p:txBody>
      </p:sp>
      <p:sp>
        <p:nvSpPr>
          <p:cNvPr id="20" name="Isosceles Triangle 19"/>
          <p:cNvSpPr>
            <a:spLocks noChangeAspect="1"/>
          </p:cNvSpPr>
          <p:nvPr/>
        </p:nvSpPr>
        <p:spPr>
          <a:xfrm>
            <a:off x="4191000" y="1828800"/>
            <a:ext cx="212140" cy="182880"/>
          </a:xfrm>
          <a:prstGeom prst="triangle">
            <a:avLst/>
          </a:prstGeom>
        </p:spPr>
        <p:style>
          <a:lnRef idx="1">
            <a:schemeClr val="dk1"/>
          </a:lnRef>
          <a:fillRef idx="3">
            <a:schemeClr val="dk1"/>
          </a:fillRef>
          <a:effectRef idx="2">
            <a:schemeClr val="dk1"/>
          </a:effectRef>
          <a:fontRef idx="minor">
            <a:schemeClr val="lt1"/>
          </a:fontRef>
        </p:style>
        <p:txBody>
          <a:bodyPr anchor="ctr"/>
          <a:lstStyle/>
          <a:p>
            <a:pPr algn="ctr" defTabSz="457200" fontAlgn="auto">
              <a:spcBef>
                <a:spcPts val="0"/>
              </a:spcBef>
              <a:spcAft>
                <a:spcPts val="0"/>
              </a:spcAft>
              <a:defRPr/>
            </a:pPr>
            <a:endParaRPr lang="en-US">
              <a:solidFill>
                <a:srgbClr val="FFFFFF"/>
              </a:solidFill>
              <a:latin typeface="Calibri"/>
              <a:ea typeface="ＭＳ Ｐゴシック" pitchFamily="34" charset="-128"/>
            </a:endParaRPr>
          </a:p>
        </p:txBody>
      </p:sp>
      <p:sp>
        <p:nvSpPr>
          <p:cNvPr id="21" name="Isosceles Triangle 20"/>
          <p:cNvSpPr>
            <a:spLocks noChangeAspect="1"/>
          </p:cNvSpPr>
          <p:nvPr/>
        </p:nvSpPr>
        <p:spPr>
          <a:xfrm>
            <a:off x="4495800" y="1828800"/>
            <a:ext cx="212140" cy="182880"/>
          </a:xfrm>
          <a:prstGeom prst="triangle">
            <a:avLst/>
          </a:prstGeom>
        </p:spPr>
        <p:style>
          <a:lnRef idx="1">
            <a:schemeClr val="dk1"/>
          </a:lnRef>
          <a:fillRef idx="3">
            <a:schemeClr val="dk1"/>
          </a:fillRef>
          <a:effectRef idx="2">
            <a:schemeClr val="dk1"/>
          </a:effectRef>
          <a:fontRef idx="minor">
            <a:schemeClr val="lt1"/>
          </a:fontRef>
        </p:style>
        <p:txBody>
          <a:bodyPr anchor="ctr"/>
          <a:lstStyle/>
          <a:p>
            <a:pPr algn="ctr" defTabSz="457200" fontAlgn="auto">
              <a:spcBef>
                <a:spcPts val="0"/>
              </a:spcBef>
              <a:spcAft>
                <a:spcPts val="0"/>
              </a:spcAft>
              <a:defRPr/>
            </a:pPr>
            <a:endParaRPr lang="en-US">
              <a:solidFill>
                <a:srgbClr val="FFFFFF"/>
              </a:solidFill>
              <a:latin typeface="Calibri"/>
              <a:ea typeface="ＭＳ Ｐゴシック" pitchFamily="34" charset="-128"/>
            </a:endParaRPr>
          </a:p>
        </p:txBody>
      </p:sp>
      <p:sp>
        <p:nvSpPr>
          <p:cNvPr id="22" name="Isosceles Triangle 21"/>
          <p:cNvSpPr>
            <a:spLocks noChangeAspect="1"/>
          </p:cNvSpPr>
          <p:nvPr/>
        </p:nvSpPr>
        <p:spPr>
          <a:xfrm>
            <a:off x="4800600" y="1828800"/>
            <a:ext cx="212140" cy="182880"/>
          </a:xfrm>
          <a:prstGeom prst="triangle">
            <a:avLst/>
          </a:prstGeom>
        </p:spPr>
        <p:style>
          <a:lnRef idx="1">
            <a:schemeClr val="dk1"/>
          </a:lnRef>
          <a:fillRef idx="3">
            <a:schemeClr val="dk1"/>
          </a:fillRef>
          <a:effectRef idx="2">
            <a:schemeClr val="dk1"/>
          </a:effectRef>
          <a:fontRef idx="minor">
            <a:schemeClr val="lt1"/>
          </a:fontRef>
        </p:style>
        <p:txBody>
          <a:bodyPr anchor="ctr"/>
          <a:lstStyle/>
          <a:p>
            <a:pPr algn="ctr" defTabSz="457200" fontAlgn="auto">
              <a:spcBef>
                <a:spcPts val="0"/>
              </a:spcBef>
              <a:spcAft>
                <a:spcPts val="0"/>
              </a:spcAft>
              <a:defRPr/>
            </a:pPr>
            <a:endParaRPr lang="en-US">
              <a:solidFill>
                <a:srgbClr val="FFFFFF"/>
              </a:solidFill>
              <a:latin typeface="Calibri"/>
              <a:ea typeface="ＭＳ Ｐゴシック" pitchFamily="34" charset="-128"/>
            </a:endParaRPr>
          </a:p>
        </p:txBody>
      </p:sp>
      <p:cxnSp>
        <p:nvCxnSpPr>
          <p:cNvPr id="24" name="Straight Arrow Connector 23"/>
          <p:cNvCxnSpPr/>
          <p:nvPr/>
        </p:nvCxnSpPr>
        <p:spPr>
          <a:xfrm rot="16200000" flipV="1">
            <a:off x="3619500" y="2324101"/>
            <a:ext cx="3017837" cy="23923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6200000" flipV="1">
            <a:off x="3421063" y="2370137"/>
            <a:ext cx="3017838" cy="23923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5400000" flipH="1" flipV="1">
            <a:off x="2552700" y="3009900"/>
            <a:ext cx="3170238" cy="126523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flipH="1" flipV="1">
            <a:off x="2705100" y="3009900"/>
            <a:ext cx="3170238" cy="126523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sp>
        <p:nvSpPr>
          <p:cNvPr id="25636" name="TextBox 30"/>
          <p:cNvSpPr txBox="1">
            <a:spLocks noChangeArrowheads="1"/>
          </p:cNvSpPr>
          <p:nvPr/>
        </p:nvSpPr>
        <p:spPr bwMode="auto">
          <a:xfrm>
            <a:off x="6324600" y="2133600"/>
            <a:ext cx="914400" cy="369888"/>
          </a:xfrm>
          <a:prstGeom prst="rect">
            <a:avLst/>
          </a:prstGeom>
          <a:noFill/>
          <a:ln w="9525">
            <a:noFill/>
            <a:miter lim="800000"/>
            <a:headEnd/>
            <a:tailEnd/>
          </a:ln>
        </p:spPr>
        <p:txBody>
          <a:bodyPr>
            <a:spAutoFit/>
          </a:bodyPr>
          <a:lstStyle/>
          <a:p>
            <a:pPr defTabSz="457200" fontAlgn="auto">
              <a:spcBef>
                <a:spcPts val="0"/>
              </a:spcBef>
              <a:spcAft>
                <a:spcPts val="0"/>
              </a:spcAft>
            </a:pPr>
            <a:r>
              <a:rPr lang="en-US">
                <a:solidFill>
                  <a:prstClr val="black"/>
                </a:solidFill>
                <a:latin typeface="Calibri"/>
                <a:ea typeface="+mn-ea"/>
              </a:rPr>
              <a:t>SE</a:t>
            </a:r>
          </a:p>
        </p:txBody>
      </p:sp>
      <p:sp>
        <p:nvSpPr>
          <p:cNvPr id="25637" name="TextBox 31"/>
          <p:cNvSpPr txBox="1">
            <a:spLocks noChangeArrowheads="1"/>
          </p:cNvSpPr>
          <p:nvPr/>
        </p:nvSpPr>
        <p:spPr bwMode="auto">
          <a:xfrm>
            <a:off x="2133600" y="2209800"/>
            <a:ext cx="914400" cy="369888"/>
          </a:xfrm>
          <a:prstGeom prst="rect">
            <a:avLst/>
          </a:prstGeom>
          <a:noFill/>
          <a:ln w="9525">
            <a:noFill/>
            <a:miter lim="800000"/>
            <a:headEnd/>
            <a:tailEnd/>
          </a:ln>
        </p:spPr>
        <p:txBody>
          <a:bodyPr>
            <a:spAutoFit/>
          </a:bodyPr>
          <a:lstStyle/>
          <a:p>
            <a:pPr defTabSz="457200" fontAlgn="auto">
              <a:spcBef>
                <a:spcPts val="0"/>
              </a:spcBef>
              <a:spcAft>
                <a:spcPts val="0"/>
              </a:spcAft>
            </a:pPr>
            <a:r>
              <a:rPr lang="en-US">
                <a:solidFill>
                  <a:prstClr val="black"/>
                </a:solidFill>
                <a:latin typeface="Calibri"/>
                <a:ea typeface="+mn-ea"/>
              </a:rPr>
              <a:t>NW</a:t>
            </a:r>
          </a:p>
        </p:txBody>
      </p:sp>
      <p:pic>
        <p:nvPicPr>
          <p:cNvPr id="25638" name="Picture 6"/>
          <p:cNvPicPr>
            <a:picLocks noChangeAspect="1" noChangeArrowheads="1"/>
          </p:cNvPicPr>
          <p:nvPr/>
        </p:nvPicPr>
        <p:blipFill>
          <a:blip r:embed="rId3"/>
          <a:srcRect/>
          <a:stretch>
            <a:fillRect/>
          </a:stretch>
        </p:blipFill>
        <p:spPr bwMode="auto">
          <a:xfrm>
            <a:off x="4495800" y="1295400"/>
            <a:ext cx="1189038" cy="476250"/>
          </a:xfrm>
          <a:prstGeom prst="rect">
            <a:avLst/>
          </a:prstGeom>
          <a:noFill/>
          <a:ln w="9525">
            <a:noFill/>
            <a:miter lim="800000"/>
            <a:headEnd/>
            <a:tailEnd/>
          </a:ln>
        </p:spPr>
      </p:pic>
      <p:pic>
        <p:nvPicPr>
          <p:cNvPr id="25639" name="Picture 5"/>
          <p:cNvPicPr>
            <a:picLocks noChangeAspect="1" noChangeArrowheads="1"/>
          </p:cNvPicPr>
          <p:nvPr/>
        </p:nvPicPr>
        <p:blipFill>
          <a:blip r:embed="rId4"/>
          <a:srcRect/>
          <a:stretch>
            <a:fillRect/>
          </a:stretch>
        </p:blipFill>
        <p:spPr bwMode="auto">
          <a:xfrm>
            <a:off x="3124200" y="1447800"/>
            <a:ext cx="1189038" cy="357188"/>
          </a:xfrm>
          <a:prstGeom prst="rect">
            <a:avLst/>
          </a:prstGeom>
          <a:noFill/>
          <a:ln w="9525">
            <a:noFill/>
            <a:miter lim="800000"/>
            <a:headEnd/>
            <a:tailEnd/>
          </a:ln>
        </p:spPr>
      </p:pic>
      <p:sp>
        <p:nvSpPr>
          <p:cNvPr id="25640" name="Rectangle 59"/>
          <p:cNvSpPr>
            <a:spLocks noChangeArrowheads="1"/>
          </p:cNvSpPr>
          <p:nvPr/>
        </p:nvSpPr>
        <p:spPr bwMode="auto">
          <a:xfrm>
            <a:off x="427038" y="5885655"/>
            <a:ext cx="8686800" cy="400110"/>
          </a:xfrm>
          <a:prstGeom prst="rect">
            <a:avLst/>
          </a:prstGeom>
          <a:noFill/>
          <a:ln w="9525">
            <a:noFill/>
            <a:miter lim="800000"/>
            <a:headEnd/>
            <a:tailEnd/>
          </a:ln>
        </p:spPr>
        <p:txBody>
          <a:bodyPr wrap="square">
            <a:spAutoFit/>
          </a:bodyPr>
          <a:lstStyle/>
          <a:p>
            <a:pPr algn="ctr" defTabSz="457200" fontAlgn="auto">
              <a:spcBef>
                <a:spcPts val="0"/>
              </a:spcBef>
              <a:spcAft>
                <a:spcPts val="0"/>
              </a:spcAft>
            </a:pPr>
            <a:r>
              <a:rPr lang="en-US" sz="2000" dirty="0" smtClean="0">
                <a:solidFill>
                  <a:prstClr val="black"/>
                </a:solidFill>
                <a:latin typeface="Georgia" pitchFamily="18" charset="0"/>
                <a:ea typeface="+mn-ea"/>
              </a:rPr>
              <a:t>MPD is efficient to map the dipping anomaly.</a:t>
            </a:r>
            <a:endParaRPr lang="en-US" sz="2000" dirty="0">
              <a:solidFill>
                <a:prstClr val="black"/>
              </a:solidFill>
              <a:latin typeface="Calibri"/>
              <a:ea typeface="+mn-ea"/>
            </a:endParaRPr>
          </a:p>
        </p:txBody>
      </p:sp>
      <p:sp>
        <p:nvSpPr>
          <p:cNvPr id="2" name="Rectangle 1"/>
          <p:cNvSpPr/>
          <p:nvPr/>
        </p:nvSpPr>
        <p:spPr>
          <a:xfrm>
            <a:off x="5908888" y="2828836"/>
            <a:ext cx="3146547" cy="1477328"/>
          </a:xfrm>
          <a:prstGeom prst="rect">
            <a:avLst/>
          </a:prstGeom>
        </p:spPr>
        <p:txBody>
          <a:bodyPr wrap="square">
            <a:spAutoFit/>
          </a:bodyPr>
          <a:lstStyle/>
          <a:p>
            <a:pPr defTabSz="457200" fontAlgn="auto">
              <a:spcBef>
                <a:spcPts val="0"/>
              </a:spcBef>
              <a:spcAft>
                <a:spcPts val="0"/>
              </a:spcAft>
            </a:pPr>
            <a:r>
              <a:rPr lang="en-US" dirty="0" smtClean="0">
                <a:solidFill>
                  <a:prstClr val="black"/>
                </a:solidFill>
                <a:latin typeface="Georgia" pitchFamily="18" charset="0"/>
                <a:ea typeface="+mn-ea"/>
              </a:rPr>
              <a:t>The preferred strong multi-</a:t>
            </a:r>
            <a:r>
              <a:rPr lang="en-US" dirty="0" err="1" smtClean="0">
                <a:solidFill>
                  <a:prstClr val="black"/>
                </a:solidFill>
                <a:latin typeface="Georgia" pitchFamily="18" charset="0"/>
                <a:ea typeface="+mn-ea"/>
              </a:rPr>
              <a:t>pathing</a:t>
            </a:r>
            <a:r>
              <a:rPr lang="en-US" dirty="0" smtClean="0">
                <a:solidFill>
                  <a:prstClr val="black"/>
                </a:solidFill>
                <a:latin typeface="Georgia" pitchFamily="18" charset="0"/>
                <a:ea typeface="+mn-ea"/>
              </a:rPr>
              <a:t> for the event from the SE suggests that the anomalies in the upper mantle dip to the south.</a:t>
            </a:r>
          </a:p>
        </p:txBody>
      </p:sp>
    </p:spTree>
    <p:extLst>
      <p:ext uri="{BB962C8B-B14F-4D97-AF65-F5344CB8AC3E}">
        <p14:creationId xmlns:p14="http://schemas.microsoft.com/office/powerpoint/2010/main" val="1739915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6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6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40"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sz="3600" dirty="0" smtClean="0"/>
              <a:t>多路径效应成像</a:t>
            </a:r>
            <a:r>
              <a:rPr lang="en-US" altLang="zh-CN" sz="3600" dirty="0" smtClean="0"/>
              <a:t>(Multi-</a:t>
            </a:r>
            <a:r>
              <a:rPr lang="en-US" altLang="zh-CN" sz="3600" dirty="0" err="1" smtClean="0"/>
              <a:t>pathing</a:t>
            </a:r>
            <a:r>
              <a:rPr lang="en-US" altLang="zh-CN" sz="3600" dirty="0" smtClean="0"/>
              <a:t> Detector)</a:t>
            </a:r>
            <a:endParaRPr lang="en-US" sz="3600"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959" y="1417638"/>
            <a:ext cx="6853975" cy="3465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3"/>
          <p:cNvSpPr>
            <a:spLocks noChangeArrowheads="1"/>
          </p:cNvSpPr>
          <p:nvPr/>
        </p:nvSpPr>
        <p:spPr bwMode="auto">
          <a:xfrm>
            <a:off x="6086353" y="4470807"/>
            <a:ext cx="28267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ea typeface="宋体" charset="-122"/>
              </a:defRPr>
            </a:lvl1pPr>
            <a:lvl2pPr marL="742950" indent="-285750" eaLnBrk="0" hangingPunct="0">
              <a:spcBef>
                <a:spcPct val="20000"/>
              </a:spcBef>
              <a:buChar char="–"/>
              <a:defRPr sz="2800">
                <a:solidFill>
                  <a:schemeClr val="tx1"/>
                </a:solidFill>
                <a:latin typeface="Times New Roman" pitchFamily="18" charset="0"/>
                <a:ea typeface="宋体" charset="-122"/>
              </a:defRPr>
            </a:lvl2pPr>
            <a:lvl3pPr marL="1143000" indent="-228600" eaLnBrk="0" hangingPunct="0">
              <a:spcBef>
                <a:spcPct val="20000"/>
              </a:spcBef>
              <a:buChar char="•"/>
              <a:defRPr sz="2400">
                <a:solidFill>
                  <a:schemeClr val="tx1"/>
                </a:solidFill>
                <a:latin typeface="Times New Roman" pitchFamily="18" charset="0"/>
                <a:ea typeface="宋体" charset="-122"/>
              </a:defRPr>
            </a:lvl3pPr>
            <a:lvl4pPr marL="1600200" indent="-228600" eaLnBrk="0" hangingPunct="0">
              <a:spcBef>
                <a:spcPct val="20000"/>
              </a:spcBef>
              <a:buChar char="–"/>
              <a:defRPr sz="2000">
                <a:solidFill>
                  <a:schemeClr val="tx1"/>
                </a:solidFill>
                <a:latin typeface="Times New Roman" pitchFamily="18" charset="0"/>
                <a:ea typeface="宋体" charset="-122"/>
              </a:defRPr>
            </a:lvl4pPr>
            <a:lvl5pPr marL="2057400" indent="-228600" eaLnBrk="0" hangingPunct="0">
              <a:spcBef>
                <a:spcPct val="20000"/>
              </a:spcBef>
              <a:buChar char="»"/>
              <a:defRPr sz="2000">
                <a:solidFill>
                  <a:schemeClr val="tx1"/>
                </a:solidFill>
                <a:latin typeface="Times New Roman" pitchFamily="18" charset="0"/>
                <a:ea typeface="宋体" charset="-122"/>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宋体" charset="-122"/>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宋体" charset="-122"/>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宋体" charset="-122"/>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宋体" charset="-122"/>
              </a:defRPr>
            </a:lvl9pPr>
          </a:lstStyle>
          <a:p>
            <a:pPr defTabSz="457200" eaLnBrk="1" fontAlgn="auto" hangingPunct="1">
              <a:spcBef>
                <a:spcPct val="0"/>
              </a:spcBef>
              <a:spcAft>
                <a:spcPts val="0"/>
              </a:spcAft>
              <a:buFontTx/>
              <a:buNone/>
            </a:pPr>
            <a:r>
              <a:rPr lang="en-US" altLang="zh-CN" sz="1800" dirty="0">
                <a:solidFill>
                  <a:prstClr val="black"/>
                </a:solidFill>
                <a:latin typeface="Calibri"/>
              </a:rPr>
              <a:t>[</a:t>
            </a:r>
            <a:r>
              <a:rPr lang="en-US" altLang="zh-CN" sz="1800" i="1" dirty="0" smtClean="0">
                <a:solidFill>
                  <a:prstClr val="black"/>
                </a:solidFill>
                <a:latin typeface="Calibri"/>
              </a:rPr>
              <a:t>Sun and Helmberger</a:t>
            </a:r>
            <a:r>
              <a:rPr lang="en-US" altLang="zh-CN" sz="1800" dirty="0" smtClean="0">
                <a:solidFill>
                  <a:prstClr val="black"/>
                </a:solidFill>
                <a:latin typeface="Calibri"/>
              </a:rPr>
              <a:t>, 2011]</a:t>
            </a:r>
            <a:endParaRPr lang="zh-CN" altLang="en-US" sz="1800" dirty="0">
              <a:solidFill>
                <a:prstClr val="black"/>
              </a:solidFill>
              <a:latin typeface="Calibri"/>
            </a:endParaRPr>
          </a:p>
        </p:txBody>
      </p:sp>
      <p:sp>
        <p:nvSpPr>
          <p:cNvPr id="8" name="TextBox 7"/>
          <p:cNvSpPr txBox="1">
            <a:spLocks noChangeArrowheads="1"/>
          </p:cNvSpPr>
          <p:nvPr/>
        </p:nvSpPr>
        <p:spPr bwMode="auto">
          <a:xfrm>
            <a:off x="1544571" y="5002213"/>
            <a:ext cx="6400800" cy="1477328"/>
          </a:xfrm>
          <a:prstGeom prst="rect">
            <a:avLst/>
          </a:prstGeom>
          <a:noFill/>
          <a:ln w="9525">
            <a:noFill/>
            <a:miter lim="800000"/>
            <a:headEnd/>
            <a:tailEnd/>
          </a:ln>
        </p:spPr>
        <p:txBody>
          <a:bodyPr>
            <a:spAutoFit/>
          </a:bodyPr>
          <a:lstStyle/>
          <a:p>
            <a:pPr defTabSz="457200" fontAlgn="auto">
              <a:spcBef>
                <a:spcPts val="0"/>
              </a:spcBef>
              <a:spcAft>
                <a:spcPts val="0"/>
              </a:spcAft>
            </a:pPr>
            <a:r>
              <a:rPr lang="en-US" dirty="0" smtClean="0">
                <a:solidFill>
                  <a:prstClr val="black"/>
                </a:solidFill>
                <a:latin typeface="Constantia" pitchFamily="18" charset="0"/>
                <a:ea typeface="+mn-ea"/>
              </a:rPr>
              <a:t>∆</a:t>
            </a:r>
            <a:r>
              <a:rPr lang="en-US" baseline="-25000" dirty="0" smtClean="0">
                <a:solidFill>
                  <a:prstClr val="black"/>
                </a:solidFill>
                <a:latin typeface="Constantia" pitchFamily="18" charset="0"/>
                <a:ea typeface="+mn-ea"/>
              </a:rPr>
              <a:t>T</a:t>
            </a:r>
            <a:r>
              <a:rPr lang="en-US" dirty="0" smtClean="0">
                <a:solidFill>
                  <a:prstClr val="black"/>
                </a:solidFill>
                <a:latin typeface="Constantia" pitchFamily="18" charset="0"/>
                <a:ea typeface="+mn-ea"/>
              </a:rPr>
              <a:t>: Time delay related to a reference model.</a:t>
            </a:r>
          </a:p>
          <a:p>
            <a:pPr defTabSz="457200" fontAlgn="auto">
              <a:spcBef>
                <a:spcPts val="0"/>
              </a:spcBef>
              <a:spcAft>
                <a:spcPts val="0"/>
              </a:spcAft>
            </a:pPr>
            <a:r>
              <a:rPr lang="en-US" dirty="0" smtClean="0">
                <a:solidFill>
                  <a:prstClr val="black"/>
                </a:solidFill>
                <a:latin typeface="Constantia" pitchFamily="18" charset="0"/>
                <a:ea typeface="+mn-ea"/>
              </a:rPr>
              <a:t>       Like tomography travel-time measurement.</a:t>
            </a:r>
          </a:p>
          <a:p>
            <a:pPr defTabSz="457200" fontAlgn="auto">
              <a:spcBef>
                <a:spcPts val="0"/>
              </a:spcBef>
              <a:spcAft>
                <a:spcPts val="0"/>
              </a:spcAft>
            </a:pPr>
            <a:endParaRPr lang="en-US" dirty="0" smtClean="0">
              <a:solidFill>
                <a:prstClr val="black"/>
              </a:solidFill>
              <a:latin typeface="Constantia" pitchFamily="18" charset="0"/>
              <a:ea typeface="+mn-ea"/>
            </a:endParaRPr>
          </a:p>
          <a:p>
            <a:pPr defTabSz="457200" fontAlgn="auto">
              <a:spcBef>
                <a:spcPts val="0"/>
              </a:spcBef>
              <a:spcAft>
                <a:spcPts val="0"/>
              </a:spcAft>
            </a:pPr>
            <a:r>
              <a:rPr lang="en-US" dirty="0" smtClean="0">
                <a:solidFill>
                  <a:srgbClr val="FF0000"/>
                </a:solidFill>
                <a:latin typeface="Constantia" pitchFamily="18" charset="0"/>
                <a:ea typeface="+mn-ea"/>
              </a:rPr>
              <a:t>∆</a:t>
            </a:r>
            <a:r>
              <a:rPr lang="en-US" baseline="-25000" dirty="0">
                <a:solidFill>
                  <a:srgbClr val="FF0000"/>
                </a:solidFill>
                <a:latin typeface="Constantia" pitchFamily="18" charset="0"/>
                <a:ea typeface="+mn-ea"/>
              </a:rPr>
              <a:t>LR</a:t>
            </a:r>
            <a:r>
              <a:rPr lang="en-US" dirty="0">
                <a:solidFill>
                  <a:prstClr val="black"/>
                </a:solidFill>
                <a:latin typeface="Constantia" pitchFamily="18" charset="0"/>
                <a:ea typeface="+mn-ea"/>
              </a:rPr>
              <a:t>: Describing how strong the effect of multi-</a:t>
            </a:r>
            <a:r>
              <a:rPr lang="en-US" dirty="0" err="1">
                <a:solidFill>
                  <a:prstClr val="black"/>
                </a:solidFill>
                <a:latin typeface="Constantia" pitchFamily="18" charset="0"/>
                <a:ea typeface="+mn-ea"/>
              </a:rPr>
              <a:t>pathing</a:t>
            </a:r>
            <a:r>
              <a:rPr lang="en-US" dirty="0">
                <a:solidFill>
                  <a:prstClr val="black"/>
                </a:solidFill>
                <a:latin typeface="Constantia" pitchFamily="18" charset="0"/>
                <a:ea typeface="+mn-ea"/>
              </a:rPr>
              <a:t> is</a:t>
            </a:r>
            <a:r>
              <a:rPr lang="en-US" dirty="0" smtClean="0">
                <a:solidFill>
                  <a:prstClr val="black"/>
                </a:solidFill>
                <a:latin typeface="Constantia" pitchFamily="18" charset="0"/>
                <a:ea typeface="+mn-ea"/>
              </a:rPr>
              <a:t>.</a:t>
            </a:r>
          </a:p>
          <a:p>
            <a:pPr defTabSz="457200" fontAlgn="auto">
              <a:spcBef>
                <a:spcPts val="0"/>
              </a:spcBef>
              <a:spcAft>
                <a:spcPts val="0"/>
              </a:spcAft>
            </a:pPr>
            <a:r>
              <a:rPr lang="en-US" dirty="0" smtClean="0">
                <a:solidFill>
                  <a:prstClr val="black"/>
                </a:solidFill>
                <a:latin typeface="Constantia" pitchFamily="18" charset="0"/>
                <a:ea typeface="+mn-ea"/>
              </a:rPr>
              <a:t>        </a:t>
            </a:r>
            <a:r>
              <a:rPr lang="en-US" dirty="0" smtClean="0">
                <a:solidFill>
                  <a:srgbClr val="FF0000"/>
                </a:solidFill>
                <a:latin typeface="Constantia" pitchFamily="18" charset="0"/>
                <a:ea typeface="+mn-ea"/>
              </a:rPr>
              <a:t>Complex waveform means larger ∆</a:t>
            </a:r>
            <a:r>
              <a:rPr lang="en-US" baseline="-25000" dirty="0" smtClean="0">
                <a:solidFill>
                  <a:srgbClr val="FF0000"/>
                </a:solidFill>
                <a:latin typeface="Constantia" pitchFamily="18" charset="0"/>
                <a:ea typeface="+mn-ea"/>
              </a:rPr>
              <a:t>LR</a:t>
            </a:r>
            <a:r>
              <a:rPr lang="en-US" dirty="0" smtClean="0">
                <a:solidFill>
                  <a:srgbClr val="FF0000"/>
                </a:solidFill>
                <a:latin typeface="Constantia" pitchFamily="18" charset="0"/>
                <a:ea typeface="+mn-ea"/>
              </a:rPr>
              <a:t> </a:t>
            </a:r>
            <a:r>
              <a:rPr lang="en-US" dirty="0" smtClean="0">
                <a:solidFill>
                  <a:prstClr val="black"/>
                </a:solidFill>
                <a:latin typeface="Constantia" pitchFamily="18" charset="0"/>
                <a:ea typeface="+mn-ea"/>
              </a:rPr>
              <a:t>.</a:t>
            </a:r>
            <a:endParaRPr lang="en-US" dirty="0">
              <a:solidFill>
                <a:prstClr val="black"/>
              </a:solidFill>
              <a:latin typeface="Constantia" pitchFamily="18" charset="0"/>
              <a:ea typeface="+mn-ea"/>
            </a:endParaRPr>
          </a:p>
        </p:txBody>
      </p:sp>
      <p:sp>
        <p:nvSpPr>
          <p:cNvPr id="9" name="Rectangle 8"/>
          <p:cNvSpPr/>
          <p:nvPr/>
        </p:nvSpPr>
        <p:spPr>
          <a:xfrm>
            <a:off x="1039138" y="1417638"/>
            <a:ext cx="676264" cy="429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Tree>
    <p:extLst>
      <p:ext uri="{BB962C8B-B14F-4D97-AF65-F5344CB8AC3E}">
        <p14:creationId xmlns:p14="http://schemas.microsoft.com/office/powerpoint/2010/main" val="10246017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MPD patterns of western US</a:t>
            </a:r>
            <a:endParaRPr lang="en-US" dirty="0"/>
          </a:p>
        </p:txBody>
      </p:sp>
      <p:sp>
        <p:nvSpPr>
          <p:cNvPr id="3" name="Content Placeholder 2"/>
          <p:cNvSpPr>
            <a:spLocks noGrp="1"/>
          </p:cNvSpPr>
          <p:nvPr>
            <p:ph idx="1"/>
          </p:nvPr>
        </p:nvSpPr>
        <p:spPr>
          <a:xfrm>
            <a:off x="1141030" y="1600200"/>
            <a:ext cx="8229600" cy="4525963"/>
          </a:xfrm>
        </p:spPr>
        <p:txBody>
          <a:bodyPr/>
          <a:lstStyle/>
          <a:p>
            <a:pPr marL="0" indent="0">
              <a:buNone/>
            </a:pPr>
            <a:endParaRPr lang="en-US" dirty="0"/>
          </a:p>
        </p:txBody>
      </p:sp>
      <p:sp>
        <p:nvSpPr>
          <p:cNvPr id="4" name="矩形 3"/>
          <p:cNvSpPr>
            <a:spLocks noChangeArrowheads="1"/>
          </p:cNvSpPr>
          <p:nvPr/>
        </p:nvSpPr>
        <p:spPr bwMode="auto">
          <a:xfrm>
            <a:off x="6350570" y="6466959"/>
            <a:ext cx="28267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ea typeface="宋体" charset="-122"/>
              </a:defRPr>
            </a:lvl1pPr>
            <a:lvl2pPr marL="742950" indent="-285750" eaLnBrk="0" hangingPunct="0">
              <a:spcBef>
                <a:spcPct val="20000"/>
              </a:spcBef>
              <a:buChar char="–"/>
              <a:defRPr sz="2800">
                <a:solidFill>
                  <a:schemeClr val="tx1"/>
                </a:solidFill>
                <a:latin typeface="Times New Roman" pitchFamily="18" charset="0"/>
                <a:ea typeface="宋体" charset="-122"/>
              </a:defRPr>
            </a:lvl2pPr>
            <a:lvl3pPr marL="1143000" indent="-228600" eaLnBrk="0" hangingPunct="0">
              <a:spcBef>
                <a:spcPct val="20000"/>
              </a:spcBef>
              <a:buChar char="•"/>
              <a:defRPr sz="2400">
                <a:solidFill>
                  <a:schemeClr val="tx1"/>
                </a:solidFill>
                <a:latin typeface="Times New Roman" pitchFamily="18" charset="0"/>
                <a:ea typeface="宋体" charset="-122"/>
              </a:defRPr>
            </a:lvl3pPr>
            <a:lvl4pPr marL="1600200" indent="-228600" eaLnBrk="0" hangingPunct="0">
              <a:spcBef>
                <a:spcPct val="20000"/>
              </a:spcBef>
              <a:buChar char="–"/>
              <a:defRPr sz="2000">
                <a:solidFill>
                  <a:schemeClr val="tx1"/>
                </a:solidFill>
                <a:latin typeface="Times New Roman" pitchFamily="18" charset="0"/>
                <a:ea typeface="宋体" charset="-122"/>
              </a:defRPr>
            </a:lvl4pPr>
            <a:lvl5pPr marL="2057400" indent="-228600" eaLnBrk="0" hangingPunct="0">
              <a:spcBef>
                <a:spcPct val="20000"/>
              </a:spcBef>
              <a:buChar char="»"/>
              <a:defRPr sz="2000">
                <a:solidFill>
                  <a:schemeClr val="tx1"/>
                </a:solidFill>
                <a:latin typeface="Times New Roman" pitchFamily="18" charset="0"/>
                <a:ea typeface="宋体" charset="-122"/>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宋体" charset="-122"/>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宋体" charset="-122"/>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宋体" charset="-122"/>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宋体" charset="-122"/>
              </a:defRPr>
            </a:lvl9pPr>
          </a:lstStyle>
          <a:p>
            <a:pPr defTabSz="457200" eaLnBrk="1" fontAlgn="auto" hangingPunct="1">
              <a:spcBef>
                <a:spcPct val="0"/>
              </a:spcBef>
              <a:spcAft>
                <a:spcPts val="0"/>
              </a:spcAft>
              <a:buFontTx/>
              <a:buNone/>
            </a:pPr>
            <a:r>
              <a:rPr lang="en-US" altLang="zh-CN" sz="1800" dirty="0">
                <a:solidFill>
                  <a:prstClr val="black"/>
                </a:solidFill>
                <a:latin typeface="Calibri"/>
              </a:rPr>
              <a:t>[</a:t>
            </a:r>
            <a:r>
              <a:rPr lang="en-US" altLang="zh-CN" sz="1800" i="1" dirty="0" smtClean="0">
                <a:solidFill>
                  <a:prstClr val="black"/>
                </a:solidFill>
                <a:latin typeface="Calibri"/>
              </a:rPr>
              <a:t>Sun and Helmberger</a:t>
            </a:r>
            <a:r>
              <a:rPr lang="en-US" altLang="zh-CN" sz="1800" dirty="0" smtClean="0">
                <a:solidFill>
                  <a:prstClr val="black"/>
                </a:solidFill>
                <a:latin typeface="Calibri"/>
              </a:rPr>
              <a:t>, 2011]</a:t>
            </a:r>
            <a:endParaRPr lang="zh-CN" altLang="en-US" sz="1800" dirty="0">
              <a:solidFill>
                <a:prstClr val="black"/>
              </a:solidFill>
              <a:latin typeface="Calibri"/>
            </a:endParaRPr>
          </a:p>
        </p:txBody>
      </p:sp>
      <p:pic>
        <p:nvPicPr>
          <p:cNvPr id="6" name="Picture 2"/>
          <p:cNvPicPr>
            <a:picLocks noChangeAspect="1" noChangeArrowheads="1"/>
          </p:cNvPicPr>
          <p:nvPr/>
        </p:nvPicPr>
        <p:blipFill>
          <a:blip r:embed="rId2"/>
          <a:srcRect/>
          <a:stretch>
            <a:fillRect/>
          </a:stretch>
        </p:blipFill>
        <p:spPr bwMode="auto">
          <a:xfrm>
            <a:off x="1826829" y="1241425"/>
            <a:ext cx="6220714" cy="2538476"/>
          </a:xfrm>
          <a:prstGeom prst="rect">
            <a:avLst/>
          </a:prstGeom>
          <a:noFill/>
          <a:ln w="9525">
            <a:noFill/>
            <a:miter lim="800000"/>
            <a:headEnd/>
            <a:tailEnd/>
          </a:ln>
        </p:spPr>
      </p:pic>
      <p:sp>
        <p:nvSpPr>
          <p:cNvPr id="7" name="TextBox 18"/>
          <p:cNvSpPr txBox="1">
            <a:spLocks noChangeArrowheads="1"/>
          </p:cNvSpPr>
          <p:nvPr/>
        </p:nvSpPr>
        <p:spPr bwMode="auto">
          <a:xfrm rot="10800000">
            <a:off x="1369630" y="1066800"/>
            <a:ext cx="430213" cy="2644775"/>
          </a:xfrm>
          <a:prstGeom prst="rect">
            <a:avLst/>
          </a:prstGeom>
          <a:noFill/>
          <a:ln w="9525">
            <a:noFill/>
            <a:miter lim="800000"/>
            <a:headEnd/>
            <a:tailEnd/>
          </a:ln>
        </p:spPr>
        <p:txBody>
          <a:bodyPr vert="eaVert">
            <a:spAutoFit/>
          </a:bodyPr>
          <a:lstStyle/>
          <a:p>
            <a:pPr defTabSz="457200" fontAlgn="auto">
              <a:spcBef>
                <a:spcPts val="0"/>
              </a:spcBef>
              <a:spcAft>
                <a:spcPts val="0"/>
              </a:spcAft>
            </a:pPr>
            <a:r>
              <a:rPr lang="en-US" sz="1600">
                <a:solidFill>
                  <a:prstClr val="black"/>
                </a:solidFill>
                <a:latin typeface="Calibri"/>
                <a:ea typeface="+mn-ea"/>
              </a:rPr>
              <a:t>South American event (SE)</a:t>
            </a:r>
          </a:p>
        </p:txBody>
      </p:sp>
      <p:sp>
        <p:nvSpPr>
          <p:cNvPr id="9" name="Right Arrow 8"/>
          <p:cNvSpPr/>
          <p:nvPr/>
        </p:nvSpPr>
        <p:spPr>
          <a:xfrm rot="14018856">
            <a:off x="730963" y="1523905"/>
            <a:ext cx="820134" cy="1853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 name="Rectangle 59"/>
          <p:cNvSpPr>
            <a:spLocks noChangeArrowheads="1"/>
          </p:cNvSpPr>
          <p:nvPr/>
        </p:nvSpPr>
        <p:spPr bwMode="auto">
          <a:xfrm>
            <a:off x="10704790" y="2872091"/>
            <a:ext cx="1721672" cy="2933731"/>
          </a:xfrm>
          <a:prstGeom prst="rect">
            <a:avLst/>
          </a:prstGeom>
          <a:noFill/>
          <a:ln w="9525">
            <a:noFill/>
            <a:miter lim="800000"/>
            <a:headEnd/>
            <a:tailEnd/>
          </a:ln>
        </p:spPr>
        <p:txBody>
          <a:bodyPr wrap="square">
            <a:spAutoFit/>
          </a:bodyPr>
          <a:lstStyle/>
          <a:p>
            <a:pPr defTabSz="457200" fontAlgn="auto">
              <a:spcBef>
                <a:spcPts val="0"/>
              </a:spcBef>
              <a:spcAft>
                <a:spcPts val="0"/>
              </a:spcAft>
            </a:pPr>
            <a:r>
              <a:rPr lang="en-US" dirty="0">
                <a:solidFill>
                  <a:prstClr val="black"/>
                </a:solidFill>
                <a:latin typeface="Georgia" pitchFamily="18" charset="0"/>
                <a:ea typeface="+mn-ea"/>
              </a:rPr>
              <a:t>The preferred strong multi-</a:t>
            </a:r>
            <a:r>
              <a:rPr lang="en-US" dirty="0" err="1">
                <a:solidFill>
                  <a:prstClr val="black"/>
                </a:solidFill>
                <a:latin typeface="Georgia" pitchFamily="18" charset="0"/>
                <a:ea typeface="+mn-ea"/>
              </a:rPr>
              <a:t>pathing</a:t>
            </a:r>
            <a:r>
              <a:rPr lang="en-US" dirty="0">
                <a:solidFill>
                  <a:prstClr val="black"/>
                </a:solidFill>
                <a:latin typeface="Georgia" pitchFamily="18" charset="0"/>
                <a:ea typeface="+mn-ea"/>
              </a:rPr>
              <a:t> for the event from the South suggests that the anomalies in the upper mantle dip to the south.</a:t>
            </a:r>
            <a:endParaRPr lang="en-US" dirty="0">
              <a:solidFill>
                <a:prstClr val="black"/>
              </a:solidFill>
              <a:latin typeface="Calibri"/>
              <a:ea typeface="+mn-ea"/>
            </a:endParaRPr>
          </a:p>
        </p:txBody>
      </p:sp>
      <p:sp>
        <p:nvSpPr>
          <p:cNvPr id="12" name="TextBox 11"/>
          <p:cNvSpPr txBox="1"/>
          <p:nvPr/>
        </p:nvSpPr>
        <p:spPr>
          <a:xfrm>
            <a:off x="1799843" y="3934489"/>
            <a:ext cx="2354402" cy="1015663"/>
          </a:xfrm>
          <a:prstGeom prst="rect">
            <a:avLst/>
          </a:prstGeom>
          <a:noFill/>
        </p:spPr>
        <p:txBody>
          <a:bodyPr wrap="square" rtlCol="0">
            <a:spAutoFit/>
          </a:bodyPr>
          <a:lstStyle/>
          <a:p>
            <a:pPr defTabSz="457200" fontAlgn="auto">
              <a:spcBef>
                <a:spcPts val="0"/>
              </a:spcBef>
              <a:spcAft>
                <a:spcPts val="0"/>
              </a:spcAft>
            </a:pPr>
            <a:r>
              <a:rPr lang="en-US" sz="2000" dirty="0" smtClean="0">
                <a:solidFill>
                  <a:srgbClr val="FF0000"/>
                </a:solidFill>
                <a:latin typeface="Calibri"/>
                <a:ea typeface="+mn-ea"/>
              </a:rPr>
              <a:t>Red: Large ∆</a:t>
            </a:r>
            <a:r>
              <a:rPr lang="en-US" sz="2000" baseline="-25000" dirty="0" smtClean="0">
                <a:solidFill>
                  <a:srgbClr val="FF0000"/>
                </a:solidFill>
                <a:latin typeface="Calibri"/>
                <a:ea typeface="+mn-ea"/>
              </a:rPr>
              <a:t>LR </a:t>
            </a:r>
            <a:r>
              <a:rPr lang="en-US" sz="2000" dirty="0" smtClean="0">
                <a:solidFill>
                  <a:srgbClr val="FF0000"/>
                </a:solidFill>
                <a:latin typeface="Calibri"/>
                <a:ea typeface="+mn-ea"/>
              </a:rPr>
              <a:t>value, strong waveform distortion</a:t>
            </a:r>
            <a:r>
              <a:rPr lang="en-US" sz="2000" dirty="0" smtClean="0">
                <a:solidFill>
                  <a:prstClr val="black"/>
                </a:solidFill>
                <a:latin typeface="Calibri"/>
                <a:ea typeface="+mn-ea"/>
              </a:rPr>
              <a:t> .</a:t>
            </a:r>
            <a:endParaRPr lang="en-US" sz="2000" dirty="0">
              <a:solidFill>
                <a:prstClr val="black"/>
              </a:solidFill>
              <a:latin typeface="Calibri"/>
              <a:ea typeface="+mn-ea"/>
            </a:endParaRPr>
          </a:p>
        </p:txBody>
      </p:sp>
      <p:sp>
        <p:nvSpPr>
          <p:cNvPr id="13" name="TextBox 12"/>
          <p:cNvSpPr txBox="1"/>
          <p:nvPr/>
        </p:nvSpPr>
        <p:spPr>
          <a:xfrm>
            <a:off x="4306645" y="3934489"/>
            <a:ext cx="1418124" cy="707886"/>
          </a:xfrm>
          <a:prstGeom prst="rect">
            <a:avLst/>
          </a:prstGeom>
          <a:noFill/>
        </p:spPr>
        <p:txBody>
          <a:bodyPr wrap="square" rtlCol="0">
            <a:spAutoFit/>
          </a:bodyPr>
          <a:lstStyle/>
          <a:p>
            <a:pPr defTabSz="457200" fontAlgn="auto">
              <a:spcBef>
                <a:spcPts val="0"/>
              </a:spcBef>
              <a:spcAft>
                <a:spcPts val="0"/>
              </a:spcAft>
            </a:pPr>
            <a:r>
              <a:rPr lang="en-US" sz="2000" dirty="0" smtClean="0">
                <a:solidFill>
                  <a:srgbClr val="FF0000"/>
                </a:solidFill>
                <a:latin typeface="Calibri"/>
                <a:ea typeface="+mn-ea"/>
              </a:rPr>
              <a:t>Red: small amplitude.</a:t>
            </a:r>
            <a:endParaRPr lang="en-US" sz="2000" dirty="0">
              <a:solidFill>
                <a:prstClr val="black"/>
              </a:solidFill>
              <a:latin typeface="Calibri"/>
              <a:ea typeface="+mn-ea"/>
            </a:endParaRPr>
          </a:p>
        </p:txBody>
      </p:sp>
      <p:sp>
        <p:nvSpPr>
          <p:cNvPr id="14" name="Rectangle 13"/>
          <p:cNvSpPr/>
          <p:nvPr/>
        </p:nvSpPr>
        <p:spPr>
          <a:xfrm>
            <a:off x="1141030" y="5169503"/>
            <a:ext cx="7005644" cy="923330"/>
          </a:xfrm>
          <a:prstGeom prst="rect">
            <a:avLst/>
          </a:prstGeom>
        </p:spPr>
        <p:txBody>
          <a:bodyPr wrap="none">
            <a:spAutoFit/>
          </a:bodyPr>
          <a:lstStyle/>
          <a:p>
            <a:pPr defTabSz="457200" fontAlgn="auto">
              <a:spcAft>
                <a:spcPts val="0"/>
              </a:spcAft>
            </a:pPr>
            <a:r>
              <a:rPr lang="en-US" dirty="0" smtClean="0">
                <a:solidFill>
                  <a:prstClr val="black"/>
                </a:solidFill>
                <a:latin typeface="Calibri"/>
                <a:ea typeface="+mn-ea"/>
              </a:rPr>
              <a:t>Amplitude has good correlation with the ∆</a:t>
            </a:r>
            <a:r>
              <a:rPr lang="en-US" baseline="-25000" dirty="0" smtClean="0">
                <a:solidFill>
                  <a:prstClr val="black"/>
                </a:solidFill>
                <a:latin typeface="Calibri"/>
                <a:ea typeface="+mn-ea"/>
              </a:rPr>
              <a:t>LR</a:t>
            </a:r>
            <a:r>
              <a:rPr lang="en-US" dirty="0" smtClean="0">
                <a:solidFill>
                  <a:prstClr val="black"/>
                </a:solidFill>
                <a:latin typeface="Calibri"/>
                <a:ea typeface="+mn-ea"/>
              </a:rPr>
              <a:t> </a:t>
            </a:r>
            <a:r>
              <a:rPr lang="en-US" dirty="0" smtClean="0">
                <a:solidFill>
                  <a:srgbClr val="FF0000"/>
                </a:solidFill>
                <a:latin typeface="Calibri"/>
                <a:ea typeface="+mn-ea"/>
              </a:rPr>
              <a:t>(large ∆</a:t>
            </a:r>
            <a:r>
              <a:rPr lang="en-US" baseline="-25000" dirty="0" smtClean="0">
                <a:solidFill>
                  <a:srgbClr val="FF0000"/>
                </a:solidFill>
                <a:latin typeface="Calibri"/>
                <a:ea typeface="+mn-ea"/>
              </a:rPr>
              <a:t>LR </a:t>
            </a:r>
            <a:r>
              <a:rPr lang="en-US" dirty="0" smtClean="0">
                <a:solidFill>
                  <a:srgbClr val="FF0000"/>
                </a:solidFill>
                <a:latin typeface="Calibri"/>
                <a:ea typeface="+mn-ea"/>
              </a:rPr>
              <a:t>, small </a:t>
            </a:r>
            <a:r>
              <a:rPr lang="en-US" dirty="0" err="1" smtClean="0">
                <a:solidFill>
                  <a:srgbClr val="FF0000"/>
                </a:solidFill>
                <a:latin typeface="Calibri"/>
                <a:ea typeface="+mn-ea"/>
              </a:rPr>
              <a:t>amplitdue</a:t>
            </a:r>
            <a:r>
              <a:rPr lang="en-US" dirty="0" smtClean="0">
                <a:solidFill>
                  <a:srgbClr val="FF0000"/>
                </a:solidFill>
                <a:latin typeface="Calibri"/>
                <a:ea typeface="+mn-ea"/>
              </a:rPr>
              <a:t>).</a:t>
            </a:r>
          </a:p>
          <a:p>
            <a:pPr defTabSz="457200" fontAlgn="auto">
              <a:spcAft>
                <a:spcPts val="0"/>
              </a:spcAft>
            </a:pPr>
            <a:r>
              <a:rPr lang="en-US" dirty="0">
                <a:solidFill>
                  <a:prstClr val="black"/>
                </a:solidFill>
                <a:latin typeface="Calibri"/>
                <a:ea typeface="+mn-ea"/>
              </a:rPr>
              <a:t>T</a:t>
            </a:r>
            <a:r>
              <a:rPr lang="en-US" dirty="0" smtClean="0">
                <a:solidFill>
                  <a:prstClr val="black"/>
                </a:solidFill>
                <a:latin typeface="Calibri"/>
                <a:ea typeface="+mn-ea"/>
              </a:rPr>
              <a:t>he variation of amplitude is not caused</a:t>
            </a:r>
            <a:r>
              <a:rPr lang="en-US" dirty="0">
                <a:solidFill>
                  <a:prstClr val="black"/>
                </a:solidFill>
                <a:latin typeface="Calibri"/>
                <a:ea typeface="+mn-ea"/>
              </a:rPr>
              <a:t> </a:t>
            </a:r>
            <a:r>
              <a:rPr lang="en-US" dirty="0" smtClean="0">
                <a:solidFill>
                  <a:prstClr val="black"/>
                </a:solidFill>
                <a:latin typeface="Calibri"/>
                <a:ea typeface="+mn-ea"/>
              </a:rPr>
              <a:t>by attenuation.</a:t>
            </a:r>
          </a:p>
          <a:p>
            <a:pPr defTabSz="457200" fontAlgn="auto">
              <a:spcAft>
                <a:spcPts val="0"/>
              </a:spcAft>
            </a:pPr>
            <a:r>
              <a:rPr lang="en-US" dirty="0" smtClean="0">
                <a:solidFill>
                  <a:prstClr val="black"/>
                </a:solidFill>
                <a:latin typeface="Calibri"/>
                <a:ea typeface="+mn-ea"/>
              </a:rPr>
              <a:t>Multi-</a:t>
            </a:r>
            <a:r>
              <a:rPr lang="en-US" dirty="0" err="1" smtClean="0">
                <a:solidFill>
                  <a:prstClr val="black"/>
                </a:solidFill>
                <a:latin typeface="Calibri"/>
                <a:ea typeface="+mn-ea"/>
              </a:rPr>
              <a:t>pathing</a:t>
            </a:r>
            <a:r>
              <a:rPr lang="en-US" dirty="0" smtClean="0">
                <a:solidFill>
                  <a:prstClr val="black"/>
                </a:solidFill>
                <a:latin typeface="Calibri"/>
                <a:ea typeface="+mn-ea"/>
              </a:rPr>
              <a:t> effects are important.</a:t>
            </a:r>
          </a:p>
        </p:txBody>
      </p:sp>
    </p:spTree>
    <p:extLst>
      <p:ext uri="{BB962C8B-B14F-4D97-AF65-F5344CB8AC3E}">
        <p14:creationId xmlns:p14="http://schemas.microsoft.com/office/powerpoint/2010/main" val="403704114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MPD patterns of western US</a:t>
            </a:r>
            <a:endParaRPr lang="en-US" dirty="0"/>
          </a:p>
        </p:txBody>
      </p:sp>
      <p:sp>
        <p:nvSpPr>
          <p:cNvPr id="3" name="Content Placeholder 2"/>
          <p:cNvSpPr>
            <a:spLocks noGrp="1"/>
          </p:cNvSpPr>
          <p:nvPr>
            <p:ph idx="1"/>
          </p:nvPr>
        </p:nvSpPr>
        <p:spPr>
          <a:xfrm>
            <a:off x="1141030" y="1600200"/>
            <a:ext cx="8229600" cy="4525963"/>
          </a:xfrm>
        </p:spPr>
        <p:txBody>
          <a:bodyPr/>
          <a:lstStyle/>
          <a:p>
            <a:pPr marL="0" indent="0">
              <a:buNone/>
            </a:pPr>
            <a:endParaRPr lang="en-US" dirty="0"/>
          </a:p>
        </p:txBody>
      </p:sp>
      <p:sp>
        <p:nvSpPr>
          <p:cNvPr id="4" name="矩形 3"/>
          <p:cNvSpPr>
            <a:spLocks noChangeArrowheads="1"/>
          </p:cNvSpPr>
          <p:nvPr/>
        </p:nvSpPr>
        <p:spPr bwMode="auto">
          <a:xfrm>
            <a:off x="6350570" y="6466959"/>
            <a:ext cx="28267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ea typeface="宋体" charset="-122"/>
              </a:defRPr>
            </a:lvl1pPr>
            <a:lvl2pPr marL="742950" indent="-285750" eaLnBrk="0" hangingPunct="0">
              <a:spcBef>
                <a:spcPct val="20000"/>
              </a:spcBef>
              <a:buChar char="–"/>
              <a:defRPr sz="2800">
                <a:solidFill>
                  <a:schemeClr val="tx1"/>
                </a:solidFill>
                <a:latin typeface="Times New Roman" pitchFamily="18" charset="0"/>
                <a:ea typeface="宋体" charset="-122"/>
              </a:defRPr>
            </a:lvl2pPr>
            <a:lvl3pPr marL="1143000" indent="-228600" eaLnBrk="0" hangingPunct="0">
              <a:spcBef>
                <a:spcPct val="20000"/>
              </a:spcBef>
              <a:buChar char="•"/>
              <a:defRPr sz="2400">
                <a:solidFill>
                  <a:schemeClr val="tx1"/>
                </a:solidFill>
                <a:latin typeface="Times New Roman" pitchFamily="18" charset="0"/>
                <a:ea typeface="宋体" charset="-122"/>
              </a:defRPr>
            </a:lvl3pPr>
            <a:lvl4pPr marL="1600200" indent="-228600" eaLnBrk="0" hangingPunct="0">
              <a:spcBef>
                <a:spcPct val="20000"/>
              </a:spcBef>
              <a:buChar char="–"/>
              <a:defRPr sz="2000">
                <a:solidFill>
                  <a:schemeClr val="tx1"/>
                </a:solidFill>
                <a:latin typeface="Times New Roman" pitchFamily="18" charset="0"/>
                <a:ea typeface="宋体" charset="-122"/>
              </a:defRPr>
            </a:lvl4pPr>
            <a:lvl5pPr marL="2057400" indent="-228600" eaLnBrk="0" hangingPunct="0">
              <a:spcBef>
                <a:spcPct val="20000"/>
              </a:spcBef>
              <a:buChar char="»"/>
              <a:defRPr sz="2000">
                <a:solidFill>
                  <a:schemeClr val="tx1"/>
                </a:solidFill>
                <a:latin typeface="Times New Roman" pitchFamily="18" charset="0"/>
                <a:ea typeface="宋体" charset="-122"/>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宋体" charset="-122"/>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宋体" charset="-122"/>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宋体" charset="-122"/>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宋体" charset="-122"/>
              </a:defRPr>
            </a:lvl9pPr>
          </a:lstStyle>
          <a:p>
            <a:pPr defTabSz="457200" eaLnBrk="1" fontAlgn="auto" hangingPunct="1">
              <a:spcBef>
                <a:spcPct val="0"/>
              </a:spcBef>
              <a:spcAft>
                <a:spcPts val="0"/>
              </a:spcAft>
              <a:buFontTx/>
              <a:buNone/>
            </a:pPr>
            <a:r>
              <a:rPr lang="en-US" altLang="zh-CN" sz="1800" dirty="0">
                <a:solidFill>
                  <a:prstClr val="black"/>
                </a:solidFill>
                <a:latin typeface="Calibri"/>
              </a:rPr>
              <a:t>[</a:t>
            </a:r>
            <a:r>
              <a:rPr lang="en-US" altLang="zh-CN" sz="1800" i="1" dirty="0" smtClean="0">
                <a:solidFill>
                  <a:prstClr val="black"/>
                </a:solidFill>
                <a:latin typeface="Calibri"/>
              </a:rPr>
              <a:t>Sun and Helmberger</a:t>
            </a:r>
            <a:r>
              <a:rPr lang="en-US" altLang="zh-CN" sz="1800" dirty="0" smtClean="0">
                <a:solidFill>
                  <a:prstClr val="black"/>
                </a:solidFill>
                <a:latin typeface="Calibri"/>
              </a:rPr>
              <a:t>, 2011]</a:t>
            </a:r>
            <a:endParaRPr lang="zh-CN" altLang="en-US" sz="1800" dirty="0">
              <a:solidFill>
                <a:prstClr val="black"/>
              </a:solidFill>
              <a:latin typeface="Calibri"/>
            </a:endParaRPr>
          </a:p>
        </p:txBody>
      </p:sp>
      <p:pic>
        <p:nvPicPr>
          <p:cNvPr id="6" name="Picture 2"/>
          <p:cNvPicPr>
            <a:picLocks noChangeAspect="1" noChangeArrowheads="1"/>
          </p:cNvPicPr>
          <p:nvPr/>
        </p:nvPicPr>
        <p:blipFill>
          <a:blip r:embed="rId2"/>
          <a:srcRect/>
          <a:stretch>
            <a:fillRect/>
          </a:stretch>
        </p:blipFill>
        <p:spPr bwMode="auto">
          <a:xfrm>
            <a:off x="1826829" y="1241425"/>
            <a:ext cx="6220714" cy="2538476"/>
          </a:xfrm>
          <a:prstGeom prst="rect">
            <a:avLst/>
          </a:prstGeom>
          <a:noFill/>
          <a:ln w="9525">
            <a:noFill/>
            <a:miter lim="800000"/>
            <a:headEnd/>
            <a:tailEnd/>
          </a:ln>
        </p:spPr>
      </p:pic>
      <p:sp>
        <p:nvSpPr>
          <p:cNvPr id="7" name="TextBox 18"/>
          <p:cNvSpPr txBox="1">
            <a:spLocks noChangeArrowheads="1"/>
          </p:cNvSpPr>
          <p:nvPr/>
        </p:nvSpPr>
        <p:spPr bwMode="auto">
          <a:xfrm rot="10800000">
            <a:off x="1369630" y="910496"/>
            <a:ext cx="430213" cy="2644775"/>
          </a:xfrm>
          <a:prstGeom prst="rect">
            <a:avLst/>
          </a:prstGeom>
          <a:noFill/>
          <a:ln w="9525">
            <a:noFill/>
            <a:miter lim="800000"/>
            <a:headEnd/>
            <a:tailEnd/>
          </a:ln>
        </p:spPr>
        <p:txBody>
          <a:bodyPr vert="eaVert">
            <a:spAutoFit/>
          </a:bodyPr>
          <a:lstStyle/>
          <a:p>
            <a:pPr defTabSz="457200" fontAlgn="auto">
              <a:spcBef>
                <a:spcPts val="0"/>
              </a:spcBef>
              <a:spcAft>
                <a:spcPts val="0"/>
              </a:spcAft>
            </a:pPr>
            <a:r>
              <a:rPr lang="en-US" sz="1600" dirty="0">
                <a:solidFill>
                  <a:prstClr val="black"/>
                </a:solidFill>
                <a:latin typeface="Calibri"/>
                <a:ea typeface="+mn-ea"/>
              </a:rPr>
              <a:t>South American event (SE)</a:t>
            </a:r>
          </a:p>
        </p:txBody>
      </p:sp>
      <p:sp>
        <p:nvSpPr>
          <p:cNvPr id="8" name="TextBox 20"/>
          <p:cNvSpPr txBox="1">
            <a:spLocks noChangeArrowheads="1"/>
          </p:cNvSpPr>
          <p:nvPr/>
        </p:nvSpPr>
        <p:spPr bwMode="auto">
          <a:xfrm rot="10800000">
            <a:off x="1383918" y="3567736"/>
            <a:ext cx="430212" cy="1752600"/>
          </a:xfrm>
          <a:prstGeom prst="rect">
            <a:avLst/>
          </a:prstGeom>
          <a:noFill/>
          <a:ln w="9525">
            <a:noFill/>
            <a:miter lim="800000"/>
            <a:headEnd/>
            <a:tailEnd/>
          </a:ln>
        </p:spPr>
        <p:txBody>
          <a:bodyPr vert="eaVert">
            <a:spAutoFit/>
          </a:bodyPr>
          <a:lstStyle/>
          <a:p>
            <a:pPr defTabSz="457200" fontAlgn="auto">
              <a:spcBef>
                <a:spcPts val="0"/>
              </a:spcBef>
              <a:spcAft>
                <a:spcPts val="0"/>
              </a:spcAft>
            </a:pPr>
            <a:r>
              <a:rPr lang="en-US" sz="1600">
                <a:solidFill>
                  <a:prstClr val="black"/>
                </a:solidFill>
                <a:latin typeface="Calibri"/>
                <a:ea typeface="+mn-ea"/>
              </a:rPr>
              <a:t>Japan event (NW)</a:t>
            </a:r>
          </a:p>
        </p:txBody>
      </p:sp>
      <p:sp>
        <p:nvSpPr>
          <p:cNvPr id="9" name="Right Arrow 8"/>
          <p:cNvSpPr/>
          <p:nvPr/>
        </p:nvSpPr>
        <p:spPr>
          <a:xfrm rot="14018856">
            <a:off x="730963" y="1523905"/>
            <a:ext cx="820134" cy="1853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0" name="Right Arrow 9"/>
          <p:cNvSpPr/>
          <p:nvPr/>
        </p:nvSpPr>
        <p:spPr>
          <a:xfrm rot="3026279">
            <a:off x="641214" y="4279805"/>
            <a:ext cx="820134" cy="1853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 name="Rectangle 59"/>
          <p:cNvSpPr>
            <a:spLocks noChangeArrowheads="1"/>
          </p:cNvSpPr>
          <p:nvPr/>
        </p:nvSpPr>
        <p:spPr bwMode="auto">
          <a:xfrm>
            <a:off x="823309" y="5852125"/>
            <a:ext cx="8212469" cy="369332"/>
          </a:xfrm>
          <a:prstGeom prst="rect">
            <a:avLst/>
          </a:prstGeom>
          <a:noFill/>
          <a:ln w="9525">
            <a:noFill/>
            <a:miter lim="800000"/>
            <a:headEnd/>
            <a:tailEnd/>
          </a:ln>
        </p:spPr>
        <p:txBody>
          <a:bodyPr wrap="square">
            <a:spAutoFit/>
          </a:bodyPr>
          <a:lstStyle/>
          <a:p>
            <a:pPr defTabSz="457200" fontAlgn="auto">
              <a:spcBef>
                <a:spcPts val="0"/>
              </a:spcBef>
              <a:spcAft>
                <a:spcPts val="0"/>
              </a:spcAft>
            </a:pPr>
            <a:r>
              <a:rPr lang="en-US" dirty="0" smtClean="0">
                <a:solidFill>
                  <a:prstClr val="black"/>
                </a:solidFill>
                <a:latin typeface="Georgia" pitchFamily="18" charset="0"/>
                <a:ea typeface="+mn-ea"/>
              </a:rPr>
              <a:t>The anomalies </a:t>
            </a:r>
            <a:r>
              <a:rPr lang="en-US" dirty="0">
                <a:solidFill>
                  <a:prstClr val="black"/>
                </a:solidFill>
                <a:latin typeface="Georgia" pitchFamily="18" charset="0"/>
                <a:ea typeface="+mn-ea"/>
              </a:rPr>
              <a:t>in the upper mantle dip to the </a:t>
            </a:r>
            <a:r>
              <a:rPr lang="en-US" dirty="0" smtClean="0">
                <a:solidFill>
                  <a:prstClr val="black"/>
                </a:solidFill>
                <a:latin typeface="Georgia" pitchFamily="18" charset="0"/>
                <a:ea typeface="+mn-ea"/>
              </a:rPr>
              <a:t>south (slab dipping direction).</a:t>
            </a:r>
            <a:endParaRPr lang="en-US" dirty="0">
              <a:solidFill>
                <a:prstClr val="black"/>
              </a:solidFill>
              <a:latin typeface="Calibri"/>
              <a:ea typeface="+mn-ea"/>
            </a:endParaRPr>
          </a:p>
        </p:txBody>
      </p:sp>
      <p:pic>
        <p:nvPicPr>
          <p:cNvPr id="5" name="Picture 3"/>
          <p:cNvPicPr>
            <a:picLocks noChangeAspect="1" noChangeArrowheads="1"/>
          </p:cNvPicPr>
          <p:nvPr/>
        </p:nvPicPr>
        <p:blipFill>
          <a:blip r:embed="rId3"/>
          <a:srcRect/>
          <a:stretch>
            <a:fillRect/>
          </a:stretch>
        </p:blipFill>
        <p:spPr bwMode="auto">
          <a:xfrm>
            <a:off x="1868105" y="3425349"/>
            <a:ext cx="6138672" cy="2485390"/>
          </a:xfrm>
          <a:prstGeom prst="rect">
            <a:avLst/>
          </a:prstGeom>
          <a:noFill/>
          <a:ln w="9525">
            <a:noFill/>
            <a:miter lim="800000"/>
            <a:headEnd/>
            <a:tailEnd/>
          </a:ln>
        </p:spPr>
      </p:pic>
    </p:spTree>
    <p:extLst>
      <p:ext uri="{BB962C8B-B14F-4D97-AF65-F5344CB8AC3E}">
        <p14:creationId xmlns:p14="http://schemas.microsoft.com/office/powerpoint/2010/main" val="316622933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MPD patterns of China</a:t>
            </a:r>
            <a:endParaRPr lang="en-US" dirty="0"/>
          </a:p>
        </p:txBody>
      </p:sp>
      <p:pic>
        <p:nvPicPr>
          <p:cNvPr id="6" name="Picture 5" descr="Untitled-3.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492" y="1280872"/>
            <a:ext cx="5452208" cy="5324728"/>
          </a:xfrm>
          <a:prstGeom prst="rect">
            <a:avLst/>
          </a:prstGeom>
        </p:spPr>
      </p:pic>
      <p:cxnSp>
        <p:nvCxnSpPr>
          <p:cNvPr id="8" name="Straight Connector 7"/>
          <p:cNvCxnSpPr/>
          <p:nvPr/>
        </p:nvCxnSpPr>
        <p:spPr>
          <a:xfrm flipH="1">
            <a:off x="2676776" y="4669692"/>
            <a:ext cx="332154" cy="840154"/>
          </a:xfrm>
          <a:prstGeom prst="line">
            <a:avLst/>
          </a:prstGeom>
          <a:ln w="38100">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388716" y="4669692"/>
            <a:ext cx="332154" cy="840154"/>
          </a:xfrm>
          <a:prstGeom prst="line">
            <a:avLst/>
          </a:prstGeom>
          <a:ln w="38100">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863838" y="4200771"/>
            <a:ext cx="2198038" cy="1477328"/>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rPr>
              <a:t>Eastern edge of</a:t>
            </a:r>
          </a:p>
          <a:p>
            <a:pPr defTabSz="457200" fontAlgn="auto">
              <a:spcBef>
                <a:spcPts val="0"/>
              </a:spcBef>
              <a:spcAft>
                <a:spcPts val="0"/>
              </a:spcAft>
            </a:pPr>
            <a:r>
              <a:rPr lang="en-US" dirty="0" smtClean="0">
                <a:solidFill>
                  <a:prstClr val="black"/>
                </a:solidFill>
                <a:latin typeface="Calibri"/>
                <a:ea typeface="+mn-ea"/>
              </a:rPr>
              <a:t>Tibet Plateau:</a:t>
            </a:r>
          </a:p>
          <a:p>
            <a:pPr defTabSz="457200" fontAlgn="auto">
              <a:spcBef>
                <a:spcPts val="0"/>
              </a:spcBef>
              <a:spcAft>
                <a:spcPts val="0"/>
              </a:spcAft>
            </a:pPr>
            <a:endParaRPr lang="en-US" dirty="0" smtClean="0">
              <a:solidFill>
                <a:prstClr val="black"/>
              </a:solidFill>
              <a:latin typeface="Calibri"/>
              <a:ea typeface="+mn-ea"/>
            </a:endParaRPr>
          </a:p>
          <a:p>
            <a:pPr defTabSz="457200" fontAlgn="auto">
              <a:spcBef>
                <a:spcPts val="0"/>
              </a:spcBef>
              <a:spcAft>
                <a:spcPts val="0"/>
              </a:spcAft>
            </a:pPr>
            <a:r>
              <a:rPr lang="en-US" dirty="0" smtClean="0">
                <a:solidFill>
                  <a:prstClr val="black"/>
                </a:solidFill>
                <a:latin typeface="Calibri"/>
                <a:ea typeface="+mn-ea"/>
              </a:rPr>
              <a:t>Strong Multi-</a:t>
            </a:r>
            <a:r>
              <a:rPr lang="en-US" dirty="0" err="1" smtClean="0">
                <a:solidFill>
                  <a:prstClr val="black"/>
                </a:solidFill>
                <a:latin typeface="Calibri"/>
                <a:ea typeface="+mn-ea"/>
              </a:rPr>
              <a:t>pathing</a:t>
            </a:r>
            <a:r>
              <a:rPr lang="en-US" dirty="0" smtClean="0">
                <a:solidFill>
                  <a:prstClr val="black"/>
                </a:solidFill>
                <a:latin typeface="Calibri"/>
                <a:ea typeface="+mn-ea"/>
              </a:rPr>
              <a:t>,</a:t>
            </a:r>
          </a:p>
          <a:p>
            <a:pPr defTabSz="457200" fontAlgn="auto">
              <a:spcBef>
                <a:spcPts val="0"/>
              </a:spcBef>
              <a:spcAft>
                <a:spcPts val="0"/>
              </a:spcAft>
            </a:pPr>
            <a:r>
              <a:rPr lang="en-US" dirty="0" smtClean="0">
                <a:solidFill>
                  <a:prstClr val="black"/>
                </a:solidFill>
                <a:latin typeface="Calibri"/>
                <a:ea typeface="+mn-ea"/>
              </a:rPr>
              <a:t>Low amplitude</a:t>
            </a:r>
            <a:endParaRPr lang="en-US" dirty="0">
              <a:solidFill>
                <a:prstClr val="black"/>
              </a:solidFill>
              <a:latin typeface="Calibri"/>
              <a:ea typeface="+mn-ea"/>
            </a:endParaRPr>
          </a:p>
        </p:txBody>
      </p:sp>
    </p:spTree>
    <p:extLst>
      <p:ext uri="{BB962C8B-B14F-4D97-AF65-F5344CB8AC3E}">
        <p14:creationId xmlns:p14="http://schemas.microsoft.com/office/powerpoint/2010/main" val="1058807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0500"/>
            <a:ext cx="9144000" cy="6456191"/>
          </a:xfrm>
          <a:prstGeom prst="rect">
            <a:avLst/>
          </a:prstGeom>
        </p:spPr>
      </p:pic>
    </p:spTree>
    <p:extLst>
      <p:ext uri="{BB962C8B-B14F-4D97-AF65-F5344CB8AC3E}">
        <p14:creationId xmlns:p14="http://schemas.microsoft.com/office/powerpoint/2010/main" val="5502073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MPD patterns of China</a:t>
            </a:r>
            <a:endParaRPr lang="en-US" dirty="0"/>
          </a:p>
        </p:txBody>
      </p:sp>
      <p:pic>
        <p:nvPicPr>
          <p:cNvPr id="6" name="Picture 5" descr="Untitled-3.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492" y="1280872"/>
            <a:ext cx="5452208" cy="5324728"/>
          </a:xfrm>
          <a:prstGeom prst="rect">
            <a:avLst/>
          </a:prstGeom>
        </p:spPr>
      </p:pic>
      <p:sp>
        <p:nvSpPr>
          <p:cNvPr id="10" name="TextBox 9"/>
          <p:cNvSpPr txBox="1"/>
          <p:nvPr/>
        </p:nvSpPr>
        <p:spPr>
          <a:xfrm>
            <a:off x="6863838" y="3710914"/>
            <a:ext cx="2314681" cy="2308324"/>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rPr>
              <a:t>Shandong and Jiangsu:</a:t>
            </a:r>
          </a:p>
          <a:p>
            <a:pPr defTabSz="457200" fontAlgn="auto">
              <a:spcBef>
                <a:spcPts val="0"/>
              </a:spcBef>
              <a:spcAft>
                <a:spcPts val="0"/>
              </a:spcAft>
            </a:pPr>
            <a:endParaRPr lang="en-US" dirty="0" smtClean="0">
              <a:solidFill>
                <a:prstClr val="black"/>
              </a:solidFill>
              <a:latin typeface="Calibri"/>
              <a:ea typeface="+mn-ea"/>
            </a:endParaRPr>
          </a:p>
          <a:p>
            <a:pPr defTabSz="457200" fontAlgn="auto">
              <a:spcBef>
                <a:spcPts val="0"/>
              </a:spcBef>
              <a:spcAft>
                <a:spcPts val="0"/>
              </a:spcAft>
            </a:pPr>
            <a:r>
              <a:rPr lang="en-US" dirty="0" smtClean="0">
                <a:solidFill>
                  <a:prstClr val="black"/>
                </a:solidFill>
                <a:latin typeface="Calibri"/>
                <a:ea typeface="+mn-ea"/>
              </a:rPr>
              <a:t>Strong Multi-</a:t>
            </a:r>
            <a:r>
              <a:rPr lang="en-US" dirty="0" err="1" smtClean="0">
                <a:solidFill>
                  <a:prstClr val="black"/>
                </a:solidFill>
                <a:latin typeface="Calibri"/>
                <a:ea typeface="+mn-ea"/>
              </a:rPr>
              <a:t>pathing</a:t>
            </a:r>
            <a:r>
              <a:rPr lang="en-US" dirty="0" smtClean="0">
                <a:solidFill>
                  <a:prstClr val="black"/>
                </a:solidFill>
                <a:latin typeface="Calibri"/>
                <a:ea typeface="+mn-ea"/>
              </a:rPr>
              <a:t>,</a:t>
            </a:r>
          </a:p>
          <a:p>
            <a:pPr defTabSz="457200" fontAlgn="auto">
              <a:spcBef>
                <a:spcPts val="0"/>
              </a:spcBef>
              <a:spcAft>
                <a:spcPts val="0"/>
              </a:spcAft>
            </a:pPr>
            <a:r>
              <a:rPr lang="en-US" dirty="0" smtClean="0">
                <a:solidFill>
                  <a:prstClr val="black"/>
                </a:solidFill>
                <a:latin typeface="Calibri"/>
                <a:ea typeface="+mn-ea"/>
              </a:rPr>
              <a:t>Low amplitude.</a:t>
            </a:r>
          </a:p>
          <a:p>
            <a:pPr defTabSz="457200" fontAlgn="auto">
              <a:spcBef>
                <a:spcPts val="0"/>
              </a:spcBef>
              <a:spcAft>
                <a:spcPts val="0"/>
              </a:spcAft>
            </a:pPr>
            <a:endParaRPr lang="en-US" dirty="0">
              <a:solidFill>
                <a:prstClr val="black"/>
              </a:solidFill>
              <a:latin typeface="Calibri"/>
              <a:ea typeface="+mn-ea"/>
            </a:endParaRPr>
          </a:p>
          <a:p>
            <a:pPr defTabSz="457200" fontAlgn="auto">
              <a:spcBef>
                <a:spcPts val="0"/>
              </a:spcBef>
              <a:spcAft>
                <a:spcPts val="0"/>
              </a:spcAft>
            </a:pPr>
            <a:r>
              <a:rPr lang="en-US" dirty="0" smtClean="0">
                <a:solidFill>
                  <a:prstClr val="black"/>
                </a:solidFill>
                <a:latin typeface="Calibri"/>
                <a:ea typeface="+mn-ea"/>
              </a:rPr>
              <a:t>Not obvious in</a:t>
            </a:r>
          </a:p>
          <a:p>
            <a:pPr defTabSz="457200" fontAlgn="auto">
              <a:spcBef>
                <a:spcPts val="0"/>
              </a:spcBef>
              <a:spcAft>
                <a:spcPts val="0"/>
              </a:spcAft>
            </a:pPr>
            <a:r>
              <a:rPr lang="en-US" dirty="0" smtClean="0">
                <a:solidFill>
                  <a:prstClr val="black"/>
                </a:solidFill>
                <a:latin typeface="Calibri"/>
                <a:ea typeface="+mn-ea"/>
              </a:rPr>
              <a:t>tomography model.</a:t>
            </a:r>
          </a:p>
          <a:p>
            <a:pPr defTabSz="457200" fontAlgn="auto">
              <a:spcBef>
                <a:spcPts val="0"/>
              </a:spcBef>
              <a:spcAft>
                <a:spcPts val="0"/>
              </a:spcAft>
            </a:pPr>
            <a:r>
              <a:rPr lang="en-US" dirty="0" smtClean="0">
                <a:solidFill>
                  <a:prstClr val="black"/>
                </a:solidFill>
                <a:latin typeface="Calibri"/>
                <a:ea typeface="+mn-ea"/>
              </a:rPr>
              <a:t>What’s this anomaly?</a:t>
            </a:r>
            <a:endParaRPr lang="en-US" dirty="0">
              <a:solidFill>
                <a:prstClr val="black"/>
              </a:solidFill>
              <a:latin typeface="Calibri"/>
              <a:ea typeface="+mn-ea"/>
            </a:endParaRPr>
          </a:p>
        </p:txBody>
      </p:sp>
      <p:sp>
        <p:nvSpPr>
          <p:cNvPr id="3" name="Oval 2"/>
          <p:cNvSpPr/>
          <p:nvPr/>
        </p:nvSpPr>
        <p:spPr>
          <a:xfrm>
            <a:off x="3184769" y="4865076"/>
            <a:ext cx="488462" cy="429846"/>
          </a:xfrm>
          <a:prstGeom prst="ellipse">
            <a:avLst/>
          </a:prstGeom>
          <a:noFill/>
          <a:ln w="38100">
            <a:solidFill>
              <a:srgbClr val="0000FF"/>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 name="Oval 10"/>
          <p:cNvSpPr/>
          <p:nvPr/>
        </p:nvSpPr>
        <p:spPr>
          <a:xfrm>
            <a:off x="5877169" y="4865076"/>
            <a:ext cx="488462" cy="429846"/>
          </a:xfrm>
          <a:prstGeom prst="ellipse">
            <a:avLst/>
          </a:prstGeom>
          <a:noFill/>
          <a:ln w="38100">
            <a:solidFill>
              <a:srgbClr val="0000FF"/>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Tree>
    <p:extLst>
      <p:ext uri="{BB962C8B-B14F-4D97-AF65-F5344CB8AC3E}">
        <p14:creationId xmlns:p14="http://schemas.microsoft.com/office/powerpoint/2010/main" val="4586412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6" name="object 106"/>
          <p:cNvSpPr txBox="1"/>
          <p:nvPr/>
        </p:nvSpPr>
        <p:spPr>
          <a:xfrm>
            <a:off x="4950769" y="5801719"/>
            <a:ext cx="2042631" cy="276999"/>
          </a:xfrm>
          <a:prstGeom prst="rect">
            <a:avLst/>
          </a:prstGeom>
        </p:spPr>
        <p:txBody>
          <a:bodyPr vert="horz" wrap="square" lIns="0" tIns="0" rIns="0" bIns="0" rtlCol="0">
            <a:spAutoFit/>
          </a:bodyPr>
          <a:lstStyle/>
          <a:p>
            <a:pPr marL="11132"/>
            <a:r>
              <a:rPr spc="53" dirty="0">
                <a:latin typeface="Times New Roman"/>
                <a:cs typeface="Times New Roman"/>
              </a:rPr>
              <a:t>Zhao</a:t>
            </a:r>
            <a:r>
              <a:rPr spc="153" dirty="0">
                <a:latin typeface="Times New Roman"/>
                <a:cs typeface="Times New Roman"/>
              </a:rPr>
              <a:t> </a:t>
            </a:r>
            <a:r>
              <a:rPr spc="100" dirty="0">
                <a:latin typeface="Times New Roman"/>
                <a:cs typeface="Times New Roman"/>
              </a:rPr>
              <a:t>et</a:t>
            </a:r>
            <a:r>
              <a:rPr spc="153" dirty="0">
                <a:latin typeface="Times New Roman"/>
                <a:cs typeface="Times New Roman"/>
              </a:rPr>
              <a:t> </a:t>
            </a:r>
            <a:r>
              <a:rPr spc="48" dirty="0">
                <a:latin typeface="Times New Roman"/>
                <a:cs typeface="Times New Roman"/>
              </a:rPr>
              <a:t>al.,</a:t>
            </a:r>
            <a:r>
              <a:rPr spc="153" dirty="0">
                <a:latin typeface="Times New Roman"/>
                <a:cs typeface="Times New Roman"/>
              </a:rPr>
              <a:t> </a:t>
            </a:r>
            <a:r>
              <a:rPr dirty="0">
                <a:latin typeface="Times New Roman"/>
                <a:cs typeface="Times New Roman"/>
              </a:rPr>
              <a:t>1991</a:t>
            </a:r>
          </a:p>
        </p:txBody>
      </p:sp>
      <p:pic>
        <p:nvPicPr>
          <p:cNvPr id="107" name="Picture 106"/>
          <p:cNvPicPr>
            <a:picLocks noChangeAspect="1"/>
          </p:cNvPicPr>
          <p:nvPr/>
        </p:nvPicPr>
        <p:blipFill>
          <a:blip r:embed="rId3"/>
          <a:stretch>
            <a:fillRect/>
          </a:stretch>
        </p:blipFill>
        <p:spPr>
          <a:xfrm>
            <a:off x="480596" y="1131082"/>
            <a:ext cx="3555245" cy="4809137"/>
          </a:xfrm>
          <a:prstGeom prst="rect">
            <a:avLst/>
          </a:prstGeom>
        </p:spPr>
      </p:pic>
      <p:pic>
        <p:nvPicPr>
          <p:cNvPr id="109" name="Picture 108"/>
          <p:cNvPicPr>
            <a:picLocks noChangeAspect="1"/>
          </p:cNvPicPr>
          <p:nvPr/>
        </p:nvPicPr>
        <p:blipFill>
          <a:blip r:embed="rId4"/>
          <a:stretch>
            <a:fillRect/>
          </a:stretch>
        </p:blipFill>
        <p:spPr>
          <a:xfrm>
            <a:off x="4035841" y="922587"/>
            <a:ext cx="4538479" cy="2613064"/>
          </a:xfrm>
          <a:prstGeom prst="rect">
            <a:avLst/>
          </a:prstGeom>
        </p:spPr>
      </p:pic>
      <p:pic>
        <p:nvPicPr>
          <p:cNvPr id="110" name="Picture 109"/>
          <p:cNvPicPr>
            <a:picLocks noChangeAspect="1"/>
          </p:cNvPicPr>
          <p:nvPr/>
        </p:nvPicPr>
        <p:blipFill>
          <a:blip r:embed="rId5"/>
          <a:stretch>
            <a:fillRect/>
          </a:stretch>
        </p:blipFill>
        <p:spPr>
          <a:xfrm>
            <a:off x="4423828" y="3634283"/>
            <a:ext cx="3755566" cy="1901433"/>
          </a:xfrm>
          <a:prstGeom prst="rect">
            <a:avLst/>
          </a:prstGeom>
        </p:spPr>
      </p:pic>
    </p:spTree>
    <p:extLst>
      <p:ext uri="{BB962C8B-B14F-4D97-AF65-F5344CB8AC3E}">
        <p14:creationId xmlns:p14="http://schemas.microsoft.com/office/powerpoint/2010/main" val="412727796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1" name="Picture 220"/>
          <p:cNvPicPr>
            <a:picLocks noChangeAspect="1"/>
          </p:cNvPicPr>
          <p:nvPr/>
        </p:nvPicPr>
        <p:blipFill>
          <a:blip r:embed="rId3"/>
          <a:stretch>
            <a:fillRect/>
          </a:stretch>
        </p:blipFill>
        <p:spPr>
          <a:xfrm>
            <a:off x="812800" y="190500"/>
            <a:ext cx="7518400" cy="6477000"/>
          </a:xfrm>
          <a:prstGeom prst="rect">
            <a:avLst/>
          </a:prstGeom>
        </p:spPr>
      </p:pic>
    </p:spTree>
    <p:extLst>
      <p:ext uri="{BB962C8B-B14F-4D97-AF65-F5344CB8AC3E}">
        <p14:creationId xmlns:p14="http://schemas.microsoft.com/office/powerpoint/2010/main" val="28453498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4" name="Picture 123"/>
          <p:cNvPicPr>
            <a:picLocks noChangeAspect="1"/>
          </p:cNvPicPr>
          <p:nvPr/>
        </p:nvPicPr>
        <p:blipFill>
          <a:blip r:embed="rId3"/>
          <a:stretch>
            <a:fillRect/>
          </a:stretch>
        </p:blipFill>
        <p:spPr>
          <a:xfrm>
            <a:off x="825500" y="190500"/>
            <a:ext cx="7493000" cy="6477000"/>
          </a:xfrm>
          <a:prstGeom prst="rect">
            <a:avLst/>
          </a:prstGeom>
        </p:spPr>
      </p:pic>
    </p:spTree>
    <p:extLst>
      <p:ext uri="{BB962C8B-B14F-4D97-AF65-F5344CB8AC3E}">
        <p14:creationId xmlns:p14="http://schemas.microsoft.com/office/powerpoint/2010/main" val="319832924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1760" y="1052736"/>
            <a:ext cx="4694088" cy="5589240"/>
          </a:xfrm>
          <a:prstGeom prst="rect">
            <a:avLst/>
          </a:prstGeom>
        </p:spPr>
      </p:pic>
    </p:spTree>
    <p:extLst>
      <p:ext uri="{BB962C8B-B14F-4D97-AF65-F5344CB8AC3E}">
        <p14:creationId xmlns:p14="http://schemas.microsoft.com/office/powerpoint/2010/main" val="3572764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2" name="Picture 151"/>
          <p:cNvPicPr>
            <a:picLocks noChangeAspect="1"/>
          </p:cNvPicPr>
          <p:nvPr/>
        </p:nvPicPr>
        <p:blipFill>
          <a:blip r:embed="rId3"/>
          <a:stretch>
            <a:fillRect/>
          </a:stretch>
        </p:blipFill>
        <p:spPr>
          <a:xfrm>
            <a:off x="0" y="1231900"/>
            <a:ext cx="9144000" cy="4383640"/>
          </a:xfrm>
          <a:prstGeom prst="rect">
            <a:avLst/>
          </a:prstGeom>
        </p:spPr>
      </p:pic>
    </p:spTree>
    <p:extLst>
      <p:ext uri="{BB962C8B-B14F-4D97-AF65-F5344CB8AC3E}">
        <p14:creationId xmlns:p14="http://schemas.microsoft.com/office/powerpoint/2010/main" val="250083316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3200" y="533400"/>
            <a:ext cx="6184900" cy="5778500"/>
          </a:xfrm>
          <a:prstGeom prst="rect">
            <a:avLst/>
          </a:prstGeom>
        </p:spPr>
      </p:pic>
      <p:sp>
        <p:nvSpPr>
          <p:cNvPr id="4" name="Oval 3"/>
          <p:cNvSpPr/>
          <p:nvPr/>
        </p:nvSpPr>
        <p:spPr>
          <a:xfrm rot="8337131">
            <a:off x="3227065" y="3510996"/>
            <a:ext cx="673644" cy="322897"/>
          </a:xfrm>
          <a:prstGeom prst="ellipse">
            <a:avLst/>
          </a:prstGeom>
          <a:noFill/>
          <a:ln w="57150" cmpd="sng">
            <a:solidFill>
              <a:srgbClr val="FF0000"/>
            </a:solidFill>
          </a:ln>
        </p:spPr>
        <p:txBody>
          <a:bodyPr wrap="square" rtlCol="0" anchor="ctr">
            <a:spAutoFit/>
          </a:bodyPr>
          <a:lstStyle/>
          <a:p>
            <a:pPr algn="ctr">
              <a:lnSpc>
                <a:spcPct val="125000"/>
              </a:lnSpc>
            </a:pPr>
            <a:endParaRPr lang="en-US" sz="2800" dirty="0" smtClean="0">
              <a:latin typeface="黑体" pitchFamily="49" charset="-122"/>
              <a:ea typeface="黑体" pitchFamily="49" charset="-122"/>
            </a:endParaRPr>
          </a:p>
        </p:txBody>
      </p:sp>
    </p:spTree>
    <p:extLst>
      <p:ext uri="{BB962C8B-B14F-4D97-AF65-F5344CB8AC3E}">
        <p14:creationId xmlns:p14="http://schemas.microsoft.com/office/powerpoint/2010/main" val="42110687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6" y="404664"/>
            <a:ext cx="3054660" cy="6021288"/>
          </a:xfrm>
          <a:prstGeom prst="rect">
            <a:avLst/>
          </a:prstGeom>
        </p:spPr>
      </p:pic>
      <p:pic>
        <p:nvPicPr>
          <p:cNvPr id="3" name="Picture 2"/>
          <p:cNvPicPr>
            <a:picLocks noChangeAspect="1"/>
          </p:cNvPicPr>
          <p:nvPr/>
        </p:nvPicPr>
        <p:blipFill>
          <a:blip r:embed="rId3"/>
          <a:stretch>
            <a:fillRect/>
          </a:stretch>
        </p:blipFill>
        <p:spPr>
          <a:xfrm>
            <a:off x="4572000" y="404664"/>
            <a:ext cx="2997536" cy="6021288"/>
          </a:xfrm>
          <a:prstGeom prst="rect">
            <a:avLst/>
          </a:prstGeom>
        </p:spPr>
      </p:pic>
      <p:sp>
        <p:nvSpPr>
          <p:cNvPr id="4" name="TextBox 3"/>
          <p:cNvSpPr txBox="1"/>
          <p:nvPr/>
        </p:nvSpPr>
        <p:spPr>
          <a:xfrm>
            <a:off x="1986554" y="5517232"/>
            <a:ext cx="3809582" cy="523220"/>
          </a:xfrm>
          <a:prstGeom prst="rect">
            <a:avLst/>
          </a:prstGeom>
          <a:noFill/>
        </p:spPr>
        <p:txBody>
          <a:bodyPr wrap="none" rtlCol="0">
            <a:spAutoFit/>
          </a:bodyPr>
          <a:lstStyle/>
          <a:p>
            <a:r>
              <a:rPr lang="en-US" sz="2800" dirty="0" smtClean="0">
                <a:solidFill>
                  <a:srgbClr val="FF0000"/>
                </a:solidFill>
              </a:rPr>
              <a:t>P                             SH</a:t>
            </a:r>
            <a:endParaRPr lang="en-US" sz="2800" dirty="0">
              <a:solidFill>
                <a:srgbClr val="FF0000"/>
              </a:solidFill>
            </a:endParaRPr>
          </a:p>
        </p:txBody>
      </p:sp>
    </p:spTree>
    <p:extLst>
      <p:ext uri="{BB962C8B-B14F-4D97-AF65-F5344CB8AC3E}">
        <p14:creationId xmlns:p14="http://schemas.microsoft.com/office/powerpoint/2010/main" val="2319620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64" y="692696"/>
            <a:ext cx="3104228" cy="5589240"/>
          </a:xfrm>
          <a:prstGeom prst="rect">
            <a:avLst/>
          </a:prstGeom>
        </p:spPr>
      </p:pic>
      <p:pic>
        <p:nvPicPr>
          <p:cNvPr id="3" name="Picture 2"/>
          <p:cNvPicPr>
            <a:picLocks noChangeAspect="1"/>
          </p:cNvPicPr>
          <p:nvPr/>
        </p:nvPicPr>
        <p:blipFill>
          <a:blip r:embed="rId3"/>
          <a:stretch>
            <a:fillRect/>
          </a:stretch>
        </p:blipFill>
        <p:spPr>
          <a:xfrm>
            <a:off x="4572000" y="692696"/>
            <a:ext cx="3135824" cy="5589240"/>
          </a:xfrm>
          <a:prstGeom prst="rect">
            <a:avLst/>
          </a:prstGeom>
        </p:spPr>
      </p:pic>
    </p:spTree>
    <p:extLst>
      <p:ext uri="{BB962C8B-B14F-4D97-AF65-F5344CB8AC3E}">
        <p14:creationId xmlns:p14="http://schemas.microsoft.com/office/powerpoint/2010/main" val="34243763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60" y="1628800"/>
            <a:ext cx="3672408" cy="4158590"/>
          </a:xfrm>
          <a:prstGeom prst="rect">
            <a:avLst/>
          </a:prstGeom>
        </p:spPr>
      </p:pic>
      <p:pic>
        <p:nvPicPr>
          <p:cNvPr id="4" name="Picture 3"/>
          <p:cNvPicPr>
            <a:picLocks noChangeAspect="1"/>
          </p:cNvPicPr>
          <p:nvPr/>
        </p:nvPicPr>
        <p:blipFill>
          <a:blip r:embed="rId3"/>
          <a:stretch>
            <a:fillRect/>
          </a:stretch>
        </p:blipFill>
        <p:spPr>
          <a:xfrm>
            <a:off x="4355976" y="1988840"/>
            <a:ext cx="4386949" cy="3168352"/>
          </a:xfrm>
          <a:prstGeom prst="rect">
            <a:avLst/>
          </a:prstGeom>
        </p:spPr>
      </p:pic>
      <p:sp>
        <p:nvSpPr>
          <p:cNvPr id="6" name="TextBox 5"/>
          <p:cNvSpPr txBox="1"/>
          <p:nvPr/>
        </p:nvSpPr>
        <p:spPr>
          <a:xfrm>
            <a:off x="6228184" y="5733256"/>
            <a:ext cx="1784601" cy="369332"/>
          </a:xfrm>
          <a:prstGeom prst="rect">
            <a:avLst/>
          </a:prstGeom>
          <a:noFill/>
        </p:spPr>
        <p:txBody>
          <a:bodyPr wrap="none" rtlCol="0">
            <a:spAutoFit/>
          </a:bodyPr>
          <a:lstStyle/>
          <a:p>
            <a:r>
              <a:rPr lang="en-US" dirty="0" smtClean="0"/>
              <a:t>Yao et al., 2008</a:t>
            </a:r>
            <a:endParaRPr lang="en-US" dirty="0"/>
          </a:p>
        </p:txBody>
      </p:sp>
    </p:spTree>
    <p:extLst>
      <p:ext uri="{BB962C8B-B14F-4D97-AF65-F5344CB8AC3E}">
        <p14:creationId xmlns:p14="http://schemas.microsoft.com/office/powerpoint/2010/main" val="2196276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4" name="Picture 173"/>
          <p:cNvPicPr>
            <a:picLocks noChangeAspect="1"/>
          </p:cNvPicPr>
          <p:nvPr/>
        </p:nvPicPr>
        <p:blipFill>
          <a:blip r:embed="rId3"/>
          <a:stretch>
            <a:fillRect/>
          </a:stretch>
        </p:blipFill>
        <p:spPr>
          <a:xfrm>
            <a:off x="0" y="1333500"/>
            <a:ext cx="9144000" cy="4169062"/>
          </a:xfrm>
          <a:prstGeom prst="rect">
            <a:avLst/>
          </a:prstGeom>
        </p:spPr>
      </p:pic>
    </p:spTree>
    <p:extLst>
      <p:ext uri="{BB962C8B-B14F-4D97-AF65-F5344CB8AC3E}">
        <p14:creationId xmlns:p14="http://schemas.microsoft.com/office/powerpoint/2010/main" val="310902337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小结</a:t>
            </a:r>
            <a:endParaRPr lang="en-US" dirty="0"/>
          </a:p>
        </p:txBody>
      </p:sp>
      <p:sp>
        <p:nvSpPr>
          <p:cNvPr id="3" name="Content Placeholder 2"/>
          <p:cNvSpPr>
            <a:spLocks noGrp="1"/>
          </p:cNvSpPr>
          <p:nvPr>
            <p:ph idx="1"/>
          </p:nvPr>
        </p:nvSpPr>
        <p:spPr>
          <a:xfrm>
            <a:off x="1259632" y="1600200"/>
            <a:ext cx="6768752" cy="4525963"/>
          </a:xfrm>
        </p:spPr>
        <p:txBody>
          <a:bodyPr/>
          <a:lstStyle/>
          <a:p>
            <a:r>
              <a:rPr lang="en-US" dirty="0" smtClean="0"/>
              <a:t>上地幔三重值</a:t>
            </a:r>
            <a:r>
              <a:rPr lang="zh-CN" altLang="en-US" dirty="0" smtClean="0"/>
              <a:t>是</a:t>
            </a:r>
            <a:r>
              <a:rPr lang="en-US" dirty="0" smtClean="0"/>
              <a:t>研究岩石圈和转换带速度结构</a:t>
            </a:r>
            <a:r>
              <a:rPr lang="zh-CN" altLang="en-US" dirty="0" smtClean="0"/>
              <a:t>的重要手段；</a:t>
            </a:r>
            <a:endParaRPr lang="en-US" altLang="zh-CN" dirty="0" smtClean="0"/>
          </a:p>
          <a:p>
            <a:r>
              <a:rPr lang="zh-CN" altLang="en-US" dirty="0" smtClean="0"/>
              <a:t>同时拟合</a:t>
            </a:r>
            <a:r>
              <a:rPr lang="en-US" altLang="zh-CN" dirty="0" smtClean="0"/>
              <a:t>P</a:t>
            </a:r>
            <a:r>
              <a:rPr lang="zh-CN" altLang="en-US" dirty="0" smtClean="0"/>
              <a:t>、</a:t>
            </a:r>
            <a:r>
              <a:rPr lang="en-US" altLang="zh-CN" dirty="0" smtClean="0"/>
              <a:t>S</a:t>
            </a:r>
            <a:r>
              <a:rPr lang="zh-CN" altLang="en-US" dirty="0" smtClean="0"/>
              <a:t>、面波等多震相可提高反演结果的不唯一性；</a:t>
            </a:r>
            <a:endParaRPr lang="en-US" altLang="zh-CN" dirty="0" smtClean="0"/>
          </a:p>
          <a:p>
            <a:endParaRPr lang="en-US" dirty="0"/>
          </a:p>
        </p:txBody>
      </p:sp>
    </p:spTree>
    <p:extLst>
      <p:ext uri="{BB962C8B-B14F-4D97-AF65-F5344CB8AC3E}">
        <p14:creationId xmlns:p14="http://schemas.microsoft.com/office/powerpoint/2010/main" val="42702282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p:nvPr>
        </p:nvSpPr>
        <p:spPr>
          <a:xfrm>
            <a:off x="685800" y="2570021"/>
            <a:ext cx="7772400" cy="1470025"/>
          </a:xfrm>
        </p:spPr>
        <p:txBody>
          <a:bodyPr/>
          <a:lstStyle/>
          <a:p>
            <a:r>
              <a:rPr lang="zh-CN" altLang="en-US" sz="11500" dirty="0" smtClean="0">
                <a:solidFill>
                  <a:srgbClr val="1F2123"/>
                </a:solidFill>
              </a:rPr>
              <a:t>谢谢</a:t>
            </a:r>
            <a:r>
              <a:rPr lang="en-US" altLang="zh-CN" sz="11500" smtClean="0">
                <a:solidFill>
                  <a:srgbClr val="1F2123"/>
                </a:solidFill>
              </a:rPr>
              <a:t>!</a:t>
            </a:r>
            <a:endParaRPr lang="en-US" sz="11500" dirty="0">
              <a:solidFill>
                <a:srgbClr val="1F2123"/>
              </a:solidFill>
            </a:endParaRPr>
          </a:p>
        </p:txBody>
      </p:sp>
    </p:spTree>
    <p:extLst>
      <p:ext uri="{BB962C8B-B14F-4D97-AF65-F5344CB8AC3E}">
        <p14:creationId xmlns:p14="http://schemas.microsoft.com/office/powerpoint/2010/main" val="356552899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参考文献</a:t>
            </a:r>
            <a:endParaRPr lang="en-US" dirty="0"/>
          </a:p>
        </p:txBody>
      </p:sp>
      <p:sp>
        <p:nvSpPr>
          <p:cNvPr id="3" name="Content Placeholder 2"/>
          <p:cNvSpPr>
            <a:spLocks noGrp="1"/>
          </p:cNvSpPr>
          <p:nvPr>
            <p:ph idx="1"/>
          </p:nvPr>
        </p:nvSpPr>
        <p:spPr>
          <a:xfrm>
            <a:off x="457200" y="1196752"/>
            <a:ext cx="8229600" cy="4525963"/>
          </a:xfrm>
        </p:spPr>
        <p:txBody>
          <a:bodyPr/>
          <a:lstStyle/>
          <a:p>
            <a:r>
              <a:rPr lang="en-US" sz="2000" b="1" dirty="0" smtClean="0"/>
              <a:t>Chu </a:t>
            </a:r>
            <a:r>
              <a:rPr lang="en-US" sz="2000" b="1" dirty="0"/>
              <a:t>R</a:t>
            </a:r>
            <a:r>
              <a:rPr lang="en-US" sz="2000" dirty="0"/>
              <a:t>., B. </a:t>
            </a:r>
            <a:r>
              <a:rPr lang="en-US" sz="2000" dirty="0" err="1"/>
              <a:t>Schmandt</a:t>
            </a:r>
            <a:r>
              <a:rPr lang="en-US" sz="2000" dirty="0"/>
              <a:t>, D. V. Helmberger (2012). Upper Mantle P- velocity structures beneath the Midwestern United States derived from triplicated waveforms, </a:t>
            </a:r>
            <a:r>
              <a:rPr lang="en-US" sz="2000" dirty="0" err="1"/>
              <a:t>Geochem</a:t>
            </a:r>
            <a:r>
              <a:rPr lang="en-US" sz="2000" dirty="0"/>
              <a:t>.  Geophys.  </a:t>
            </a:r>
            <a:r>
              <a:rPr lang="en-US" sz="2000" dirty="0" err="1"/>
              <a:t>Geosyst</a:t>
            </a:r>
            <a:r>
              <a:rPr lang="en-US" sz="2000" dirty="0"/>
              <a:t>., 13, Q0AK04, doi:10.1029/2011GC003818.</a:t>
            </a:r>
          </a:p>
          <a:p>
            <a:r>
              <a:rPr lang="en-US" sz="2000" b="1" dirty="0" smtClean="0"/>
              <a:t>Chu </a:t>
            </a:r>
            <a:r>
              <a:rPr lang="en-US" sz="2000" b="1" dirty="0"/>
              <a:t>R.</a:t>
            </a:r>
            <a:r>
              <a:rPr lang="en-US" sz="2000" dirty="0"/>
              <a:t>, W. </a:t>
            </a:r>
            <a:r>
              <a:rPr lang="en-US" sz="2000" dirty="0" err="1"/>
              <a:t>Leng</a:t>
            </a:r>
            <a:r>
              <a:rPr lang="en-US" sz="2000" dirty="0"/>
              <a:t>, D. V. Helmberger, M. </a:t>
            </a:r>
            <a:r>
              <a:rPr lang="en-US" sz="2000" dirty="0" err="1"/>
              <a:t>Gurnis</a:t>
            </a:r>
            <a:r>
              <a:rPr lang="en-US" sz="2000" dirty="0"/>
              <a:t> (2013). Hidden hotspot track beneath Eastern United States, Nature Geoscience, 6(11), 963-966.</a:t>
            </a:r>
          </a:p>
          <a:p>
            <a:r>
              <a:rPr lang="en-US" sz="2000" b="1" dirty="0" smtClean="0"/>
              <a:t>Chu </a:t>
            </a:r>
            <a:r>
              <a:rPr lang="en-US" sz="2000" b="1" dirty="0"/>
              <a:t>R.</a:t>
            </a:r>
            <a:r>
              <a:rPr lang="en-US" sz="2000" dirty="0"/>
              <a:t>, D. V. Helmberger, M. </a:t>
            </a:r>
            <a:r>
              <a:rPr lang="en-US" sz="2000" dirty="0" err="1"/>
              <a:t>Gurnis</a:t>
            </a:r>
            <a:r>
              <a:rPr lang="en-US" sz="2000" dirty="0"/>
              <a:t> (2014). Upper mantle surprises derived from the recent Virginia earthquake waveform data, Earth Planet. Sci. </a:t>
            </a:r>
            <a:r>
              <a:rPr lang="en-US" sz="2000" dirty="0" err="1"/>
              <a:t>Lett</a:t>
            </a:r>
            <a:r>
              <a:rPr lang="en-US" sz="2000" dirty="0"/>
              <a:t>., 402, 167-175, doi:10.1016/j.epsl.2012.10.023.</a:t>
            </a:r>
          </a:p>
          <a:p>
            <a:r>
              <a:rPr lang="en-US" sz="2000" b="1" dirty="0" smtClean="0"/>
              <a:t>Chu </a:t>
            </a:r>
            <a:r>
              <a:rPr lang="en-US" sz="2000" b="1" dirty="0"/>
              <a:t>R.,</a:t>
            </a:r>
            <a:r>
              <a:rPr lang="en-US" sz="2000" dirty="0"/>
              <a:t> Don V. Helmberger (2014), Lithospheric waveguide beneath the Midwestern United States; massive low-velocity zone in the lower crust, </a:t>
            </a:r>
            <a:r>
              <a:rPr lang="en-US" sz="2000" dirty="0" err="1"/>
              <a:t>Geochem</a:t>
            </a:r>
            <a:r>
              <a:rPr lang="en-US" sz="2000" dirty="0"/>
              <a:t>. Geophys. </a:t>
            </a:r>
            <a:r>
              <a:rPr lang="en-US" sz="2000" dirty="0" err="1"/>
              <a:t>Geosyst</a:t>
            </a:r>
            <a:r>
              <a:rPr lang="en-US" sz="2000" dirty="0"/>
              <a:t>., 15(4), 1348-1362</a:t>
            </a:r>
            <a:r>
              <a:rPr lang="en-US" sz="2000" dirty="0" smtClean="0"/>
              <a:t>.</a:t>
            </a:r>
          </a:p>
          <a:p>
            <a:r>
              <a:rPr lang="en-US" sz="2000" b="1" dirty="0"/>
              <a:t>Chu R.,</a:t>
            </a:r>
            <a:r>
              <a:rPr lang="en-US" sz="2000" dirty="0"/>
              <a:t> </a:t>
            </a:r>
            <a:r>
              <a:rPr lang="en-US" sz="2000" dirty="0" smtClean="0"/>
              <a:t>S. Wei, D. </a:t>
            </a:r>
            <a:r>
              <a:rPr lang="en-US" sz="2000" dirty="0"/>
              <a:t>V. </a:t>
            </a:r>
            <a:r>
              <a:rPr lang="en-US" sz="2000" dirty="0" smtClean="0"/>
              <a:t>Helmberger (2016), Upper </a:t>
            </a:r>
            <a:r>
              <a:rPr lang="en-US" sz="2000" dirty="0"/>
              <a:t>Mantle Structure beneath the Gulf of </a:t>
            </a:r>
            <a:r>
              <a:rPr lang="en-US" sz="2000" dirty="0" smtClean="0"/>
              <a:t>Mexico, to be submitted.</a:t>
            </a:r>
          </a:p>
          <a:p>
            <a:r>
              <a:rPr lang="en-US" sz="2000" b="1" dirty="0"/>
              <a:t>Chu R.,</a:t>
            </a:r>
            <a:r>
              <a:rPr lang="en-US" sz="2000" dirty="0"/>
              <a:t> </a:t>
            </a:r>
            <a:r>
              <a:rPr lang="en-US" sz="2000" dirty="0" smtClean="0"/>
              <a:t>Y. Sui, Q. Wu, Y. Zhou (2016)</a:t>
            </a:r>
            <a:r>
              <a:rPr lang="en-US" sz="2000" dirty="0"/>
              <a:t>, </a:t>
            </a:r>
            <a:r>
              <a:rPr lang="en-US" sz="2000" dirty="0" smtClean="0"/>
              <a:t>Lithospheric structure beneath the eastern edge of the Tibetan Plateau, in prep.</a:t>
            </a:r>
          </a:p>
        </p:txBody>
      </p:sp>
    </p:spTree>
    <p:extLst>
      <p:ext uri="{BB962C8B-B14F-4D97-AF65-F5344CB8AC3E}">
        <p14:creationId xmlns:p14="http://schemas.microsoft.com/office/powerpoint/2010/main" val="799008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81962" y="138046"/>
            <a:ext cx="7924800" cy="549455"/>
          </a:xfrm>
        </p:spPr>
        <p:txBody>
          <a:bodyPr/>
          <a:lstStyle/>
          <a:p>
            <a:r>
              <a:rPr lang="en-US" dirty="0" smtClean="0">
                <a:solidFill>
                  <a:schemeClr val="bg1"/>
                </a:solidFill>
              </a:rPr>
              <a:t>上地幔地震波三重值</a:t>
            </a:r>
            <a:endParaRPr lang="en-US" dirty="0">
              <a:solidFill>
                <a:schemeClr val="bg1"/>
              </a:solidFill>
            </a:endParaRPr>
          </a:p>
        </p:txBody>
      </p:sp>
      <p:pic>
        <p:nvPicPr>
          <p:cNvPr id="2" name="Picture 1" descr="2011GC003818-p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37" y="791165"/>
            <a:ext cx="8600608" cy="5906486"/>
          </a:xfrm>
          <a:prstGeom prst="rect">
            <a:avLst/>
          </a:prstGeom>
        </p:spPr>
      </p:pic>
      <p:pic>
        <p:nvPicPr>
          <p:cNvPr id="4" name="Picture 3"/>
          <p:cNvPicPr>
            <a:picLocks noChangeAspect="1"/>
          </p:cNvPicPr>
          <p:nvPr/>
        </p:nvPicPr>
        <p:blipFill>
          <a:blip r:embed="rId4"/>
          <a:stretch>
            <a:fillRect/>
          </a:stretch>
        </p:blipFill>
        <p:spPr>
          <a:xfrm>
            <a:off x="506238" y="54040"/>
            <a:ext cx="2912205" cy="3040557"/>
          </a:xfrm>
          <a:prstGeom prst="rect">
            <a:avLst/>
          </a:prstGeom>
        </p:spPr>
      </p:pic>
    </p:spTree>
    <p:extLst>
      <p:ext uri="{BB962C8B-B14F-4D97-AF65-F5344CB8AC3E}">
        <p14:creationId xmlns:p14="http://schemas.microsoft.com/office/powerpoint/2010/main" val="33975988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770" y="877479"/>
            <a:ext cx="1587500" cy="4216400"/>
          </a:xfrm>
          <a:prstGeom prst="rect">
            <a:avLst/>
          </a:prstGeom>
        </p:spPr>
      </p:pic>
      <p:pic>
        <p:nvPicPr>
          <p:cNvPr id="3" name="Picture 2"/>
          <p:cNvPicPr>
            <a:picLocks noChangeAspect="1"/>
          </p:cNvPicPr>
          <p:nvPr/>
        </p:nvPicPr>
        <p:blipFill>
          <a:blip r:embed="rId3"/>
          <a:stretch>
            <a:fillRect/>
          </a:stretch>
        </p:blipFill>
        <p:spPr>
          <a:xfrm>
            <a:off x="1994270" y="902879"/>
            <a:ext cx="2159000" cy="4191000"/>
          </a:xfrm>
          <a:prstGeom prst="rect">
            <a:avLst/>
          </a:prstGeom>
        </p:spPr>
      </p:pic>
      <p:sp>
        <p:nvSpPr>
          <p:cNvPr id="4" name="TextBox 3"/>
          <p:cNvSpPr txBox="1"/>
          <p:nvPr/>
        </p:nvSpPr>
        <p:spPr>
          <a:xfrm>
            <a:off x="1991504" y="5212019"/>
            <a:ext cx="2019603" cy="369332"/>
          </a:xfrm>
          <a:prstGeom prst="rect">
            <a:avLst/>
          </a:prstGeom>
          <a:noFill/>
        </p:spPr>
        <p:txBody>
          <a:bodyPr wrap="none" rtlCol="0">
            <a:spAutoFit/>
          </a:bodyPr>
          <a:lstStyle/>
          <a:p>
            <a:r>
              <a:rPr lang="en-US" dirty="0" smtClean="0">
                <a:solidFill>
                  <a:srgbClr val="0000FF"/>
                </a:solidFill>
              </a:rPr>
              <a:t>Helmberger, 1972</a:t>
            </a:r>
            <a:endParaRPr lang="en-US" dirty="0">
              <a:solidFill>
                <a:srgbClr val="0000FF"/>
              </a:solidFill>
            </a:endParaRPr>
          </a:p>
        </p:txBody>
      </p:sp>
      <p:pic>
        <p:nvPicPr>
          <p:cNvPr id="5" name="Picture 4"/>
          <p:cNvPicPr>
            <a:picLocks noChangeAspect="1"/>
          </p:cNvPicPr>
          <p:nvPr/>
        </p:nvPicPr>
        <p:blipFill>
          <a:blip r:embed="rId4"/>
          <a:stretch>
            <a:fillRect/>
          </a:stretch>
        </p:blipFill>
        <p:spPr>
          <a:xfrm>
            <a:off x="4340525" y="1302381"/>
            <a:ext cx="4563868" cy="3366788"/>
          </a:xfrm>
          <a:prstGeom prst="rect">
            <a:avLst/>
          </a:prstGeom>
        </p:spPr>
      </p:pic>
      <p:sp>
        <p:nvSpPr>
          <p:cNvPr id="6" name="TextBox 5"/>
          <p:cNvSpPr txBox="1"/>
          <p:nvPr/>
        </p:nvSpPr>
        <p:spPr>
          <a:xfrm>
            <a:off x="4864021" y="5212019"/>
            <a:ext cx="3431085" cy="369332"/>
          </a:xfrm>
          <a:prstGeom prst="rect">
            <a:avLst/>
          </a:prstGeom>
          <a:noFill/>
        </p:spPr>
        <p:txBody>
          <a:bodyPr wrap="none" rtlCol="0">
            <a:spAutoFit/>
          </a:bodyPr>
          <a:lstStyle/>
          <a:p>
            <a:r>
              <a:rPr lang="en-US" dirty="0" smtClean="0">
                <a:solidFill>
                  <a:srgbClr val="0000FF"/>
                </a:solidFill>
              </a:rPr>
              <a:t>Wiggins and Helmberger, 1973</a:t>
            </a:r>
            <a:endParaRPr lang="en-US" dirty="0">
              <a:solidFill>
                <a:srgbClr val="0000FF"/>
              </a:solidFill>
            </a:endParaRPr>
          </a:p>
        </p:txBody>
      </p:sp>
    </p:spTree>
    <p:extLst>
      <p:ext uri="{BB962C8B-B14F-4D97-AF65-F5344CB8AC3E}">
        <p14:creationId xmlns:p14="http://schemas.microsoft.com/office/powerpoint/2010/main" val="15819054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2684" y="0"/>
            <a:ext cx="3918857" cy="6858000"/>
          </a:xfrm>
          <a:prstGeom prst="rect">
            <a:avLst/>
          </a:prstGeom>
        </p:spPr>
      </p:pic>
      <p:sp>
        <p:nvSpPr>
          <p:cNvPr id="3" name="TextBox 2"/>
          <p:cNvSpPr txBox="1"/>
          <p:nvPr/>
        </p:nvSpPr>
        <p:spPr>
          <a:xfrm>
            <a:off x="5670387" y="5343818"/>
            <a:ext cx="1852340" cy="369332"/>
          </a:xfrm>
          <a:prstGeom prst="rect">
            <a:avLst/>
          </a:prstGeom>
          <a:noFill/>
        </p:spPr>
        <p:txBody>
          <a:bodyPr wrap="none" rtlCol="0">
            <a:spAutoFit/>
          </a:bodyPr>
          <a:lstStyle/>
          <a:p>
            <a:r>
              <a:rPr lang="en-US" dirty="0" smtClean="0">
                <a:solidFill>
                  <a:srgbClr val="0000FF"/>
                </a:solidFill>
              </a:rPr>
              <a:t>宋仲和等，1981</a:t>
            </a:r>
            <a:endParaRPr lang="en-US" dirty="0">
              <a:solidFill>
                <a:srgbClr val="0000FF"/>
              </a:solidFill>
            </a:endParaRPr>
          </a:p>
        </p:txBody>
      </p:sp>
      <p:pic>
        <p:nvPicPr>
          <p:cNvPr id="4" name="Picture 3"/>
          <p:cNvPicPr>
            <a:picLocks noChangeAspect="1"/>
          </p:cNvPicPr>
          <p:nvPr/>
        </p:nvPicPr>
        <p:blipFill>
          <a:blip r:embed="rId3"/>
          <a:stretch>
            <a:fillRect/>
          </a:stretch>
        </p:blipFill>
        <p:spPr>
          <a:xfrm>
            <a:off x="4744217" y="887333"/>
            <a:ext cx="3760583" cy="3619768"/>
          </a:xfrm>
          <a:prstGeom prst="rect">
            <a:avLst/>
          </a:prstGeom>
        </p:spPr>
      </p:pic>
    </p:spTree>
    <p:extLst>
      <p:ext uri="{BB962C8B-B14F-4D97-AF65-F5344CB8AC3E}">
        <p14:creationId xmlns:p14="http://schemas.microsoft.com/office/powerpoint/2010/main" val="4421186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1_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99"/>
        </a:solidFill>
      </a:spPr>
      <a:bodyPr wrap="square">
        <a:spAutoFit/>
      </a:bodyPr>
      <a:lstStyle>
        <a:defPPr algn="ctr">
          <a:lnSpc>
            <a:spcPct val="125000"/>
          </a:lnSpc>
          <a:defRPr sz="2800" dirty="0" smtClean="0">
            <a:latin typeface="黑体" pitchFamily="49" charset="-122"/>
            <a:ea typeface="黑体" pitchFamily="49" charset="-122"/>
          </a:defRPr>
        </a:defPPr>
      </a:lstStyle>
    </a:spDef>
    <a:lnDef>
      <a:spPr bwMode="auto">
        <a:xfrm>
          <a:off x="0" y="0"/>
          <a:ext cx="1" cy="1"/>
        </a:xfrm>
        <a:custGeom>
          <a:avLst/>
          <a:gdLst/>
          <a:ahLst/>
          <a:cxnLst/>
          <a:rect l="0" t="0" r="0" b="0"/>
          <a:pathLst/>
        </a:custGeom>
        <a:solidFill>
          <a:srgbClr val="CCFF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15000"/>
          </a:lnSpc>
          <a:spcBef>
            <a:spcPct val="50000"/>
          </a:spcBef>
          <a:spcAft>
            <a:spcPct val="0"/>
          </a:spcAft>
          <a:buClrTx/>
          <a:buSzTx/>
          <a:buFontTx/>
          <a:buNone/>
          <a:tabLst/>
          <a:defRPr kumimoji="1" lang="zh-CN" altLang="en-US" sz="4000" b="1" i="1"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a typeface="楷体_GB2312" pitchFamily="49"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14855</TotalTime>
  <Words>1367</Words>
  <Application>Microsoft Macintosh PowerPoint</Application>
  <PresentationFormat>On-screen Show (4:3)</PresentationFormat>
  <Paragraphs>164</Paragraphs>
  <Slides>62</Slides>
  <Notes>18</Notes>
  <HiddenSlides>0</HiddenSlides>
  <MMClips>0</MMClips>
  <ScaleCrop>false</ScaleCrop>
  <HeadingPairs>
    <vt:vector size="4" baseType="variant">
      <vt:variant>
        <vt:lpstr>Theme</vt:lpstr>
      </vt:variant>
      <vt:variant>
        <vt:i4>3</vt:i4>
      </vt:variant>
      <vt:variant>
        <vt:lpstr>Slide Titles</vt:lpstr>
      </vt:variant>
      <vt:variant>
        <vt:i4>62</vt:i4>
      </vt:variant>
    </vt:vector>
  </HeadingPairs>
  <TitlesOfParts>
    <vt:vector size="65" baseType="lpstr">
      <vt:lpstr>11_默认设计模板</vt:lpstr>
      <vt:lpstr>默认设计模板</vt:lpstr>
      <vt:lpstr>Office Theme</vt:lpstr>
      <vt:lpstr>PowerPoint Presentation</vt:lpstr>
      <vt:lpstr>致谢</vt:lpstr>
      <vt:lpstr>汇报提纲</vt:lpstr>
      <vt:lpstr>汇报提纲</vt:lpstr>
      <vt:lpstr>PowerPoint Presentation</vt:lpstr>
      <vt:lpstr>PowerPoint Presentation</vt:lpstr>
      <vt:lpstr>上地幔地震波三重值</vt:lpstr>
      <vt:lpstr>PowerPoint Presentation</vt:lpstr>
      <vt:lpstr>PowerPoint Presentation</vt:lpstr>
      <vt:lpstr>PowerPoint Presentation</vt:lpstr>
      <vt:lpstr>PowerPoint Presentation</vt:lpstr>
      <vt:lpstr>PowerPoint Presentation</vt:lpstr>
      <vt:lpstr>汇报提纲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Lithospheric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走时残差和互相关系数</vt:lpstr>
      <vt:lpstr>PowerPoint Presentation</vt:lpstr>
      <vt:lpstr>P波及瑞利波</vt:lpstr>
      <vt:lpstr>速度模型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汇报提纲</vt:lpstr>
      <vt:lpstr>Multi-pathing effect</vt:lpstr>
      <vt:lpstr>Multi-pathing effect</vt:lpstr>
      <vt:lpstr>Multi-pathing effect</vt:lpstr>
      <vt:lpstr>Multi-pathing effect </vt:lpstr>
      <vt:lpstr>多路径效应成像(Multi-pathing Detector)</vt:lpstr>
      <vt:lpstr>MPD patterns of western US</vt:lpstr>
      <vt:lpstr>MPD patterns of western US</vt:lpstr>
      <vt:lpstr>MPD patterns of China</vt:lpstr>
      <vt:lpstr>MPD patterns of China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小结</vt:lpstr>
      <vt:lpstr>谢谢!</vt:lpstr>
      <vt:lpstr>参考文献</vt:lpstr>
    </vt:vector>
  </TitlesOfParts>
  <Company>cdut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HUANG runqiu</dc:creator>
  <cp:lastModifiedBy>Risheng Chu</cp:lastModifiedBy>
  <cp:revision>1645</cp:revision>
  <dcterms:created xsi:type="dcterms:W3CDTF">2012-05-06T12:12:38Z</dcterms:created>
  <dcterms:modified xsi:type="dcterms:W3CDTF">2016-06-27T07:42:34Z</dcterms:modified>
</cp:coreProperties>
</file>