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51"/>
  </p:notesMasterIdLst>
  <p:sldIdLst>
    <p:sldId id="256" r:id="rId2"/>
    <p:sldId id="523" r:id="rId3"/>
    <p:sldId id="442" r:id="rId4"/>
    <p:sldId id="556" r:id="rId5"/>
    <p:sldId id="525" r:id="rId6"/>
    <p:sldId id="526" r:id="rId7"/>
    <p:sldId id="527" r:id="rId8"/>
    <p:sldId id="557" r:id="rId9"/>
    <p:sldId id="495" r:id="rId10"/>
    <p:sldId id="444" r:id="rId11"/>
    <p:sldId id="447" r:id="rId12"/>
    <p:sldId id="445" r:id="rId13"/>
    <p:sldId id="496" r:id="rId14"/>
    <p:sldId id="534" r:id="rId15"/>
    <p:sldId id="574" r:id="rId16"/>
    <p:sldId id="576" r:id="rId17"/>
    <p:sldId id="532" r:id="rId18"/>
    <p:sldId id="550" r:id="rId19"/>
    <p:sldId id="568" r:id="rId20"/>
    <p:sldId id="448" r:id="rId21"/>
    <p:sldId id="540" r:id="rId22"/>
    <p:sldId id="449" r:id="rId23"/>
    <p:sldId id="450" r:id="rId24"/>
    <p:sldId id="451" r:id="rId25"/>
    <p:sldId id="493" r:id="rId26"/>
    <p:sldId id="452" r:id="rId27"/>
    <p:sldId id="560" r:id="rId28"/>
    <p:sldId id="558" r:id="rId29"/>
    <p:sldId id="559" r:id="rId30"/>
    <p:sldId id="545" r:id="rId31"/>
    <p:sldId id="546" r:id="rId32"/>
    <p:sldId id="547" r:id="rId33"/>
    <p:sldId id="548" r:id="rId34"/>
    <p:sldId id="502" r:id="rId35"/>
    <p:sldId id="562" r:id="rId36"/>
    <p:sldId id="503" r:id="rId37"/>
    <p:sldId id="577" r:id="rId38"/>
    <p:sldId id="506" r:id="rId39"/>
    <p:sldId id="563" r:id="rId40"/>
    <p:sldId id="422" r:id="rId41"/>
    <p:sldId id="423" r:id="rId42"/>
    <p:sldId id="569" r:id="rId43"/>
    <p:sldId id="571" r:id="rId44"/>
    <p:sldId id="424" r:id="rId45"/>
    <p:sldId id="572" r:id="rId46"/>
    <p:sldId id="564" r:id="rId47"/>
    <p:sldId id="552" r:id="rId48"/>
    <p:sldId id="553" r:id="rId49"/>
    <p:sldId id="390" r:id="rId50"/>
  </p:sldIdLst>
  <p:sldSz cx="9144000" cy="6858000" type="screen4x3"/>
  <p:notesSz cx="6858000" cy="9144000"/>
  <p:defaultTextStyle>
    <a:defPPr>
      <a:defRPr lang="hr-HR"/>
    </a:defPPr>
    <a:lvl1pPr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宋体" pitchFamily="2" charset="-122"/>
        <a:cs typeface="Arial" pitchFamily="34" charset="0"/>
      </a:defRPr>
    </a:lvl1pPr>
    <a:lvl2pPr marL="4572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宋体" pitchFamily="2" charset="-122"/>
        <a:cs typeface="Arial" pitchFamily="34" charset="0"/>
      </a:defRPr>
    </a:lvl2pPr>
    <a:lvl3pPr marL="9144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宋体" pitchFamily="2" charset="-122"/>
        <a:cs typeface="Arial" pitchFamily="34" charset="0"/>
      </a:defRPr>
    </a:lvl3pPr>
    <a:lvl4pPr marL="13716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宋体" pitchFamily="2" charset="-122"/>
        <a:cs typeface="Arial" pitchFamily="34" charset="0"/>
      </a:defRPr>
    </a:lvl4pPr>
    <a:lvl5pPr marL="18288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宋体" pitchFamily="2" charset="-122"/>
        <a:cs typeface="Arial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宋体" pitchFamily="2" charset="-122"/>
        <a:cs typeface="Arial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宋体" pitchFamily="2" charset="-122"/>
        <a:cs typeface="Arial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宋体" pitchFamily="2" charset="-122"/>
        <a:cs typeface="Arial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宋体" pitchFamily="2" charset="-122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0202"/>
    <a:srgbClr val="000000"/>
    <a:srgbClr val="000DA9"/>
    <a:srgbClr val="0522A9"/>
    <a:srgbClr val="E36577"/>
    <a:srgbClr val="FFFFFF"/>
    <a:srgbClr val="FFFF7D"/>
    <a:srgbClr val="CC737F"/>
    <a:srgbClr val="1A74E8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6" autoAdjust="0"/>
    <p:restoredTop sz="89103" autoAdjust="0"/>
  </p:normalViewPr>
  <p:slideViewPr>
    <p:cSldViewPr>
      <p:cViewPr>
        <p:scale>
          <a:sx n="94" d="100"/>
          <a:sy n="94" d="100"/>
        </p:scale>
        <p:origin x="-127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cs typeface="Arial" pitchFamily="34" charset="0"/>
              </a:defRPr>
            </a:lvl1pPr>
          </a:lstStyle>
          <a:p>
            <a:pPr>
              <a:defRPr/>
            </a:pPr>
            <a:endParaRPr lang="zh-CN" altLang="hr-HR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Arial" pitchFamily="34" charset="0"/>
              </a:defRPr>
            </a:lvl1pPr>
          </a:lstStyle>
          <a:p>
            <a:pPr>
              <a:defRPr/>
            </a:pPr>
            <a:endParaRPr lang="hr-HR" altLang="zh-CN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zh-CN" noProof="0" smtClean="0"/>
              <a:t>Click to edit Master text styles</a:t>
            </a:r>
          </a:p>
          <a:p>
            <a:pPr lvl="1"/>
            <a:r>
              <a:rPr lang="hr-HR" altLang="zh-CN" noProof="0" smtClean="0"/>
              <a:t>Second level</a:t>
            </a:r>
          </a:p>
          <a:p>
            <a:pPr lvl="2"/>
            <a:r>
              <a:rPr lang="hr-HR" altLang="zh-CN" noProof="0" smtClean="0"/>
              <a:t>Third level</a:t>
            </a:r>
          </a:p>
          <a:p>
            <a:pPr lvl="3"/>
            <a:r>
              <a:rPr lang="hr-HR" altLang="zh-CN" noProof="0" smtClean="0"/>
              <a:t>Fourth level</a:t>
            </a:r>
          </a:p>
          <a:p>
            <a:pPr lvl="4"/>
            <a:r>
              <a:rPr lang="hr-HR" altLang="zh-CN" noProof="0" smtClean="0"/>
              <a:t>Fifth level</a:t>
            </a:r>
          </a:p>
        </p:txBody>
      </p:sp>
      <p:sp>
        <p:nvSpPr>
          <p:cNvPr id="190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cs typeface="Arial" pitchFamily="34" charset="0"/>
              </a:defRPr>
            </a:lvl1pPr>
          </a:lstStyle>
          <a:p>
            <a:pPr>
              <a:defRPr/>
            </a:pPr>
            <a:endParaRPr lang="hr-HR" altLang="zh-CN"/>
          </a:p>
        </p:txBody>
      </p:sp>
      <p:sp>
        <p:nvSpPr>
          <p:cNvPr id="190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Arial" pitchFamily="34" charset="0"/>
              </a:defRPr>
            </a:lvl1pPr>
          </a:lstStyle>
          <a:p>
            <a:pPr>
              <a:defRPr/>
            </a:pPr>
            <a:fld id="{884D7B59-B3E3-4F57-A7D0-2983456E288F}" type="slidenum">
              <a:rPr lang="hr-HR" altLang="zh-CN"/>
              <a:pPr>
                <a:defRPr/>
              </a:pPr>
              <a:t>‹#›</a:t>
            </a:fld>
            <a:endParaRPr lang="hr-HR" altLang="zh-CN"/>
          </a:p>
        </p:txBody>
      </p:sp>
    </p:spTree>
    <p:extLst>
      <p:ext uri="{BB962C8B-B14F-4D97-AF65-F5344CB8AC3E}">
        <p14:creationId xmlns:p14="http://schemas.microsoft.com/office/powerpoint/2010/main" val="6204221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19144D-AFD9-4461-BEEE-CC3DC7FE7B47}" type="slidenum">
              <a:rPr lang="hr-HR" altLang="zh-CN" smtClean="0"/>
              <a:pPr/>
              <a:t>1</a:t>
            </a:fld>
            <a:endParaRPr lang="hr-HR" altLang="zh-CN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zh-CN" altLang="en-US" dirty="0">
              <a:ea typeface="宋体" charset="0"/>
            </a:endParaRPr>
          </a:p>
        </p:txBody>
      </p:sp>
      <p:sp>
        <p:nvSpPr>
          <p:cNvPr id="18637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fld id="{C37DA967-53FE-B040-B296-31CA9156C179}" type="slidenum">
              <a:rPr lang="en-US" altLang="zh-CN"/>
              <a:pPr eaLnBrk="1" hangingPunct="1"/>
              <a:t>32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zh-CN" altLang="en-US" dirty="0"/>
          </a:p>
        </p:txBody>
      </p:sp>
      <p:sp>
        <p:nvSpPr>
          <p:cNvPr id="7782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FD720D-1B6A-46CF-A021-C82EC0A3F577}" type="slidenum">
              <a:rPr lang="en-US" altLang="zh-CN" smtClean="0">
                <a:latin typeface="Arial" charset="0"/>
              </a:rPr>
              <a:pPr/>
              <a:t>33</a:t>
            </a:fld>
            <a:endParaRPr lang="en-US" altLang="zh-CN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4D7B59-B3E3-4F57-A7D0-2983456E288F}" type="slidenum">
              <a:rPr lang="hr-HR" altLang="zh-CN" smtClean="0"/>
              <a:pPr>
                <a:defRPr/>
              </a:pPr>
              <a:t>34</a:t>
            </a:fld>
            <a:endParaRPr lang="hr-HR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4D7B59-B3E3-4F57-A7D0-2983456E288F}" type="slidenum">
              <a:rPr lang="hr-HR" altLang="zh-CN" smtClean="0"/>
              <a:pPr>
                <a:defRPr/>
              </a:pPr>
              <a:t>35</a:t>
            </a:fld>
            <a:endParaRPr lang="hr-HR" altLang="zh-CN"/>
          </a:p>
        </p:txBody>
      </p:sp>
    </p:spTree>
    <p:extLst>
      <p:ext uri="{BB962C8B-B14F-4D97-AF65-F5344CB8AC3E}">
        <p14:creationId xmlns:p14="http://schemas.microsoft.com/office/powerpoint/2010/main" val="3081783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4D7B59-B3E3-4F57-A7D0-2983456E288F}" type="slidenum">
              <a:rPr lang="hr-HR" altLang="zh-CN" smtClean="0"/>
              <a:pPr>
                <a:defRPr/>
              </a:pPr>
              <a:t>37</a:t>
            </a:fld>
            <a:endParaRPr lang="hr-HR" altLang="zh-CN"/>
          </a:p>
        </p:txBody>
      </p:sp>
    </p:spTree>
    <p:extLst>
      <p:ext uri="{BB962C8B-B14F-4D97-AF65-F5344CB8AC3E}">
        <p14:creationId xmlns:p14="http://schemas.microsoft.com/office/powerpoint/2010/main" val="1514434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13A6F7-F7F6-4CE4-AB4D-1B879DDCA602}" type="slidenum">
              <a:rPr lang="en-US" altLang="zh-CN" smtClean="0"/>
              <a:pPr>
                <a:defRPr/>
              </a:pPr>
              <a:t>40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73157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13A6F7-F7F6-4CE4-AB4D-1B879DDCA602}" type="slidenum">
              <a:rPr lang="en-US" altLang="zh-CN" smtClean="0"/>
              <a:pPr>
                <a:defRPr/>
              </a:pPr>
              <a:t>41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7493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 smtClean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6486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DE9F96-59BB-4A80-9D8A-05C9B4FF9AEA}" type="slidenum">
              <a:rPr lang="en-US" altLang="zh-CN" smtClean="0">
                <a:latin typeface="Arial" pitchFamily="34" charset="0"/>
                <a:ea typeface="宋体" pitchFamily="2" charset="-122"/>
              </a:rPr>
              <a:pPr/>
              <a:t>47</a:t>
            </a:fld>
            <a:endParaRPr lang="en-US" altLang="zh-CN" smtClean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dirty="0" smtClean="0">
              <a:latin typeface="Arial" pitchFamily="34" charset="0"/>
              <a:ea typeface="宋体" pitchFamily="2" charset="-122"/>
            </a:endParaRPr>
          </a:p>
        </p:txBody>
      </p:sp>
      <p:sp>
        <p:nvSpPr>
          <p:cNvPr id="16486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DE9F96-59BB-4A80-9D8A-05C9B4FF9AEA}" type="slidenum">
              <a:rPr lang="en-US" altLang="zh-CN" smtClean="0">
                <a:latin typeface="Arial" pitchFamily="34" charset="0"/>
                <a:ea typeface="宋体" pitchFamily="2" charset="-122"/>
              </a:rPr>
              <a:pPr/>
              <a:t>48</a:t>
            </a:fld>
            <a:endParaRPr lang="en-US" altLang="zh-CN" smtClean="0"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80"/>
            <a:ext cx="5486400" cy="411495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dirty="0" smtClean="0">
              <a:solidFill>
                <a:srgbClr val="FFFFFF"/>
              </a:solidFill>
              <a:latin typeface="黑体"/>
              <a:ea typeface="黑体"/>
              <a:cs typeface="黑体"/>
              <a:sym typeface="Wingding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dirty="0" smtClean="0"/>
          </a:p>
        </p:txBody>
      </p:sp>
      <p:sp>
        <p:nvSpPr>
          <p:cNvPr id="4813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B3B9FE-63BD-40A8-940F-B40131D184AD}" type="slidenum">
              <a:rPr lang="en-US" altLang="zh-CN" smtClean="0"/>
              <a:pPr/>
              <a:t>5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4D7B59-B3E3-4F57-A7D0-2983456E288F}" type="slidenum">
              <a:rPr lang="hr-HR" altLang="zh-CN" smtClean="0"/>
              <a:pPr>
                <a:defRPr/>
              </a:pPr>
              <a:t>19</a:t>
            </a:fld>
            <a:endParaRPr lang="hr-HR" altLang="zh-CN"/>
          </a:p>
        </p:txBody>
      </p:sp>
    </p:spTree>
    <p:extLst>
      <p:ext uri="{BB962C8B-B14F-4D97-AF65-F5344CB8AC3E}">
        <p14:creationId xmlns:p14="http://schemas.microsoft.com/office/powerpoint/2010/main" val="3222546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4D7B59-B3E3-4F57-A7D0-2983456E288F}" type="slidenum">
              <a:rPr lang="hr-HR" altLang="zh-CN" smtClean="0"/>
              <a:pPr>
                <a:defRPr/>
              </a:pPr>
              <a:t>20</a:t>
            </a:fld>
            <a:endParaRPr lang="hr-HR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kumimoji="1" lang="en-US" altLang="zh-CN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kumimoji="1" lang="en-US" altLang="zh-CN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kumimoji="1" lang="en-US" altLang="zh-CN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 smtClean="0">
              <a:latin typeface="Arial" charset="0"/>
            </a:endParaRPr>
          </a:p>
        </p:txBody>
      </p:sp>
      <p:sp>
        <p:nvSpPr>
          <p:cNvPr id="7680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625E1F-6A03-4553-B0B2-92BF85448DEC}" type="slidenum">
              <a:rPr lang="en-US" altLang="zh-CN" smtClean="0">
                <a:latin typeface="Arial" charset="0"/>
              </a:rPr>
              <a:pPr/>
              <a:t>30</a:t>
            </a:fld>
            <a:endParaRPr lang="en-US" altLang="zh-CN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2B05D-76A7-4520-9747-7DD61C7912C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5EDE0-C0E7-471C-8A03-7F320DEFB2E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00045-1BDD-4C09-949B-7211522B199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F0D7A-14DB-4861-AF63-DD5801221C0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3FDB4-0B7D-4B30-A224-B90F209EAB6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10C61-D57C-46D8-9274-31916FDAAAD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76305-EBDE-470B-819E-71C993BFBBB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8BB24-8F25-4F64-9C1D-873A8E80D6E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A6397-F296-4E5D-83E4-7E1879C0775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CB747-8342-44D2-A7D8-4972799228B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FFFB5-4DA6-4E94-85D7-2F87BC46F34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64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4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4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Arial" pitchFamily="34" charset="0"/>
              </a:defRPr>
            </a:lvl1pPr>
          </a:lstStyle>
          <a:p>
            <a:pPr>
              <a:defRPr/>
            </a:pPr>
            <a:fld id="{C6BD9EBE-7214-48CE-B5D9-E90801863AF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4" Type="http://schemas.openxmlformats.org/officeDocument/2006/relationships/image" Target="../media/image33.png"/><Relationship Id="rId5" Type="http://schemas.openxmlformats.org/officeDocument/2006/relationships/image" Target="../media/image34.wmf"/><Relationship Id="rId6" Type="http://schemas.openxmlformats.org/officeDocument/2006/relationships/image" Target="../media/image35.wmf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4" Type="http://schemas.openxmlformats.org/officeDocument/2006/relationships/image" Target="../media/image40.wmf"/><Relationship Id="rId5" Type="http://schemas.openxmlformats.org/officeDocument/2006/relationships/image" Target="../media/image41.wmf"/><Relationship Id="rId6" Type="http://schemas.openxmlformats.org/officeDocument/2006/relationships/image" Target="../media/image42.png"/><Relationship Id="rId7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wmf"/><Relationship Id="rId5" Type="http://schemas.openxmlformats.org/officeDocument/2006/relationships/image" Target="../media/image40.wmf"/><Relationship Id="rId6" Type="http://schemas.openxmlformats.org/officeDocument/2006/relationships/image" Target="../media/image41.wmf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4" Type="http://schemas.openxmlformats.org/officeDocument/2006/relationships/image" Target="../media/image65.wmf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1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79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png"/><Relationship Id="rId3" Type="http://schemas.openxmlformats.org/officeDocument/2006/relationships/image" Target="../media/image11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611560" y="1098609"/>
            <a:ext cx="781236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eaLnBrk="1" hangingPunct="1">
              <a:defRPr/>
            </a:pPr>
            <a:r>
              <a:rPr kumimoji="0" lang="zh-CN" altLang="en-US" sz="6000" b="0" dirty="0" smtClean="0">
                <a:solidFill>
                  <a:srgbClr val="FFFF7D"/>
                </a:solidFill>
                <a:latin typeface="华文新魏" pitchFamily="2" charset="-122"/>
                <a:ea typeface="华文新魏" pitchFamily="2" charset="-122"/>
                <a:cs typeface="Tahoma" pitchFamily="34" charset="0"/>
              </a:rPr>
              <a:t>华北岩石圈结构</a:t>
            </a:r>
            <a:endParaRPr kumimoji="0" lang="en-US" altLang="zh-CN" sz="6000" b="0" dirty="0" smtClean="0">
              <a:solidFill>
                <a:srgbClr val="FFFF7D"/>
              </a:solidFill>
              <a:latin typeface="华文新魏" pitchFamily="2" charset="-122"/>
              <a:ea typeface="华文新魏" pitchFamily="2" charset="-122"/>
              <a:cs typeface="Tahoma" pitchFamily="34" charset="0"/>
            </a:endParaRPr>
          </a:p>
          <a:p>
            <a:pPr eaLnBrk="1" hangingPunct="1">
              <a:defRPr/>
            </a:pPr>
            <a:r>
              <a:rPr kumimoji="0" lang="zh-CN" altLang="en-US" sz="6000" b="0" dirty="0" smtClean="0">
                <a:solidFill>
                  <a:srgbClr val="FFFF7D"/>
                </a:solidFill>
                <a:latin typeface="华文新魏" pitchFamily="2" charset="-122"/>
                <a:ea typeface="华文新魏" pitchFamily="2" charset="-122"/>
                <a:cs typeface="Tahoma" pitchFamily="34" charset="0"/>
              </a:rPr>
              <a:t>及其全球对比</a:t>
            </a:r>
            <a:endParaRPr kumimoji="0" lang="en-US" altLang="zh-CN" sz="6000" b="0" dirty="0">
              <a:solidFill>
                <a:srgbClr val="FFFF7D"/>
              </a:solidFill>
              <a:latin typeface="华文新魏" pitchFamily="2" charset="-122"/>
              <a:ea typeface="华文新魏" pitchFamily="2" charset="-122"/>
              <a:cs typeface="Tahoma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83568" y="179348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“</a:t>
            </a:r>
            <a:r>
              <a:rPr lang="zh-CN" altLang="en-US" b="0" dirty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中国区域地震学参考模型”学术交</a:t>
            </a:r>
            <a:r>
              <a:rPr lang="zh-CN" altLang="en-US" b="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流会</a:t>
            </a:r>
            <a:r>
              <a:rPr lang="zh-CN" altLang="zh-CN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，</a:t>
            </a:r>
            <a:r>
              <a:rPr lang="en-US" altLang="zh-CN" b="0" dirty="0" smtClean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2016.6.27-29</a:t>
            </a:r>
            <a:r>
              <a:rPr lang="zh-CN" altLang="en-US" b="0" dirty="0" smtClean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，</a:t>
            </a:r>
            <a:r>
              <a:rPr lang="en-US" altLang="zh-CN" b="0" dirty="0">
                <a:solidFill>
                  <a:srgbClr val="FFFFFF"/>
                </a:solidFill>
                <a:latin typeface="Arial"/>
                <a:ea typeface="黑体"/>
                <a:cs typeface="Arial"/>
              </a:rPr>
              <a:t>IGGCAS</a:t>
            </a:r>
            <a:endParaRPr lang="zh-CN" altLang="en-US" b="0" dirty="0">
              <a:solidFill>
                <a:srgbClr val="FFFFFF"/>
              </a:solidFill>
              <a:latin typeface="Arial"/>
              <a:ea typeface="黑体"/>
              <a:cs typeface="Arial"/>
            </a:endParaRPr>
          </a:p>
        </p:txBody>
      </p:sp>
      <p:pic>
        <p:nvPicPr>
          <p:cNvPr id="5" name="图片 20" descr="室徽设计2010.tif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1392" y="5670300"/>
            <a:ext cx="1112837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8"/>
          <p:cNvGrpSpPr>
            <a:grpSpLocks noChangeAspect="1"/>
          </p:cNvGrpSpPr>
          <p:nvPr/>
        </p:nvGrpSpPr>
        <p:grpSpPr>
          <a:xfrm>
            <a:off x="-29856" y="5373216"/>
            <a:ext cx="1361496" cy="1361496"/>
            <a:chOff x="4092324" y="5479129"/>
            <a:chExt cx="1239978" cy="1239978"/>
          </a:xfrm>
        </p:grpSpPr>
        <p:pic>
          <p:nvPicPr>
            <p:cNvPr id="9" name="Picture 10" descr="所徽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5589240"/>
              <a:ext cx="1008112" cy="1016035"/>
            </a:xfrm>
            <a:prstGeom prst="rect">
              <a:avLst/>
            </a:prstGeom>
            <a:noFill/>
          </p:spPr>
        </p:pic>
        <p:sp>
          <p:nvSpPr>
            <p:cNvPr id="10" name="椭圆 9"/>
            <p:cNvSpPr>
              <a:spLocks noChangeAspect="1"/>
            </p:cNvSpPr>
            <p:nvPr/>
          </p:nvSpPr>
          <p:spPr bwMode="auto">
            <a:xfrm>
              <a:off x="4092324" y="5479129"/>
              <a:ext cx="1239978" cy="1239978"/>
            </a:xfrm>
            <a:prstGeom prst="ellipse">
              <a:avLst/>
            </a:prstGeom>
            <a:noFill/>
            <a:ln w="2540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endParaRPr>
            </a:p>
          </p:txBody>
        </p:sp>
      </p:grpSp>
      <p:grpSp>
        <p:nvGrpSpPr>
          <p:cNvPr id="11" name="组 10"/>
          <p:cNvGrpSpPr>
            <a:grpSpLocks noChangeAspect="1"/>
          </p:cNvGrpSpPr>
          <p:nvPr/>
        </p:nvGrpSpPr>
        <p:grpSpPr>
          <a:xfrm>
            <a:off x="5737640" y="5915371"/>
            <a:ext cx="2218736" cy="609973"/>
            <a:chOff x="5436096" y="5661248"/>
            <a:chExt cx="3697894" cy="1016622"/>
          </a:xfrm>
        </p:grpSpPr>
        <p:pic>
          <p:nvPicPr>
            <p:cNvPr id="3" name="图片 2" descr="index_bg_top.gif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9696" r="1737" b="17728"/>
            <a:stretch/>
          </p:blipFill>
          <p:spPr>
            <a:xfrm>
              <a:off x="5436096" y="5661248"/>
              <a:ext cx="3526538" cy="1016622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7344278" y="5733256"/>
              <a:ext cx="17897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dirty="0" smtClean="0">
                  <a:latin typeface="Arial Rounded MT Bold"/>
                  <a:cs typeface="Arial Rounded MT Bold"/>
                </a:rPr>
                <a:t>SEISLAB</a:t>
              </a:r>
              <a:endParaRPr kumimoji="1" lang="zh-CN" altLang="en-US" sz="1200" dirty="0">
                <a:latin typeface="Arial Rounded MT Bold"/>
                <a:cs typeface="Arial Rounded MT Bold"/>
              </a:endParaRPr>
            </a:p>
          </p:txBody>
        </p:sp>
      </p:grpSp>
      <p:grpSp>
        <p:nvGrpSpPr>
          <p:cNvPr id="13" name="组 12"/>
          <p:cNvGrpSpPr/>
          <p:nvPr/>
        </p:nvGrpSpPr>
        <p:grpSpPr>
          <a:xfrm>
            <a:off x="395536" y="3645024"/>
            <a:ext cx="8352928" cy="1852815"/>
            <a:chOff x="395536" y="3717032"/>
            <a:chExt cx="8352928" cy="1852815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395536" y="3717032"/>
              <a:ext cx="8352928" cy="185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3200" b="0" dirty="0" smtClean="0">
                  <a:solidFill>
                    <a:schemeClr val="bg1"/>
                  </a:solidFill>
                  <a:latin typeface="华文新魏"/>
                  <a:ea typeface="华文新魏"/>
                  <a:cs typeface="华文新魏"/>
                </a:rPr>
                <a:t>陈凌</a:t>
              </a:r>
              <a:r>
                <a:rPr lang="en-US" altLang="zh-CN" sz="3200" b="0" dirty="0" smtClean="0">
                  <a:solidFill>
                    <a:schemeClr val="bg1"/>
                  </a:solidFill>
                  <a:latin typeface="华文新魏"/>
                  <a:ea typeface="华文新魏"/>
                  <a:cs typeface="华文新魏"/>
                </a:rPr>
                <a:t>, </a:t>
              </a:r>
              <a:r>
                <a:rPr lang="zh-CN" altLang="en-US" sz="3200" b="0" dirty="0" smtClean="0">
                  <a:solidFill>
                    <a:schemeClr val="bg1"/>
                  </a:solidFill>
                  <a:latin typeface="华文新魏"/>
                  <a:ea typeface="华文新魏"/>
                  <a:cs typeface="华文新魏"/>
                </a:rPr>
                <a:t>张耀阳</a:t>
              </a:r>
              <a:r>
                <a:rPr lang="en-US" altLang="zh-CN" sz="3200" b="0" dirty="0" smtClean="0">
                  <a:solidFill>
                    <a:schemeClr val="bg1"/>
                  </a:solidFill>
                  <a:latin typeface="华文新魏"/>
                  <a:ea typeface="华文新魏"/>
                  <a:cs typeface="华文新魏"/>
                </a:rPr>
                <a:t>, </a:t>
              </a:r>
              <a:r>
                <a:rPr lang="zh-CN" altLang="en-US" sz="3200" b="0" dirty="0" smtClean="0">
                  <a:solidFill>
                    <a:schemeClr val="bg1"/>
                  </a:solidFill>
                  <a:latin typeface="华文新魏"/>
                  <a:ea typeface="华文新魏"/>
                  <a:cs typeface="华文新魏"/>
                </a:rPr>
                <a:t>姜明明</a:t>
              </a:r>
              <a:r>
                <a:rPr lang="en-US" altLang="zh-CN" sz="3200" b="0" dirty="0" smtClean="0">
                  <a:solidFill>
                    <a:schemeClr val="bg1"/>
                  </a:solidFill>
                  <a:latin typeface="华文新魏"/>
                  <a:ea typeface="华文新魏"/>
                  <a:cs typeface="华文新魏"/>
                </a:rPr>
                <a:t>, </a:t>
              </a:r>
              <a:r>
                <a:rPr lang="zh-CN" altLang="en-US" sz="3200" b="0" dirty="0" smtClean="0">
                  <a:solidFill>
                    <a:schemeClr val="bg1"/>
                  </a:solidFill>
                  <a:latin typeface="华文新魏"/>
                  <a:ea typeface="华文新魏"/>
                  <a:cs typeface="华文新魏"/>
                </a:rPr>
                <a:t>危自根</a:t>
              </a:r>
              <a:r>
                <a:rPr lang="en-US" altLang="zh-CN" sz="3200" b="0" baseline="30000" dirty="0">
                  <a:solidFill>
                    <a:schemeClr val="bg1"/>
                  </a:solidFill>
                  <a:latin typeface="华文新魏"/>
                  <a:ea typeface="华文新魏"/>
                  <a:cs typeface="华文新魏"/>
                </a:rPr>
                <a:t> </a:t>
              </a:r>
              <a:r>
                <a:rPr lang="en-US" altLang="zh-CN" sz="3200" b="0" dirty="0" smtClean="0">
                  <a:solidFill>
                    <a:schemeClr val="bg1"/>
                  </a:solidFill>
                  <a:latin typeface="华文新魏"/>
                  <a:ea typeface="华文新魏"/>
                  <a:cs typeface="华文新魏"/>
                </a:rPr>
                <a:t>, </a:t>
              </a:r>
              <a:r>
                <a:rPr lang="zh-CN" altLang="en-US" sz="3200" b="0" dirty="0" smtClean="0">
                  <a:solidFill>
                    <a:schemeClr val="bg1"/>
                  </a:solidFill>
                  <a:latin typeface="华文新魏"/>
                  <a:ea typeface="华文新魏"/>
                  <a:cs typeface="华文新魏"/>
                </a:rPr>
                <a:t>赵亮</a:t>
              </a:r>
              <a:r>
                <a:rPr lang="en-US" altLang="zh-CN" sz="3200" b="0" dirty="0" smtClean="0">
                  <a:solidFill>
                    <a:schemeClr val="bg1"/>
                  </a:solidFill>
                  <a:latin typeface="华文新魏"/>
                  <a:ea typeface="华文新魏"/>
                  <a:cs typeface="华文新魏"/>
                </a:rPr>
                <a:t>, </a:t>
              </a:r>
              <a:r>
                <a:rPr lang="zh-CN" altLang="en-US" sz="3200" b="0" dirty="0" smtClean="0">
                  <a:solidFill>
                    <a:schemeClr val="bg1"/>
                  </a:solidFill>
                  <a:latin typeface="华文新魏"/>
                  <a:ea typeface="华文新魏"/>
                  <a:cs typeface="华文新魏"/>
                </a:rPr>
                <a:t>郑天愉</a:t>
              </a:r>
              <a:r>
                <a:rPr lang="en-US" altLang="zh-CN" sz="3200" b="0" dirty="0" smtClean="0">
                  <a:solidFill>
                    <a:schemeClr val="bg1"/>
                  </a:solidFill>
                  <a:latin typeface="华文新魏"/>
                  <a:ea typeface="华文新魏"/>
                  <a:cs typeface="华文新魏"/>
                </a:rPr>
                <a:t>, </a:t>
              </a:r>
              <a:r>
                <a:rPr lang="zh-CN" altLang="en-US" sz="3200" b="0" dirty="0" smtClean="0">
                  <a:solidFill>
                    <a:schemeClr val="bg1"/>
                  </a:solidFill>
                  <a:latin typeface="华文新魏"/>
                  <a:ea typeface="华文新魏"/>
                  <a:cs typeface="华文新魏"/>
                </a:rPr>
                <a:t>艾印双</a:t>
              </a:r>
              <a:r>
                <a:rPr lang="en-US" altLang="zh-CN" sz="3200" b="0" dirty="0" smtClean="0">
                  <a:solidFill>
                    <a:schemeClr val="bg1"/>
                  </a:solidFill>
                  <a:latin typeface="华文新魏"/>
                  <a:ea typeface="华文新魏"/>
                  <a:cs typeface="华文新魏"/>
                </a:rPr>
                <a:t>, </a:t>
              </a:r>
              <a:r>
                <a:rPr lang="zh-CN" altLang="en-US" sz="3200" b="0" dirty="0" smtClean="0">
                  <a:solidFill>
                    <a:schemeClr val="bg1"/>
                  </a:solidFill>
                  <a:latin typeface="华文新魏"/>
                  <a:ea typeface="华文新魏"/>
                  <a:cs typeface="华文新魏"/>
                </a:rPr>
                <a:t>何玉梅</a:t>
              </a:r>
              <a:r>
                <a:rPr lang="en-US" altLang="zh-CN" sz="3200" b="0" dirty="0" smtClean="0">
                  <a:solidFill>
                    <a:schemeClr val="bg1"/>
                  </a:solidFill>
                  <a:latin typeface="华文新魏"/>
                  <a:ea typeface="华文新魏"/>
                  <a:cs typeface="华文新魏"/>
                </a:rPr>
                <a:t>, </a:t>
              </a:r>
              <a:r>
                <a:rPr lang="zh-CN" altLang="en-US" sz="3200" b="0" dirty="0" smtClean="0">
                  <a:solidFill>
                    <a:schemeClr val="bg1"/>
                  </a:solidFill>
                  <a:latin typeface="华文新魏"/>
                  <a:ea typeface="华文新魏"/>
                  <a:cs typeface="华文新魏"/>
                </a:rPr>
                <a:t>许卫卫</a:t>
              </a:r>
              <a:r>
                <a:rPr lang="en-US" altLang="zh-CN" sz="3200" b="0" dirty="0" smtClean="0">
                  <a:solidFill>
                    <a:schemeClr val="bg1"/>
                  </a:solidFill>
                  <a:latin typeface="华文新魏"/>
                  <a:ea typeface="华文新魏"/>
                  <a:cs typeface="华文新魏"/>
                </a:rPr>
                <a:t>, </a:t>
              </a:r>
              <a:r>
                <a:rPr lang="zh-CN" altLang="en-US" sz="3200" b="0" dirty="0" smtClean="0">
                  <a:solidFill>
                    <a:schemeClr val="bg1"/>
                  </a:solidFill>
                  <a:latin typeface="华文新魏"/>
                  <a:ea typeface="华文新魏"/>
                  <a:cs typeface="华文新魏"/>
                </a:rPr>
                <a:t>凌媛</a:t>
              </a:r>
              <a:r>
                <a:rPr lang="en-US" altLang="zh-CN" sz="3200" b="0" dirty="0" smtClean="0">
                  <a:solidFill>
                    <a:schemeClr val="bg1"/>
                  </a:solidFill>
                  <a:latin typeface="华文新魏"/>
                  <a:ea typeface="华文新魏"/>
                  <a:cs typeface="华文新魏"/>
                </a:rPr>
                <a:t>, </a:t>
              </a:r>
              <a:r>
                <a:rPr lang="zh-CN" altLang="en-US" sz="3200" b="0" dirty="0" smtClean="0">
                  <a:solidFill>
                    <a:schemeClr val="bg1"/>
                  </a:solidFill>
                  <a:latin typeface="华文新魏"/>
                  <a:ea typeface="华文新魏"/>
                  <a:cs typeface="华文新魏"/>
                </a:rPr>
                <a:t>等等</a:t>
              </a:r>
              <a:endParaRPr lang="en-US" altLang="zh-CN" sz="3200" b="0" dirty="0" smtClean="0">
                <a:solidFill>
                  <a:schemeClr val="bg1"/>
                </a:solidFill>
                <a:latin typeface="华文新魏"/>
                <a:ea typeface="华文新魏"/>
                <a:cs typeface="华文新魏"/>
              </a:endParaRPr>
            </a:p>
            <a:p>
              <a:pPr>
                <a:lnSpc>
                  <a:spcPct val="110000"/>
                </a:lnSpc>
                <a:spcBef>
                  <a:spcPts val="600"/>
                </a:spcBef>
              </a:pPr>
              <a:r>
                <a:rPr lang="zh-CN" altLang="en-US" sz="3200" b="0" spc="100" dirty="0" smtClean="0">
                  <a:solidFill>
                    <a:schemeClr val="bg1"/>
                  </a:solidFill>
                  <a:latin typeface="华文新魏" pitchFamily="2" charset="-122"/>
                  <a:ea typeface="华文新魏" pitchFamily="2" charset="-122"/>
                </a:rPr>
                <a:t>中国</a:t>
              </a:r>
              <a:r>
                <a:rPr lang="zh-CN" altLang="en-US" sz="3200" b="0" spc="100" dirty="0">
                  <a:solidFill>
                    <a:schemeClr val="bg1"/>
                  </a:solidFill>
                  <a:latin typeface="华文新魏" pitchFamily="2" charset="-122"/>
                  <a:ea typeface="华文新魏" pitchFamily="2" charset="-122"/>
                </a:rPr>
                <a:t>科学院地质与地球物理</a:t>
              </a:r>
              <a:r>
                <a:rPr lang="zh-CN" altLang="en-US" sz="3200" b="0" spc="100" dirty="0" smtClean="0">
                  <a:solidFill>
                    <a:schemeClr val="bg1"/>
                  </a:solidFill>
                  <a:latin typeface="华文新魏" pitchFamily="2" charset="-122"/>
                  <a:ea typeface="华文新魏" pitchFamily="2" charset="-122"/>
                </a:rPr>
                <a:t>研究所</a:t>
              </a:r>
              <a:r>
                <a:rPr lang="en-US" altLang="zh-CN" sz="3200" b="0" spc="100" dirty="0" smtClean="0">
                  <a:solidFill>
                    <a:schemeClr val="bg1"/>
                  </a:solidFill>
                  <a:latin typeface="华文新魏" pitchFamily="2" charset="-122"/>
                  <a:ea typeface="华文新魏" pitchFamily="2" charset="-122"/>
                </a:rPr>
                <a:t> 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5638608" y="3816060"/>
              <a:ext cx="33118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Arial Narrow"/>
                  <a:ea typeface="宋体"/>
                  <a:cs typeface="Arial Narrow"/>
                </a:rPr>
                <a:t>*</a:t>
              </a:r>
              <a:endParaRPr lang="zh-CN" altLang="en-US" sz="2000" dirty="0">
                <a:latin typeface="Arial Narrow"/>
                <a:ea typeface="宋体"/>
                <a:cs typeface="Arial Narrow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3489201" y="4762965"/>
            <a:ext cx="4938713" cy="1442446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spcBef>
                <a:spcPct val="5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zh-CN" sz="1600" b="0" dirty="0" smtClean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(e.g</a:t>
            </a:r>
            <a:r>
              <a:rPr lang="en-US" altLang="zh-CN" sz="1600" b="0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., Fan &amp; </a:t>
            </a:r>
            <a:r>
              <a:rPr lang="en-US" altLang="zh-CN" sz="1600" b="0" dirty="0" err="1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Menzies</a:t>
            </a:r>
            <a:r>
              <a:rPr lang="en-US" altLang="zh-CN" sz="1600" b="0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, 1992; Griffin et al., 1992, 1998; </a:t>
            </a:r>
            <a:r>
              <a:rPr lang="en-US" altLang="zh-CN" sz="1600" b="0" dirty="0" err="1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Menzies</a:t>
            </a:r>
            <a:r>
              <a:rPr lang="en-US" altLang="zh-CN" sz="1600" b="0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 et al., 1993; </a:t>
            </a:r>
            <a:r>
              <a:rPr lang="en-US" altLang="zh-CN" sz="1600" b="0" dirty="0" err="1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Zheng</a:t>
            </a:r>
            <a:r>
              <a:rPr lang="en-US" altLang="zh-CN" sz="1600" b="0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, 1999; O’Reilly et al., 2001; </a:t>
            </a:r>
            <a:r>
              <a:rPr lang="en-US" altLang="zh-CN" sz="1600" b="0" dirty="0" err="1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Xu</a:t>
            </a:r>
            <a:r>
              <a:rPr lang="en-US" altLang="zh-CN" sz="1600" b="0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, 2001; </a:t>
            </a:r>
            <a:r>
              <a:rPr lang="en-US" altLang="zh-CN" sz="1600" b="0" dirty="0" err="1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Zheng</a:t>
            </a:r>
            <a:r>
              <a:rPr lang="en-US" altLang="zh-CN" sz="1600" b="0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 et al., 2001, 2006; </a:t>
            </a:r>
            <a:r>
              <a:rPr lang="en-US" altLang="zh-CN" sz="1600" b="0" dirty="0" err="1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Gao</a:t>
            </a:r>
            <a:r>
              <a:rPr lang="en-US" altLang="zh-CN" sz="1600" b="0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 et al., 2002; Wu et al., 2006; Zhang et al., 2008; Chu et al., 2009; …)</a:t>
            </a:r>
          </a:p>
        </p:txBody>
      </p:sp>
      <p:sp>
        <p:nvSpPr>
          <p:cNvPr id="21509" name="Rectangle 11"/>
          <p:cNvSpPr>
            <a:spLocks noChangeArrowheads="1"/>
          </p:cNvSpPr>
          <p:nvPr/>
        </p:nvSpPr>
        <p:spPr bwMode="auto">
          <a:xfrm>
            <a:off x="3419872" y="1484784"/>
            <a:ext cx="5008592" cy="5847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3200" b="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克拉通型岩石圈</a:t>
            </a:r>
            <a:r>
              <a:rPr lang="en-US" altLang="zh-CN" sz="3200" b="0" dirty="0" smtClean="0">
                <a:solidFill>
                  <a:srgbClr val="838383"/>
                </a:solidFill>
                <a:latin typeface="黑体"/>
                <a:ea typeface="黑体"/>
                <a:cs typeface="黑体"/>
              </a:rPr>
              <a:t>(</a:t>
            </a:r>
            <a:r>
              <a:rPr lang="zh-CN" altLang="en-US" sz="3200" b="0" dirty="0" smtClean="0">
                <a:solidFill>
                  <a:srgbClr val="838383"/>
                </a:solidFill>
                <a:latin typeface="黑体"/>
                <a:ea typeface="黑体"/>
                <a:cs typeface="黑体"/>
              </a:rPr>
              <a:t>地幔</a:t>
            </a:r>
            <a:r>
              <a:rPr lang="en-US" altLang="zh-CN" sz="3200" b="0" dirty="0" smtClean="0">
                <a:solidFill>
                  <a:srgbClr val="838383"/>
                </a:solidFill>
                <a:latin typeface="黑体"/>
                <a:ea typeface="黑体"/>
                <a:cs typeface="黑体"/>
              </a:rPr>
              <a:t>)</a:t>
            </a:r>
            <a:endParaRPr lang="zh-CN" altLang="en-US" sz="3200" b="0" dirty="0">
              <a:solidFill>
                <a:srgbClr val="838383"/>
              </a:solidFill>
              <a:latin typeface="黑体"/>
              <a:ea typeface="黑体"/>
              <a:cs typeface="黑体"/>
            </a:endParaRPr>
          </a:p>
        </p:txBody>
      </p:sp>
      <p:grpSp>
        <p:nvGrpSpPr>
          <p:cNvPr id="21512" name="Group 23"/>
          <p:cNvGrpSpPr>
            <a:grpSpLocks/>
          </p:cNvGrpSpPr>
          <p:nvPr/>
        </p:nvGrpSpPr>
        <p:grpSpPr bwMode="auto">
          <a:xfrm>
            <a:off x="683568" y="1587977"/>
            <a:ext cx="2284413" cy="4537220"/>
            <a:chOff x="363" y="1162"/>
            <a:chExt cx="1552" cy="2948"/>
          </a:xfrm>
        </p:grpSpPr>
        <p:pic>
          <p:nvPicPr>
            <p:cNvPr id="21514" name="Picture 1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3" y="1162"/>
              <a:ext cx="1552" cy="2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5" name="Rectangle 6"/>
            <p:cNvSpPr>
              <a:spLocks noChangeArrowheads="1"/>
            </p:cNvSpPr>
            <p:nvPr/>
          </p:nvSpPr>
          <p:spPr bwMode="auto">
            <a:xfrm>
              <a:off x="975" y="1614"/>
              <a:ext cx="408" cy="180"/>
            </a:xfrm>
            <a:prstGeom prst="rect">
              <a:avLst/>
            </a:prstGeom>
            <a:solidFill>
              <a:srgbClr val="F8880C">
                <a:alpha val="87057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algn="ctr" eaLnBrk="0" hangingPunct="0"/>
              <a:r>
                <a:rPr lang="zh-CN" altLang="en-US" sz="1800" dirty="0">
                  <a:solidFill>
                    <a:srgbClr val="0000CC"/>
                  </a:solidFill>
                  <a:latin typeface="隶书" pitchFamily="49" charset="-122"/>
                </a:rPr>
                <a:t>地壳</a:t>
              </a:r>
            </a:p>
          </p:txBody>
        </p:sp>
        <p:sp>
          <p:nvSpPr>
            <p:cNvPr id="21516" name="Text Box 7"/>
            <p:cNvSpPr txBox="1">
              <a:spLocks noChangeArrowheads="1"/>
            </p:cNvSpPr>
            <p:nvPr/>
          </p:nvSpPr>
          <p:spPr bwMode="auto">
            <a:xfrm>
              <a:off x="1549" y="3540"/>
              <a:ext cx="270" cy="100"/>
            </a:xfrm>
            <a:prstGeom prst="rect">
              <a:avLst/>
            </a:prstGeom>
            <a:solidFill>
              <a:srgbClr val="0099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 anchorCtr="1">
              <a:spAutoFit/>
            </a:bodyPr>
            <a:lstStyle/>
            <a:p>
              <a:pPr eaLnBrk="0" hangingPunct="0"/>
              <a:r>
                <a:rPr lang="zh-CN" altLang="en-US" sz="1000">
                  <a:solidFill>
                    <a:srgbClr val="FFFF66"/>
                  </a:solidFill>
                  <a:ea typeface="黑体" pitchFamily="2" charset="-122"/>
                </a:rPr>
                <a:t>金刚石</a:t>
              </a:r>
            </a:p>
          </p:txBody>
        </p:sp>
        <p:pic>
          <p:nvPicPr>
            <p:cNvPr id="21517" name="Picture 8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3585" t="60001" b="20000"/>
            <a:stretch>
              <a:fillRect/>
            </a:stretch>
          </p:blipFill>
          <p:spPr bwMode="auto">
            <a:xfrm>
              <a:off x="1383" y="3566"/>
              <a:ext cx="11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8" name="Text Box 12"/>
            <p:cNvSpPr txBox="1">
              <a:spLocks noChangeArrowheads="1"/>
            </p:cNvSpPr>
            <p:nvPr/>
          </p:nvSpPr>
          <p:spPr bwMode="auto">
            <a:xfrm>
              <a:off x="884" y="2576"/>
              <a:ext cx="499" cy="140"/>
            </a:xfrm>
            <a:prstGeom prst="rect">
              <a:avLst/>
            </a:prstGeom>
            <a:solidFill>
              <a:srgbClr val="F2B2A0">
                <a:alpha val="92155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algn="ctr" eaLnBrk="0" hangingPunct="0"/>
              <a:r>
                <a:rPr lang="zh-CN" altLang="en-US" sz="1400" dirty="0">
                  <a:solidFill>
                    <a:srgbClr val="0000CC"/>
                  </a:solidFill>
                  <a:latin typeface="隶书" pitchFamily="49" charset="-122"/>
                </a:rPr>
                <a:t>交代层</a:t>
              </a:r>
            </a:p>
          </p:txBody>
        </p:sp>
        <p:sp>
          <p:nvSpPr>
            <p:cNvPr id="21519" name="Text Box 13"/>
            <p:cNvSpPr txBox="1">
              <a:spLocks noChangeArrowheads="1"/>
            </p:cNvSpPr>
            <p:nvPr/>
          </p:nvSpPr>
          <p:spPr bwMode="auto">
            <a:xfrm>
              <a:off x="834" y="2170"/>
              <a:ext cx="702" cy="327"/>
            </a:xfrm>
            <a:prstGeom prst="rect">
              <a:avLst/>
            </a:prstGeom>
            <a:solidFill>
              <a:srgbClr val="0099FF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zh-CN" altLang="en-US" sz="1800" dirty="0">
                  <a:solidFill>
                    <a:srgbClr val="FFFF00"/>
                  </a:solidFill>
                  <a:latin typeface="隶书" pitchFamily="49" charset="-122"/>
                </a:rPr>
                <a:t>岩石圈地幔</a:t>
              </a:r>
            </a:p>
          </p:txBody>
        </p:sp>
        <p:sp>
          <p:nvSpPr>
            <p:cNvPr id="21520" name="Text Box 14"/>
            <p:cNvSpPr txBox="1">
              <a:spLocks noChangeArrowheads="1"/>
            </p:cNvSpPr>
            <p:nvPr/>
          </p:nvSpPr>
          <p:spPr bwMode="auto">
            <a:xfrm>
              <a:off x="705" y="3864"/>
              <a:ext cx="734" cy="160"/>
            </a:xfrm>
            <a:prstGeom prst="rect">
              <a:avLst/>
            </a:prstGeom>
            <a:solidFill>
              <a:srgbClr val="DF0308">
                <a:alpha val="76862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 anchor="ctr" anchorCtr="1">
              <a:spAutoFit/>
            </a:bodyPr>
            <a:lstStyle/>
            <a:p>
              <a:pPr algn="ctr" eaLnBrk="0" hangingPunct="0"/>
              <a:r>
                <a:rPr lang="zh-CN" altLang="en-US" sz="1600" dirty="0">
                  <a:solidFill>
                    <a:srgbClr val="FFFF00"/>
                  </a:solidFill>
                  <a:latin typeface="隶书" pitchFamily="49" charset="-122"/>
                </a:rPr>
                <a:t>软流圈</a:t>
              </a:r>
            </a:p>
          </p:txBody>
        </p:sp>
        <p:sp>
          <p:nvSpPr>
            <p:cNvPr id="21521" name="Text Box 18"/>
            <p:cNvSpPr txBox="1">
              <a:spLocks noChangeArrowheads="1"/>
            </p:cNvSpPr>
            <p:nvPr/>
          </p:nvSpPr>
          <p:spPr bwMode="auto">
            <a:xfrm>
              <a:off x="1575" y="3429"/>
              <a:ext cx="183" cy="100"/>
            </a:xfrm>
            <a:prstGeom prst="rect">
              <a:avLst/>
            </a:prstGeom>
            <a:solidFill>
              <a:srgbClr val="0099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 anchorCtr="1">
              <a:spAutoFit/>
            </a:bodyPr>
            <a:lstStyle/>
            <a:p>
              <a:pPr eaLnBrk="0" hangingPunct="0"/>
              <a:r>
                <a:rPr lang="zh-CN" altLang="en-US" sz="1000" dirty="0">
                  <a:solidFill>
                    <a:srgbClr val="FFFF66"/>
                  </a:solidFill>
                  <a:ea typeface="黑体" pitchFamily="2" charset="-122"/>
                </a:rPr>
                <a:t>石墨</a:t>
              </a:r>
            </a:p>
          </p:txBody>
        </p:sp>
        <p:sp>
          <p:nvSpPr>
            <p:cNvPr id="21522" name="Text Box 19"/>
            <p:cNvSpPr txBox="1">
              <a:spLocks noChangeArrowheads="1"/>
            </p:cNvSpPr>
            <p:nvPr/>
          </p:nvSpPr>
          <p:spPr bwMode="auto">
            <a:xfrm>
              <a:off x="642" y="2186"/>
              <a:ext cx="270" cy="100"/>
            </a:xfrm>
            <a:prstGeom prst="rect">
              <a:avLst/>
            </a:prstGeom>
            <a:solidFill>
              <a:srgbClr val="0099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 anchorCtr="1">
              <a:spAutoFit/>
            </a:bodyPr>
            <a:lstStyle/>
            <a:p>
              <a:pPr eaLnBrk="0" hangingPunct="0"/>
              <a:r>
                <a:rPr lang="zh-CN" altLang="en-US" sz="1000" dirty="0">
                  <a:solidFill>
                    <a:srgbClr val="FFFF66"/>
                  </a:solidFill>
                  <a:ea typeface="黑体" pitchFamily="2" charset="-122"/>
                </a:rPr>
                <a:t>石榴石</a:t>
              </a:r>
            </a:p>
          </p:txBody>
        </p:sp>
        <p:sp>
          <p:nvSpPr>
            <p:cNvPr id="21523" name="Text Box 20"/>
            <p:cNvSpPr txBox="1">
              <a:spLocks noChangeArrowheads="1"/>
            </p:cNvSpPr>
            <p:nvPr/>
          </p:nvSpPr>
          <p:spPr bwMode="auto">
            <a:xfrm>
              <a:off x="642" y="2068"/>
              <a:ext cx="270" cy="100"/>
            </a:xfrm>
            <a:prstGeom prst="rect">
              <a:avLst/>
            </a:prstGeom>
            <a:solidFill>
              <a:srgbClr val="0099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 anchorCtr="1">
              <a:spAutoFit/>
            </a:bodyPr>
            <a:lstStyle/>
            <a:p>
              <a:pPr eaLnBrk="0" hangingPunct="0"/>
              <a:r>
                <a:rPr lang="zh-CN" altLang="en-US" sz="1000" dirty="0">
                  <a:solidFill>
                    <a:srgbClr val="FFFF66"/>
                  </a:solidFill>
                  <a:ea typeface="黑体" pitchFamily="2" charset="-122"/>
                </a:rPr>
                <a:t>尖晶石</a:t>
              </a:r>
            </a:p>
          </p:txBody>
        </p:sp>
        <p:sp>
          <p:nvSpPr>
            <p:cNvPr id="21524" name="Text Box 21"/>
            <p:cNvSpPr txBox="1">
              <a:spLocks noChangeArrowheads="1"/>
            </p:cNvSpPr>
            <p:nvPr/>
          </p:nvSpPr>
          <p:spPr bwMode="auto">
            <a:xfrm>
              <a:off x="688" y="1164"/>
              <a:ext cx="431" cy="198"/>
            </a:xfrm>
            <a:prstGeom prst="rect">
              <a:avLst/>
            </a:prstGeom>
            <a:solidFill>
              <a:srgbClr val="E3F0F5">
                <a:alpha val="8784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 anchorCtr="1">
              <a:spAutoFit/>
            </a:bodyPr>
            <a:lstStyle/>
            <a:p>
              <a:pPr eaLnBrk="0" hangingPunct="0"/>
              <a:r>
                <a:rPr lang="zh-CN" altLang="en-US" sz="1000" dirty="0">
                  <a:ea typeface="黑体" pitchFamily="2" charset="-122"/>
                </a:rPr>
                <a:t>不含金刚石</a:t>
              </a:r>
            </a:p>
            <a:p>
              <a:pPr eaLnBrk="0" hangingPunct="0"/>
              <a:r>
                <a:rPr lang="zh-CN" altLang="en-US" sz="1000" dirty="0">
                  <a:ea typeface="黑体" pitchFamily="2" charset="-122"/>
                </a:rPr>
                <a:t>金伯利岩</a:t>
              </a:r>
            </a:p>
          </p:txBody>
        </p:sp>
        <p:sp>
          <p:nvSpPr>
            <p:cNvPr id="21525" name="Text Box 22"/>
            <p:cNvSpPr txBox="1">
              <a:spLocks noChangeArrowheads="1"/>
            </p:cNvSpPr>
            <p:nvPr/>
          </p:nvSpPr>
          <p:spPr bwMode="auto">
            <a:xfrm>
              <a:off x="1411" y="1168"/>
              <a:ext cx="345" cy="198"/>
            </a:xfrm>
            <a:prstGeom prst="rect">
              <a:avLst/>
            </a:prstGeom>
            <a:solidFill>
              <a:srgbClr val="E3F0F5">
                <a:alpha val="8784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 anchorCtr="1">
              <a:spAutoFit/>
            </a:bodyPr>
            <a:lstStyle/>
            <a:p>
              <a:pPr eaLnBrk="0" hangingPunct="0"/>
              <a:r>
                <a:rPr lang="zh-CN" altLang="en-US" sz="1000" dirty="0">
                  <a:ea typeface="黑体" pitchFamily="2" charset="-122"/>
                </a:rPr>
                <a:t>含金刚石</a:t>
              </a:r>
            </a:p>
            <a:p>
              <a:pPr eaLnBrk="0" hangingPunct="0"/>
              <a:r>
                <a:rPr lang="zh-CN" altLang="en-US" sz="1000" dirty="0">
                  <a:ea typeface="黑体" pitchFamily="2" charset="-122"/>
                </a:rPr>
                <a:t>金伯利岩</a:t>
              </a:r>
            </a:p>
          </p:txBody>
        </p:sp>
      </p:grpSp>
      <p:sp>
        <p:nvSpPr>
          <p:cNvPr id="25" name="矩形 24"/>
          <p:cNvSpPr/>
          <p:nvPr/>
        </p:nvSpPr>
        <p:spPr>
          <a:xfrm>
            <a:off x="539552" y="580581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6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古生代</a:t>
            </a:r>
            <a:r>
              <a:rPr lang="en-US" altLang="zh-CN" sz="36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(</a:t>
            </a:r>
            <a:r>
              <a:rPr lang="zh-CN" altLang="en-US" sz="3600" b="0" dirty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～</a:t>
            </a:r>
            <a:r>
              <a:rPr lang="en-US" altLang="zh-CN" sz="36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480</a:t>
            </a:r>
            <a:r>
              <a:rPr lang="zh-CN" altLang="en-US" sz="36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百万年</a:t>
            </a:r>
            <a:r>
              <a:rPr lang="en-US" altLang="zh-CN" sz="36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)</a:t>
            </a:r>
            <a:endParaRPr lang="zh-CN" altLang="en-US" sz="3600" b="0" dirty="0">
              <a:solidFill>
                <a:srgbClr val="FFFF7D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2" name="圆角矩形 1"/>
          <p:cNvSpPr/>
          <p:nvPr/>
        </p:nvSpPr>
        <p:spPr bwMode="auto">
          <a:xfrm>
            <a:off x="3275856" y="2132856"/>
            <a:ext cx="5616624" cy="2520280"/>
          </a:xfrm>
          <a:prstGeom prst="round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72000" tIns="45720" rIns="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zh-CN" altLang="en-US" sz="2800" b="0" dirty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古老</a:t>
            </a:r>
            <a:r>
              <a:rPr lang="en-US" altLang="zh-C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zh-CN" altLang="en-US" sz="2800" b="0" dirty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太古代</a:t>
            </a:r>
            <a:endParaRPr lang="zh-CN" altLang="en-US" sz="2800" dirty="0">
              <a:solidFill>
                <a:schemeClr val="bg1"/>
              </a:solidFill>
              <a:latin typeface="黑体"/>
              <a:ea typeface="黑体"/>
              <a:cs typeface="黑体"/>
            </a:endParaRPr>
          </a:p>
          <a:p>
            <a:pPr algn="l"/>
            <a:r>
              <a:rPr lang="zh-CN" altLang="en-US" sz="2800" b="0" dirty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巨厚</a:t>
            </a:r>
            <a:r>
              <a:rPr lang="en-US" altLang="zh-C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sz="2800" b="0" dirty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&gt;150</a:t>
            </a:r>
            <a:r>
              <a:rPr lang="zh-CN" altLang="en-US" sz="2800" b="0" dirty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公里</a:t>
            </a:r>
          </a:p>
          <a:p>
            <a:pPr algn="l"/>
            <a:r>
              <a:rPr lang="zh-CN" altLang="en-US" sz="2800" b="0" dirty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稳定</a:t>
            </a:r>
            <a:r>
              <a:rPr lang="en-US" altLang="zh-C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zh-CN" altLang="en-US" sz="2800" b="0" dirty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少量金伯利岩</a:t>
            </a:r>
          </a:p>
          <a:p>
            <a:pPr algn="l"/>
            <a:r>
              <a:rPr lang="zh-CN" altLang="en-US" sz="2800" b="0" dirty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难熔</a:t>
            </a:r>
            <a:r>
              <a:rPr lang="en-US" altLang="zh-C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zh-CN" altLang="en-US" sz="2800" b="0" dirty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方辉橄榄岩</a:t>
            </a:r>
            <a:r>
              <a:rPr lang="zh-CN" alt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Arial Rounded MT Bold"/>
                <a:cs typeface="Arial Rounded MT Bold"/>
              </a:rPr>
              <a:t>Mg</a:t>
            </a:r>
            <a:r>
              <a:rPr lang="en-US" altLang="zh-CN" sz="2800" baseline="30000" dirty="0">
                <a:solidFill>
                  <a:schemeClr val="bg1"/>
                </a:solidFill>
                <a:latin typeface="Arial Rounded MT Bold"/>
                <a:cs typeface="Arial Rounded MT Bold"/>
              </a:rPr>
              <a:t>#</a:t>
            </a:r>
            <a:r>
              <a:rPr lang="en-US" altLang="zh-CN" sz="2800" dirty="0">
                <a:solidFill>
                  <a:schemeClr val="bg1"/>
                </a:solidFill>
                <a:latin typeface="Arial Rounded MT Bold"/>
                <a:cs typeface="Arial Rounded MT Bold"/>
              </a:rPr>
              <a:t>&gt;92</a:t>
            </a:r>
          </a:p>
          <a:p>
            <a:pPr algn="l"/>
            <a:r>
              <a:rPr lang="zh-CN" altLang="en-US" sz="2800" b="0" dirty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富集</a:t>
            </a:r>
            <a:r>
              <a:rPr lang="en-US" altLang="zh-C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zh-CN" altLang="en-US" sz="2800" b="0" dirty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高</a:t>
            </a:r>
            <a:r>
              <a:rPr lang="en-US" altLang="zh-CN" sz="2600" baseline="30000" dirty="0">
                <a:solidFill>
                  <a:schemeClr val="bg1"/>
                </a:solidFill>
                <a:latin typeface="Arial Rounded MT Bold"/>
                <a:cs typeface="Arial Rounded MT Bold"/>
              </a:rPr>
              <a:t>87</a:t>
            </a:r>
            <a:r>
              <a:rPr lang="en-US" altLang="zh-CN" sz="2600" dirty="0">
                <a:solidFill>
                  <a:schemeClr val="bg1"/>
                </a:solidFill>
                <a:latin typeface="Arial Rounded MT Bold"/>
                <a:cs typeface="Arial Rounded MT Bold"/>
              </a:rPr>
              <a:t>Sr/</a:t>
            </a:r>
            <a:r>
              <a:rPr lang="en-US" altLang="zh-CN" sz="2600" baseline="30000" dirty="0">
                <a:solidFill>
                  <a:schemeClr val="bg1"/>
                </a:solidFill>
                <a:latin typeface="Arial Rounded MT Bold"/>
                <a:cs typeface="Arial Rounded MT Bold"/>
              </a:rPr>
              <a:t>86</a:t>
            </a:r>
            <a:r>
              <a:rPr lang="en-US" altLang="zh-CN" sz="2600" dirty="0">
                <a:solidFill>
                  <a:schemeClr val="bg1"/>
                </a:solidFill>
                <a:latin typeface="Arial Rounded MT Bold"/>
                <a:cs typeface="Arial Rounded MT Bold"/>
              </a:rPr>
              <a:t>Sr</a:t>
            </a:r>
            <a:r>
              <a:rPr lang="en-US" altLang="zh-CN" sz="2800" dirty="0">
                <a:solidFill>
                  <a:schemeClr val="bg1"/>
                </a:solidFill>
                <a:latin typeface="Arial Rounded MT Bold"/>
                <a:cs typeface="Arial Rounded MT Bold"/>
              </a:rPr>
              <a:t>, </a:t>
            </a:r>
            <a:r>
              <a:rPr lang="zh-CN" altLang="en-US" sz="2800" b="0" dirty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低</a:t>
            </a:r>
            <a:r>
              <a:rPr lang="en-US" altLang="zh-CN" sz="2600" baseline="30000" dirty="0">
                <a:solidFill>
                  <a:schemeClr val="bg1"/>
                </a:solidFill>
                <a:latin typeface="Arial Rounded MT Bold"/>
                <a:cs typeface="Arial Rounded MT Bold"/>
              </a:rPr>
              <a:t>143</a:t>
            </a:r>
            <a:r>
              <a:rPr lang="en-US" altLang="zh-CN" sz="2600" dirty="0">
                <a:solidFill>
                  <a:schemeClr val="bg1"/>
                </a:solidFill>
                <a:latin typeface="Arial Rounded MT Bold"/>
                <a:cs typeface="Arial Rounded MT Bold"/>
              </a:rPr>
              <a:t>Nd/</a:t>
            </a:r>
            <a:r>
              <a:rPr lang="en-US" altLang="zh-CN" sz="2600" baseline="300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144</a:t>
            </a:r>
            <a:r>
              <a:rPr lang="en-US" altLang="zh-CN" sz="26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Nd</a:t>
            </a:r>
            <a:endParaRPr lang="zh-CN" altLang="en-US" sz="2600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59632" y="5301208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LAB</a:t>
            </a:r>
            <a:endParaRPr kumimoji="1" lang="zh-CN" altLang="en-US" sz="160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750445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539552" y="580581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6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新生代</a:t>
            </a:r>
            <a:r>
              <a:rPr lang="en-US" altLang="zh-CN" sz="36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(&lt;65</a:t>
            </a:r>
            <a:r>
              <a:rPr lang="zh-CN" altLang="en-US" sz="36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百万年</a:t>
            </a:r>
            <a:r>
              <a:rPr lang="en-US" altLang="zh-CN" sz="36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)</a:t>
            </a:r>
            <a:endParaRPr lang="zh-CN" altLang="en-US" sz="3600" b="0" dirty="0">
              <a:solidFill>
                <a:srgbClr val="FFFF7D"/>
              </a:solidFill>
              <a:latin typeface="黑体"/>
              <a:ea typeface="黑体"/>
              <a:cs typeface="黑体"/>
            </a:endParaRPr>
          </a:p>
        </p:txBody>
      </p:sp>
      <p:pic>
        <p:nvPicPr>
          <p:cNvPr id="22" name="Picture 19" descr="Fig1-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381298"/>
            <a:ext cx="717939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755576" y="6165304"/>
            <a:ext cx="2399184" cy="313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en-US" altLang="zh-CN" sz="1400" b="0" dirty="0" smtClean="0">
                <a:solidFill>
                  <a:schemeClr val="bg1"/>
                </a:solidFill>
                <a:ea typeface="楷体"/>
                <a:cs typeface="楷体"/>
              </a:rPr>
              <a:t>From Wu F.Y., 2008</a:t>
            </a:r>
            <a:endParaRPr lang="en-US" altLang="zh-CN" sz="1400" b="0" dirty="0">
              <a:solidFill>
                <a:schemeClr val="bg1"/>
              </a:solidFill>
              <a:ea typeface="楷体"/>
              <a:cs typeface="楷体"/>
            </a:endParaRPr>
          </a:p>
        </p:txBody>
      </p:sp>
      <p:grpSp>
        <p:nvGrpSpPr>
          <p:cNvPr id="5" name="组 4"/>
          <p:cNvGrpSpPr/>
          <p:nvPr/>
        </p:nvGrpSpPr>
        <p:grpSpPr>
          <a:xfrm>
            <a:off x="3203848" y="1196752"/>
            <a:ext cx="3960440" cy="2592288"/>
            <a:chOff x="3203848" y="1196752"/>
            <a:chExt cx="3960440" cy="2592288"/>
          </a:xfrm>
        </p:grpSpPr>
        <p:sp>
          <p:nvSpPr>
            <p:cNvPr id="6" name="Line 78"/>
            <p:cNvSpPr>
              <a:spLocks noChangeShapeType="1"/>
            </p:cNvSpPr>
            <p:nvPr/>
          </p:nvSpPr>
          <p:spPr bwMode="auto">
            <a:xfrm>
              <a:off x="3347864" y="1196752"/>
              <a:ext cx="2448272" cy="2088232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Line 79"/>
            <p:cNvSpPr>
              <a:spLocks noChangeShapeType="1"/>
            </p:cNvSpPr>
            <p:nvPr/>
          </p:nvSpPr>
          <p:spPr bwMode="auto">
            <a:xfrm>
              <a:off x="3707904" y="1196752"/>
              <a:ext cx="3456384" cy="1008112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Line 78"/>
            <p:cNvSpPr>
              <a:spLocks noChangeShapeType="1"/>
            </p:cNvSpPr>
            <p:nvPr/>
          </p:nvSpPr>
          <p:spPr bwMode="auto">
            <a:xfrm>
              <a:off x="3203848" y="1196752"/>
              <a:ext cx="1728192" cy="2592288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" name="组 2"/>
          <p:cNvGrpSpPr/>
          <p:nvPr/>
        </p:nvGrpSpPr>
        <p:grpSpPr>
          <a:xfrm>
            <a:off x="92968" y="3068960"/>
            <a:ext cx="4191000" cy="3688432"/>
            <a:chOff x="92968" y="3068960"/>
            <a:chExt cx="4191000" cy="3688432"/>
          </a:xfrm>
        </p:grpSpPr>
        <p:sp>
          <p:nvSpPr>
            <p:cNvPr id="13" name="Rectangle 18"/>
            <p:cNvSpPr>
              <a:spLocks noChangeArrowheads="1"/>
            </p:cNvSpPr>
            <p:nvPr/>
          </p:nvSpPr>
          <p:spPr bwMode="auto">
            <a:xfrm>
              <a:off x="107504" y="5589240"/>
              <a:ext cx="1656184" cy="1152128"/>
            </a:xfrm>
            <a:prstGeom prst="rect">
              <a:avLst/>
            </a:prstGeom>
            <a:solidFill>
              <a:srgbClr val="000000"/>
            </a:solidFill>
            <a:ln w="12700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marL="3195638" indent="-3019425" algn="l">
                <a:lnSpc>
                  <a:spcPct val="110000"/>
                </a:lnSpc>
              </a:pPr>
              <a:endParaRPr kumimoji="1" lang="en-US" altLang="zh-CN" sz="3200" dirty="0" smtClean="0">
                <a:solidFill>
                  <a:srgbClr val="FFFFFF"/>
                </a:solidFill>
                <a:latin typeface="黑体"/>
                <a:ea typeface="黑体"/>
                <a:cs typeface="黑体"/>
              </a:endParaRPr>
            </a:p>
          </p:txBody>
        </p:sp>
        <p:grpSp>
          <p:nvGrpSpPr>
            <p:cNvPr id="2" name="组 1"/>
            <p:cNvGrpSpPr>
              <a:grpSpLocks noChangeAspect="1"/>
            </p:cNvGrpSpPr>
            <p:nvPr/>
          </p:nvGrpSpPr>
          <p:grpSpPr>
            <a:xfrm>
              <a:off x="92968" y="3068960"/>
              <a:ext cx="4191000" cy="3688432"/>
              <a:chOff x="5010472" y="-360040"/>
              <a:chExt cx="4191000" cy="3688432"/>
            </a:xfrm>
          </p:grpSpPr>
          <p:pic>
            <p:nvPicPr>
              <p:cNvPr id="9" name="Picture 11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0472" y="-360040"/>
                <a:ext cx="4191000" cy="25860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 Box 13"/>
              <p:cNvSpPr txBox="1">
                <a:spLocks noChangeArrowheads="1"/>
              </p:cNvSpPr>
              <p:nvPr/>
            </p:nvSpPr>
            <p:spPr bwMode="auto">
              <a:xfrm>
                <a:off x="5460732" y="-72008"/>
                <a:ext cx="3236684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GB" altLang="zh-CN" sz="2000" b="1" dirty="0" err="1" smtClean="0">
                    <a:solidFill>
                      <a:srgbClr val="CC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Arial Rounded MT Bold"/>
                    <a:cs typeface="Arial Rounded MT Bold"/>
                  </a:rPr>
                  <a:t>Cenozoic</a:t>
                </a:r>
                <a:r>
                  <a:rPr lang="en-GB" altLang="zh-CN" sz="2000" dirty="0">
                    <a:solidFill>
                      <a:srgbClr val="CC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Arial Rounded MT Bold"/>
                    <a:cs typeface="Arial Rounded MT Bold"/>
                  </a:rPr>
                  <a:t> </a:t>
                </a:r>
                <a:r>
                  <a:rPr kumimoji="0" lang="en-GB" altLang="zh-CN" sz="2000" b="1" dirty="0" smtClean="0">
                    <a:solidFill>
                      <a:srgbClr val="CC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Arial Rounded MT Bold"/>
                    <a:cs typeface="Arial Rounded MT Bold"/>
                  </a:rPr>
                  <a:t>basalts</a:t>
                </a:r>
                <a:endParaRPr kumimoji="0" lang="en-GB" altLang="zh-CN" sz="2000" b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Rounded MT Bold"/>
                  <a:cs typeface="Arial Rounded MT Bold"/>
                </a:endParaRPr>
              </a:p>
            </p:txBody>
          </p:sp>
          <p:pic>
            <p:nvPicPr>
              <p:cNvPr id="11" name="Picture 15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0672" y="1728192"/>
                <a:ext cx="2590800" cy="1600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5448785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/>
          <p:cNvGrpSpPr/>
          <p:nvPr/>
        </p:nvGrpSpPr>
        <p:grpSpPr>
          <a:xfrm>
            <a:off x="683568" y="1618133"/>
            <a:ext cx="2365375" cy="4475163"/>
            <a:chOff x="755576" y="1630361"/>
            <a:chExt cx="2365375" cy="4475163"/>
          </a:xfrm>
        </p:grpSpPr>
        <p:pic>
          <p:nvPicPr>
            <p:cNvPr id="22530" name="Picture 5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55576" y="1630361"/>
              <a:ext cx="2365375" cy="4475163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2533" name="Text Box 28"/>
            <p:cNvSpPr txBox="1">
              <a:spLocks noChangeArrowheads="1"/>
            </p:cNvSpPr>
            <p:nvPr/>
          </p:nvSpPr>
          <p:spPr bwMode="auto">
            <a:xfrm>
              <a:off x="1547664" y="4727574"/>
              <a:ext cx="936625" cy="3873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algn="ctr" eaLnBrk="0" hangingPunct="0"/>
              <a:r>
                <a:rPr lang="zh-CN" altLang="en-US" sz="2000" dirty="0">
                  <a:solidFill>
                    <a:srgbClr val="FFFF00"/>
                  </a:solidFill>
                  <a:latin typeface="隶书" pitchFamily="49" charset="-122"/>
                </a:rPr>
                <a:t>软流圈</a:t>
              </a:r>
            </a:p>
          </p:txBody>
        </p:sp>
      </p:grpSp>
      <p:sp>
        <p:nvSpPr>
          <p:cNvPr id="22534" name="Rectangle 32"/>
          <p:cNvSpPr>
            <a:spLocks noChangeArrowheads="1"/>
          </p:cNvSpPr>
          <p:nvPr/>
        </p:nvSpPr>
        <p:spPr bwMode="auto">
          <a:xfrm>
            <a:off x="539750" y="1163657"/>
            <a:ext cx="27035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/>
            <a:endParaRPr lang="zh-CN" altLang="en-US" sz="2800" dirty="0">
              <a:solidFill>
                <a:srgbClr val="000099"/>
              </a:solidFill>
              <a:latin typeface="隶书" pitchFamily="49" charset="-122"/>
            </a:endParaRPr>
          </a:p>
        </p:txBody>
      </p:sp>
      <p:sp>
        <p:nvSpPr>
          <p:cNvPr id="350259" name="Rectangle 51"/>
          <p:cNvSpPr>
            <a:spLocks noChangeArrowheads="1"/>
          </p:cNvSpPr>
          <p:nvPr/>
        </p:nvSpPr>
        <p:spPr bwMode="auto">
          <a:xfrm>
            <a:off x="3203848" y="1313292"/>
            <a:ext cx="5294344" cy="5847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altLang="zh-CN" sz="3200" b="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“</a:t>
            </a:r>
            <a:r>
              <a:rPr lang="zh-CN" altLang="en-US" sz="3200" b="0" dirty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大洋型”</a:t>
            </a:r>
            <a:r>
              <a:rPr lang="zh-CN" altLang="en-US" sz="3200" b="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岩石圈</a:t>
            </a:r>
            <a:r>
              <a:rPr lang="en-US" altLang="zh-CN" sz="3200" b="0" dirty="0" smtClean="0">
                <a:solidFill>
                  <a:srgbClr val="838383"/>
                </a:solidFill>
                <a:latin typeface="黑体"/>
                <a:ea typeface="黑体"/>
                <a:cs typeface="黑体"/>
              </a:rPr>
              <a:t>(</a:t>
            </a:r>
            <a:r>
              <a:rPr lang="zh-CN" altLang="en-US" sz="3200" b="0" dirty="0" smtClean="0">
                <a:solidFill>
                  <a:srgbClr val="838383"/>
                </a:solidFill>
                <a:latin typeface="黑体"/>
                <a:ea typeface="黑体"/>
                <a:cs typeface="黑体"/>
              </a:rPr>
              <a:t>地幔</a:t>
            </a:r>
            <a:r>
              <a:rPr lang="en-US" altLang="zh-CN" sz="3200" b="0" dirty="0" smtClean="0">
                <a:solidFill>
                  <a:srgbClr val="838383"/>
                </a:solidFill>
                <a:latin typeface="黑体"/>
                <a:ea typeface="黑体"/>
                <a:cs typeface="黑体"/>
              </a:rPr>
              <a:t>)</a:t>
            </a:r>
            <a:endParaRPr lang="zh-CN" altLang="en-US" sz="3200" b="0" dirty="0">
              <a:solidFill>
                <a:srgbClr val="838383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39552" y="580581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6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新生代</a:t>
            </a:r>
            <a:r>
              <a:rPr lang="en-US" altLang="zh-CN" sz="36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(&lt;65</a:t>
            </a:r>
            <a:r>
              <a:rPr lang="zh-CN" altLang="en-US" sz="36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百万年</a:t>
            </a:r>
            <a:r>
              <a:rPr lang="en-US" altLang="zh-CN" sz="36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)</a:t>
            </a:r>
            <a:endParaRPr lang="zh-CN" altLang="en-US" sz="3600" b="0" dirty="0">
              <a:solidFill>
                <a:srgbClr val="FFFF7D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14" name="圆角矩形 13"/>
          <p:cNvSpPr/>
          <p:nvPr/>
        </p:nvSpPr>
        <p:spPr bwMode="auto">
          <a:xfrm>
            <a:off x="3275856" y="1988840"/>
            <a:ext cx="5616624" cy="2520280"/>
          </a:xfrm>
          <a:prstGeom prst="round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72000" tIns="45720" rIns="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zh-CN" altLang="en-US" sz="28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年轻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zh-CN" altLang="en-US" sz="2800" b="0" dirty="0" smtClean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缺少太古代年龄</a:t>
            </a:r>
            <a:endParaRPr lang="zh-CN" altLang="en-US" sz="2800" dirty="0">
              <a:solidFill>
                <a:schemeClr val="bg1"/>
              </a:solidFill>
              <a:latin typeface="黑体"/>
              <a:ea typeface="黑体"/>
              <a:cs typeface="黑体"/>
            </a:endParaRPr>
          </a:p>
          <a:p>
            <a:pPr algn="l"/>
            <a:r>
              <a:rPr lang="zh-CN" altLang="en-US" sz="28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减薄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sz="2800" b="0" dirty="0" smtClean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60</a:t>
            </a:r>
            <a:r>
              <a:rPr lang="en-US" altLang="zh-CN" sz="2800" b="0" dirty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-</a:t>
            </a:r>
            <a:r>
              <a:rPr lang="en-US" altLang="zh-CN" sz="2800" b="0" dirty="0" smtClean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80</a:t>
            </a:r>
            <a:r>
              <a:rPr lang="zh-CN" altLang="en-US" sz="2800" b="0" dirty="0" smtClean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公里</a:t>
            </a:r>
            <a:endParaRPr lang="zh-CN" altLang="en-US" sz="2800" b="0" dirty="0">
              <a:solidFill>
                <a:schemeClr val="bg1"/>
              </a:solidFill>
              <a:latin typeface="黑体"/>
              <a:ea typeface="黑体"/>
              <a:cs typeface="黑体"/>
            </a:endParaRPr>
          </a:p>
          <a:p>
            <a:pPr algn="l"/>
            <a:r>
              <a:rPr lang="zh-CN" altLang="en-US" sz="28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活动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zh-CN" altLang="en-US" sz="2800" b="0" dirty="0" smtClean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大量构造岩浆事件</a:t>
            </a:r>
            <a:endParaRPr lang="zh-CN" altLang="en-US" sz="2800" b="0" dirty="0">
              <a:solidFill>
                <a:schemeClr val="bg1"/>
              </a:solidFill>
              <a:latin typeface="黑体"/>
              <a:ea typeface="黑体"/>
              <a:cs typeface="黑体"/>
            </a:endParaRPr>
          </a:p>
          <a:p>
            <a:pPr algn="l"/>
            <a:r>
              <a:rPr lang="zh-CN" altLang="en-US" sz="28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饱满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zh-CN" altLang="en-US" sz="2800" b="0" dirty="0" smtClean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二辉橄榄岩</a:t>
            </a:r>
            <a:r>
              <a:rPr lang="zh-CN" alt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Arial Rounded MT Bold"/>
                <a:cs typeface="Arial Rounded MT Bold"/>
              </a:rPr>
              <a:t>Mg</a:t>
            </a:r>
            <a:r>
              <a:rPr lang="en-US" altLang="zh-CN" sz="2800" baseline="300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#</a:t>
            </a:r>
            <a:r>
              <a:rPr lang="en-US" altLang="zh-CN" sz="2800" dirty="0">
                <a:solidFill>
                  <a:schemeClr val="bg1"/>
                </a:solidFill>
                <a:latin typeface="Arial Rounded MT Bold"/>
                <a:cs typeface="Arial Rounded MT Bold"/>
              </a:rPr>
              <a:t>&lt;</a:t>
            </a:r>
            <a:r>
              <a:rPr lang="en-US" altLang="zh-CN" sz="28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92</a:t>
            </a:r>
            <a:endParaRPr lang="en-US" altLang="zh-CN" sz="2800" dirty="0">
              <a:solidFill>
                <a:schemeClr val="bg1"/>
              </a:solidFill>
              <a:latin typeface="Arial Rounded MT Bold"/>
              <a:cs typeface="Arial Rounded MT Bold"/>
            </a:endParaRPr>
          </a:p>
          <a:p>
            <a:pPr algn="l"/>
            <a:r>
              <a:rPr lang="zh-CN" altLang="en-US" sz="28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亏损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zh-CN" altLang="en-US" sz="2800" b="0" dirty="0" smtClean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低</a:t>
            </a:r>
            <a:r>
              <a:rPr lang="en-US" altLang="zh-CN" sz="2600" baseline="300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87</a:t>
            </a:r>
            <a:r>
              <a:rPr lang="en-US" altLang="zh-CN" sz="26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Sr</a:t>
            </a:r>
            <a:r>
              <a:rPr lang="en-US" altLang="zh-CN" sz="2600" dirty="0">
                <a:solidFill>
                  <a:schemeClr val="bg1"/>
                </a:solidFill>
                <a:latin typeface="Arial Rounded MT Bold"/>
                <a:cs typeface="Arial Rounded MT Bold"/>
              </a:rPr>
              <a:t>/</a:t>
            </a:r>
            <a:r>
              <a:rPr lang="en-US" altLang="zh-CN" sz="2600" baseline="30000" dirty="0">
                <a:solidFill>
                  <a:schemeClr val="bg1"/>
                </a:solidFill>
                <a:latin typeface="Arial Rounded MT Bold"/>
                <a:cs typeface="Arial Rounded MT Bold"/>
              </a:rPr>
              <a:t>86</a:t>
            </a:r>
            <a:r>
              <a:rPr lang="en-US" altLang="zh-CN" sz="2600" dirty="0">
                <a:solidFill>
                  <a:schemeClr val="bg1"/>
                </a:solidFill>
                <a:latin typeface="Arial Rounded MT Bold"/>
                <a:cs typeface="Arial Rounded MT Bold"/>
              </a:rPr>
              <a:t>Sr</a:t>
            </a:r>
            <a:r>
              <a:rPr lang="en-US" altLang="zh-CN" sz="2800" dirty="0">
                <a:solidFill>
                  <a:schemeClr val="bg1"/>
                </a:solidFill>
                <a:latin typeface="Arial Rounded MT Bold"/>
                <a:cs typeface="Arial Rounded MT Bold"/>
              </a:rPr>
              <a:t>, </a:t>
            </a:r>
            <a:r>
              <a:rPr lang="zh-CN" altLang="en-US" sz="2800" b="0" dirty="0" smtClean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高</a:t>
            </a:r>
            <a:r>
              <a:rPr lang="en-US" altLang="zh-CN" sz="2600" baseline="300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143</a:t>
            </a:r>
            <a:r>
              <a:rPr lang="en-US" altLang="zh-CN" sz="26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Nd</a:t>
            </a:r>
            <a:r>
              <a:rPr lang="en-US" altLang="zh-CN" sz="2600" dirty="0">
                <a:solidFill>
                  <a:schemeClr val="bg1"/>
                </a:solidFill>
                <a:latin typeface="Arial Rounded MT Bold"/>
                <a:cs typeface="Arial Rounded MT Bold"/>
              </a:rPr>
              <a:t>/</a:t>
            </a:r>
            <a:r>
              <a:rPr lang="en-US" altLang="zh-CN" sz="2600" baseline="300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144</a:t>
            </a:r>
            <a:r>
              <a:rPr lang="en-US" altLang="zh-CN" sz="26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Nd</a:t>
            </a:r>
            <a:endParaRPr lang="zh-CN" altLang="en-US" sz="2600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云形标注 2"/>
          <p:cNvSpPr/>
          <p:nvPr/>
        </p:nvSpPr>
        <p:spPr bwMode="auto">
          <a:xfrm>
            <a:off x="5220072" y="116632"/>
            <a:ext cx="3672408" cy="1008112"/>
          </a:xfrm>
          <a:prstGeom prst="cloudCallout">
            <a:avLst>
              <a:gd name="adj1" fmla="val -26212"/>
              <a:gd name="adj2" fmla="val 77897"/>
            </a:avLst>
          </a:prstGeom>
          <a:solidFill>
            <a:schemeClr val="accent6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45720" rIns="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新魏"/>
                <a:ea typeface="华文新魏"/>
                <a:cs typeface="华文新魏"/>
              </a:rPr>
              <a:t>克拉通破坏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419872" y="4524409"/>
            <a:ext cx="5357812" cy="1856919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spcBef>
                <a:spcPct val="50000"/>
              </a:spcBef>
              <a:buClr>
                <a:schemeClr val="hlink"/>
              </a:buClr>
              <a:buSzPct val="70000"/>
            </a:pPr>
            <a:r>
              <a:rPr lang="en-US" altLang="zh-CN" sz="1600" b="0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(e.g., Fan &amp; Hooper, 1989; Fan &amp; </a:t>
            </a:r>
            <a:r>
              <a:rPr lang="en-US" altLang="zh-CN" sz="1600" b="0" dirty="0" err="1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Menzies</a:t>
            </a:r>
            <a:r>
              <a:rPr lang="en-US" altLang="zh-CN" sz="1600" b="0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, 1992; Griffin et al., 1992, 1998; </a:t>
            </a:r>
            <a:r>
              <a:rPr lang="en-US" altLang="zh-CN" sz="1600" b="0" dirty="0" err="1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Menzies</a:t>
            </a:r>
            <a:r>
              <a:rPr lang="en-US" altLang="zh-CN" sz="1600" b="0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 et al., 1993; </a:t>
            </a:r>
            <a:r>
              <a:rPr lang="en-US" altLang="zh-CN" sz="1600" b="0" dirty="0" err="1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Xu</a:t>
            </a:r>
            <a:r>
              <a:rPr lang="en-US" altLang="zh-CN" sz="1600" b="0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 X. et al., 1998; </a:t>
            </a:r>
            <a:r>
              <a:rPr lang="en-US" altLang="zh-CN" sz="1600" b="0" dirty="0" err="1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Zheng</a:t>
            </a:r>
            <a:r>
              <a:rPr lang="en-US" altLang="zh-CN" sz="1600" b="0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 et al., 1998, 2001, 2006, 2007; </a:t>
            </a:r>
            <a:r>
              <a:rPr lang="en-US" altLang="zh-CN" sz="1600" b="0" dirty="0" err="1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Zheng</a:t>
            </a:r>
            <a:r>
              <a:rPr lang="en-US" altLang="zh-CN" sz="1600" b="0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, 1999; Fan et al., 2000; </a:t>
            </a:r>
            <a:r>
              <a:rPr lang="en-US" altLang="zh-CN" sz="1600" b="0" dirty="0" err="1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Xu</a:t>
            </a:r>
            <a:r>
              <a:rPr lang="en-US" altLang="zh-CN" sz="1600" b="0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 Y. et al., 2000, 2003, 2004; </a:t>
            </a:r>
            <a:r>
              <a:rPr lang="en-US" altLang="zh-CN" sz="1600" b="0" dirty="0" err="1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Xu</a:t>
            </a:r>
            <a:r>
              <a:rPr lang="en-US" altLang="zh-CN" sz="1600" b="0" dirty="0">
                <a:solidFill>
                  <a:srgbClr val="FFFFFF"/>
                </a:solidFill>
                <a:latin typeface="Arial"/>
                <a:ea typeface="宋体" pitchFamily="2" charset="-122"/>
                <a:cs typeface="Arial"/>
              </a:rPr>
              <a:t>, 2001; Wu et al., 2003, 2006; Rudnick et al., 2004; Ying et al., 2006; Zhang et al., 2009;…)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187624" y="3158936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 smtClean="0">
                <a:solidFill>
                  <a:srgbClr val="FFFFFF"/>
                </a:solidFill>
                <a:latin typeface="Arial Narrow"/>
                <a:cs typeface="Arial Narrow"/>
              </a:rPr>
              <a:t>LAB</a:t>
            </a:r>
            <a:endParaRPr kumimoji="1" lang="zh-CN" altLang="en-US" sz="160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77865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1660278"/>
            <a:ext cx="6281738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9" descr="Fig1-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939036" cy="260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-36512" y="3429000"/>
            <a:ext cx="3024336" cy="210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1" lang="zh-CN" altLang="en-US" sz="3000" dirty="0" smtClean="0">
                <a:solidFill>
                  <a:srgbClr val="FFFFFF"/>
                </a:solidFill>
                <a:latin typeface="黑体"/>
                <a:ea typeface="黑体"/>
                <a:cs typeface="黑体"/>
                <a:sym typeface="Wingdings 3" charset="0"/>
              </a:rPr>
              <a:t>华北</a:t>
            </a:r>
            <a:r>
              <a:rPr lang="zh-CN" altLang="en-US" sz="300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地震观测</a:t>
            </a:r>
            <a:endParaRPr lang="en-US" altLang="zh-CN" sz="3000" dirty="0" smtClean="0">
              <a:solidFill>
                <a:srgbClr val="FFFFFF"/>
              </a:solidFill>
              <a:latin typeface="黑体"/>
              <a:ea typeface="黑体"/>
              <a:cs typeface="黑体"/>
            </a:endParaRPr>
          </a:p>
          <a:p>
            <a:pPr>
              <a:spcBef>
                <a:spcPts val="2400"/>
              </a:spcBef>
            </a:pPr>
            <a:r>
              <a:rPr kumimoji="1" lang="zh-CN" altLang="en-US" sz="2400" dirty="0" smtClean="0">
                <a:solidFill>
                  <a:srgbClr val="FFFFFF"/>
                </a:solidFill>
                <a:latin typeface="华文新魏"/>
                <a:ea typeface="华文新魏"/>
                <a:cs typeface="华文新魏"/>
                <a:sym typeface="Wingdings 3" charset="0"/>
              </a:rPr>
              <a:t>密集流动台阵</a:t>
            </a:r>
            <a:endParaRPr kumimoji="1" lang="en-US" altLang="zh-CN" sz="2400" dirty="0" smtClean="0">
              <a:solidFill>
                <a:srgbClr val="FFFFFF"/>
              </a:solidFill>
              <a:latin typeface="华文新魏"/>
              <a:ea typeface="华文新魏"/>
              <a:cs typeface="华文新魏"/>
              <a:sym typeface="Wingdings 3" charset="0"/>
            </a:endParaRPr>
          </a:p>
          <a:p>
            <a:r>
              <a:rPr kumimoji="1" lang="en-US" altLang="zh-CN" sz="2800" dirty="0" smtClean="0">
                <a:solidFill>
                  <a:srgbClr val="FFFFFF"/>
                </a:solidFill>
                <a:latin typeface="Arial Rounded MT Bold"/>
                <a:ea typeface="华文新魏"/>
                <a:cs typeface="Arial Rounded MT Bold"/>
                <a:sym typeface="Wingdings 3" charset="0"/>
              </a:rPr>
              <a:t>+</a:t>
            </a:r>
          </a:p>
          <a:p>
            <a:r>
              <a:rPr kumimoji="1" lang="zh-CN" altLang="en-US" sz="2400" dirty="0" smtClean="0">
                <a:solidFill>
                  <a:srgbClr val="FFFFFF"/>
                </a:solidFill>
                <a:latin typeface="Arial Rounded MT Bold"/>
                <a:ea typeface="华文新魏"/>
                <a:cs typeface="Arial Rounded MT Bold"/>
                <a:sym typeface="Wingdings 3" charset="0"/>
              </a:rPr>
              <a:t>固定台网</a:t>
            </a:r>
            <a:endParaRPr kumimoji="1" lang="en-US" altLang="zh-CN" sz="2400" dirty="0">
              <a:solidFill>
                <a:srgbClr val="FFFFFF"/>
              </a:solidFill>
              <a:latin typeface="Arial Rounded MT Bold"/>
              <a:ea typeface="华文新魏"/>
              <a:cs typeface="Arial Rounded MT Bold"/>
              <a:sym typeface="Wingdings 3" charset="0"/>
            </a:endParaRPr>
          </a:p>
        </p:txBody>
      </p:sp>
      <p:sp>
        <p:nvSpPr>
          <p:cNvPr id="2" name="直角双向箭头 1"/>
          <p:cNvSpPr/>
          <p:nvPr/>
        </p:nvSpPr>
        <p:spPr bwMode="auto">
          <a:xfrm rot="16200000">
            <a:off x="4463988" y="584684"/>
            <a:ext cx="864096" cy="1368152"/>
          </a:xfrm>
          <a:prstGeom prst="leftUpArrow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833008" y="215660"/>
            <a:ext cx="4104456" cy="1167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200" dirty="0" smtClean="0">
                <a:solidFill>
                  <a:srgbClr val="FFFF7D"/>
                </a:solidFill>
                <a:latin typeface="黑体" pitchFamily="2" charset="-122"/>
                <a:ea typeface="黑体" pitchFamily="2" charset="-122"/>
                <a:sym typeface="Wingdings 3" pitchFamily="18" charset="2"/>
              </a:rPr>
              <a:t>岩石圈结构和性质</a:t>
            </a:r>
            <a:endParaRPr lang="en-US" altLang="zh-CN" sz="3200" dirty="0" smtClean="0">
              <a:solidFill>
                <a:srgbClr val="FFFF7D"/>
              </a:solidFill>
              <a:latin typeface="黑体" pitchFamily="2" charset="-122"/>
              <a:ea typeface="黑体" pitchFamily="2" charset="-122"/>
              <a:sym typeface="Wingdings 3" pitchFamily="18" charset="2"/>
            </a:endParaRPr>
          </a:p>
          <a:p>
            <a:pPr>
              <a:lnSpc>
                <a:spcPct val="110000"/>
              </a:lnSpc>
            </a:pPr>
            <a:r>
              <a:rPr lang="zh-CN" altLang="en-US" sz="3200" dirty="0" smtClean="0">
                <a:solidFill>
                  <a:srgbClr val="FFFF7D"/>
                </a:solidFill>
                <a:latin typeface="黑体" pitchFamily="2" charset="-122"/>
                <a:ea typeface="黑体" pitchFamily="2" charset="-122"/>
                <a:sym typeface="Wingdings 3" pitchFamily="18" charset="2"/>
              </a:rPr>
              <a:t>连续空间变化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1753267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167"/>
          <p:cNvSpPr>
            <a:spLocks noChangeArrowheads="1"/>
          </p:cNvSpPr>
          <p:nvPr/>
        </p:nvSpPr>
        <p:spPr bwMode="auto">
          <a:xfrm>
            <a:off x="255698" y="1098826"/>
            <a:ext cx="3380198" cy="5847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42925" indent="-542925" algn="l" eaLnBrk="0" hangingPunct="0"/>
            <a:r>
              <a:rPr kumimoji="1" lang="zh-CN" altLang="en-US" sz="3200" b="0" dirty="0" smtClean="0">
                <a:solidFill>
                  <a:schemeClr val="bg1"/>
                </a:solidFill>
                <a:ea typeface="华文新魏" pitchFamily="2" charset="-122"/>
                <a:sym typeface="Wingdings 3" pitchFamily="18" charset="2"/>
              </a:rPr>
              <a:t> </a:t>
            </a:r>
            <a:r>
              <a:rPr kumimoji="1" lang="zh-CN" altLang="en-US" sz="3200" b="0" dirty="0" smtClean="0">
                <a:solidFill>
                  <a:srgbClr val="FFFF7D"/>
                </a:solidFill>
                <a:latin typeface="黑体" pitchFamily="2" charset="-122"/>
                <a:ea typeface="黑体" pitchFamily="2" charset="-122"/>
                <a:sym typeface="Wingdings 3" pitchFamily="18" charset="2"/>
              </a:rPr>
              <a:t>岩石圈厚度</a:t>
            </a:r>
            <a:endParaRPr kumimoji="1" lang="zh-CN" altLang="en-US" sz="3200" b="0" dirty="0">
              <a:solidFill>
                <a:srgbClr val="FFFF7D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50" name="AutoShape 168"/>
          <p:cNvSpPr>
            <a:spLocks noChangeArrowheads="1"/>
          </p:cNvSpPr>
          <p:nvPr/>
        </p:nvSpPr>
        <p:spPr bwMode="auto">
          <a:xfrm>
            <a:off x="251520" y="274158"/>
            <a:ext cx="2736304" cy="783193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99CCFF"/>
            </a:solidFill>
            <a:round/>
            <a:headEnd/>
            <a:tailEnd/>
          </a:ln>
        </p:spPr>
        <p:txBody>
          <a:bodyPr wrap="square" lIns="0" rIns="0" anchor="ctr">
            <a:spAutoFit/>
          </a:bodyPr>
          <a:lstStyle/>
          <a:p>
            <a:pPr algn="ctr"/>
            <a:r>
              <a:rPr lang="en-US" altLang="zh-CN" sz="3600" dirty="0" smtClean="0">
                <a:solidFill>
                  <a:schemeClr val="bg1"/>
                </a:solidFill>
                <a:latin typeface="Arial Narrow"/>
                <a:ea typeface="华文新魏" pitchFamily="2" charset="-122"/>
                <a:cs typeface="Arial Narrow"/>
              </a:rPr>
              <a:t>LAB</a:t>
            </a:r>
            <a:r>
              <a:rPr lang="zh-CN" altLang="en-US" sz="4000" b="0" dirty="0" smtClean="0">
                <a:solidFill>
                  <a:schemeClr val="bg1"/>
                </a:solidFill>
                <a:ea typeface="华文新魏" pitchFamily="2" charset="-122"/>
                <a:cs typeface="Arial" pitchFamily="34" charset="0"/>
              </a:rPr>
              <a:t>深度</a:t>
            </a:r>
            <a:endParaRPr lang="zh-CN" altLang="en-US" sz="4000" b="0" dirty="0">
              <a:solidFill>
                <a:schemeClr val="bg1"/>
              </a:solidFill>
              <a:ea typeface="华文新魏" pitchFamily="2" charset="-122"/>
              <a:cs typeface="Arial" pitchFamily="34" charset="0"/>
            </a:endParaRPr>
          </a:p>
        </p:txBody>
      </p:sp>
      <p:grpSp>
        <p:nvGrpSpPr>
          <p:cNvPr id="2" name="组 1"/>
          <p:cNvGrpSpPr/>
          <p:nvPr/>
        </p:nvGrpSpPr>
        <p:grpSpPr>
          <a:xfrm>
            <a:off x="467544" y="2325389"/>
            <a:ext cx="4248472" cy="4271963"/>
            <a:chOff x="4860032" y="2492896"/>
            <a:chExt cx="4248472" cy="4271963"/>
          </a:xfrm>
        </p:grpSpPr>
        <p:grpSp>
          <p:nvGrpSpPr>
            <p:cNvPr id="3" name="组 2"/>
            <p:cNvGrpSpPr/>
            <p:nvPr/>
          </p:nvGrpSpPr>
          <p:grpSpPr>
            <a:xfrm>
              <a:off x="4860032" y="2492896"/>
              <a:ext cx="4248472" cy="4271963"/>
              <a:chOff x="381000" y="2209800"/>
              <a:chExt cx="4248472" cy="4271963"/>
            </a:xfrm>
          </p:grpSpPr>
          <p:pic>
            <p:nvPicPr>
              <p:cNvPr id="5" name="Picture 19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" y="2209800"/>
                <a:ext cx="4114800" cy="427196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sp>
            <p:nvSpPr>
              <p:cNvPr id="6" name="Text Box 24"/>
              <p:cNvSpPr txBox="1">
                <a:spLocks noChangeArrowheads="1"/>
              </p:cNvSpPr>
              <p:nvPr/>
            </p:nvSpPr>
            <p:spPr bwMode="auto">
              <a:xfrm>
                <a:off x="2762125" y="2235978"/>
                <a:ext cx="1867347" cy="646112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800" b="1" dirty="0">
                    <a:solidFill>
                      <a:srgbClr val="000000"/>
                    </a:solidFill>
                    <a:latin typeface="Arial Narrow"/>
                    <a:ea typeface="楷体_GB2312" pitchFamily="49" charset="-122"/>
                    <a:cs typeface="Arial Narrow"/>
                  </a:rPr>
                  <a:t>ENCC profiles</a:t>
                </a:r>
                <a:r>
                  <a:rPr lang="en-US" altLang="zh-CN" sz="1800" b="1" dirty="0" smtClean="0">
                    <a:solidFill>
                      <a:srgbClr val="000000"/>
                    </a:solidFill>
                    <a:latin typeface="Arial Narrow"/>
                    <a:ea typeface="楷体_GB2312" pitchFamily="49" charset="-122"/>
                    <a:cs typeface="Arial Narrow"/>
                  </a:rPr>
                  <a:t>:</a:t>
                </a:r>
              </a:p>
              <a:p>
                <a:r>
                  <a:rPr lang="en-US" altLang="zh-CN" dirty="0" smtClean="0">
                    <a:solidFill>
                      <a:srgbClr val="000000"/>
                    </a:solidFill>
                    <a:latin typeface="Arial Narrow"/>
                    <a:ea typeface="楷体_GB2312" pitchFamily="49" charset="-122"/>
                    <a:cs typeface="Arial Narrow"/>
                  </a:rPr>
                  <a:t>E1</a:t>
                </a:r>
                <a:r>
                  <a:rPr lang="en-US" altLang="zh-CN" sz="1800" b="1" dirty="0" smtClean="0">
                    <a:solidFill>
                      <a:srgbClr val="000000"/>
                    </a:solidFill>
                    <a:latin typeface="Arial Narrow"/>
                    <a:ea typeface="楷体_GB2312" pitchFamily="49" charset="-122"/>
                    <a:cs typeface="Arial Narrow"/>
                  </a:rPr>
                  <a:t> </a:t>
                </a:r>
                <a:r>
                  <a:rPr lang="en-US" altLang="zh-CN" sz="1800" b="1" dirty="0">
                    <a:solidFill>
                      <a:srgbClr val="000000"/>
                    </a:solidFill>
                    <a:latin typeface="Arial Narrow"/>
                    <a:ea typeface="楷体_GB2312" pitchFamily="49" charset="-122"/>
                    <a:cs typeface="Arial Narrow"/>
                  </a:rPr>
                  <a:t>– </a:t>
                </a:r>
                <a:r>
                  <a:rPr lang="en-US" altLang="zh-CN" sz="1800" b="1" dirty="0" smtClean="0">
                    <a:solidFill>
                      <a:srgbClr val="000000"/>
                    </a:solidFill>
                    <a:latin typeface="Arial Narrow"/>
                    <a:ea typeface="楷体_GB2312" pitchFamily="49" charset="-122"/>
                    <a:cs typeface="Arial Narrow"/>
                  </a:rPr>
                  <a:t>E4</a:t>
                </a:r>
                <a:endParaRPr lang="en-US" altLang="zh-CN" sz="1800" b="1" dirty="0">
                  <a:solidFill>
                    <a:srgbClr val="000000"/>
                  </a:solidFill>
                  <a:latin typeface="Arial Narrow"/>
                  <a:ea typeface="楷体_GB2312" pitchFamily="49" charset="-122"/>
                  <a:cs typeface="Arial Narrow"/>
                  <a:sym typeface="Symbol" pitchFamily="18" charset="2"/>
                </a:endParaRPr>
              </a:p>
            </p:txBody>
          </p:sp>
          <p:sp>
            <p:nvSpPr>
              <p:cNvPr id="7" name="TextBox 24"/>
              <p:cNvSpPr txBox="1">
                <a:spLocks noChangeArrowheads="1"/>
              </p:cNvSpPr>
              <p:nvPr/>
            </p:nvSpPr>
            <p:spPr bwMode="auto">
              <a:xfrm>
                <a:off x="2442208" y="5608638"/>
                <a:ext cx="5411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dirty="0" smtClean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E1</a:t>
                </a:r>
                <a:endParaRPr lang="zh-CN" altLang="en-US" b="1" dirty="0">
                  <a:solidFill>
                    <a:srgbClr val="000000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8" name="TextBox 26"/>
              <p:cNvSpPr txBox="1">
                <a:spLocks noChangeArrowheads="1"/>
              </p:cNvSpPr>
              <p:nvPr/>
            </p:nvSpPr>
            <p:spPr bwMode="auto">
              <a:xfrm>
                <a:off x="3042988" y="4943443"/>
                <a:ext cx="6413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dirty="0" smtClean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E2</a:t>
                </a:r>
                <a:endParaRPr lang="zh-CN" altLang="en-US" b="1" dirty="0">
                  <a:solidFill>
                    <a:srgbClr val="000000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9" name="TextBox 29"/>
              <p:cNvSpPr txBox="1">
                <a:spLocks noChangeArrowheads="1"/>
              </p:cNvSpPr>
              <p:nvPr/>
            </p:nvSpPr>
            <p:spPr bwMode="auto">
              <a:xfrm>
                <a:off x="3382823" y="3568660"/>
                <a:ext cx="59857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dirty="0" smtClean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E3</a:t>
                </a:r>
                <a:endParaRPr lang="zh-CN" altLang="en-US" b="1" dirty="0">
                  <a:solidFill>
                    <a:srgbClr val="000000"/>
                  </a:solidFill>
                  <a:latin typeface="Arial Narrow"/>
                  <a:cs typeface="Arial Narrow"/>
                </a:endParaRPr>
              </a:p>
            </p:txBody>
          </p:sp>
        </p:grpSp>
        <p:sp>
          <p:nvSpPr>
            <p:cNvPr id="4" name="TextBox 29"/>
            <p:cNvSpPr txBox="1">
              <a:spLocks noChangeArrowheads="1"/>
            </p:cNvSpPr>
            <p:nvPr/>
          </p:nvSpPr>
          <p:spPr bwMode="auto">
            <a:xfrm>
              <a:off x="8181359" y="5003884"/>
              <a:ext cx="59857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dirty="0" smtClean="0">
                  <a:solidFill>
                    <a:srgbClr val="000000"/>
                  </a:solidFill>
                  <a:latin typeface="Arial Narrow"/>
                  <a:cs typeface="Arial Narrow"/>
                </a:rPr>
                <a:t>E4</a:t>
              </a:r>
              <a:endParaRPr lang="zh-CN" altLang="en-US" b="1" dirty="0">
                <a:solidFill>
                  <a:srgbClr val="000000"/>
                </a:solidFill>
                <a:latin typeface="Arial Narrow"/>
                <a:cs typeface="Arial Narrow"/>
              </a:endParaRPr>
            </a:p>
          </p:txBody>
        </p:sp>
      </p:grp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724128" y="6514314"/>
            <a:ext cx="3312367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00" b="0" dirty="0">
                <a:solidFill>
                  <a:schemeClr val="bg1"/>
                </a:solidFill>
              </a:rPr>
              <a:t>Chen et al., JGR, 2006</a:t>
            </a:r>
            <a:r>
              <a:rPr lang="en-US" altLang="zh-CN" sz="1400" b="0" dirty="0" smtClean="0">
                <a:solidFill>
                  <a:schemeClr val="bg1"/>
                </a:solidFill>
              </a:rPr>
              <a:t>; </a:t>
            </a:r>
            <a:r>
              <a:rPr lang="en-US" altLang="zh-CN" sz="1400" b="0" dirty="0">
                <a:solidFill>
                  <a:schemeClr val="bg1"/>
                </a:solidFill>
              </a:rPr>
              <a:t>EPSL, 2008</a:t>
            </a:r>
          </a:p>
        </p:txBody>
      </p:sp>
      <p:grpSp>
        <p:nvGrpSpPr>
          <p:cNvPr id="11" name="组合 31"/>
          <p:cNvGrpSpPr/>
          <p:nvPr/>
        </p:nvGrpSpPr>
        <p:grpSpPr>
          <a:xfrm>
            <a:off x="2555776" y="437338"/>
            <a:ext cx="6192688" cy="5934105"/>
            <a:chOff x="2165444" y="454028"/>
            <a:chExt cx="6192688" cy="5934105"/>
          </a:xfrm>
        </p:grpSpPr>
        <p:pic>
          <p:nvPicPr>
            <p:cNvPr id="12" name="Picture 12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120" t="-2499" r="-1120" b="-1666"/>
            <a:stretch>
              <a:fillRect/>
            </a:stretch>
          </p:blipFill>
          <p:spPr bwMode="auto">
            <a:xfrm>
              <a:off x="2669500" y="454028"/>
              <a:ext cx="2693760" cy="1849540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</p:pic>
        <p:pic>
          <p:nvPicPr>
            <p:cNvPr id="13" name="Picture 128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674"/>
            <a:stretch>
              <a:fillRect/>
            </a:stretch>
          </p:blipFill>
          <p:spPr bwMode="auto">
            <a:xfrm>
              <a:off x="5707044" y="2744774"/>
              <a:ext cx="2651088" cy="1771200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</p:pic>
        <p:pic>
          <p:nvPicPr>
            <p:cNvPr id="14" name="Picture 131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2862"/>
            <a:stretch/>
          </p:blipFill>
          <p:spPr bwMode="auto">
            <a:xfrm>
              <a:off x="4614618" y="4616982"/>
              <a:ext cx="2710194" cy="1771151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</p:pic>
        <p:pic>
          <p:nvPicPr>
            <p:cNvPr id="21" name="Picture 130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832" r="-1120"/>
            <a:stretch>
              <a:fillRect/>
            </a:stretch>
          </p:blipFill>
          <p:spPr bwMode="auto">
            <a:xfrm>
              <a:off x="5477264" y="793842"/>
              <a:ext cx="2736852" cy="1806578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</p:pic>
        <p:sp>
          <p:nvSpPr>
            <p:cNvPr id="16" name="Line 132"/>
            <p:cNvSpPr>
              <a:spLocks noChangeShapeType="1"/>
            </p:cNvSpPr>
            <p:nvPr/>
          </p:nvSpPr>
          <p:spPr bwMode="auto">
            <a:xfrm flipV="1">
              <a:off x="2165444" y="2096702"/>
              <a:ext cx="648072" cy="2069068"/>
            </a:xfrm>
            <a:prstGeom prst="line">
              <a:avLst/>
            </a:prstGeom>
            <a:noFill/>
            <a:ln w="3175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 wrap="square">
              <a:spAutoFit/>
            </a:bodyPr>
            <a:lstStyle/>
            <a:p>
              <a:endParaRPr lang="zh-CN" altLang="en-US"/>
            </a:p>
          </p:txBody>
        </p:sp>
        <p:sp>
          <p:nvSpPr>
            <p:cNvPr id="17" name="Line 134"/>
            <p:cNvSpPr>
              <a:spLocks noChangeShapeType="1"/>
            </p:cNvSpPr>
            <p:nvPr/>
          </p:nvSpPr>
          <p:spPr bwMode="auto">
            <a:xfrm flipV="1">
              <a:off x="3416604" y="5670080"/>
              <a:ext cx="1369054" cy="196861"/>
            </a:xfrm>
            <a:prstGeom prst="line">
              <a:avLst/>
            </a:prstGeom>
            <a:noFill/>
            <a:ln w="3175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 wrap="square">
              <a:spAutoFit/>
            </a:bodyPr>
            <a:lstStyle/>
            <a:p>
              <a:endParaRPr lang="zh-CN" altLang="en-US"/>
            </a:p>
          </p:txBody>
        </p:sp>
        <p:sp>
          <p:nvSpPr>
            <p:cNvPr id="18" name="Line 133"/>
            <p:cNvSpPr>
              <a:spLocks noChangeShapeType="1"/>
            </p:cNvSpPr>
            <p:nvPr/>
          </p:nvSpPr>
          <p:spPr bwMode="auto">
            <a:xfrm flipV="1">
              <a:off x="3101548" y="4040918"/>
              <a:ext cx="2808312" cy="412884"/>
            </a:xfrm>
            <a:prstGeom prst="line">
              <a:avLst/>
            </a:prstGeom>
            <a:noFill/>
            <a:ln w="3175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 wrap="square">
              <a:spAutoFit/>
            </a:bodyPr>
            <a:lstStyle/>
            <a:p>
              <a:endParaRPr lang="zh-CN" altLang="en-US"/>
            </a:p>
          </p:txBody>
        </p:sp>
        <p:sp>
          <p:nvSpPr>
            <p:cNvPr id="19" name="Line 135"/>
            <p:cNvSpPr>
              <a:spLocks noChangeShapeType="1"/>
            </p:cNvSpPr>
            <p:nvPr/>
          </p:nvSpPr>
          <p:spPr bwMode="auto">
            <a:xfrm flipV="1">
              <a:off x="3245564" y="2168710"/>
              <a:ext cx="2448271" cy="1637020"/>
            </a:xfrm>
            <a:prstGeom prst="line">
              <a:avLst/>
            </a:prstGeom>
            <a:noFill/>
            <a:ln w="3175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 wrap="square">
              <a:spAutoFit/>
            </a:bodyPr>
            <a:lstStyle/>
            <a:p>
              <a:endParaRPr lang="zh-CN" altLang="en-US"/>
            </a:p>
          </p:txBody>
        </p:sp>
      </p:grpSp>
      <p:grpSp>
        <p:nvGrpSpPr>
          <p:cNvPr id="24" name="组合 40"/>
          <p:cNvGrpSpPr>
            <a:grpSpLocks/>
          </p:cNvGrpSpPr>
          <p:nvPr/>
        </p:nvGrpSpPr>
        <p:grpSpPr bwMode="auto">
          <a:xfrm>
            <a:off x="7602648" y="4631770"/>
            <a:ext cx="1073808" cy="657414"/>
            <a:chOff x="7804186" y="4815633"/>
            <a:chExt cx="1073808" cy="657414"/>
          </a:xfrm>
        </p:grpSpPr>
        <p:grpSp>
          <p:nvGrpSpPr>
            <p:cNvPr id="25" name="组合 39"/>
            <p:cNvGrpSpPr>
              <a:grpSpLocks/>
            </p:cNvGrpSpPr>
            <p:nvPr/>
          </p:nvGrpSpPr>
          <p:grpSpPr bwMode="auto">
            <a:xfrm>
              <a:off x="7804186" y="5103715"/>
              <a:ext cx="1073808" cy="369332"/>
              <a:chOff x="7804186" y="5103715"/>
              <a:chExt cx="1073808" cy="369332"/>
            </a:xfrm>
          </p:grpSpPr>
          <p:sp>
            <p:nvSpPr>
              <p:cNvPr id="29" name="AutoShape 13"/>
              <p:cNvSpPr>
                <a:spLocks noChangeArrowheads="1"/>
              </p:cNvSpPr>
              <p:nvPr/>
            </p:nvSpPr>
            <p:spPr bwMode="auto">
              <a:xfrm>
                <a:off x="7804186" y="5229713"/>
                <a:ext cx="307975" cy="79375"/>
              </a:xfrm>
              <a:prstGeom prst="leftArrow">
                <a:avLst>
                  <a:gd name="adj1" fmla="val 50000"/>
                  <a:gd name="adj2" fmla="val 97000"/>
                </a:avLst>
              </a:prstGeom>
              <a:solidFill>
                <a:srgbClr val="FF9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0" name="Text Box 14"/>
              <p:cNvSpPr txBox="1">
                <a:spLocks noChangeArrowheads="1"/>
              </p:cNvSpPr>
              <p:nvPr/>
            </p:nvSpPr>
            <p:spPr bwMode="auto">
              <a:xfrm>
                <a:off x="8065194" y="5103715"/>
                <a:ext cx="8128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altLang="zh-CN" b="1" dirty="0">
                    <a:solidFill>
                      <a:schemeClr val="bg1"/>
                    </a:solidFill>
                    <a:latin typeface="Arial Narrow"/>
                    <a:ea typeface="华文新魏" pitchFamily="2" charset="-122"/>
                    <a:cs typeface="Arial Narrow"/>
                  </a:rPr>
                  <a:t>LAB</a:t>
                </a:r>
              </a:p>
            </p:txBody>
          </p:sp>
        </p:grpSp>
        <p:grpSp>
          <p:nvGrpSpPr>
            <p:cNvPr id="26" name="组合 38"/>
            <p:cNvGrpSpPr>
              <a:grpSpLocks/>
            </p:cNvGrpSpPr>
            <p:nvPr/>
          </p:nvGrpSpPr>
          <p:grpSpPr bwMode="auto">
            <a:xfrm>
              <a:off x="7804186" y="4815633"/>
              <a:ext cx="1035136" cy="369332"/>
              <a:chOff x="7804186" y="4815633"/>
              <a:chExt cx="1035136" cy="369332"/>
            </a:xfrm>
          </p:grpSpPr>
          <p:sp>
            <p:nvSpPr>
              <p:cNvPr id="27" name="Text Box 12"/>
              <p:cNvSpPr txBox="1">
                <a:spLocks noChangeArrowheads="1"/>
              </p:cNvSpPr>
              <p:nvPr/>
            </p:nvSpPr>
            <p:spPr bwMode="auto">
              <a:xfrm>
                <a:off x="8063035" y="4815633"/>
                <a:ext cx="7762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altLang="zh-CN" b="1" dirty="0" err="1">
                    <a:solidFill>
                      <a:schemeClr val="bg1"/>
                    </a:solidFill>
                    <a:latin typeface="Arial Narrow"/>
                    <a:ea typeface="华文新魏" pitchFamily="2" charset="-122"/>
                    <a:cs typeface="Arial Narrow"/>
                  </a:rPr>
                  <a:t>Moho</a:t>
                </a:r>
                <a:endParaRPr lang="en-US" altLang="zh-CN" b="1" dirty="0">
                  <a:solidFill>
                    <a:schemeClr val="bg1"/>
                  </a:solidFill>
                  <a:latin typeface="Arial Narrow"/>
                  <a:ea typeface="华文新魏" pitchFamily="2" charset="-122"/>
                  <a:cs typeface="Arial Narrow"/>
                </a:endParaRPr>
              </a:p>
            </p:txBody>
          </p:sp>
          <p:sp>
            <p:nvSpPr>
              <p:cNvPr id="28" name="AutoShape 15"/>
              <p:cNvSpPr>
                <a:spLocks noChangeArrowheads="1"/>
              </p:cNvSpPr>
              <p:nvPr/>
            </p:nvSpPr>
            <p:spPr bwMode="auto">
              <a:xfrm>
                <a:off x="7804186" y="5005388"/>
                <a:ext cx="307975" cy="80963"/>
              </a:xfrm>
              <a:prstGeom prst="leftArrow">
                <a:avLst>
                  <a:gd name="adj1" fmla="val 50000"/>
                  <a:gd name="adj2" fmla="val 95097"/>
                </a:avLst>
              </a:prstGeom>
              <a:solidFill>
                <a:srgbClr val="FF9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32" name="矩形 31"/>
          <p:cNvSpPr/>
          <p:nvPr/>
        </p:nvSpPr>
        <p:spPr>
          <a:xfrm>
            <a:off x="5868144" y="155966"/>
            <a:ext cx="3024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华北东部剖面</a:t>
            </a:r>
            <a:endParaRPr lang="en-US" altLang="zh-CN" sz="2800" dirty="0">
              <a:solidFill>
                <a:srgbClr val="FFFF7D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33" name="矩形 41"/>
          <p:cNvSpPr>
            <a:spLocks noChangeArrowheads="1"/>
          </p:cNvSpPr>
          <p:nvPr/>
        </p:nvSpPr>
        <p:spPr bwMode="auto">
          <a:xfrm>
            <a:off x="179512" y="1772816"/>
            <a:ext cx="28803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  <a:latin typeface="Arial Narrow"/>
                <a:ea typeface="黑体"/>
                <a:cs typeface="Arial Narrow"/>
              </a:rPr>
              <a:t>(S-RF</a:t>
            </a:r>
            <a:r>
              <a:rPr lang="zh-CN" altLang="en-US" sz="2000" dirty="0" smtClean="0">
                <a:solidFill>
                  <a:schemeClr val="bg1"/>
                </a:solidFill>
                <a:latin typeface="华文新魏"/>
                <a:ea typeface="华文新魏"/>
                <a:cs typeface="华文新魏"/>
              </a:rPr>
              <a:t>波动方</a:t>
            </a:r>
            <a:r>
              <a:rPr lang="zh-CN" altLang="en-US" sz="2000" dirty="0">
                <a:solidFill>
                  <a:schemeClr val="bg1"/>
                </a:solidFill>
                <a:latin typeface="华文新魏"/>
                <a:ea typeface="华文新魏"/>
                <a:cs typeface="华文新魏"/>
              </a:rPr>
              <a:t>程</a:t>
            </a:r>
            <a:r>
              <a:rPr lang="zh-CN" altLang="en-US" sz="2000" dirty="0" smtClean="0">
                <a:solidFill>
                  <a:schemeClr val="bg1"/>
                </a:solidFill>
                <a:latin typeface="华文新魏"/>
                <a:ea typeface="华文新魏"/>
                <a:cs typeface="华文新魏"/>
              </a:rPr>
              <a:t>偏移</a:t>
            </a:r>
            <a:r>
              <a:rPr lang="en-US" altLang="zh-CN" sz="2000" dirty="0" smtClean="0">
                <a:solidFill>
                  <a:schemeClr val="bg1"/>
                </a:solidFill>
                <a:latin typeface="Arial Narrow"/>
                <a:ea typeface="黑体"/>
                <a:cs typeface="Arial Narrow"/>
              </a:rPr>
              <a:t>)</a:t>
            </a:r>
            <a:endParaRPr lang="en-US" altLang="zh-CN" sz="2000" dirty="0">
              <a:solidFill>
                <a:schemeClr val="bg1"/>
              </a:solidFill>
              <a:latin typeface="Arial Narrow"/>
              <a:ea typeface="黑体"/>
              <a:cs typeface="Arial Narrow"/>
            </a:endParaRPr>
          </a:p>
        </p:txBody>
      </p:sp>
      <p:grpSp>
        <p:nvGrpSpPr>
          <p:cNvPr id="48" name="组 47"/>
          <p:cNvGrpSpPr/>
          <p:nvPr/>
        </p:nvGrpSpPr>
        <p:grpSpPr>
          <a:xfrm>
            <a:off x="239435" y="2743066"/>
            <a:ext cx="5700717" cy="1910070"/>
            <a:chOff x="3060248" y="4543265"/>
            <a:chExt cx="5700717" cy="1910070"/>
          </a:xfrm>
        </p:grpSpPr>
        <p:grpSp>
          <p:nvGrpSpPr>
            <p:cNvPr id="35" name="组 34"/>
            <p:cNvGrpSpPr>
              <a:grpSpLocks noChangeAspect="1"/>
            </p:cNvGrpSpPr>
            <p:nvPr/>
          </p:nvGrpSpPr>
          <p:grpSpPr>
            <a:xfrm>
              <a:off x="3060248" y="4543265"/>
              <a:ext cx="5700717" cy="1910070"/>
              <a:chOff x="323528" y="1628800"/>
              <a:chExt cx="6786568" cy="2448273"/>
            </a:xfrm>
          </p:grpSpPr>
          <p:grpSp>
            <p:nvGrpSpPr>
              <p:cNvPr id="36" name="组合 41"/>
              <p:cNvGrpSpPr/>
              <p:nvPr/>
            </p:nvGrpSpPr>
            <p:grpSpPr>
              <a:xfrm>
                <a:off x="323528" y="1628800"/>
                <a:ext cx="6786568" cy="2448273"/>
                <a:chOff x="799871" y="704151"/>
                <a:chExt cx="5742906" cy="1933575"/>
              </a:xfrm>
            </p:grpSpPr>
            <p:pic>
              <p:nvPicPr>
                <p:cNvPr id="44" name="Picture 7" descr="image_ispTLaz90_yb5-65vnt30xb100_f03_myrf_f0"/>
                <p:cNvPicPr>
                  <a:picLocks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4285" r="5452"/>
                <a:stretch>
                  <a:fillRect/>
                </a:stretch>
              </p:blipFill>
              <p:spPr bwMode="auto">
                <a:xfrm>
                  <a:off x="3541917" y="704152"/>
                  <a:ext cx="3000860" cy="192419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6" descr="image-PRF_ispTLaz90_yb5-15nt10xb30v_f1_myrf_f1"/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9871" y="704151"/>
                  <a:ext cx="2971800" cy="19335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39" name="组 38"/>
              <p:cNvGrpSpPr/>
              <p:nvPr/>
            </p:nvGrpSpPr>
            <p:grpSpPr>
              <a:xfrm>
                <a:off x="3132087" y="2637002"/>
                <a:ext cx="1484897" cy="754133"/>
                <a:chOff x="3132087" y="2637002"/>
                <a:chExt cx="1484897" cy="754133"/>
              </a:xfrm>
            </p:grpSpPr>
            <p:sp>
              <p:nvSpPr>
                <p:cNvPr id="40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4040920" y="2663932"/>
                  <a:ext cx="576064" cy="43204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square">
                  <a:spAutoFit/>
                </a:bodyPr>
                <a:lstStyle/>
                <a:p>
                  <a:endParaRPr lang="zh-CN" altLang="en-US"/>
                </a:p>
              </p:txBody>
            </p:sp>
            <p:grpSp>
              <p:nvGrpSpPr>
                <p:cNvPr id="41" name="Group 93"/>
                <p:cNvGrpSpPr>
                  <a:grpSpLocks/>
                </p:cNvGrpSpPr>
                <p:nvPr/>
              </p:nvGrpSpPr>
              <p:grpSpPr bwMode="auto">
                <a:xfrm>
                  <a:off x="3132087" y="2637002"/>
                  <a:ext cx="1080245" cy="754133"/>
                  <a:chOff x="4415" y="2304"/>
                  <a:chExt cx="723" cy="503"/>
                </a:xfrm>
              </p:grpSpPr>
              <p:sp>
                <p:nvSpPr>
                  <p:cNvPr id="42" name="Line 74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4415" y="2304"/>
                    <a:ext cx="423" cy="288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square">
                    <a:sp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43" name="Rectangle 75"/>
                  <p:cNvSpPr>
                    <a:spLocks noChangeArrowheads="1"/>
                  </p:cNvSpPr>
                  <p:nvPr/>
                </p:nvSpPr>
                <p:spPr bwMode="auto">
                  <a:xfrm>
                    <a:off x="4704" y="2592"/>
                    <a:ext cx="434" cy="215"/>
                  </a:xfrm>
                  <a:prstGeom prst="rect">
                    <a:avLst/>
                  </a:prstGeom>
                  <a:solidFill>
                    <a:srgbClr val="4D4D4D"/>
                  </a:solidFill>
                  <a:ln w="12700" cap="sq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square" lIns="36000" tIns="18000" rIns="36000" bIns="18000">
                    <a:spAutoFit/>
                  </a:bodyPr>
                  <a:lstStyle/>
                  <a:p>
                    <a:r>
                      <a:rPr lang="en-US" altLang="zh-CN" sz="1400" b="0" dirty="0">
                        <a:solidFill>
                          <a:schemeClr val="bg1"/>
                        </a:solidFill>
                        <a:latin typeface="Arial Narrow"/>
                        <a:ea typeface="黑体" pitchFamily="2" charset="-122"/>
                        <a:cs typeface="Arial Narrow"/>
                      </a:rPr>
                      <a:t>LAB</a:t>
                    </a:r>
                    <a:endParaRPr lang="zh-CN" altLang="en-US" sz="1400" b="0" dirty="0">
                      <a:solidFill>
                        <a:schemeClr val="bg1"/>
                      </a:solidFill>
                      <a:latin typeface="Arial Narrow"/>
                      <a:ea typeface="黑体" pitchFamily="2" charset="-122"/>
                      <a:cs typeface="Arial Narrow"/>
                    </a:endParaRPr>
                  </a:p>
                </p:txBody>
              </p:sp>
            </p:grpSp>
          </p:grpSp>
        </p:grpSp>
        <p:sp>
          <p:nvSpPr>
            <p:cNvPr id="46" name="矩形 45"/>
            <p:cNvSpPr/>
            <p:nvPr/>
          </p:nvSpPr>
          <p:spPr>
            <a:xfrm>
              <a:off x="3340039" y="5877272"/>
              <a:ext cx="65589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solidFill>
                    <a:srgbClr val="CC0000"/>
                  </a:solidFill>
                  <a:latin typeface="Arial Narrow"/>
                  <a:ea typeface="黑体" pitchFamily="2" charset="-122"/>
                  <a:cs typeface="Arial Narrow"/>
                </a:rPr>
                <a:t>P-</a:t>
              </a:r>
              <a:r>
                <a:rPr lang="en-US" altLang="zh-CN" sz="1600" dirty="0" smtClean="0">
                  <a:solidFill>
                    <a:srgbClr val="CC0000"/>
                  </a:solidFill>
                  <a:latin typeface="Arial Narrow"/>
                  <a:ea typeface="黑体" pitchFamily="2" charset="-122"/>
                  <a:cs typeface="Arial Narrow"/>
                </a:rPr>
                <a:t>RF</a:t>
              </a:r>
              <a:endParaRPr lang="zh-CN" altLang="en-US" sz="1600" dirty="0">
                <a:solidFill>
                  <a:srgbClr val="CC0000"/>
                </a:solidFill>
                <a:latin typeface="Arial Narrow"/>
                <a:ea typeface="黑体" pitchFamily="2" charset="-122"/>
                <a:cs typeface="Arial Narrow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8050960" y="5863762"/>
              <a:ext cx="65589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 smtClean="0">
                  <a:solidFill>
                    <a:srgbClr val="CC0000"/>
                  </a:solidFill>
                  <a:latin typeface="Arial Narrow"/>
                  <a:ea typeface="黑体" pitchFamily="2" charset="-122"/>
                  <a:cs typeface="Arial Narrow"/>
                </a:rPr>
                <a:t>S-RF</a:t>
              </a:r>
              <a:endParaRPr lang="zh-CN" altLang="en-US" sz="1600" dirty="0">
                <a:solidFill>
                  <a:srgbClr val="CC0000"/>
                </a:solidFill>
                <a:latin typeface="Arial Narrow"/>
                <a:ea typeface="黑体" pitchFamily="2" charset="-122"/>
                <a:cs typeface="Arial Narrow"/>
              </a:endParaRPr>
            </a:p>
          </p:txBody>
        </p:sp>
      </p:grp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3996000" y="3502800"/>
            <a:ext cx="4248472" cy="898707"/>
          </a:xfrm>
          <a:prstGeom prst="rect">
            <a:avLst/>
          </a:prstGeom>
          <a:solidFill>
            <a:srgbClr val="000000"/>
          </a:solidFill>
          <a:ln w="12700" cmpd="sng">
            <a:solidFill>
              <a:srgbClr val="FFFFFF"/>
            </a:solidFill>
            <a:miter lim="800000"/>
            <a:headEnd/>
            <a:tailEnd/>
          </a:ln>
        </p:spPr>
        <p:txBody>
          <a:bodyPr wrap="square" rIns="90000">
            <a:spAutoFit/>
          </a:bodyPr>
          <a:lstStyle/>
          <a:p>
            <a:pPr>
              <a:lnSpc>
                <a:spcPct val="110000"/>
              </a:lnSpc>
              <a:buClr>
                <a:srgbClr val="FF5050"/>
              </a:buClr>
              <a:buSzPct val="85000"/>
              <a:buFont typeface="Wingdings" pitchFamily="2" charset="2"/>
              <a:buNone/>
            </a:pPr>
            <a:r>
              <a:rPr lang="en-US" altLang="zh-CN" sz="2400" dirty="0" smtClean="0">
                <a:solidFill>
                  <a:srgbClr val="FFFFFF"/>
                </a:solidFill>
                <a:latin typeface="Arial Narrow"/>
                <a:ea typeface="黑体"/>
                <a:cs typeface="Arial Narrow"/>
              </a:rPr>
              <a:t>ENCC</a:t>
            </a:r>
            <a:r>
              <a:rPr lang="en-US" altLang="zh-CN" sz="240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: </a:t>
            </a:r>
            <a:r>
              <a:rPr lang="en-US" altLang="zh-CN" sz="2400" dirty="0" smtClean="0">
                <a:solidFill>
                  <a:srgbClr val="FFFFFF"/>
                </a:solidFill>
                <a:latin typeface="Arial Narrow"/>
                <a:ea typeface="黑体" pitchFamily="2" charset="-122"/>
                <a:cs typeface="Arial Narrow"/>
              </a:rPr>
              <a:t>LAB</a:t>
            </a:r>
            <a:r>
              <a:rPr lang="zh-CN" altLang="en-US" sz="2400" dirty="0" smtClean="0">
                <a:solidFill>
                  <a:srgbClr val="FFFFFF"/>
                </a:solidFill>
                <a:ea typeface="黑体" pitchFamily="2" charset="-122"/>
                <a:cs typeface="Arial" charset="0"/>
              </a:rPr>
              <a:t>深度</a:t>
            </a:r>
            <a:r>
              <a:rPr lang="en-US" altLang="zh-CN" sz="2400" dirty="0" smtClean="0">
                <a:solidFill>
                  <a:srgbClr val="FFFFFF"/>
                </a:solidFill>
                <a:ea typeface="黑体" pitchFamily="2" charset="-122"/>
                <a:cs typeface="Arial" charset="0"/>
              </a:rPr>
              <a:t>60</a:t>
            </a:r>
            <a:r>
              <a:rPr lang="en-US" altLang="zh-CN" sz="2400" dirty="0">
                <a:solidFill>
                  <a:srgbClr val="FFFFFF"/>
                </a:solidFill>
                <a:ea typeface="黑体" pitchFamily="2" charset="-122"/>
                <a:cs typeface="Arial" charset="0"/>
              </a:rPr>
              <a:t>~100 </a:t>
            </a:r>
            <a:r>
              <a:rPr lang="en-US" altLang="zh-CN" sz="2400" dirty="0" smtClean="0">
                <a:solidFill>
                  <a:srgbClr val="FFFFFF"/>
                </a:solidFill>
                <a:ea typeface="黑体" pitchFamily="2" charset="-122"/>
                <a:cs typeface="Arial" charset="0"/>
              </a:rPr>
              <a:t>km</a:t>
            </a:r>
          </a:p>
          <a:p>
            <a:pPr>
              <a:lnSpc>
                <a:spcPct val="110000"/>
              </a:lnSpc>
              <a:buClr>
                <a:srgbClr val="FF5050"/>
              </a:buClr>
              <a:buSzPct val="85000"/>
              <a:buFont typeface="Wingdings" pitchFamily="2" charset="2"/>
              <a:buNone/>
            </a:pPr>
            <a:r>
              <a:rPr lang="en-US" altLang="zh-CN" sz="2400" dirty="0" smtClean="0">
                <a:solidFill>
                  <a:srgbClr val="FFFFFF"/>
                </a:solidFill>
                <a:latin typeface="黑体" pitchFamily="2" charset="-122"/>
                <a:ea typeface="黑体" pitchFamily="2" charset="-122"/>
                <a:cs typeface="Arial" charset="0"/>
              </a:rPr>
              <a:t> </a:t>
            </a:r>
            <a:r>
              <a:rPr lang="zh-CN" altLang="en-US" sz="2400" dirty="0" smtClean="0">
                <a:solidFill>
                  <a:srgbClr val="FFFFFF"/>
                </a:solidFill>
                <a:latin typeface="黑体" pitchFamily="2" charset="-122"/>
                <a:ea typeface="黑体" pitchFamily="2" charset="-122"/>
                <a:cs typeface="Arial" charset="0"/>
              </a:rPr>
              <a:t>横向变化平缓</a:t>
            </a:r>
            <a:r>
              <a:rPr lang="en-US" altLang="zh-CN" sz="2400" dirty="0" smtClean="0">
                <a:solidFill>
                  <a:srgbClr val="FFFFFF"/>
                </a:solidFill>
                <a:latin typeface="黑体" pitchFamily="2" charset="-122"/>
                <a:ea typeface="黑体" pitchFamily="2" charset="-122"/>
                <a:cs typeface="Arial" charset="0"/>
              </a:rPr>
              <a:t> </a:t>
            </a:r>
            <a:r>
              <a:rPr lang="en-US" altLang="zh-CN" sz="2400" dirty="0" smtClean="0">
                <a:solidFill>
                  <a:srgbClr val="FFFFFF"/>
                </a:solidFill>
                <a:latin typeface="Tahoma" pitchFamily="34" charset="0"/>
                <a:ea typeface="黑体" pitchFamily="2" charset="-122"/>
                <a:cs typeface="Arial" charset="0"/>
              </a:rPr>
              <a:t> </a:t>
            </a:r>
            <a:endParaRPr lang="en-US" altLang="zh-CN" sz="2400" dirty="0">
              <a:solidFill>
                <a:srgbClr val="FFFFFF"/>
              </a:solidFill>
              <a:latin typeface="Tahoma" pitchFamily="34" charset="0"/>
              <a:ea typeface="黑体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3797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5076056" y="6336000"/>
            <a:ext cx="403244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00" b="0" dirty="0">
                <a:solidFill>
                  <a:schemeClr val="bg1"/>
                </a:solidFill>
              </a:rPr>
              <a:t>Chen et al., </a:t>
            </a:r>
            <a:r>
              <a:rPr lang="en-US" altLang="zh-CN" sz="1400" b="0" dirty="0" smtClean="0">
                <a:solidFill>
                  <a:schemeClr val="bg1"/>
                </a:solidFill>
              </a:rPr>
              <a:t>EPSL</a:t>
            </a:r>
            <a:r>
              <a:rPr lang="en-US" altLang="zh-CN" sz="1400" b="0" dirty="0">
                <a:solidFill>
                  <a:schemeClr val="bg1"/>
                </a:solidFill>
              </a:rPr>
              <a:t>, </a:t>
            </a:r>
            <a:r>
              <a:rPr lang="en-US" altLang="zh-CN" sz="1400" b="0" dirty="0" smtClean="0">
                <a:solidFill>
                  <a:schemeClr val="bg1"/>
                </a:solidFill>
              </a:rPr>
              <a:t>2008; 2009; Chen, PEPI, 2009; </a:t>
            </a:r>
            <a:r>
              <a:rPr lang="en-US" altLang="zh-CN" sz="1400" b="0" dirty="0" smtClean="0">
                <a:solidFill>
                  <a:schemeClr val="bg1"/>
                </a:solidFill>
              </a:rPr>
              <a:t>Chen et al., Geology, 2014</a:t>
            </a:r>
            <a:endParaRPr lang="en-US" altLang="zh-CN" sz="1400" b="0" dirty="0">
              <a:solidFill>
                <a:schemeClr val="bg1"/>
              </a:solidFill>
            </a:endParaRPr>
          </a:p>
        </p:txBody>
      </p:sp>
      <p:grpSp>
        <p:nvGrpSpPr>
          <p:cNvPr id="32" name="组 31"/>
          <p:cNvGrpSpPr/>
          <p:nvPr/>
        </p:nvGrpSpPr>
        <p:grpSpPr>
          <a:xfrm>
            <a:off x="183960" y="2522734"/>
            <a:ext cx="4910845" cy="4173646"/>
            <a:chOff x="251520" y="2423706"/>
            <a:chExt cx="4910845" cy="4173646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1520" y="2423706"/>
              <a:ext cx="4910845" cy="4173646"/>
            </a:xfrm>
            <a:prstGeom prst="rect">
              <a:avLst/>
            </a:prstGeom>
            <a:noFill/>
            <a:ln w="38100" cmpd="dbl">
              <a:solidFill>
                <a:srgbClr val="FFFFFF"/>
              </a:solidFill>
            </a:ln>
            <a:extLst>
              <a:ext uri="{FAA26D3D-D897-4be2-8F04-BA451C77F1D7}">
                <ma14:placeholderFlag xmlns:ma14="http://schemas.microsoft.com/office/mac/drawingml/2011/main"/>
              </a:ext>
            </a:extLst>
          </p:spPr>
        </p:pic>
        <p:cxnSp>
          <p:nvCxnSpPr>
            <p:cNvPr id="34" name="直线连接符 33"/>
            <p:cNvCxnSpPr>
              <a:cxnSpLocks/>
            </p:cNvCxnSpPr>
            <p:nvPr/>
          </p:nvCxnSpPr>
          <p:spPr bwMode="auto">
            <a:xfrm flipH="1" flipV="1">
              <a:off x="2195736" y="3847540"/>
              <a:ext cx="2376264" cy="720078"/>
            </a:xfrm>
            <a:prstGeom prst="line">
              <a:avLst/>
            </a:prstGeom>
            <a:solidFill>
              <a:schemeClr val="bg1"/>
            </a:solidFill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直线连接符 34"/>
            <p:cNvCxnSpPr>
              <a:cxnSpLocks/>
            </p:cNvCxnSpPr>
            <p:nvPr/>
          </p:nvCxnSpPr>
          <p:spPr bwMode="auto">
            <a:xfrm flipH="1" flipV="1">
              <a:off x="2839360" y="3473989"/>
              <a:ext cx="1656184" cy="936103"/>
            </a:xfrm>
            <a:prstGeom prst="line">
              <a:avLst/>
            </a:prstGeom>
            <a:solidFill>
              <a:schemeClr val="bg1"/>
            </a:solidFill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直线连接符 35"/>
            <p:cNvCxnSpPr>
              <a:cxnSpLocks/>
            </p:cNvCxnSpPr>
            <p:nvPr/>
          </p:nvCxnSpPr>
          <p:spPr bwMode="auto">
            <a:xfrm flipH="1">
              <a:off x="2096704" y="3429000"/>
              <a:ext cx="2412000" cy="144016"/>
            </a:xfrm>
            <a:prstGeom prst="line">
              <a:avLst/>
            </a:prstGeom>
            <a:solidFill>
              <a:schemeClr val="bg1"/>
            </a:solidFill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直线连接符 36"/>
            <p:cNvCxnSpPr>
              <a:cxnSpLocks/>
            </p:cNvCxnSpPr>
            <p:nvPr/>
          </p:nvCxnSpPr>
          <p:spPr bwMode="auto">
            <a:xfrm flipH="1" flipV="1">
              <a:off x="1039160" y="4554108"/>
              <a:ext cx="2880320" cy="144016"/>
            </a:xfrm>
            <a:prstGeom prst="line">
              <a:avLst/>
            </a:prstGeom>
            <a:solidFill>
              <a:schemeClr val="bg1"/>
            </a:solidFill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" name="矩形 3"/>
          <p:cNvSpPr/>
          <p:nvPr/>
        </p:nvSpPr>
        <p:spPr>
          <a:xfrm>
            <a:off x="5364088" y="154800"/>
            <a:ext cx="3672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东</a:t>
            </a:r>
            <a:r>
              <a:rPr lang="en-US" altLang="zh-CN" sz="280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-</a:t>
            </a:r>
            <a:r>
              <a:rPr lang="zh-CN" altLang="en-US" sz="280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中</a:t>
            </a:r>
            <a:r>
              <a:rPr lang="en-US" altLang="zh-CN" sz="280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-</a:t>
            </a:r>
            <a:r>
              <a:rPr lang="zh-CN" altLang="en-US" sz="280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西部长剖面</a:t>
            </a:r>
            <a:endParaRPr lang="en-US" altLang="zh-CN" sz="2800" dirty="0">
              <a:solidFill>
                <a:srgbClr val="FFFF7D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49" name="Rectangle 167"/>
          <p:cNvSpPr>
            <a:spLocks noChangeArrowheads="1"/>
          </p:cNvSpPr>
          <p:nvPr/>
        </p:nvSpPr>
        <p:spPr bwMode="auto">
          <a:xfrm>
            <a:off x="255698" y="1098826"/>
            <a:ext cx="3380198" cy="5847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42925" indent="-542925" algn="l" eaLnBrk="0" hangingPunct="0"/>
            <a:r>
              <a:rPr kumimoji="1" lang="zh-CN" altLang="en-US" sz="3200" b="0" dirty="0" smtClean="0">
                <a:solidFill>
                  <a:schemeClr val="bg1"/>
                </a:solidFill>
                <a:ea typeface="华文新魏" pitchFamily="2" charset="-122"/>
                <a:sym typeface="Wingdings 3" pitchFamily="18" charset="2"/>
              </a:rPr>
              <a:t> </a:t>
            </a:r>
            <a:r>
              <a:rPr kumimoji="1" lang="zh-CN" altLang="en-US" sz="3200" b="0" dirty="0" smtClean="0">
                <a:solidFill>
                  <a:srgbClr val="FFFF7D"/>
                </a:solidFill>
                <a:latin typeface="黑体" pitchFamily="2" charset="-122"/>
                <a:ea typeface="黑体" pitchFamily="2" charset="-122"/>
                <a:sym typeface="Wingdings 3" pitchFamily="18" charset="2"/>
              </a:rPr>
              <a:t>岩石圈厚度</a:t>
            </a:r>
            <a:endParaRPr kumimoji="1" lang="zh-CN" altLang="en-US" sz="3200" b="0" dirty="0">
              <a:solidFill>
                <a:srgbClr val="FFFF7D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50" name="AutoShape 168"/>
          <p:cNvSpPr>
            <a:spLocks noChangeArrowheads="1"/>
          </p:cNvSpPr>
          <p:nvPr/>
        </p:nvSpPr>
        <p:spPr bwMode="auto">
          <a:xfrm>
            <a:off x="251520" y="274158"/>
            <a:ext cx="2736304" cy="783193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99CCFF"/>
            </a:solidFill>
            <a:round/>
            <a:headEnd/>
            <a:tailEnd/>
          </a:ln>
        </p:spPr>
        <p:txBody>
          <a:bodyPr wrap="square" lIns="0" rIns="0" anchor="ctr">
            <a:spAutoFit/>
          </a:bodyPr>
          <a:lstStyle/>
          <a:p>
            <a:pPr algn="ctr"/>
            <a:r>
              <a:rPr lang="en-US" altLang="zh-CN" sz="3600" dirty="0" smtClean="0">
                <a:solidFill>
                  <a:schemeClr val="bg1"/>
                </a:solidFill>
                <a:latin typeface="Arial Narrow"/>
                <a:ea typeface="华文新魏" pitchFamily="2" charset="-122"/>
                <a:cs typeface="Arial Narrow"/>
              </a:rPr>
              <a:t>LAB</a:t>
            </a:r>
            <a:r>
              <a:rPr lang="zh-CN" altLang="en-US" sz="4000" b="0" dirty="0" smtClean="0">
                <a:solidFill>
                  <a:schemeClr val="bg1"/>
                </a:solidFill>
                <a:ea typeface="华文新魏" pitchFamily="2" charset="-122"/>
                <a:cs typeface="Arial" pitchFamily="34" charset="0"/>
              </a:rPr>
              <a:t>深度</a:t>
            </a:r>
            <a:endParaRPr lang="zh-CN" altLang="en-US" sz="4000" b="0" dirty="0">
              <a:solidFill>
                <a:schemeClr val="bg1"/>
              </a:solidFill>
              <a:ea typeface="华文新魏" pitchFamily="2" charset="-122"/>
              <a:cs typeface="Arial" pitchFamily="34" charset="0"/>
            </a:endParaRPr>
          </a:p>
        </p:txBody>
      </p:sp>
      <p:sp>
        <p:nvSpPr>
          <p:cNvPr id="51" name="矩形 41"/>
          <p:cNvSpPr>
            <a:spLocks noChangeArrowheads="1"/>
          </p:cNvSpPr>
          <p:nvPr/>
        </p:nvSpPr>
        <p:spPr bwMode="auto">
          <a:xfrm>
            <a:off x="179512" y="1772816"/>
            <a:ext cx="28803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  <a:latin typeface="Arial Narrow"/>
                <a:ea typeface="黑体"/>
                <a:cs typeface="Arial Narrow"/>
              </a:rPr>
              <a:t>(S-RF</a:t>
            </a:r>
            <a:r>
              <a:rPr lang="zh-CN" altLang="en-US" sz="2000" dirty="0" smtClean="0">
                <a:solidFill>
                  <a:schemeClr val="bg1"/>
                </a:solidFill>
                <a:latin typeface="华文新魏"/>
                <a:ea typeface="华文新魏"/>
                <a:cs typeface="华文新魏"/>
              </a:rPr>
              <a:t>波动方</a:t>
            </a:r>
            <a:r>
              <a:rPr lang="zh-CN" altLang="en-US" sz="2000" dirty="0">
                <a:solidFill>
                  <a:schemeClr val="bg1"/>
                </a:solidFill>
                <a:latin typeface="华文新魏"/>
                <a:ea typeface="华文新魏"/>
                <a:cs typeface="华文新魏"/>
              </a:rPr>
              <a:t>程</a:t>
            </a:r>
            <a:r>
              <a:rPr lang="zh-CN" altLang="en-US" sz="2000" dirty="0" smtClean="0">
                <a:solidFill>
                  <a:schemeClr val="bg1"/>
                </a:solidFill>
                <a:latin typeface="华文新魏"/>
                <a:ea typeface="华文新魏"/>
                <a:cs typeface="华文新魏"/>
              </a:rPr>
              <a:t>偏移</a:t>
            </a:r>
            <a:r>
              <a:rPr lang="en-US" altLang="zh-CN" sz="2000" dirty="0" smtClean="0">
                <a:solidFill>
                  <a:schemeClr val="bg1"/>
                </a:solidFill>
                <a:latin typeface="Arial Narrow"/>
                <a:ea typeface="黑体"/>
                <a:cs typeface="Arial Narrow"/>
              </a:rPr>
              <a:t>)</a:t>
            </a:r>
            <a:endParaRPr lang="en-US" altLang="zh-CN" sz="2000" dirty="0">
              <a:solidFill>
                <a:schemeClr val="bg1"/>
              </a:solidFill>
              <a:latin typeface="Arial Narrow"/>
              <a:ea typeface="黑体"/>
              <a:cs typeface="Arial Narrow"/>
            </a:endParaRPr>
          </a:p>
        </p:txBody>
      </p:sp>
      <p:cxnSp>
        <p:nvCxnSpPr>
          <p:cNvPr id="59" name="直线连接符 58"/>
          <p:cNvCxnSpPr>
            <a:cxnSpLocks/>
          </p:cNvCxnSpPr>
          <p:nvPr/>
        </p:nvCxnSpPr>
        <p:spPr bwMode="auto">
          <a:xfrm flipH="1">
            <a:off x="3770848" y="4581128"/>
            <a:ext cx="670648" cy="80392"/>
          </a:xfrm>
          <a:prstGeom prst="line">
            <a:avLst/>
          </a:prstGeom>
          <a:solidFill>
            <a:schemeClr val="bg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1" name="组 10"/>
          <p:cNvGrpSpPr/>
          <p:nvPr/>
        </p:nvGrpSpPr>
        <p:grpSpPr>
          <a:xfrm>
            <a:off x="3046320" y="674728"/>
            <a:ext cx="5927566" cy="5603970"/>
            <a:chOff x="3046320" y="674728"/>
            <a:chExt cx="5927566" cy="5603970"/>
          </a:xfrm>
        </p:grpSpPr>
        <p:grpSp>
          <p:nvGrpSpPr>
            <p:cNvPr id="45" name="组 44"/>
            <p:cNvGrpSpPr/>
            <p:nvPr/>
          </p:nvGrpSpPr>
          <p:grpSpPr>
            <a:xfrm>
              <a:off x="3046320" y="674728"/>
              <a:ext cx="5630136" cy="3807164"/>
              <a:chOff x="3046320" y="674728"/>
              <a:chExt cx="5630136" cy="3807164"/>
            </a:xfrm>
          </p:grpSpPr>
          <p:pic>
            <p:nvPicPr>
              <p:cNvPr id="44" name="Picture 9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2486"/>
              <a:stretch>
                <a:fillRect/>
              </a:stretch>
            </p:blipFill>
            <p:spPr bwMode="auto">
              <a:xfrm>
                <a:off x="5580112" y="2609892"/>
                <a:ext cx="3096344" cy="18720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9" name="组合 33"/>
              <p:cNvGrpSpPr/>
              <p:nvPr/>
            </p:nvGrpSpPr>
            <p:grpSpPr>
              <a:xfrm>
                <a:off x="3046320" y="674728"/>
                <a:ext cx="5504080" cy="3690376"/>
                <a:chOff x="3046320" y="674728"/>
                <a:chExt cx="5504080" cy="3690376"/>
              </a:xfrm>
            </p:grpSpPr>
            <p:pic>
              <p:nvPicPr>
                <p:cNvPr id="20" name="Picture 125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-935" t="-2570" r="-1869" b="-1714"/>
                <a:stretch>
                  <a:fillRect/>
                </a:stretch>
              </p:blipFill>
              <p:spPr bwMode="auto">
                <a:xfrm>
                  <a:off x="3046320" y="674728"/>
                  <a:ext cx="2855900" cy="17856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" name="Picture 150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-839" t="-1878" r="-1678"/>
                <a:stretch>
                  <a:fillRect/>
                </a:stretch>
              </p:blipFill>
              <p:spPr bwMode="auto">
                <a:xfrm>
                  <a:off x="5904400" y="764704"/>
                  <a:ext cx="2646000" cy="17640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3" name="Line 100"/>
                <p:cNvSpPr>
                  <a:spLocks noChangeShapeType="1"/>
                </p:cNvSpPr>
                <p:nvPr/>
              </p:nvSpPr>
              <p:spPr bwMode="auto">
                <a:xfrm flipV="1">
                  <a:off x="4027408" y="2276872"/>
                  <a:ext cx="2128768" cy="1944216"/>
                </a:xfrm>
                <a:prstGeom prst="line">
                  <a:avLst/>
                </a:prstGeom>
                <a:noFill/>
                <a:ln w="31750">
                  <a:solidFill>
                    <a:srgbClr val="CC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4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3563888" y="4005064"/>
                  <a:ext cx="2164688" cy="360040"/>
                </a:xfrm>
                <a:prstGeom prst="line">
                  <a:avLst/>
                </a:prstGeom>
                <a:noFill/>
                <a:ln w="31750">
                  <a:solidFill>
                    <a:srgbClr val="CC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5" name="Line 148"/>
                <p:cNvSpPr>
                  <a:spLocks noChangeShapeType="1"/>
                </p:cNvSpPr>
                <p:nvPr/>
              </p:nvSpPr>
              <p:spPr bwMode="auto">
                <a:xfrm flipV="1">
                  <a:off x="3347864" y="2218372"/>
                  <a:ext cx="216024" cy="1332000"/>
                </a:xfrm>
                <a:prstGeom prst="line">
                  <a:avLst/>
                </a:prstGeom>
                <a:noFill/>
                <a:ln w="31750">
                  <a:solidFill>
                    <a:srgbClr val="CC0000"/>
                  </a:solidFill>
                  <a:round/>
                  <a:headEnd/>
                  <a:tailEnd type="triangle" w="med" len="med"/>
                </a:ln>
              </p:spPr>
              <p:txBody>
                <a:bodyPr wrap="square">
                  <a:spAutoFit/>
                </a:bodyPr>
                <a:lstStyle/>
                <a:p>
                  <a:endParaRPr lang="zh-CN" altLang="en-US"/>
                </a:p>
              </p:txBody>
            </p:sp>
          </p:grpSp>
        </p:grp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4048" y="4581128"/>
              <a:ext cx="3969838" cy="1697570"/>
            </a:xfrm>
            <a:prstGeom prst="rect">
              <a:avLst/>
            </a:prstGeom>
          </p:spPr>
        </p:pic>
        <p:sp>
          <p:nvSpPr>
            <p:cNvPr id="57" name="Line 101"/>
            <p:cNvSpPr>
              <a:spLocks noChangeShapeType="1"/>
            </p:cNvSpPr>
            <p:nvPr/>
          </p:nvSpPr>
          <p:spPr bwMode="auto">
            <a:xfrm>
              <a:off x="3923928" y="4797152"/>
              <a:ext cx="1368152" cy="144016"/>
            </a:xfrm>
            <a:prstGeom prst="line">
              <a:avLst/>
            </a:prstGeom>
            <a:noFill/>
            <a:ln w="3175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9" name="组合 40"/>
          <p:cNvGrpSpPr>
            <a:grpSpLocks/>
          </p:cNvGrpSpPr>
          <p:nvPr/>
        </p:nvGrpSpPr>
        <p:grpSpPr bwMode="auto">
          <a:xfrm>
            <a:off x="8223696" y="794379"/>
            <a:ext cx="1073808" cy="699747"/>
            <a:chOff x="7804186" y="4815633"/>
            <a:chExt cx="1073808" cy="699747"/>
          </a:xfrm>
        </p:grpSpPr>
        <p:grpSp>
          <p:nvGrpSpPr>
            <p:cNvPr id="40" name="组合 39"/>
            <p:cNvGrpSpPr>
              <a:grpSpLocks/>
            </p:cNvGrpSpPr>
            <p:nvPr/>
          </p:nvGrpSpPr>
          <p:grpSpPr bwMode="auto">
            <a:xfrm>
              <a:off x="7804186" y="5146048"/>
              <a:ext cx="1073808" cy="369332"/>
              <a:chOff x="7804186" y="5146048"/>
              <a:chExt cx="1073808" cy="369332"/>
            </a:xfrm>
          </p:grpSpPr>
          <p:sp>
            <p:nvSpPr>
              <p:cNvPr id="46" name="AutoShape 13"/>
              <p:cNvSpPr>
                <a:spLocks noChangeArrowheads="1"/>
              </p:cNvSpPr>
              <p:nvPr/>
            </p:nvSpPr>
            <p:spPr bwMode="auto">
              <a:xfrm>
                <a:off x="7804186" y="5272046"/>
                <a:ext cx="307975" cy="79375"/>
              </a:xfrm>
              <a:prstGeom prst="leftArrow">
                <a:avLst>
                  <a:gd name="adj1" fmla="val 50000"/>
                  <a:gd name="adj2" fmla="val 97000"/>
                </a:avLst>
              </a:prstGeom>
              <a:solidFill>
                <a:srgbClr val="FF9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7" name="Text Box 14"/>
              <p:cNvSpPr txBox="1">
                <a:spLocks noChangeArrowheads="1"/>
              </p:cNvSpPr>
              <p:nvPr/>
            </p:nvSpPr>
            <p:spPr bwMode="auto">
              <a:xfrm>
                <a:off x="8065194" y="5146048"/>
                <a:ext cx="8128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altLang="zh-CN" b="1" dirty="0">
                    <a:solidFill>
                      <a:schemeClr val="bg1"/>
                    </a:solidFill>
                    <a:latin typeface="Arial Narrow"/>
                    <a:ea typeface="华文新魏" pitchFamily="2" charset="-122"/>
                    <a:cs typeface="Arial Narrow"/>
                  </a:rPr>
                  <a:t>LAB</a:t>
                </a:r>
              </a:p>
            </p:txBody>
          </p:sp>
        </p:grpSp>
        <p:grpSp>
          <p:nvGrpSpPr>
            <p:cNvPr id="41" name="组合 38"/>
            <p:cNvGrpSpPr>
              <a:grpSpLocks/>
            </p:cNvGrpSpPr>
            <p:nvPr/>
          </p:nvGrpSpPr>
          <p:grpSpPr bwMode="auto">
            <a:xfrm>
              <a:off x="7804186" y="4815633"/>
              <a:ext cx="1035136" cy="369332"/>
              <a:chOff x="7804186" y="4815633"/>
              <a:chExt cx="1035136" cy="369332"/>
            </a:xfrm>
          </p:grpSpPr>
          <p:sp>
            <p:nvSpPr>
              <p:cNvPr id="42" name="Text Box 12"/>
              <p:cNvSpPr txBox="1">
                <a:spLocks noChangeArrowheads="1"/>
              </p:cNvSpPr>
              <p:nvPr/>
            </p:nvSpPr>
            <p:spPr bwMode="auto">
              <a:xfrm>
                <a:off x="8063035" y="4815633"/>
                <a:ext cx="7762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altLang="zh-CN" b="1" dirty="0" err="1">
                    <a:solidFill>
                      <a:schemeClr val="bg1"/>
                    </a:solidFill>
                    <a:latin typeface="Arial Narrow"/>
                    <a:ea typeface="华文新魏" pitchFamily="2" charset="-122"/>
                    <a:cs typeface="Arial Narrow"/>
                  </a:rPr>
                  <a:t>Moho</a:t>
                </a:r>
                <a:endParaRPr lang="en-US" altLang="zh-CN" b="1" dirty="0">
                  <a:solidFill>
                    <a:schemeClr val="bg1"/>
                  </a:solidFill>
                  <a:latin typeface="Arial Narrow"/>
                  <a:ea typeface="华文新魏" pitchFamily="2" charset="-122"/>
                  <a:cs typeface="Arial Narrow"/>
                </a:endParaRPr>
              </a:p>
            </p:txBody>
          </p:sp>
          <p:sp>
            <p:nvSpPr>
              <p:cNvPr id="43" name="AutoShape 15"/>
              <p:cNvSpPr>
                <a:spLocks noChangeArrowheads="1"/>
              </p:cNvSpPr>
              <p:nvPr/>
            </p:nvSpPr>
            <p:spPr bwMode="auto">
              <a:xfrm>
                <a:off x="7804186" y="5005388"/>
                <a:ext cx="307975" cy="80963"/>
              </a:xfrm>
              <a:prstGeom prst="leftArrow">
                <a:avLst>
                  <a:gd name="adj1" fmla="val 50000"/>
                  <a:gd name="adj2" fmla="val 95097"/>
                </a:avLst>
              </a:prstGeom>
              <a:solidFill>
                <a:srgbClr val="FF9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60" name="组 59"/>
          <p:cNvGrpSpPr/>
          <p:nvPr/>
        </p:nvGrpSpPr>
        <p:grpSpPr>
          <a:xfrm>
            <a:off x="2506344" y="2609892"/>
            <a:ext cx="4369912" cy="1908963"/>
            <a:chOff x="2506344" y="2705420"/>
            <a:chExt cx="4369912" cy="1908963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134" r="-3641" b="-2441"/>
            <a:stretch/>
          </p:blipFill>
          <p:spPr>
            <a:xfrm>
              <a:off x="2560391" y="2705420"/>
              <a:ext cx="3222200" cy="1872000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62" name="矩形 61"/>
            <p:cNvSpPr/>
            <p:nvPr/>
          </p:nvSpPr>
          <p:spPr>
            <a:xfrm>
              <a:off x="2506344" y="4302148"/>
              <a:ext cx="121800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CC0000"/>
                  </a:solidFill>
                  <a:latin typeface="Arial Narrow"/>
                  <a:cs typeface="Arial Narrow"/>
                </a:rPr>
                <a:t>0.03 – 0.35 Hz</a:t>
              </a:r>
            </a:p>
          </p:txBody>
        </p:sp>
        <p:sp>
          <p:nvSpPr>
            <p:cNvPr id="63" name="矩形 62"/>
            <p:cNvSpPr/>
            <p:nvPr/>
          </p:nvSpPr>
          <p:spPr>
            <a:xfrm>
              <a:off x="5658251" y="4306606"/>
              <a:ext cx="121800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CC0000"/>
                  </a:solidFill>
                  <a:latin typeface="Arial Narrow"/>
                  <a:cs typeface="Arial Narrow"/>
                </a:rPr>
                <a:t>0.03 – </a:t>
              </a:r>
              <a:r>
                <a:rPr lang="en-US" altLang="zh-CN" sz="1400" dirty="0" smtClean="0">
                  <a:solidFill>
                    <a:srgbClr val="CC0000"/>
                  </a:solidFill>
                  <a:latin typeface="Arial Narrow"/>
                  <a:cs typeface="Arial Narrow"/>
                </a:rPr>
                <a:t>0.18 </a:t>
              </a:r>
              <a:r>
                <a:rPr lang="en-US" altLang="zh-CN" sz="1400" dirty="0">
                  <a:solidFill>
                    <a:srgbClr val="CC0000"/>
                  </a:solidFill>
                  <a:latin typeface="Arial Narrow"/>
                  <a:cs typeface="Arial Narrow"/>
                </a:rPr>
                <a:t>Hz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41987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200" y="2520000"/>
            <a:ext cx="4917600" cy="4184654"/>
          </a:xfrm>
          <a:prstGeom prst="rect">
            <a:avLst/>
          </a:prstGeom>
          <a:ln w="38100" cmpd="dbl">
            <a:solidFill>
              <a:srgbClr val="FFFFFF"/>
            </a:solidFill>
          </a:ln>
        </p:spPr>
      </p:pic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5076056" y="6336000"/>
            <a:ext cx="403244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00" b="0" dirty="0">
                <a:solidFill>
                  <a:schemeClr val="bg1"/>
                </a:solidFill>
              </a:rPr>
              <a:t>Chen et al., </a:t>
            </a:r>
            <a:r>
              <a:rPr lang="en-US" altLang="zh-CN" sz="1400" b="0" dirty="0" smtClean="0">
                <a:solidFill>
                  <a:schemeClr val="bg1"/>
                </a:solidFill>
              </a:rPr>
              <a:t>EPSL</a:t>
            </a:r>
            <a:r>
              <a:rPr lang="en-US" altLang="zh-CN" sz="1400" b="0" dirty="0">
                <a:solidFill>
                  <a:schemeClr val="bg1"/>
                </a:solidFill>
              </a:rPr>
              <a:t>, </a:t>
            </a:r>
            <a:r>
              <a:rPr lang="en-US" altLang="zh-CN" sz="1400" b="0" dirty="0" smtClean="0">
                <a:solidFill>
                  <a:schemeClr val="bg1"/>
                </a:solidFill>
              </a:rPr>
              <a:t>2008; 2009; Chen, PEPI, 2009; </a:t>
            </a:r>
            <a:r>
              <a:rPr lang="en-US" altLang="zh-CN" sz="1400" b="0" dirty="0" smtClean="0">
                <a:solidFill>
                  <a:schemeClr val="bg1"/>
                </a:solidFill>
              </a:rPr>
              <a:t>Chen et al., Geology, 2014</a:t>
            </a:r>
            <a:endParaRPr lang="en-US" altLang="zh-CN" sz="1400" b="0" dirty="0">
              <a:solidFill>
                <a:schemeClr val="bg1"/>
              </a:solidFill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960" y="2522734"/>
            <a:ext cx="4910845" cy="4173646"/>
          </a:xfrm>
          <a:prstGeom prst="rect">
            <a:avLst/>
          </a:prstGeom>
          <a:noFill/>
          <a:ln w="38100" cmpd="dbl">
            <a:solidFill>
              <a:srgbClr val="FFFFFF"/>
            </a:solidFill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cxnSp>
        <p:nvCxnSpPr>
          <p:cNvPr id="34" name="直线连接符 33"/>
          <p:cNvCxnSpPr>
            <a:cxnSpLocks/>
          </p:cNvCxnSpPr>
          <p:nvPr/>
        </p:nvCxnSpPr>
        <p:spPr bwMode="auto">
          <a:xfrm flipH="1" flipV="1">
            <a:off x="2128176" y="3946568"/>
            <a:ext cx="2376264" cy="720078"/>
          </a:xfrm>
          <a:prstGeom prst="line">
            <a:avLst/>
          </a:prstGeom>
          <a:solidFill>
            <a:schemeClr val="bg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直线连接符 34"/>
          <p:cNvCxnSpPr>
            <a:cxnSpLocks/>
          </p:cNvCxnSpPr>
          <p:nvPr/>
        </p:nvCxnSpPr>
        <p:spPr bwMode="auto">
          <a:xfrm flipH="1" flipV="1">
            <a:off x="2771800" y="3573017"/>
            <a:ext cx="1656184" cy="936103"/>
          </a:xfrm>
          <a:prstGeom prst="line">
            <a:avLst/>
          </a:prstGeom>
          <a:solidFill>
            <a:schemeClr val="bg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直线连接符 35"/>
          <p:cNvCxnSpPr>
            <a:cxnSpLocks/>
          </p:cNvCxnSpPr>
          <p:nvPr/>
        </p:nvCxnSpPr>
        <p:spPr bwMode="auto">
          <a:xfrm flipH="1">
            <a:off x="2029144" y="3528028"/>
            <a:ext cx="2412000" cy="144016"/>
          </a:xfrm>
          <a:prstGeom prst="line">
            <a:avLst/>
          </a:prstGeom>
          <a:solidFill>
            <a:schemeClr val="bg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直线连接符 36"/>
          <p:cNvCxnSpPr>
            <a:cxnSpLocks/>
          </p:cNvCxnSpPr>
          <p:nvPr/>
        </p:nvCxnSpPr>
        <p:spPr bwMode="auto">
          <a:xfrm flipH="1" flipV="1">
            <a:off x="971600" y="4653136"/>
            <a:ext cx="2880320" cy="144016"/>
          </a:xfrm>
          <a:prstGeom prst="line">
            <a:avLst/>
          </a:prstGeom>
          <a:solidFill>
            <a:schemeClr val="bg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矩形 3"/>
          <p:cNvSpPr/>
          <p:nvPr/>
        </p:nvSpPr>
        <p:spPr>
          <a:xfrm>
            <a:off x="5364088" y="154800"/>
            <a:ext cx="3672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东</a:t>
            </a:r>
            <a:r>
              <a:rPr lang="en-US" altLang="zh-CN" sz="280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-</a:t>
            </a:r>
            <a:r>
              <a:rPr lang="zh-CN" altLang="en-US" sz="280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中</a:t>
            </a:r>
            <a:r>
              <a:rPr lang="en-US" altLang="zh-CN" sz="280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-</a:t>
            </a:r>
            <a:r>
              <a:rPr lang="zh-CN" altLang="en-US" sz="280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西部长剖面</a:t>
            </a:r>
            <a:endParaRPr lang="en-US" altLang="zh-CN" sz="2800" dirty="0">
              <a:solidFill>
                <a:srgbClr val="FFFF7D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49" name="Rectangle 167"/>
          <p:cNvSpPr>
            <a:spLocks noChangeArrowheads="1"/>
          </p:cNvSpPr>
          <p:nvPr/>
        </p:nvSpPr>
        <p:spPr bwMode="auto">
          <a:xfrm>
            <a:off x="255698" y="1098826"/>
            <a:ext cx="3380198" cy="5847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42925" indent="-542925" algn="l" eaLnBrk="0" hangingPunct="0"/>
            <a:r>
              <a:rPr kumimoji="1" lang="zh-CN" altLang="en-US" sz="3200" b="0" dirty="0" smtClean="0">
                <a:solidFill>
                  <a:schemeClr val="bg1"/>
                </a:solidFill>
                <a:ea typeface="华文新魏" pitchFamily="2" charset="-122"/>
                <a:sym typeface="Wingdings 3" pitchFamily="18" charset="2"/>
              </a:rPr>
              <a:t> </a:t>
            </a:r>
            <a:r>
              <a:rPr kumimoji="1" lang="zh-CN" altLang="en-US" sz="3200" b="0" dirty="0" smtClean="0">
                <a:solidFill>
                  <a:srgbClr val="FFFF7D"/>
                </a:solidFill>
                <a:latin typeface="黑体" pitchFamily="2" charset="-122"/>
                <a:ea typeface="黑体" pitchFamily="2" charset="-122"/>
                <a:sym typeface="Wingdings 3" pitchFamily="18" charset="2"/>
              </a:rPr>
              <a:t>岩石圈厚度</a:t>
            </a:r>
            <a:endParaRPr kumimoji="1" lang="zh-CN" altLang="en-US" sz="3200" b="0" dirty="0">
              <a:solidFill>
                <a:srgbClr val="FFFF7D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50" name="AutoShape 168"/>
          <p:cNvSpPr>
            <a:spLocks noChangeArrowheads="1"/>
          </p:cNvSpPr>
          <p:nvPr/>
        </p:nvSpPr>
        <p:spPr bwMode="auto">
          <a:xfrm>
            <a:off x="251520" y="274158"/>
            <a:ext cx="2736304" cy="783193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99CCFF"/>
            </a:solidFill>
            <a:round/>
            <a:headEnd/>
            <a:tailEnd/>
          </a:ln>
        </p:spPr>
        <p:txBody>
          <a:bodyPr wrap="square" lIns="0" rIns="0" anchor="ctr">
            <a:spAutoFit/>
          </a:bodyPr>
          <a:lstStyle/>
          <a:p>
            <a:pPr algn="ctr"/>
            <a:r>
              <a:rPr lang="en-US" altLang="zh-CN" sz="3600" dirty="0" smtClean="0">
                <a:solidFill>
                  <a:schemeClr val="bg1"/>
                </a:solidFill>
                <a:latin typeface="Arial Narrow"/>
                <a:ea typeface="华文新魏" pitchFamily="2" charset="-122"/>
                <a:cs typeface="Arial Narrow"/>
              </a:rPr>
              <a:t>LAB</a:t>
            </a:r>
            <a:r>
              <a:rPr lang="zh-CN" altLang="en-US" sz="4000" b="0" dirty="0" smtClean="0">
                <a:solidFill>
                  <a:schemeClr val="bg1"/>
                </a:solidFill>
                <a:ea typeface="华文新魏" pitchFamily="2" charset="-122"/>
                <a:cs typeface="Arial" pitchFamily="34" charset="0"/>
              </a:rPr>
              <a:t>深度</a:t>
            </a:r>
            <a:endParaRPr lang="zh-CN" altLang="en-US" sz="4000" b="0" dirty="0">
              <a:solidFill>
                <a:schemeClr val="bg1"/>
              </a:solidFill>
              <a:ea typeface="华文新魏" pitchFamily="2" charset="-122"/>
              <a:cs typeface="Arial" pitchFamily="34" charset="0"/>
            </a:endParaRPr>
          </a:p>
        </p:txBody>
      </p:sp>
      <p:sp>
        <p:nvSpPr>
          <p:cNvPr id="51" name="矩形 41"/>
          <p:cNvSpPr>
            <a:spLocks noChangeArrowheads="1"/>
          </p:cNvSpPr>
          <p:nvPr/>
        </p:nvSpPr>
        <p:spPr bwMode="auto">
          <a:xfrm>
            <a:off x="179512" y="1772816"/>
            <a:ext cx="28803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  <a:latin typeface="Arial Narrow"/>
                <a:ea typeface="黑体"/>
                <a:cs typeface="Arial Narrow"/>
              </a:rPr>
              <a:t>(S-RF</a:t>
            </a:r>
            <a:r>
              <a:rPr lang="zh-CN" altLang="en-US" sz="2000" dirty="0" smtClean="0">
                <a:solidFill>
                  <a:schemeClr val="bg1"/>
                </a:solidFill>
                <a:latin typeface="华文新魏"/>
                <a:ea typeface="华文新魏"/>
                <a:cs typeface="华文新魏"/>
              </a:rPr>
              <a:t>波动方</a:t>
            </a:r>
            <a:r>
              <a:rPr lang="zh-CN" altLang="en-US" sz="2000" dirty="0">
                <a:solidFill>
                  <a:schemeClr val="bg1"/>
                </a:solidFill>
                <a:latin typeface="华文新魏"/>
                <a:ea typeface="华文新魏"/>
                <a:cs typeface="华文新魏"/>
              </a:rPr>
              <a:t>程</a:t>
            </a:r>
            <a:r>
              <a:rPr lang="zh-CN" altLang="en-US" sz="2000" dirty="0" smtClean="0">
                <a:solidFill>
                  <a:schemeClr val="bg1"/>
                </a:solidFill>
                <a:latin typeface="华文新魏"/>
                <a:ea typeface="华文新魏"/>
                <a:cs typeface="华文新魏"/>
              </a:rPr>
              <a:t>偏移</a:t>
            </a:r>
            <a:r>
              <a:rPr lang="en-US" altLang="zh-CN" sz="2000" dirty="0" smtClean="0">
                <a:solidFill>
                  <a:schemeClr val="bg1"/>
                </a:solidFill>
                <a:latin typeface="Arial Narrow"/>
                <a:ea typeface="黑体"/>
                <a:cs typeface="Arial Narrow"/>
              </a:rPr>
              <a:t>)</a:t>
            </a:r>
            <a:endParaRPr lang="en-US" altLang="zh-CN" sz="2000" dirty="0">
              <a:solidFill>
                <a:schemeClr val="bg1"/>
              </a:solidFill>
              <a:latin typeface="Arial Narrow"/>
              <a:ea typeface="黑体"/>
              <a:cs typeface="Arial Narrow"/>
            </a:endParaRPr>
          </a:p>
        </p:txBody>
      </p:sp>
      <p:cxnSp>
        <p:nvCxnSpPr>
          <p:cNvPr id="59" name="直线连接符 58"/>
          <p:cNvCxnSpPr>
            <a:cxnSpLocks/>
          </p:cNvCxnSpPr>
          <p:nvPr/>
        </p:nvCxnSpPr>
        <p:spPr bwMode="auto">
          <a:xfrm flipH="1">
            <a:off x="3770848" y="4581128"/>
            <a:ext cx="670648" cy="80392"/>
          </a:xfrm>
          <a:prstGeom prst="line">
            <a:avLst/>
          </a:prstGeom>
          <a:solidFill>
            <a:schemeClr val="bg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1" name="组 10"/>
          <p:cNvGrpSpPr/>
          <p:nvPr/>
        </p:nvGrpSpPr>
        <p:grpSpPr>
          <a:xfrm>
            <a:off x="3046320" y="674728"/>
            <a:ext cx="5927566" cy="5603970"/>
            <a:chOff x="3046320" y="674728"/>
            <a:chExt cx="5927566" cy="5603970"/>
          </a:xfrm>
        </p:grpSpPr>
        <p:grpSp>
          <p:nvGrpSpPr>
            <p:cNvPr id="45" name="组 44"/>
            <p:cNvGrpSpPr/>
            <p:nvPr/>
          </p:nvGrpSpPr>
          <p:grpSpPr>
            <a:xfrm>
              <a:off x="3046320" y="674728"/>
              <a:ext cx="5630136" cy="3807164"/>
              <a:chOff x="3046320" y="674728"/>
              <a:chExt cx="5630136" cy="3807164"/>
            </a:xfrm>
          </p:grpSpPr>
          <p:pic>
            <p:nvPicPr>
              <p:cNvPr id="44" name="Picture 92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2486"/>
              <a:stretch>
                <a:fillRect/>
              </a:stretch>
            </p:blipFill>
            <p:spPr bwMode="auto">
              <a:xfrm>
                <a:off x="5580112" y="2609892"/>
                <a:ext cx="3096344" cy="18720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9" name="组合 33"/>
              <p:cNvGrpSpPr/>
              <p:nvPr/>
            </p:nvGrpSpPr>
            <p:grpSpPr>
              <a:xfrm>
                <a:off x="3046320" y="674728"/>
                <a:ext cx="5504080" cy="3690376"/>
                <a:chOff x="3046320" y="674728"/>
                <a:chExt cx="5504080" cy="3690376"/>
              </a:xfrm>
            </p:grpSpPr>
            <p:pic>
              <p:nvPicPr>
                <p:cNvPr id="20" name="Picture 125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-935" t="-2570" r="-1869" b="-1714"/>
                <a:stretch>
                  <a:fillRect/>
                </a:stretch>
              </p:blipFill>
              <p:spPr bwMode="auto">
                <a:xfrm>
                  <a:off x="3046320" y="674728"/>
                  <a:ext cx="2855900" cy="17856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" name="Picture 150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-839" t="-1878" r="-1678"/>
                <a:stretch>
                  <a:fillRect/>
                </a:stretch>
              </p:blipFill>
              <p:spPr bwMode="auto">
                <a:xfrm>
                  <a:off x="5904400" y="764704"/>
                  <a:ext cx="2646000" cy="17640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3" name="Line 100"/>
                <p:cNvSpPr>
                  <a:spLocks noChangeShapeType="1"/>
                </p:cNvSpPr>
                <p:nvPr/>
              </p:nvSpPr>
              <p:spPr bwMode="auto">
                <a:xfrm flipV="1">
                  <a:off x="4027408" y="2276872"/>
                  <a:ext cx="2128768" cy="1944216"/>
                </a:xfrm>
                <a:prstGeom prst="line">
                  <a:avLst/>
                </a:prstGeom>
                <a:noFill/>
                <a:ln w="31750">
                  <a:solidFill>
                    <a:srgbClr val="CC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4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3563888" y="4005064"/>
                  <a:ext cx="2164688" cy="360040"/>
                </a:xfrm>
                <a:prstGeom prst="line">
                  <a:avLst/>
                </a:prstGeom>
                <a:noFill/>
                <a:ln w="31750">
                  <a:solidFill>
                    <a:srgbClr val="CC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5" name="Line 148"/>
                <p:cNvSpPr>
                  <a:spLocks noChangeShapeType="1"/>
                </p:cNvSpPr>
                <p:nvPr/>
              </p:nvSpPr>
              <p:spPr bwMode="auto">
                <a:xfrm flipV="1">
                  <a:off x="3347864" y="2218372"/>
                  <a:ext cx="216024" cy="1332000"/>
                </a:xfrm>
                <a:prstGeom prst="line">
                  <a:avLst/>
                </a:prstGeom>
                <a:noFill/>
                <a:ln w="31750">
                  <a:solidFill>
                    <a:srgbClr val="CC0000"/>
                  </a:solidFill>
                  <a:round/>
                  <a:headEnd/>
                  <a:tailEnd type="triangle" w="med" len="med"/>
                </a:ln>
              </p:spPr>
              <p:txBody>
                <a:bodyPr wrap="square">
                  <a:spAutoFit/>
                </a:bodyPr>
                <a:lstStyle/>
                <a:p>
                  <a:endParaRPr lang="zh-CN" altLang="en-US"/>
                </a:p>
              </p:txBody>
            </p:sp>
          </p:grpSp>
        </p:grp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4048" y="4581128"/>
              <a:ext cx="3969838" cy="1697570"/>
            </a:xfrm>
            <a:prstGeom prst="rect">
              <a:avLst/>
            </a:prstGeom>
          </p:spPr>
        </p:pic>
        <p:sp>
          <p:nvSpPr>
            <p:cNvPr id="57" name="Line 101"/>
            <p:cNvSpPr>
              <a:spLocks noChangeShapeType="1"/>
            </p:cNvSpPr>
            <p:nvPr/>
          </p:nvSpPr>
          <p:spPr bwMode="auto">
            <a:xfrm>
              <a:off x="3923928" y="4797152"/>
              <a:ext cx="1368152" cy="144016"/>
            </a:xfrm>
            <a:prstGeom prst="line">
              <a:avLst/>
            </a:prstGeom>
            <a:noFill/>
            <a:ln w="3175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9" name="组合 40"/>
          <p:cNvGrpSpPr>
            <a:grpSpLocks/>
          </p:cNvGrpSpPr>
          <p:nvPr/>
        </p:nvGrpSpPr>
        <p:grpSpPr bwMode="auto">
          <a:xfrm>
            <a:off x="8223696" y="794379"/>
            <a:ext cx="1073808" cy="699747"/>
            <a:chOff x="7804186" y="4815633"/>
            <a:chExt cx="1073808" cy="699747"/>
          </a:xfrm>
        </p:grpSpPr>
        <p:grpSp>
          <p:nvGrpSpPr>
            <p:cNvPr id="40" name="组合 39"/>
            <p:cNvGrpSpPr>
              <a:grpSpLocks/>
            </p:cNvGrpSpPr>
            <p:nvPr/>
          </p:nvGrpSpPr>
          <p:grpSpPr bwMode="auto">
            <a:xfrm>
              <a:off x="7804186" y="5146048"/>
              <a:ext cx="1073808" cy="369332"/>
              <a:chOff x="7804186" y="5146048"/>
              <a:chExt cx="1073808" cy="369332"/>
            </a:xfrm>
          </p:grpSpPr>
          <p:sp>
            <p:nvSpPr>
              <p:cNvPr id="46" name="AutoShape 13"/>
              <p:cNvSpPr>
                <a:spLocks noChangeArrowheads="1"/>
              </p:cNvSpPr>
              <p:nvPr/>
            </p:nvSpPr>
            <p:spPr bwMode="auto">
              <a:xfrm>
                <a:off x="7804186" y="5272046"/>
                <a:ext cx="307975" cy="79375"/>
              </a:xfrm>
              <a:prstGeom prst="leftArrow">
                <a:avLst>
                  <a:gd name="adj1" fmla="val 50000"/>
                  <a:gd name="adj2" fmla="val 97000"/>
                </a:avLst>
              </a:prstGeom>
              <a:solidFill>
                <a:srgbClr val="FF9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7" name="Text Box 14"/>
              <p:cNvSpPr txBox="1">
                <a:spLocks noChangeArrowheads="1"/>
              </p:cNvSpPr>
              <p:nvPr/>
            </p:nvSpPr>
            <p:spPr bwMode="auto">
              <a:xfrm>
                <a:off x="8065194" y="5146048"/>
                <a:ext cx="8128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altLang="zh-CN" b="1" dirty="0">
                    <a:solidFill>
                      <a:schemeClr val="bg1"/>
                    </a:solidFill>
                    <a:latin typeface="Arial Narrow"/>
                    <a:ea typeface="华文新魏" pitchFamily="2" charset="-122"/>
                    <a:cs typeface="Arial Narrow"/>
                  </a:rPr>
                  <a:t>LAB</a:t>
                </a:r>
              </a:p>
            </p:txBody>
          </p:sp>
        </p:grpSp>
        <p:grpSp>
          <p:nvGrpSpPr>
            <p:cNvPr id="41" name="组合 38"/>
            <p:cNvGrpSpPr>
              <a:grpSpLocks/>
            </p:cNvGrpSpPr>
            <p:nvPr/>
          </p:nvGrpSpPr>
          <p:grpSpPr bwMode="auto">
            <a:xfrm>
              <a:off x="7804186" y="4815633"/>
              <a:ext cx="1035136" cy="369332"/>
              <a:chOff x="7804186" y="4815633"/>
              <a:chExt cx="1035136" cy="369332"/>
            </a:xfrm>
          </p:grpSpPr>
          <p:sp>
            <p:nvSpPr>
              <p:cNvPr id="42" name="Text Box 12"/>
              <p:cNvSpPr txBox="1">
                <a:spLocks noChangeArrowheads="1"/>
              </p:cNvSpPr>
              <p:nvPr/>
            </p:nvSpPr>
            <p:spPr bwMode="auto">
              <a:xfrm>
                <a:off x="8063035" y="4815633"/>
                <a:ext cx="7762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altLang="zh-CN" b="1" dirty="0" err="1">
                    <a:solidFill>
                      <a:schemeClr val="bg1"/>
                    </a:solidFill>
                    <a:latin typeface="Arial Narrow"/>
                    <a:ea typeface="华文新魏" pitchFamily="2" charset="-122"/>
                    <a:cs typeface="Arial Narrow"/>
                  </a:rPr>
                  <a:t>Moho</a:t>
                </a:r>
                <a:endParaRPr lang="en-US" altLang="zh-CN" b="1" dirty="0">
                  <a:solidFill>
                    <a:schemeClr val="bg1"/>
                  </a:solidFill>
                  <a:latin typeface="Arial Narrow"/>
                  <a:ea typeface="华文新魏" pitchFamily="2" charset="-122"/>
                  <a:cs typeface="Arial Narrow"/>
                </a:endParaRPr>
              </a:p>
            </p:txBody>
          </p:sp>
          <p:sp>
            <p:nvSpPr>
              <p:cNvPr id="43" name="AutoShape 15"/>
              <p:cNvSpPr>
                <a:spLocks noChangeArrowheads="1"/>
              </p:cNvSpPr>
              <p:nvPr/>
            </p:nvSpPr>
            <p:spPr bwMode="auto">
              <a:xfrm>
                <a:off x="7804186" y="5005388"/>
                <a:ext cx="307975" cy="80963"/>
              </a:xfrm>
              <a:prstGeom prst="leftArrow">
                <a:avLst>
                  <a:gd name="adj1" fmla="val 50000"/>
                  <a:gd name="adj2" fmla="val 95097"/>
                </a:avLst>
              </a:prstGeom>
              <a:solidFill>
                <a:srgbClr val="FF9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52" name="组 51"/>
          <p:cNvGrpSpPr/>
          <p:nvPr/>
        </p:nvGrpSpPr>
        <p:grpSpPr>
          <a:xfrm>
            <a:off x="5076454" y="1124694"/>
            <a:ext cx="3240088" cy="4567238"/>
            <a:chOff x="5076454" y="1124694"/>
            <a:chExt cx="3240088" cy="4567238"/>
          </a:xfrm>
        </p:grpSpPr>
        <p:grpSp>
          <p:nvGrpSpPr>
            <p:cNvPr id="53" name="组合 38"/>
            <p:cNvGrpSpPr/>
            <p:nvPr/>
          </p:nvGrpSpPr>
          <p:grpSpPr>
            <a:xfrm>
              <a:off x="5076454" y="1124694"/>
              <a:ext cx="3240088" cy="4567238"/>
              <a:chOff x="2800427" y="733445"/>
              <a:chExt cx="3240088" cy="4567238"/>
            </a:xfrm>
          </p:grpSpPr>
          <p:grpSp>
            <p:nvGrpSpPr>
              <p:cNvPr id="55" name="Group 120"/>
              <p:cNvGrpSpPr>
                <a:grpSpLocks/>
              </p:cNvGrpSpPr>
              <p:nvPr/>
            </p:nvGrpSpPr>
            <p:grpSpPr bwMode="auto">
              <a:xfrm>
                <a:off x="2800427" y="733445"/>
                <a:ext cx="3240088" cy="4567238"/>
                <a:chOff x="1992" y="270"/>
                <a:chExt cx="2041" cy="2877"/>
              </a:xfrm>
            </p:grpSpPr>
            <p:sp>
              <p:nvSpPr>
                <p:cNvPr id="58" name="Oval 104"/>
                <p:cNvSpPr>
                  <a:spLocks noChangeArrowheads="1"/>
                </p:cNvSpPr>
                <p:nvPr/>
              </p:nvSpPr>
              <p:spPr bwMode="auto">
                <a:xfrm>
                  <a:off x="1992" y="270"/>
                  <a:ext cx="251" cy="281"/>
                </a:xfrm>
                <a:prstGeom prst="ellips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4" name="Oval 105"/>
                <p:cNvSpPr>
                  <a:spLocks noChangeArrowheads="1"/>
                </p:cNvSpPr>
                <p:nvPr/>
              </p:nvSpPr>
              <p:spPr bwMode="auto">
                <a:xfrm>
                  <a:off x="3670" y="2719"/>
                  <a:ext cx="363" cy="428"/>
                </a:xfrm>
                <a:prstGeom prst="ellips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square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56" name="Oval 104"/>
              <p:cNvSpPr>
                <a:spLocks noChangeArrowheads="1"/>
              </p:cNvSpPr>
              <p:nvPr/>
            </p:nvSpPr>
            <p:spPr bwMode="auto">
              <a:xfrm>
                <a:off x="4849838" y="850491"/>
                <a:ext cx="398463" cy="380990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r>
                  <a:rPr lang="en-US" altLang="zh-CN" dirty="0" smtClean="0"/>
                  <a:t> </a:t>
                </a:r>
                <a:endParaRPr lang="zh-CN" altLang="en-US" dirty="0"/>
              </a:p>
            </p:txBody>
          </p:sp>
        </p:grpSp>
        <p:sp>
          <p:nvSpPr>
            <p:cNvPr id="54" name="Oval 104"/>
            <p:cNvSpPr>
              <a:spLocks noChangeArrowheads="1"/>
            </p:cNvSpPr>
            <p:nvPr/>
          </p:nvSpPr>
          <p:spPr bwMode="auto">
            <a:xfrm>
              <a:off x="7263320" y="3046398"/>
              <a:ext cx="398463" cy="43204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65" name="Rectangle 5"/>
          <p:cNvSpPr>
            <a:spLocks noChangeArrowheads="1"/>
          </p:cNvSpPr>
          <p:nvPr/>
        </p:nvSpPr>
        <p:spPr bwMode="auto">
          <a:xfrm>
            <a:off x="251984" y="5589240"/>
            <a:ext cx="5040096" cy="898707"/>
          </a:xfrm>
          <a:prstGeom prst="rect">
            <a:avLst/>
          </a:prstGeom>
          <a:solidFill>
            <a:srgbClr val="000000"/>
          </a:solidFill>
          <a:ln w="12700" cmpd="sng">
            <a:solidFill>
              <a:srgbClr val="FFFFFF"/>
            </a:solidFill>
            <a:miter lim="800000"/>
            <a:headEnd/>
            <a:tailEnd/>
          </a:ln>
        </p:spPr>
        <p:txBody>
          <a:bodyPr wrap="square" rIns="90000">
            <a:spAutoFit/>
          </a:bodyPr>
          <a:lstStyle/>
          <a:p>
            <a:pPr indent="269875" algn="l">
              <a:lnSpc>
                <a:spcPct val="110000"/>
              </a:lnSpc>
              <a:buClr>
                <a:srgbClr val="FF5050"/>
              </a:buClr>
              <a:buSzPct val="85000"/>
              <a:buFont typeface="Wingdings" pitchFamily="2" charset="2"/>
              <a:buNone/>
            </a:pPr>
            <a:r>
              <a:rPr lang="en-US" altLang="zh-CN" sz="2400" dirty="0" smtClean="0">
                <a:solidFill>
                  <a:srgbClr val="FFFFFF"/>
                </a:solidFill>
                <a:latin typeface="Arial Narrow"/>
                <a:ea typeface="黑体"/>
                <a:cs typeface="Arial Narrow"/>
              </a:rPr>
              <a:t>C-WNCC</a:t>
            </a:r>
            <a:r>
              <a:rPr lang="en-US" altLang="zh-CN" sz="240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: </a:t>
            </a:r>
            <a:r>
              <a:rPr lang="en-US" altLang="zh-CN" sz="2400" dirty="0" smtClean="0">
                <a:solidFill>
                  <a:srgbClr val="FFFFFF"/>
                </a:solidFill>
                <a:latin typeface="Arial Narrow"/>
                <a:ea typeface="黑体" pitchFamily="2" charset="-122"/>
                <a:cs typeface="Arial Narrow"/>
              </a:rPr>
              <a:t>LAB</a:t>
            </a:r>
            <a:r>
              <a:rPr lang="zh-CN" altLang="en-US" sz="2400" dirty="0" smtClean="0">
                <a:solidFill>
                  <a:srgbClr val="FFFFFF"/>
                </a:solidFill>
                <a:ea typeface="黑体" pitchFamily="2" charset="-122"/>
                <a:cs typeface="Arial" charset="0"/>
              </a:rPr>
              <a:t>深度</a:t>
            </a:r>
            <a:r>
              <a:rPr lang="en-US" altLang="zh-CN" sz="2400" dirty="0" smtClean="0">
                <a:solidFill>
                  <a:srgbClr val="FFFFFF"/>
                </a:solidFill>
                <a:ea typeface="黑体" pitchFamily="2" charset="-122"/>
                <a:cs typeface="Arial" charset="0"/>
              </a:rPr>
              <a:t>80~200 km</a:t>
            </a:r>
          </a:p>
          <a:p>
            <a:pPr indent="269875" algn="l">
              <a:lnSpc>
                <a:spcPct val="110000"/>
              </a:lnSpc>
              <a:buClr>
                <a:srgbClr val="FF5050"/>
              </a:buClr>
              <a:buSzPct val="85000"/>
              <a:buFont typeface="Wingdings" pitchFamily="2" charset="2"/>
              <a:buNone/>
            </a:pPr>
            <a:r>
              <a:rPr lang="en-US" altLang="zh-CN" sz="2400" dirty="0" smtClean="0">
                <a:solidFill>
                  <a:srgbClr val="FFFFFF"/>
                </a:solidFill>
                <a:latin typeface="Arial Narrow"/>
                <a:ea typeface="黑体" pitchFamily="2" charset="-122"/>
                <a:cs typeface="Arial Narrow"/>
              </a:rPr>
              <a:t>E-W</a:t>
            </a:r>
            <a:r>
              <a:rPr lang="zh-CN" altLang="en-US" sz="2400" dirty="0" smtClean="0">
                <a:solidFill>
                  <a:srgbClr val="FFFFFF"/>
                </a:solidFill>
                <a:latin typeface="黑体" pitchFamily="2" charset="-122"/>
                <a:ea typeface="黑体" pitchFamily="2" charset="-122"/>
                <a:cs typeface="Arial" charset="0"/>
              </a:rPr>
              <a:t>变化强烈</a:t>
            </a:r>
            <a:r>
              <a:rPr lang="en-US" altLang="zh-CN" sz="2400" dirty="0" smtClean="0">
                <a:solidFill>
                  <a:srgbClr val="FFFFFF"/>
                </a:solidFill>
                <a:latin typeface="黑体" pitchFamily="2" charset="-122"/>
                <a:ea typeface="黑体" pitchFamily="2" charset="-122"/>
                <a:cs typeface="Arial" charset="0"/>
              </a:rPr>
              <a:t>,</a:t>
            </a:r>
            <a:r>
              <a:rPr lang="zh-CN" altLang="en-US" sz="2400" dirty="0" smtClean="0">
                <a:solidFill>
                  <a:srgbClr val="FFFFFF"/>
                </a:solidFill>
                <a:latin typeface="黑体" pitchFamily="2" charset="-122"/>
                <a:ea typeface="黑体" pitchFamily="2" charset="-122"/>
                <a:cs typeface="Arial" charset="0"/>
              </a:rPr>
              <a:t>尤其在</a:t>
            </a:r>
            <a:r>
              <a:rPr lang="en-US" altLang="zh-CN" sz="2400" dirty="0" smtClean="0">
                <a:solidFill>
                  <a:srgbClr val="FFFFFF"/>
                </a:solidFill>
                <a:latin typeface="Arial Narrow"/>
                <a:ea typeface="黑体" pitchFamily="2" charset="-122"/>
                <a:cs typeface="Arial Narrow"/>
              </a:rPr>
              <a:t>E-C</a:t>
            </a:r>
            <a:r>
              <a:rPr lang="zh-CN" altLang="en-US" sz="2400" dirty="0" smtClean="0">
                <a:solidFill>
                  <a:srgbClr val="FFFFFF"/>
                </a:solidFill>
                <a:latin typeface="黑体" pitchFamily="2" charset="-122"/>
                <a:ea typeface="黑体" pitchFamily="2" charset="-122"/>
                <a:cs typeface="Arial" charset="0"/>
              </a:rPr>
              <a:t>边界附近</a:t>
            </a:r>
            <a:endParaRPr lang="en-US" altLang="zh-CN" sz="2400" dirty="0">
              <a:solidFill>
                <a:srgbClr val="FFFFFF"/>
              </a:solidFill>
              <a:latin typeface="Tahoma" pitchFamily="34" charset="0"/>
              <a:ea typeface="黑体" pitchFamily="2" charset="-122"/>
              <a:cs typeface="Arial" charset="0"/>
            </a:endParaRPr>
          </a:p>
        </p:txBody>
      </p:sp>
      <p:grpSp>
        <p:nvGrpSpPr>
          <p:cNvPr id="66" name="组 65"/>
          <p:cNvGrpSpPr/>
          <p:nvPr/>
        </p:nvGrpSpPr>
        <p:grpSpPr>
          <a:xfrm>
            <a:off x="3316391" y="3487494"/>
            <a:ext cx="552580" cy="1453674"/>
            <a:chOff x="3316391" y="3487494"/>
            <a:chExt cx="552580" cy="1453674"/>
          </a:xfrm>
        </p:grpSpPr>
        <p:grpSp>
          <p:nvGrpSpPr>
            <p:cNvPr id="67" name="组 66"/>
            <p:cNvGrpSpPr>
              <a:grpSpLocks noChangeAspect="1"/>
            </p:cNvGrpSpPr>
            <p:nvPr/>
          </p:nvGrpSpPr>
          <p:grpSpPr>
            <a:xfrm>
              <a:off x="3316391" y="3487494"/>
              <a:ext cx="552580" cy="928859"/>
              <a:chOff x="2430429" y="2058557"/>
              <a:chExt cx="489009" cy="821999"/>
            </a:xfrm>
          </p:grpSpPr>
          <p:sp>
            <p:nvSpPr>
              <p:cNvPr id="69" name="Oval 13"/>
              <p:cNvSpPr>
                <a:spLocks noChangeAspect="1" noChangeArrowheads="1"/>
              </p:cNvSpPr>
              <p:nvPr/>
            </p:nvSpPr>
            <p:spPr bwMode="auto">
              <a:xfrm>
                <a:off x="2532162" y="2431344"/>
                <a:ext cx="142536" cy="142573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70" name="Oval 14"/>
              <p:cNvSpPr>
                <a:spLocks noChangeAspect="1" noChangeArrowheads="1"/>
              </p:cNvSpPr>
              <p:nvPr/>
            </p:nvSpPr>
            <p:spPr bwMode="auto">
              <a:xfrm>
                <a:off x="2776902" y="2058557"/>
                <a:ext cx="142536" cy="142573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71" name="Oval 15"/>
              <p:cNvSpPr>
                <a:spLocks noChangeAspect="1" noChangeArrowheads="1"/>
              </p:cNvSpPr>
              <p:nvPr/>
            </p:nvSpPr>
            <p:spPr bwMode="auto">
              <a:xfrm>
                <a:off x="2430429" y="2737983"/>
                <a:ext cx="142536" cy="142573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68" name="Oval 15"/>
            <p:cNvSpPr>
              <a:spLocks noChangeAspect="1" noChangeArrowheads="1"/>
            </p:cNvSpPr>
            <p:nvPr/>
          </p:nvSpPr>
          <p:spPr bwMode="auto">
            <a:xfrm>
              <a:off x="3347864" y="4581128"/>
              <a:ext cx="359944" cy="36004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68038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6400" y="864934"/>
            <a:ext cx="6516000" cy="5522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5004048" y="6381329"/>
            <a:ext cx="34700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en-US" altLang="zh-CN" sz="1400" b="0" dirty="0" smtClean="0">
                <a:solidFill>
                  <a:schemeClr val="bg1"/>
                </a:solidFill>
              </a:rPr>
              <a:t>Zhang </a:t>
            </a:r>
            <a:r>
              <a:rPr kumimoji="1" lang="en-US" altLang="zh-CN" sz="1400" b="0" dirty="0" smtClean="0">
                <a:solidFill>
                  <a:schemeClr val="bg1"/>
                </a:solidFill>
              </a:rPr>
              <a:t>et al., in preparation</a:t>
            </a:r>
            <a:endParaRPr kumimoji="1" lang="en-US" altLang="zh-CN" sz="1400" b="0" dirty="0">
              <a:solidFill>
                <a:schemeClr val="bg1"/>
              </a:solidFill>
            </a:endParaRPr>
          </a:p>
        </p:txBody>
      </p:sp>
      <p:grpSp>
        <p:nvGrpSpPr>
          <p:cNvPr id="5" name="组合 15"/>
          <p:cNvGrpSpPr/>
          <p:nvPr/>
        </p:nvGrpSpPr>
        <p:grpSpPr>
          <a:xfrm>
            <a:off x="872568" y="1268760"/>
            <a:ext cx="7803888" cy="3623146"/>
            <a:chOff x="1172050" y="526771"/>
            <a:chExt cx="7803888" cy="3623146"/>
          </a:xfrm>
        </p:grpSpPr>
        <p:cxnSp>
          <p:nvCxnSpPr>
            <p:cNvPr id="6" name="直接箭头连接符 22"/>
            <p:cNvCxnSpPr/>
            <p:nvPr/>
          </p:nvCxnSpPr>
          <p:spPr>
            <a:xfrm flipH="1" flipV="1">
              <a:off x="5951602" y="2398979"/>
              <a:ext cx="1224136" cy="1055489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7175738" y="3047051"/>
              <a:ext cx="1800200" cy="1102866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2000" dirty="0" smtClean="0">
                  <a:solidFill>
                    <a:schemeClr val="bg1"/>
                  </a:solidFill>
                  <a:latin typeface="Times New Roman" pitchFamily="18" charset="0"/>
                  <a:ea typeface="黑体" pitchFamily="2" charset="-122"/>
                </a:rPr>
                <a:t>东部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Times New Roman" pitchFamily="18" charset="0"/>
                  <a:ea typeface="黑体" pitchFamily="2" charset="-122"/>
                </a:rPr>
                <a:t>: </a:t>
              </a:r>
              <a:endParaRPr lang="en-US" altLang="zh-CN" sz="2000" dirty="0">
                <a:solidFill>
                  <a:schemeClr val="bg1"/>
                </a:solidFill>
                <a:latin typeface="Times New Roman" pitchFamily="18" charset="0"/>
                <a:ea typeface="黑体" pitchFamily="2" charset="-122"/>
              </a:endParaRPr>
            </a:p>
            <a:p>
              <a:pPr>
                <a:lnSpc>
                  <a:spcPct val="110000"/>
                </a:lnSpc>
              </a:pPr>
              <a:r>
                <a:rPr lang="en-US" altLang="zh-CN" sz="2000" dirty="0">
                  <a:solidFill>
                    <a:srgbClr val="FFFF00"/>
                  </a:solidFill>
                  <a:latin typeface="Times New Roman" pitchFamily="18" charset="0"/>
                  <a:ea typeface="黑体" pitchFamily="2" charset="-122"/>
                </a:rPr>
                <a:t>60~100 </a:t>
              </a:r>
              <a:r>
                <a:rPr lang="en-US" altLang="zh-CN" sz="2000" dirty="0" smtClean="0">
                  <a:solidFill>
                    <a:srgbClr val="FFFF00"/>
                  </a:solidFill>
                  <a:latin typeface="Times New Roman" pitchFamily="18" charset="0"/>
                  <a:ea typeface="黑体" pitchFamily="2" charset="-122"/>
                </a:rPr>
                <a:t>km</a:t>
              </a:r>
              <a:endParaRPr lang="en-US" altLang="zh-CN" sz="2000" dirty="0">
                <a:solidFill>
                  <a:schemeClr val="bg1"/>
                </a:solidFill>
                <a:latin typeface="Times New Roman" pitchFamily="18" charset="0"/>
                <a:ea typeface="黑体" pitchFamily="2" charset="-122"/>
              </a:endParaRPr>
            </a:p>
            <a:p>
              <a:pPr>
                <a:lnSpc>
                  <a:spcPct val="110000"/>
                </a:lnSpc>
              </a:pPr>
              <a:r>
                <a:rPr lang="zh-CN" altLang="en-US" sz="2000" dirty="0" smtClean="0">
                  <a:solidFill>
                    <a:schemeClr val="bg1"/>
                  </a:solidFill>
                  <a:latin typeface="Times New Roman" pitchFamily="18" charset="0"/>
                  <a:ea typeface="黑体" pitchFamily="2" charset="-122"/>
                </a:rPr>
                <a:t>普遍较薄</a:t>
              </a:r>
              <a:endParaRPr lang="zh-CN" altLang="en-US" sz="2000" dirty="0">
                <a:solidFill>
                  <a:schemeClr val="bg1"/>
                </a:solidFill>
                <a:latin typeface="Times New Roman" pitchFamily="18" charset="0"/>
                <a:ea typeface="黑体" pitchFamily="2" charset="-122"/>
              </a:endParaRPr>
            </a:p>
          </p:txBody>
        </p:sp>
        <p:cxnSp>
          <p:nvCxnSpPr>
            <p:cNvPr id="8" name="直接箭头连接符 24"/>
            <p:cNvCxnSpPr/>
            <p:nvPr/>
          </p:nvCxnSpPr>
          <p:spPr>
            <a:xfrm>
              <a:off x="2999274" y="1390867"/>
              <a:ext cx="1368152" cy="864096"/>
            </a:xfrm>
            <a:prstGeom prst="straightConnector1">
              <a:avLst/>
            </a:prstGeom>
            <a:ln w="44450">
              <a:solidFill>
                <a:srgbClr val="1E80FF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1172050" y="526771"/>
              <a:ext cx="1872208" cy="1441420"/>
            </a:xfrm>
            <a:prstGeom prst="rect">
              <a:avLst/>
            </a:prstGeom>
            <a:solidFill>
              <a:srgbClr val="021655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2000" dirty="0" smtClean="0">
                  <a:solidFill>
                    <a:schemeClr val="bg1"/>
                  </a:solidFill>
                  <a:latin typeface="Times New Roman" pitchFamily="18" charset="0"/>
                  <a:ea typeface="黑体" pitchFamily="2" charset="-122"/>
                </a:rPr>
                <a:t>中</a:t>
              </a:r>
              <a:r>
                <a:rPr lang="zh-CN" altLang="zh-CN" sz="2000" dirty="0">
                  <a:solidFill>
                    <a:schemeClr val="bg1"/>
                  </a:solidFill>
                  <a:latin typeface="Times New Roman" pitchFamily="18" charset="0"/>
                  <a:ea typeface="黑体" pitchFamily="2" charset="-122"/>
                </a:rPr>
                <a:t>－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Times New Roman" pitchFamily="18" charset="0"/>
                  <a:ea typeface="黑体" pitchFamily="2" charset="-122"/>
                </a:rPr>
                <a:t>西部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Times New Roman" pitchFamily="18" charset="0"/>
                  <a:ea typeface="黑体" pitchFamily="2" charset="-122"/>
                </a:rPr>
                <a:t>:</a:t>
              </a:r>
              <a:endParaRPr lang="en-US" altLang="zh-CN" sz="2000" dirty="0">
                <a:solidFill>
                  <a:schemeClr val="bg1"/>
                </a:solidFill>
                <a:latin typeface="Times New Roman" pitchFamily="18" charset="0"/>
                <a:ea typeface="黑体" pitchFamily="2" charset="-122"/>
              </a:endParaRPr>
            </a:p>
            <a:p>
              <a:pPr>
                <a:lnSpc>
                  <a:spcPct val="110000"/>
                </a:lnSpc>
              </a:pPr>
              <a:r>
                <a:rPr lang="en-US" altLang="zh-CN" sz="2000" dirty="0">
                  <a:solidFill>
                    <a:srgbClr val="FFFF00"/>
                  </a:solidFill>
                  <a:latin typeface="Times New Roman" pitchFamily="18" charset="0"/>
                  <a:ea typeface="黑体" pitchFamily="2" charset="-122"/>
                </a:rPr>
                <a:t>80~200 </a:t>
              </a:r>
              <a:r>
                <a:rPr lang="en-US" altLang="zh-CN" sz="2000" dirty="0" smtClean="0">
                  <a:solidFill>
                    <a:srgbClr val="FFFF00"/>
                  </a:solidFill>
                  <a:latin typeface="Times New Roman" pitchFamily="18" charset="0"/>
                  <a:ea typeface="黑体" pitchFamily="2" charset="-122"/>
                </a:rPr>
                <a:t>km</a:t>
              </a:r>
            </a:p>
            <a:p>
              <a:pPr>
                <a:lnSpc>
                  <a:spcPct val="110000"/>
                </a:lnSpc>
              </a:pPr>
              <a:r>
                <a:rPr lang="zh-CN" altLang="en-US" sz="2000" dirty="0" smtClean="0">
                  <a:solidFill>
                    <a:srgbClr val="FFFFFF"/>
                  </a:solidFill>
                  <a:latin typeface="Times New Roman" pitchFamily="18" charset="0"/>
                  <a:ea typeface="黑体" pitchFamily="2" charset="-122"/>
                </a:rPr>
                <a:t>整体较厚</a:t>
              </a:r>
              <a:endParaRPr lang="en-US" altLang="zh-CN" sz="2000" dirty="0">
                <a:solidFill>
                  <a:srgbClr val="FFFFFF"/>
                </a:solidFill>
                <a:latin typeface="Times New Roman" pitchFamily="18" charset="0"/>
                <a:ea typeface="黑体" pitchFamily="2" charset="-122"/>
              </a:endParaRPr>
            </a:p>
            <a:p>
              <a:pPr>
                <a:lnSpc>
                  <a:spcPct val="110000"/>
                </a:lnSpc>
              </a:pPr>
              <a:r>
                <a:rPr lang="zh-CN" altLang="en-US" sz="2000" dirty="0" smtClean="0">
                  <a:solidFill>
                    <a:srgbClr val="FFFFFF"/>
                  </a:solidFill>
                  <a:latin typeface="Times New Roman" pitchFamily="18" charset="0"/>
                  <a:ea typeface="黑体" pitchFamily="2" charset="-122"/>
                </a:rPr>
                <a:t>厚薄共存</a:t>
              </a:r>
              <a:endParaRPr lang="en-US" altLang="zh-CN" sz="2000" dirty="0" smtClean="0">
                <a:solidFill>
                  <a:srgbClr val="FFFFFF"/>
                </a:solidFill>
                <a:latin typeface="Times New Roman" pitchFamily="18" charset="0"/>
                <a:ea typeface="黑体" pitchFamily="2" charset="-122"/>
              </a:endParaRPr>
            </a:p>
          </p:txBody>
        </p:sp>
      </p:grp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1191514" y="158965"/>
            <a:ext cx="64768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岩石圈</a:t>
            </a:r>
            <a:r>
              <a:rPr lang="zh-CN" altLang="en-US" sz="360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厚度</a:t>
            </a:r>
            <a:r>
              <a:rPr lang="en-US" altLang="zh-CN" sz="3600" dirty="0" smtClean="0">
                <a:solidFill>
                  <a:srgbClr val="FFFF7D"/>
                </a:solidFill>
                <a:latin typeface="华文新魏"/>
                <a:ea typeface="华文新魏"/>
                <a:cs typeface="华文新魏"/>
              </a:rPr>
              <a:t>:</a:t>
            </a:r>
            <a:r>
              <a:rPr lang="en-US" altLang="zh-CN" sz="360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 </a:t>
            </a:r>
            <a:r>
              <a:rPr lang="zh-CN" altLang="en-US" sz="360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显著东西差异</a:t>
            </a:r>
            <a:endParaRPr lang="zh-CN" altLang="en-US" sz="3600" dirty="0">
              <a:solidFill>
                <a:srgbClr val="FFFF7D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7164741" y="3356992"/>
            <a:ext cx="1655731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zh-CN" altLang="en-US" sz="2400" b="0" dirty="0" smtClean="0">
                <a:solidFill>
                  <a:srgbClr val="FF0000"/>
                </a:solidFill>
                <a:latin typeface="华文新魏"/>
                <a:ea typeface="华文新魏"/>
                <a:cs typeface="华文新魏"/>
              </a:rPr>
              <a:t>显著减薄</a:t>
            </a:r>
            <a:endParaRPr lang="zh-CN" altLang="en-US" sz="2400" b="0" dirty="0">
              <a:solidFill>
                <a:srgbClr val="FF0000"/>
              </a:solidFill>
              <a:latin typeface="华文新魏"/>
              <a:ea typeface="华文新魏"/>
              <a:cs typeface="华文新魏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598048" y="2609892"/>
            <a:ext cx="1728192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zh-CN" altLang="en-US" sz="2400" b="0" dirty="0" smtClean="0">
                <a:solidFill>
                  <a:srgbClr val="1A74E8"/>
                </a:solidFill>
                <a:latin typeface="华文新魏"/>
                <a:ea typeface="华文新魏"/>
                <a:cs typeface="华文新魏"/>
              </a:rPr>
              <a:t>局部减薄</a:t>
            </a:r>
            <a:endParaRPr lang="zh-CN" altLang="en-US" sz="2400" b="0" dirty="0">
              <a:solidFill>
                <a:srgbClr val="1A74E8"/>
              </a:solidFill>
              <a:latin typeface="华文新魏"/>
              <a:ea typeface="华文新魏"/>
              <a:cs typeface="华文新魏"/>
            </a:endParaRPr>
          </a:p>
        </p:txBody>
      </p:sp>
    </p:spTree>
    <p:extLst>
      <p:ext uri="{BB962C8B-B14F-4D97-AF65-F5344CB8AC3E}">
        <p14:creationId xmlns:p14="http://schemas.microsoft.com/office/powerpoint/2010/main" val="14433299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200" y="864000"/>
            <a:ext cx="6523200" cy="5516962"/>
          </a:xfrm>
          <a:prstGeom prst="rect">
            <a:avLst/>
          </a:prstGeom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1191514" y="158965"/>
            <a:ext cx="64768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岩石圈</a:t>
            </a:r>
            <a:r>
              <a:rPr lang="zh-CN" altLang="en-US" sz="360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厚度</a:t>
            </a:r>
            <a:r>
              <a:rPr lang="en-US" altLang="zh-CN" sz="3600" dirty="0" smtClean="0">
                <a:solidFill>
                  <a:srgbClr val="FFFF7D"/>
                </a:solidFill>
                <a:latin typeface="华文新魏"/>
                <a:ea typeface="华文新魏"/>
                <a:cs typeface="华文新魏"/>
              </a:rPr>
              <a:t>:</a:t>
            </a:r>
            <a:r>
              <a:rPr lang="en-US" altLang="zh-CN" sz="360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 </a:t>
            </a:r>
            <a:r>
              <a:rPr lang="zh-CN" altLang="en-US" sz="360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显著东西差异</a:t>
            </a:r>
            <a:endParaRPr lang="zh-CN" altLang="en-US" sz="3600" dirty="0">
              <a:solidFill>
                <a:srgbClr val="FFFF7D"/>
              </a:solidFill>
              <a:latin typeface="黑体"/>
              <a:ea typeface="黑体"/>
              <a:cs typeface="黑体"/>
            </a:endParaRPr>
          </a:p>
        </p:txBody>
      </p:sp>
      <p:grpSp>
        <p:nvGrpSpPr>
          <p:cNvPr id="17" name="组合 15"/>
          <p:cNvGrpSpPr/>
          <p:nvPr/>
        </p:nvGrpSpPr>
        <p:grpSpPr>
          <a:xfrm>
            <a:off x="872568" y="1268760"/>
            <a:ext cx="7803888" cy="3623146"/>
            <a:chOff x="1172050" y="526771"/>
            <a:chExt cx="7803888" cy="3623146"/>
          </a:xfrm>
        </p:grpSpPr>
        <p:cxnSp>
          <p:nvCxnSpPr>
            <p:cNvPr id="18" name="直接箭头连接符 22"/>
            <p:cNvCxnSpPr/>
            <p:nvPr/>
          </p:nvCxnSpPr>
          <p:spPr>
            <a:xfrm flipH="1" flipV="1">
              <a:off x="5951602" y="2398979"/>
              <a:ext cx="1224136" cy="1055489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7175738" y="3047051"/>
              <a:ext cx="1800200" cy="1102866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2000" dirty="0" smtClean="0">
                  <a:solidFill>
                    <a:schemeClr val="bg1"/>
                  </a:solidFill>
                  <a:latin typeface="Times New Roman" pitchFamily="18" charset="0"/>
                  <a:ea typeface="黑体" pitchFamily="2" charset="-122"/>
                </a:rPr>
                <a:t>东部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Times New Roman" pitchFamily="18" charset="0"/>
                  <a:ea typeface="黑体" pitchFamily="2" charset="-122"/>
                </a:rPr>
                <a:t>: </a:t>
              </a:r>
              <a:endParaRPr lang="en-US" altLang="zh-CN" sz="2000" dirty="0">
                <a:solidFill>
                  <a:schemeClr val="bg1"/>
                </a:solidFill>
                <a:latin typeface="Times New Roman" pitchFamily="18" charset="0"/>
                <a:ea typeface="黑体" pitchFamily="2" charset="-122"/>
              </a:endParaRPr>
            </a:p>
            <a:p>
              <a:pPr>
                <a:lnSpc>
                  <a:spcPct val="110000"/>
                </a:lnSpc>
              </a:pPr>
              <a:r>
                <a:rPr lang="en-US" altLang="zh-CN" sz="2000" dirty="0">
                  <a:solidFill>
                    <a:srgbClr val="FFFF00"/>
                  </a:solidFill>
                  <a:latin typeface="Times New Roman" pitchFamily="18" charset="0"/>
                  <a:ea typeface="黑体" pitchFamily="2" charset="-122"/>
                </a:rPr>
                <a:t>60~100 </a:t>
              </a:r>
              <a:r>
                <a:rPr lang="en-US" altLang="zh-CN" sz="2000" dirty="0" smtClean="0">
                  <a:solidFill>
                    <a:srgbClr val="FFFF00"/>
                  </a:solidFill>
                  <a:latin typeface="Times New Roman" pitchFamily="18" charset="0"/>
                  <a:ea typeface="黑体" pitchFamily="2" charset="-122"/>
                </a:rPr>
                <a:t>km</a:t>
              </a:r>
              <a:endParaRPr lang="en-US" altLang="zh-CN" sz="2000" dirty="0">
                <a:solidFill>
                  <a:schemeClr val="bg1"/>
                </a:solidFill>
                <a:latin typeface="Times New Roman" pitchFamily="18" charset="0"/>
                <a:ea typeface="黑体" pitchFamily="2" charset="-122"/>
              </a:endParaRPr>
            </a:p>
            <a:p>
              <a:pPr>
                <a:lnSpc>
                  <a:spcPct val="110000"/>
                </a:lnSpc>
              </a:pPr>
              <a:r>
                <a:rPr lang="zh-CN" altLang="en-US" sz="2000" dirty="0" smtClean="0">
                  <a:solidFill>
                    <a:schemeClr val="bg1"/>
                  </a:solidFill>
                  <a:latin typeface="Times New Roman" pitchFamily="18" charset="0"/>
                  <a:ea typeface="黑体" pitchFamily="2" charset="-122"/>
                </a:rPr>
                <a:t>普遍较薄</a:t>
              </a:r>
              <a:endParaRPr lang="zh-CN" altLang="en-US" sz="2000" dirty="0">
                <a:solidFill>
                  <a:schemeClr val="bg1"/>
                </a:solidFill>
                <a:latin typeface="Times New Roman" pitchFamily="18" charset="0"/>
                <a:ea typeface="黑体" pitchFamily="2" charset="-122"/>
              </a:endParaRPr>
            </a:p>
          </p:txBody>
        </p:sp>
        <p:cxnSp>
          <p:nvCxnSpPr>
            <p:cNvPr id="22" name="直接箭头连接符 24"/>
            <p:cNvCxnSpPr/>
            <p:nvPr/>
          </p:nvCxnSpPr>
          <p:spPr>
            <a:xfrm>
              <a:off x="2999274" y="1390867"/>
              <a:ext cx="1368000" cy="864000"/>
            </a:xfrm>
            <a:prstGeom prst="straightConnector1">
              <a:avLst/>
            </a:prstGeom>
            <a:ln w="44450">
              <a:solidFill>
                <a:srgbClr val="1E80FF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 Box 9"/>
            <p:cNvSpPr txBox="1">
              <a:spLocks noChangeArrowheads="1"/>
            </p:cNvSpPr>
            <p:nvPr/>
          </p:nvSpPr>
          <p:spPr bwMode="auto">
            <a:xfrm>
              <a:off x="1172050" y="526771"/>
              <a:ext cx="1872208" cy="1441420"/>
            </a:xfrm>
            <a:prstGeom prst="rect">
              <a:avLst/>
            </a:prstGeom>
            <a:solidFill>
              <a:srgbClr val="021655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2000" dirty="0" smtClean="0">
                  <a:solidFill>
                    <a:schemeClr val="bg1"/>
                  </a:solidFill>
                  <a:latin typeface="Times New Roman" pitchFamily="18" charset="0"/>
                  <a:ea typeface="黑体" pitchFamily="2" charset="-122"/>
                </a:rPr>
                <a:t>中</a:t>
              </a:r>
              <a:r>
                <a:rPr lang="zh-CN" altLang="zh-CN" sz="2000" dirty="0">
                  <a:solidFill>
                    <a:schemeClr val="bg1"/>
                  </a:solidFill>
                  <a:latin typeface="Times New Roman" pitchFamily="18" charset="0"/>
                  <a:ea typeface="黑体" pitchFamily="2" charset="-122"/>
                </a:rPr>
                <a:t>－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Times New Roman" pitchFamily="18" charset="0"/>
                  <a:ea typeface="黑体" pitchFamily="2" charset="-122"/>
                </a:rPr>
                <a:t>西部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Times New Roman" pitchFamily="18" charset="0"/>
                  <a:ea typeface="黑体" pitchFamily="2" charset="-122"/>
                </a:rPr>
                <a:t>:</a:t>
              </a:r>
              <a:endParaRPr lang="en-US" altLang="zh-CN" sz="2000" dirty="0">
                <a:solidFill>
                  <a:schemeClr val="bg1"/>
                </a:solidFill>
                <a:latin typeface="Times New Roman" pitchFamily="18" charset="0"/>
                <a:ea typeface="黑体" pitchFamily="2" charset="-122"/>
              </a:endParaRPr>
            </a:p>
            <a:p>
              <a:pPr>
                <a:lnSpc>
                  <a:spcPct val="110000"/>
                </a:lnSpc>
              </a:pPr>
              <a:r>
                <a:rPr lang="en-US" altLang="zh-CN" sz="2000" dirty="0">
                  <a:solidFill>
                    <a:srgbClr val="FFFF00"/>
                  </a:solidFill>
                  <a:latin typeface="Times New Roman" pitchFamily="18" charset="0"/>
                  <a:ea typeface="黑体" pitchFamily="2" charset="-122"/>
                </a:rPr>
                <a:t>80~200 </a:t>
              </a:r>
              <a:r>
                <a:rPr lang="en-US" altLang="zh-CN" sz="2000" dirty="0" smtClean="0">
                  <a:solidFill>
                    <a:srgbClr val="FFFF00"/>
                  </a:solidFill>
                  <a:latin typeface="Times New Roman" pitchFamily="18" charset="0"/>
                  <a:ea typeface="黑体" pitchFamily="2" charset="-122"/>
                </a:rPr>
                <a:t>km</a:t>
              </a:r>
            </a:p>
            <a:p>
              <a:pPr>
                <a:lnSpc>
                  <a:spcPct val="110000"/>
                </a:lnSpc>
              </a:pPr>
              <a:r>
                <a:rPr lang="zh-CN" altLang="en-US" sz="2000" dirty="0" smtClean="0">
                  <a:solidFill>
                    <a:srgbClr val="FFFFFF"/>
                  </a:solidFill>
                  <a:latin typeface="Times New Roman" pitchFamily="18" charset="0"/>
                  <a:ea typeface="黑体" pitchFamily="2" charset="-122"/>
                </a:rPr>
                <a:t>整体较厚</a:t>
              </a:r>
              <a:endParaRPr lang="en-US" altLang="zh-CN" sz="2000" dirty="0">
                <a:solidFill>
                  <a:srgbClr val="FFFFFF"/>
                </a:solidFill>
                <a:latin typeface="Times New Roman" pitchFamily="18" charset="0"/>
                <a:ea typeface="黑体" pitchFamily="2" charset="-122"/>
              </a:endParaRPr>
            </a:p>
            <a:p>
              <a:pPr>
                <a:lnSpc>
                  <a:spcPct val="110000"/>
                </a:lnSpc>
              </a:pPr>
              <a:r>
                <a:rPr lang="zh-CN" altLang="en-US" sz="2000" dirty="0" smtClean="0">
                  <a:solidFill>
                    <a:srgbClr val="FFFFFF"/>
                  </a:solidFill>
                  <a:latin typeface="Times New Roman" pitchFamily="18" charset="0"/>
                  <a:ea typeface="黑体" pitchFamily="2" charset="-122"/>
                </a:rPr>
                <a:t>厚薄共存</a:t>
              </a:r>
              <a:endParaRPr lang="en-US" altLang="zh-CN" sz="2000" dirty="0" smtClean="0">
                <a:solidFill>
                  <a:srgbClr val="FFFFFF"/>
                </a:solidFill>
                <a:latin typeface="Times New Roman" pitchFamily="18" charset="0"/>
                <a:ea typeface="黑体" pitchFamily="2" charset="-122"/>
              </a:endParaRPr>
            </a:p>
          </p:txBody>
        </p:sp>
      </p:grp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7164741" y="3356992"/>
            <a:ext cx="1655731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zh-CN" altLang="en-US" sz="2400" b="0" dirty="0" smtClean="0">
                <a:solidFill>
                  <a:srgbClr val="FF0000"/>
                </a:solidFill>
                <a:latin typeface="华文新魏"/>
                <a:ea typeface="华文新魏"/>
                <a:cs typeface="华文新魏"/>
              </a:rPr>
              <a:t>显著减薄</a:t>
            </a:r>
            <a:endParaRPr lang="zh-CN" altLang="en-US" sz="2400" b="0" dirty="0">
              <a:solidFill>
                <a:srgbClr val="FF0000"/>
              </a:solidFill>
              <a:latin typeface="华文新魏"/>
              <a:ea typeface="华文新魏"/>
              <a:cs typeface="华文新魏"/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598048" y="2609892"/>
            <a:ext cx="1728192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eaLnBrk="0" hangingPunct="0"/>
            <a:r>
              <a:rPr lang="zh-CN" altLang="en-US" sz="2400" b="0" dirty="0" smtClean="0">
                <a:solidFill>
                  <a:srgbClr val="1A74E8"/>
                </a:solidFill>
                <a:latin typeface="华文新魏"/>
                <a:ea typeface="华文新魏"/>
                <a:cs typeface="华文新魏"/>
              </a:rPr>
              <a:t>局部减薄</a:t>
            </a:r>
            <a:endParaRPr lang="zh-CN" altLang="en-US" sz="2400" b="0" dirty="0">
              <a:solidFill>
                <a:srgbClr val="1A74E8"/>
              </a:solidFill>
              <a:latin typeface="华文新魏"/>
              <a:ea typeface="华文新魏"/>
              <a:cs typeface="华文新魏"/>
            </a:endParaRP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2411760" y="5112767"/>
            <a:ext cx="4104456" cy="692497"/>
          </a:xfrm>
          <a:prstGeom prst="rect">
            <a:avLst/>
          </a:prstGeom>
          <a:solidFill>
            <a:srgbClr val="000000"/>
          </a:solidFill>
          <a:ln w="12700" cmpd="sng">
            <a:solidFill>
              <a:srgbClr val="FFFFFF"/>
            </a:solidFill>
            <a:miter lim="800000"/>
            <a:headEnd/>
            <a:tailEnd/>
          </a:ln>
        </p:spPr>
        <p:txBody>
          <a:bodyPr wrap="square" rIns="90000">
            <a:spAutoFit/>
          </a:bodyPr>
          <a:lstStyle/>
          <a:p>
            <a:pPr>
              <a:lnSpc>
                <a:spcPct val="110000"/>
              </a:lnSpc>
              <a:buClr>
                <a:srgbClr val="FF5050"/>
              </a:buClr>
              <a:buSzPct val="85000"/>
              <a:buFont typeface="Wingdings" pitchFamily="2" charset="2"/>
              <a:buNone/>
            </a:pPr>
            <a:r>
              <a:rPr lang="zh-CN" altLang="en-US" sz="3600" dirty="0" smtClean="0">
                <a:solidFill>
                  <a:srgbClr val="FFFFFF"/>
                </a:solidFill>
                <a:latin typeface="Tahoma" pitchFamily="34" charset="0"/>
                <a:ea typeface="黑体" pitchFamily="2" charset="-122"/>
                <a:cs typeface="Arial" charset="0"/>
              </a:rPr>
              <a:t>高度</a:t>
            </a:r>
            <a:r>
              <a:rPr lang="zh-CN" altLang="en-US" sz="3600" dirty="0">
                <a:solidFill>
                  <a:srgbClr val="FFFFFF"/>
                </a:solidFill>
                <a:latin typeface="Tahoma" pitchFamily="34" charset="0"/>
                <a:ea typeface="黑体" pitchFamily="2" charset="-122"/>
                <a:cs typeface="Arial" charset="0"/>
              </a:rPr>
              <a:t>横向</a:t>
            </a:r>
            <a:r>
              <a:rPr lang="zh-CN" altLang="en-US" sz="3600" dirty="0" smtClean="0">
                <a:solidFill>
                  <a:srgbClr val="FFFFFF"/>
                </a:solidFill>
                <a:latin typeface="Tahoma" pitchFamily="34" charset="0"/>
                <a:ea typeface="黑体" pitchFamily="2" charset="-122"/>
                <a:cs typeface="Arial" charset="0"/>
              </a:rPr>
              <a:t>不均匀</a:t>
            </a:r>
            <a:endParaRPr lang="en-US" altLang="zh-CN" sz="3600" dirty="0">
              <a:solidFill>
                <a:srgbClr val="FFFFFF"/>
              </a:solidFill>
              <a:latin typeface="Tahoma" pitchFamily="34" charset="0"/>
              <a:ea typeface="黑体" pitchFamily="2" charset="-122"/>
              <a:cs typeface="Arial" charset="0"/>
            </a:endParaRPr>
          </a:p>
        </p:txBody>
      </p:sp>
      <p:sp>
        <p:nvSpPr>
          <p:cNvPr id="32" name="圆角矩形标注 31"/>
          <p:cNvSpPr/>
          <p:nvPr/>
        </p:nvSpPr>
        <p:spPr>
          <a:xfrm>
            <a:off x="1403648" y="3501008"/>
            <a:ext cx="1440160" cy="648072"/>
          </a:xfrm>
          <a:prstGeom prst="wedgeRoundRectCallout">
            <a:avLst>
              <a:gd name="adj1" fmla="val 149620"/>
              <a:gd name="adj2" fmla="val -111418"/>
              <a:gd name="adj3" fmla="val 16667"/>
            </a:avLst>
          </a:prstGeom>
          <a:solidFill>
            <a:schemeClr val="bg1"/>
          </a:solidFill>
          <a:ln w="19050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46800" rIns="108000" bIns="46800" anchor="ctr">
            <a:noAutofit/>
          </a:bodyPr>
          <a:lstStyle/>
          <a:p>
            <a:pPr>
              <a:defRPr/>
            </a:pPr>
            <a:r>
              <a:rPr lang="en-US" altLang="zh-CN" dirty="0" smtClean="0">
                <a:solidFill>
                  <a:schemeClr val="tx1"/>
                </a:solidFill>
                <a:latin typeface="Arial Narrow"/>
                <a:ea typeface="黑体" pitchFamily="2" charset="-122"/>
                <a:cs typeface="Arial Narrow"/>
              </a:rPr>
              <a:t>Ordos</a:t>
            </a:r>
            <a:r>
              <a:rPr lang="zh-CN" altLang="en-US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内部变化</a:t>
            </a:r>
            <a:endParaRPr lang="zh-CN" altLang="en-US" dirty="0">
              <a:solidFill>
                <a:schemeClr val="tx1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  <p:grpSp>
        <p:nvGrpSpPr>
          <p:cNvPr id="10" name="组 9"/>
          <p:cNvGrpSpPr/>
          <p:nvPr/>
        </p:nvGrpSpPr>
        <p:grpSpPr>
          <a:xfrm>
            <a:off x="3059832" y="908721"/>
            <a:ext cx="2376264" cy="3744415"/>
            <a:chOff x="3059832" y="908721"/>
            <a:chExt cx="2376264" cy="3744415"/>
          </a:xfrm>
        </p:grpSpPr>
        <p:grpSp>
          <p:nvGrpSpPr>
            <p:cNvPr id="23" name="组合 35"/>
            <p:cNvGrpSpPr/>
            <p:nvPr/>
          </p:nvGrpSpPr>
          <p:grpSpPr>
            <a:xfrm>
              <a:off x="3059832" y="908721"/>
              <a:ext cx="2016224" cy="1800200"/>
              <a:chOff x="5084440" y="1782341"/>
              <a:chExt cx="2016224" cy="1671613"/>
            </a:xfrm>
          </p:grpSpPr>
          <p:cxnSp>
            <p:nvCxnSpPr>
              <p:cNvPr id="24" name="直接箭头连接符 13"/>
              <p:cNvCxnSpPr/>
              <p:nvPr/>
            </p:nvCxnSpPr>
            <p:spPr>
              <a:xfrm>
                <a:off x="6236568" y="2450985"/>
                <a:ext cx="288032" cy="802374"/>
              </a:xfrm>
              <a:prstGeom prst="straightConnector1">
                <a:avLst/>
              </a:prstGeom>
              <a:ln w="31750">
                <a:solidFill>
                  <a:srgbClr val="800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箭头连接符 14"/>
              <p:cNvCxnSpPr/>
              <p:nvPr/>
            </p:nvCxnSpPr>
            <p:spPr>
              <a:xfrm>
                <a:off x="6068144" y="2116663"/>
                <a:ext cx="1032520" cy="1337291"/>
              </a:xfrm>
              <a:prstGeom prst="straightConnector1">
                <a:avLst/>
              </a:prstGeom>
              <a:ln w="31750">
                <a:solidFill>
                  <a:srgbClr val="800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圆角矩形标注 25"/>
              <p:cNvSpPr/>
              <p:nvPr/>
            </p:nvSpPr>
            <p:spPr>
              <a:xfrm>
                <a:off x="5084440" y="1782341"/>
                <a:ext cx="1944216" cy="869238"/>
              </a:xfrm>
              <a:prstGeom prst="wedgeRoundRectCallout">
                <a:avLst>
                  <a:gd name="adj1" fmla="val -21075"/>
                  <a:gd name="adj2" fmla="val 4254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tIns="0" rIns="36000" bIns="0" anchor="ctr">
                <a:noAutofit/>
              </a:bodyPr>
              <a:lstStyle/>
              <a:p>
                <a:pPr>
                  <a:defRPr/>
                </a:pPr>
                <a:r>
                  <a:rPr lang="zh-CN" altLang="en-US" sz="1800" dirty="0" smtClean="0">
                    <a:solidFill>
                      <a:schemeClr val="tx1"/>
                    </a:solidFill>
                    <a:latin typeface="黑体" pitchFamily="2" charset="-122"/>
                    <a:ea typeface="黑体" pitchFamily="2" charset="-122"/>
                    <a:cs typeface="Times New Roman" pitchFamily="18" charset="0"/>
                  </a:rPr>
                  <a:t>薄岩石圈局</a:t>
                </a:r>
                <a:r>
                  <a:rPr lang="zh-CN" altLang="en-US" dirty="0" smtClean="0">
                    <a:solidFill>
                      <a:schemeClr val="tx1"/>
                    </a:solidFill>
                    <a:latin typeface="黑体" pitchFamily="2" charset="-122"/>
                    <a:ea typeface="黑体" pitchFamily="2" charset="-122"/>
                    <a:cs typeface="Times New Roman" pitchFamily="18" charset="0"/>
                  </a:rPr>
                  <a:t>限</a:t>
                </a:r>
                <a:endParaRPr lang="en-US" altLang="zh-CN" sz="1800" dirty="0" smtClean="0">
                  <a:solidFill>
                    <a:schemeClr val="tx1"/>
                  </a:solidFill>
                  <a:latin typeface="黑体" pitchFamily="2" charset="-122"/>
                  <a:ea typeface="黑体" pitchFamily="2" charset="-122"/>
                  <a:cs typeface="Times New Roman" pitchFamily="18" charset="0"/>
                </a:endParaRPr>
              </a:p>
              <a:p>
                <a:pPr>
                  <a:defRPr/>
                </a:pPr>
                <a:r>
                  <a:rPr lang="zh-CN" altLang="en-US" sz="1800" dirty="0" smtClean="0">
                    <a:solidFill>
                      <a:schemeClr val="tx1"/>
                    </a:solidFill>
                    <a:latin typeface="黑体" pitchFamily="2" charset="-122"/>
                    <a:ea typeface="黑体" pitchFamily="2" charset="-122"/>
                    <a:cs typeface="Times New Roman" pitchFamily="18" charset="0"/>
                  </a:rPr>
                  <a:t>于新生代狭长</a:t>
                </a:r>
                <a:endParaRPr lang="en-US" altLang="zh-CN" sz="1800" dirty="0" smtClean="0">
                  <a:solidFill>
                    <a:schemeClr val="tx1"/>
                  </a:solidFill>
                  <a:latin typeface="黑体" pitchFamily="2" charset="-122"/>
                  <a:ea typeface="黑体" pitchFamily="2" charset="-122"/>
                  <a:cs typeface="Times New Roman" pitchFamily="18" charset="0"/>
                </a:endParaRPr>
              </a:p>
              <a:p>
                <a:pPr>
                  <a:defRPr/>
                </a:pPr>
                <a:r>
                  <a:rPr lang="zh-CN" altLang="en-US" sz="1800" dirty="0" smtClean="0">
                    <a:solidFill>
                      <a:schemeClr val="tx1"/>
                    </a:solidFill>
                    <a:latin typeface="黑体" pitchFamily="2" charset="-122"/>
                    <a:ea typeface="黑体" pitchFamily="2" charset="-122"/>
                    <a:cs typeface="Times New Roman" pitchFamily="18" charset="0"/>
                  </a:rPr>
                  <a:t>裂陷区和边缘</a:t>
                </a:r>
                <a:endParaRPr lang="zh-CN" altLang="en-US" sz="1800" dirty="0">
                  <a:solidFill>
                    <a:schemeClr val="tx1"/>
                  </a:solidFill>
                  <a:latin typeface="黑体" pitchFamily="2" charset="-122"/>
                  <a:ea typeface="黑体" pitchFamily="2" charset="-122"/>
                  <a:cs typeface="Times New Roman" pitchFamily="18" charset="0"/>
                </a:endParaRPr>
              </a:p>
            </p:txBody>
          </p:sp>
        </p:grpSp>
        <p:cxnSp>
          <p:nvCxnSpPr>
            <p:cNvPr id="20" name="直接箭头连接符 13"/>
            <p:cNvCxnSpPr/>
            <p:nvPr/>
          </p:nvCxnSpPr>
          <p:spPr>
            <a:xfrm flipH="1" flipV="1">
              <a:off x="5004048" y="4077072"/>
              <a:ext cx="72008" cy="576064"/>
            </a:xfrm>
            <a:prstGeom prst="straightConnector1">
              <a:avLst/>
            </a:prstGeom>
            <a:ln w="31750">
              <a:solidFill>
                <a:srgbClr val="80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13"/>
            <p:cNvCxnSpPr/>
            <p:nvPr/>
          </p:nvCxnSpPr>
          <p:spPr>
            <a:xfrm>
              <a:off x="4572000" y="1844824"/>
              <a:ext cx="864096" cy="432048"/>
            </a:xfrm>
            <a:prstGeom prst="straightConnector1">
              <a:avLst/>
            </a:prstGeom>
            <a:ln w="31750">
              <a:solidFill>
                <a:srgbClr val="80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5004048" y="6381329"/>
            <a:ext cx="34700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en-US" altLang="zh-CN" sz="1400" b="0" dirty="0" smtClean="0">
                <a:solidFill>
                  <a:schemeClr val="bg1"/>
                </a:solidFill>
              </a:rPr>
              <a:t>Zhang </a:t>
            </a:r>
            <a:r>
              <a:rPr kumimoji="1" lang="en-US" altLang="zh-CN" sz="1400" b="0" dirty="0" smtClean="0">
                <a:solidFill>
                  <a:schemeClr val="bg1"/>
                </a:solidFill>
              </a:rPr>
              <a:t>et al., in preparation</a:t>
            </a:r>
            <a:endParaRPr kumimoji="1" lang="en-US" altLang="zh-CN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9548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 75"/>
          <p:cNvGrpSpPr/>
          <p:nvPr/>
        </p:nvGrpSpPr>
        <p:grpSpPr>
          <a:xfrm>
            <a:off x="467544" y="3744052"/>
            <a:ext cx="4024572" cy="2952328"/>
            <a:chOff x="606778" y="3717032"/>
            <a:chExt cx="4024572" cy="3068960"/>
          </a:xfrm>
        </p:grpSpPr>
        <p:grpSp>
          <p:nvGrpSpPr>
            <p:cNvPr id="77" name="组 76"/>
            <p:cNvGrpSpPr/>
            <p:nvPr/>
          </p:nvGrpSpPr>
          <p:grpSpPr>
            <a:xfrm>
              <a:off x="606778" y="3717032"/>
              <a:ext cx="4024572" cy="3068960"/>
              <a:chOff x="635000" y="4005064"/>
              <a:chExt cx="4024572" cy="3068960"/>
            </a:xfrm>
          </p:grpSpPr>
          <p:pic>
            <p:nvPicPr>
              <p:cNvPr id="81" name="图片 80"/>
              <p:cNvPicPr>
                <a:picLocks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373" t="-1" b="-18456"/>
              <a:stretch/>
            </p:blipFill>
            <p:spPr>
              <a:xfrm>
                <a:off x="635000" y="4005064"/>
                <a:ext cx="3864992" cy="3068960"/>
              </a:xfrm>
              <a:prstGeom prst="rect">
                <a:avLst/>
              </a:prstGeom>
              <a:solidFill>
                <a:srgbClr val="FFFFFF"/>
              </a:solidFill>
            </p:spPr>
          </p:pic>
          <p:sp>
            <p:nvSpPr>
              <p:cNvPr id="82" name="Text Box 9"/>
              <p:cNvSpPr txBox="1">
                <a:spLocks noChangeArrowheads="1"/>
              </p:cNvSpPr>
              <p:nvPr/>
            </p:nvSpPr>
            <p:spPr bwMode="auto">
              <a:xfrm>
                <a:off x="2283308" y="6107407"/>
                <a:ext cx="237626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1200" dirty="0" err="1" smtClean="0">
                    <a:solidFill>
                      <a:srgbClr val="000000"/>
                    </a:solidFill>
                  </a:rPr>
                  <a:t>Bao</a:t>
                </a:r>
                <a:r>
                  <a:rPr kumimoji="1" lang="en-US" altLang="zh-CN" sz="1200" dirty="0" smtClean="0">
                    <a:solidFill>
                      <a:srgbClr val="000000"/>
                    </a:solidFill>
                  </a:rPr>
                  <a:t> et al., EPSL, 2015</a:t>
                </a:r>
                <a:endParaRPr kumimoji="1" lang="en-US" altLang="zh-CN" sz="12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8" name="组 77"/>
            <p:cNvGrpSpPr/>
            <p:nvPr/>
          </p:nvGrpSpPr>
          <p:grpSpPr>
            <a:xfrm>
              <a:off x="708886" y="6265534"/>
              <a:ext cx="3688813" cy="427691"/>
              <a:chOff x="611561" y="6331531"/>
              <a:chExt cx="3688813" cy="427691"/>
            </a:xfrm>
          </p:grpSpPr>
          <p:pic>
            <p:nvPicPr>
              <p:cNvPr id="79" name="图片 78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2" r="-616"/>
              <a:stretch/>
            </p:blipFill>
            <p:spPr>
              <a:xfrm>
                <a:off x="611561" y="6331531"/>
                <a:ext cx="3143448" cy="427691"/>
              </a:xfrm>
              <a:prstGeom prst="rect">
                <a:avLst/>
              </a:prstGeom>
              <a:solidFill>
                <a:srgbClr val="FFFFFF"/>
              </a:solidFill>
            </p:spPr>
          </p:pic>
          <p:pic>
            <p:nvPicPr>
              <p:cNvPr id="80" name="图片 7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77998" y="6381328"/>
                <a:ext cx="722376" cy="219456"/>
              </a:xfrm>
              <a:prstGeom prst="rect">
                <a:avLst/>
              </a:prstGeom>
            </p:spPr>
          </p:pic>
        </p:grpSp>
      </p:grpSp>
      <p:grpSp>
        <p:nvGrpSpPr>
          <p:cNvPr id="65" name="组 64"/>
          <p:cNvGrpSpPr>
            <a:grpSpLocks noChangeAspect="1"/>
          </p:cNvGrpSpPr>
          <p:nvPr/>
        </p:nvGrpSpPr>
        <p:grpSpPr>
          <a:xfrm>
            <a:off x="4501123" y="1662725"/>
            <a:ext cx="4679389" cy="2396379"/>
            <a:chOff x="4211960" y="1104999"/>
            <a:chExt cx="4932632" cy="2470494"/>
          </a:xfrm>
        </p:grpSpPr>
        <p:grpSp>
          <p:nvGrpSpPr>
            <p:cNvPr id="62" name="组 61"/>
            <p:cNvGrpSpPr/>
            <p:nvPr/>
          </p:nvGrpSpPr>
          <p:grpSpPr>
            <a:xfrm>
              <a:off x="4355976" y="1104999"/>
              <a:ext cx="4684968" cy="2228275"/>
              <a:chOff x="4355976" y="1104999"/>
              <a:chExt cx="4684968" cy="2228275"/>
            </a:xfrm>
          </p:grpSpPr>
          <p:pic>
            <p:nvPicPr>
              <p:cNvPr id="55" name="图片 54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5976" y="1124744"/>
                <a:ext cx="4534535" cy="2208530"/>
              </a:xfrm>
              <a:prstGeom prst="rect">
                <a:avLst/>
              </a:prstGeom>
            </p:spPr>
          </p:pic>
          <p:sp>
            <p:nvSpPr>
              <p:cNvPr id="57" name="文本框 56"/>
              <p:cNvSpPr txBox="1"/>
              <p:nvPr/>
            </p:nvSpPr>
            <p:spPr>
              <a:xfrm>
                <a:off x="6086839" y="1104999"/>
                <a:ext cx="295410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kumimoji="1" lang="en-US" altLang="zh-CN" sz="1400" b="0" dirty="0" smtClean="0">
                    <a:latin typeface="Arial Narrow"/>
                    <a:cs typeface="Arial Narrow"/>
                  </a:rPr>
                  <a:t>WNCC       TNCO       ENCC</a:t>
                </a:r>
                <a:endParaRPr kumimoji="1" lang="zh-CN" altLang="en-US" sz="1400" b="0" dirty="0">
                  <a:latin typeface="Arial Narrow"/>
                  <a:cs typeface="Arial Narrow"/>
                </a:endParaRPr>
              </a:p>
            </p:txBody>
          </p:sp>
          <p:cxnSp>
            <p:nvCxnSpPr>
              <p:cNvPr id="59" name="直线连接符 58"/>
              <p:cNvCxnSpPr/>
              <p:nvPr/>
            </p:nvCxnSpPr>
            <p:spPr bwMode="auto">
              <a:xfrm>
                <a:off x="5809648" y="1156222"/>
                <a:ext cx="0" cy="216024"/>
              </a:xfrm>
              <a:prstGeom prst="line">
                <a:avLst/>
              </a:prstGeom>
              <a:solidFill>
                <a:schemeClr val="bg1"/>
              </a:solidFill>
              <a:ln w="571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" name="直线连接符 59"/>
              <p:cNvCxnSpPr/>
              <p:nvPr/>
            </p:nvCxnSpPr>
            <p:spPr bwMode="auto">
              <a:xfrm>
                <a:off x="6777224" y="1156222"/>
                <a:ext cx="0" cy="216024"/>
              </a:xfrm>
              <a:prstGeom prst="line">
                <a:avLst/>
              </a:prstGeom>
              <a:solidFill>
                <a:schemeClr val="bg1"/>
              </a:solidFill>
              <a:ln w="571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1" name="直线连接符 60"/>
              <p:cNvCxnSpPr/>
              <p:nvPr/>
            </p:nvCxnSpPr>
            <p:spPr bwMode="auto">
              <a:xfrm>
                <a:off x="7411784" y="1169732"/>
                <a:ext cx="0" cy="216024"/>
              </a:xfrm>
              <a:prstGeom prst="line">
                <a:avLst/>
              </a:prstGeom>
              <a:solidFill>
                <a:schemeClr val="bg1"/>
              </a:solidFill>
              <a:ln w="571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dashDot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63" name="Text Box 9"/>
            <p:cNvSpPr txBox="1">
              <a:spLocks noChangeArrowheads="1"/>
            </p:cNvSpPr>
            <p:nvPr/>
          </p:nvSpPr>
          <p:spPr bwMode="auto">
            <a:xfrm>
              <a:off x="6768328" y="3298494"/>
              <a:ext cx="237626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1" lang="en-US" altLang="zh-CN" sz="1200" dirty="0" smtClean="0">
                  <a:solidFill>
                    <a:srgbClr val="FFFFFF"/>
                  </a:solidFill>
                </a:rPr>
                <a:t>Zhao et al., </a:t>
              </a:r>
              <a:r>
                <a:rPr kumimoji="1" lang="en-US" altLang="zh-CN" sz="1200" dirty="0" err="1" smtClean="0">
                  <a:solidFill>
                    <a:srgbClr val="FFFFFF"/>
                  </a:solidFill>
                </a:rPr>
                <a:t>Gcubed</a:t>
              </a:r>
              <a:r>
                <a:rPr kumimoji="1" lang="en-US" altLang="zh-CN" sz="1200" dirty="0" smtClean="0">
                  <a:solidFill>
                    <a:srgbClr val="FFFFFF"/>
                  </a:solidFill>
                </a:rPr>
                <a:t>, 2012</a:t>
              </a:r>
              <a:endParaRPr kumimoji="1" lang="en-US" altLang="zh-CN" sz="1200" dirty="0">
                <a:solidFill>
                  <a:srgbClr val="FFFFFF"/>
                </a:solidFill>
              </a:endParaRPr>
            </a:p>
          </p:txBody>
        </p:sp>
        <p:sp>
          <p:nvSpPr>
            <p:cNvPr id="64" name="Rectangle 11"/>
            <p:cNvSpPr>
              <a:spLocks noChangeArrowheads="1"/>
            </p:cNvSpPr>
            <p:nvPr/>
          </p:nvSpPr>
          <p:spPr bwMode="auto">
            <a:xfrm>
              <a:off x="4211960" y="2598859"/>
              <a:ext cx="1080119" cy="64851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square" lIns="0" tIns="46800" rIns="0" bIns="46800">
              <a:spAutoFit/>
            </a:bodyPr>
            <a:lstStyle/>
            <a:p>
              <a:pPr eaLnBrk="1" hangingPunct="1">
                <a:buClr>
                  <a:srgbClr val="CC66FF"/>
                </a:buClr>
                <a:buFont typeface="Wingdings" pitchFamily="2" charset="2"/>
                <a:buNone/>
              </a:pPr>
              <a:r>
                <a:rPr lang="zh-CN" altLang="en-US" dirty="0" smtClean="0">
                  <a:solidFill>
                    <a:srgbClr val="FFFFFF"/>
                  </a:solidFill>
                  <a:latin typeface="黑体" pitchFamily="2" charset="-122"/>
                  <a:ea typeface="黑体" pitchFamily="2" charset="-122"/>
                </a:rPr>
                <a:t>体波层</a:t>
              </a:r>
              <a:endParaRPr lang="en-US" altLang="zh-CN" dirty="0" smtClean="0">
                <a:solidFill>
                  <a:srgbClr val="FFFFFF"/>
                </a:solidFill>
                <a:latin typeface="黑体" pitchFamily="2" charset="-122"/>
                <a:ea typeface="黑体" pitchFamily="2" charset="-122"/>
              </a:endParaRPr>
            </a:p>
            <a:p>
              <a:pPr eaLnBrk="1" hangingPunct="1">
                <a:buClr>
                  <a:srgbClr val="CC66FF"/>
                </a:buClr>
                <a:buFont typeface="Wingdings" pitchFamily="2" charset="2"/>
                <a:buNone/>
              </a:pPr>
              <a:r>
                <a:rPr lang="zh-CN" altLang="en-US" dirty="0" smtClean="0">
                  <a:solidFill>
                    <a:srgbClr val="FFFFFF"/>
                  </a:solidFill>
                  <a:latin typeface="黑体" pitchFamily="2" charset="-122"/>
                  <a:ea typeface="黑体" pitchFamily="2" charset="-122"/>
                </a:rPr>
                <a:t>析图像</a:t>
              </a:r>
              <a:endParaRPr lang="en-US" altLang="zh-CN" dirty="0">
                <a:solidFill>
                  <a:srgbClr val="FFFFFF"/>
                </a:solidFill>
                <a:latin typeface="黑体" pitchFamily="2" charset="-122"/>
                <a:ea typeface="黑体" pitchFamily="2" charset="-122"/>
              </a:endParaRPr>
            </a:p>
          </p:txBody>
        </p:sp>
      </p:grpSp>
      <p:grpSp>
        <p:nvGrpSpPr>
          <p:cNvPr id="66" name="组 65"/>
          <p:cNvGrpSpPr/>
          <p:nvPr/>
        </p:nvGrpSpPr>
        <p:grpSpPr>
          <a:xfrm>
            <a:off x="4499992" y="4149080"/>
            <a:ext cx="4250249" cy="2626243"/>
            <a:chOff x="321751" y="4032084"/>
            <a:chExt cx="4250249" cy="2626243"/>
          </a:xfrm>
        </p:grpSpPr>
        <p:grpSp>
          <p:nvGrpSpPr>
            <p:cNvPr id="37" name="组 36"/>
            <p:cNvGrpSpPr/>
            <p:nvPr/>
          </p:nvGrpSpPr>
          <p:grpSpPr>
            <a:xfrm>
              <a:off x="321751" y="4032084"/>
              <a:ext cx="4250249" cy="2368730"/>
              <a:chOff x="179512" y="4005064"/>
              <a:chExt cx="4250249" cy="2368730"/>
            </a:xfrm>
          </p:grpSpPr>
          <p:grpSp>
            <p:nvGrpSpPr>
              <p:cNvPr id="25" name="组 24"/>
              <p:cNvGrpSpPr/>
              <p:nvPr/>
            </p:nvGrpSpPr>
            <p:grpSpPr>
              <a:xfrm>
                <a:off x="179512" y="4005064"/>
                <a:ext cx="4126250" cy="2368730"/>
                <a:chOff x="179512" y="4005064"/>
                <a:chExt cx="4126250" cy="2368730"/>
              </a:xfrm>
            </p:grpSpPr>
            <p:pic>
              <p:nvPicPr>
                <p:cNvPr id="14" name="图片 13"/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-9652" r="-1706"/>
                <a:stretch/>
              </p:blipFill>
              <p:spPr>
                <a:xfrm>
                  <a:off x="179512" y="4005064"/>
                  <a:ext cx="4126250" cy="2368730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  <p:pic>
              <p:nvPicPr>
                <p:cNvPr id="20" name="图片 19"/>
                <p:cNvPicPr>
                  <a:picLocks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5612" y="4086116"/>
                  <a:ext cx="137160" cy="234000"/>
                </a:xfrm>
                <a:prstGeom prst="rect">
                  <a:avLst/>
                </a:prstGeom>
              </p:spPr>
            </p:pic>
            <p:pic>
              <p:nvPicPr>
                <p:cNvPr id="50" name="图片 49"/>
                <p:cNvPicPr>
                  <a:picLocks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32128" y="4077072"/>
                  <a:ext cx="137160" cy="234000"/>
                </a:xfrm>
                <a:prstGeom prst="rect">
                  <a:avLst/>
                </a:prstGeom>
              </p:spPr>
            </p:pic>
            <p:pic>
              <p:nvPicPr>
                <p:cNvPr id="52" name="图片 51"/>
                <p:cNvPicPr>
                  <a:picLocks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99704" y="4077072"/>
                  <a:ext cx="137160" cy="234000"/>
                </a:xfrm>
                <a:prstGeom prst="rect">
                  <a:avLst/>
                </a:prstGeom>
              </p:spPr>
            </p:pic>
          </p:grpSp>
          <p:sp>
            <p:nvSpPr>
              <p:cNvPr id="53" name="文本框 52"/>
              <p:cNvSpPr txBox="1"/>
              <p:nvPr/>
            </p:nvSpPr>
            <p:spPr>
              <a:xfrm>
                <a:off x="1475656" y="4005064"/>
                <a:ext cx="295410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kumimoji="1" lang="en-US" altLang="zh-CN" sz="1600" b="0" dirty="0" smtClean="0">
                    <a:latin typeface="Arial Narrow"/>
                    <a:cs typeface="Arial Narrow"/>
                  </a:rPr>
                  <a:t>WNCC              TNCO         ENCC</a:t>
                </a:r>
                <a:endParaRPr kumimoji="1" lang="zh-CN" altLang="en-US" sz="1600" b="0" dirty="0">
                  <a:latin typeface="Arial Narrow"/>
                  <a:cs typeface="Arial Narrow"/>
                </a:endParaRPr>
              </a:p>
            </p:txBody>
          </p:sp>
        </p:grpSp>
        <p:sp>
          <p:nvSpPr>
            <p:cNvPr id="46" name="Text Box 9"/>
            <p:cNvSpPr txBox="1">
              <a:spLocks noChangeArrowheads="1"/>
            </p:cNvSpPr>
            <p:nvPr/>
          </p:nvSpPr>
          <p:spPr bwMode="auto">
            <a:xfrm>
              <a:off x="323528" y="6381328"/>
              <a:ext cx="237626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kumimoji="1" lang="en-US" altLang="zh-CN" sz="1200" dirty="0" smtClean="0">
                  <a:solidFill>
                    <a:srgbClr val="FFFFFF"/>
                  </a:solidFill>
                </a:rPr>
                <a:t>Jiang et al., GR, 2013</a:t>
              </a:r>
              <a:endParaRPr kumimoji="1" lang="en-US" altLang="zh-CN" sz="12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7" name="Rectangle 11"/>
          <p:cNvSpPr>
            <a:spLocks noChangeArrowheads="1"/>
          </p:cNvSpPr>
          <p:nvPr/>
        </p:nvSpPr>
        <p:spPr bwMode="auto">
          <a:xfrm>
            <a:off x="3491880" y="4005064"/>
            <a:ext cx="1818159" cy="37151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algn="ctr">
            <a:solidFill>
              <a:srgbClr val="FFFFFF"/>
            </a:solidFill>
            <a:miter lim="800000"/>
            <a:headEnd/>
            <a:tailEnd/>
          </a:ln>
        </p:spPr>
        <p:txBody>
          <a:bodyPr wrap="square" lIns="0" tIns="46800" rIns="0" bIns="46800">
            <a:spAutoFit/>
          </a:bodyPr>
          <a:lstStyle/>
          <a:p>
            <a:pPr eaLnBrk="1" hangingPunct="1">
              <a:buClr>
                <a:srgbClr val="CC66FF"/>
              </a:buClr>
              <a:buFont typeface="Wingdings" pitchFamily="2" charset="2"/>
              <a:buNone/>
            </a:pPr>
            <a:r>
              <a:rPr lang="zh-CN" altLang="en-US" dirty="0" smtClean="0">
                <a:solidFill>
                  <a:srgbClr val="FFFFFF"/>
                </a:solidFill>
                <a:latin typeface="黑体" pitchFamily="2" charset="-122"/>
                <a:ea typeface="黑体" pitchFamily="2" charset="-122"/>
              </a:rPr>
              <a:t>面波层析图像</a:t>
            </a:r>
            <a:endParaRPr lang="en-US" altLang="zh-CN" dirty="0">
              <a:solidFill>
                <a:srgbClr val="FFFFFF"/>
              </a:solidFill>
              <a:latin typeface="黑体" pitchFamily="2" charset="-122"/>
              <a:ea typeface="黑体" pitchFamily="2" charset="-122"/>
            </a:endParaRPr>
          </a:p>
        </p:txBody>
      </p:sp>
      <p:grpSp>
        <p:nvGrpSpPr>
          <p:cNvPr id="71" name="组 70"/>
          <p:cNvGrpSpPr/>
          <p:nvPr/>
        </p:nvGrpSpPr>
        <p:grpSpPr>
          <a:xfrm>
            <a:off x="4355976" y="137502"/>
            <a:ext cx="4608512" cy="1923346"/>
            <a:chOff x="4463480" y="2119346"/>
            <a:chExt cx="4608512" cy="1923346"/>
          </a:xfrm>
        </p:grpSpPr>
        <p:sp>
          <p:nvSpPr>
            <p:cNvPr id="72" name="Rectangle 167"/>
            <p:cNvSpPr>
              <a:spLocks noChangeArrowheads="1"/>
            </p:cNvSpPr>
            <p:nvPr/>
          </p:nvSpPr>
          <p:spPr bwMode="auto">
            <a:xfrm>
              <a:off x="4463480" y="2965474"/>
              <a:ext cx="4608512" cy="1077218"/>
            </a:xfrm>
            <a:prstGeom prst="rect">
              <a:avLst/>
            </a:prstGeom>
            <a:solidFill>
              <a:srgbClr val="000000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542925" indent="-542925" algn="l" eaLnBrk="0" hangingPunct="0"/>
              <a:r>
                <a:rPr kumimoji="1" lang="zh-CN" altLang="en-US" sz="3200" b="0" dirty="0" smtClean="0">
                  <a:solidFill>
                    <a:schemeClr val="bg1"/>
                  </a:solidFill>
                  <a:ea typeface="华文新魏" pitchFamily="2" charset="-122"/>
                  <a:sym typeface="Wingdings 3" pitchFamily="18" charset="2"/>
                </a:rPr>
                <a:t> </a:t>
              </a:r>
              <a:r>
                <a:rPr kumimoji="1" lang="zh-CN" altLang="en-US" sz="3200" b="0" dirty="0" smtClean="0">
                  <a:solidFill>
                    <a:srgbClr val="FFFF7D"/>
                  </a:solidFill>
                  <a:latin typeface="黑体" pitchFamily="2" charset="-122"/>
                  <a:ea typeface="黑体" pitchFamily="2" charset="-122"/>
                  <a:sym typeface="Wingdings 3" pitchFamily="18" charset="2"/>
                </a:rPr>
                <a:t>岩石圈结构和性质横向差异</a:t>
              </a:r>
              <a:endParaRPr kumimoji="1" lang="zh-CN" altLang="en-US" sz="3200" b="0" dirty="0">
                <a:solidFill>
                  <a:srgbClr val="FFFF7D"/>
                </a:solidFill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73" name="AutoShape 168"/>
            <p:cNvSpPr>
              <a:spLocks noChangeArrowheads="1"/>
            </p:cNvSpPr>
            <p:nvPr/>
          </p:nvSpPr>
          <p:spPr bwMode="auto">
            <a:xfrm>
              <a:off x="4463480" y="2119346"/>
              <a:ext cx="4478008" cy="783193"/>
            </a:xfrm>
            <a:prstGeom prst="roundRect">
              <a:avLst>
                <a:gd name="adj" fmla="val 16667"/>
              </a:avLst>
            </a:prstGeom>
            <a:noFill/>
            <a:ln w="19050" algn="ctr">
              <a:solidFill>
                <a:srgbClr val="99CCFF"/>
              </a:solidFill>
              <a:round/>
              <a:headEnd/>
              <a:tailEnd/>
            </a:ln>
          </p:spPr>
          <p:txBody>
            <a:bodyPr wrap="square" lIns="0" rIns="0" anchor="ctr">
              <a:spAutoFit/>
            </a:bodyPr>
            <a:lstStyle/>
            <a:p>
              <a:pPr algn="ctr"/>
              <a:r>
                <a:rPr lang="zh-CN" altLang="en-US" sz="4000" b="0" dirty="0" smtClean="0">
                  <a:solidFill>
                    <a:schemeClr val="bg1"/>
                  </a:solidFill>
                  <a:ea typeface="华文新魏" pitchFamily="2" charset="-122"/>
                  <a:cs typeface="Arial" pitchFamily="34" charset="0"/>
                </a:rPr>
                <a:t>岩石圈厚度</a:t>
              </a:r>
              <a:r>
                <a:rPr lang="en-US" altLang="zh-CN" sz="4000" b="0" dirty="0" smtClean="0">
                  <a:solidFill>
                    <a:schemeClr val="bg1"/>
                  </a:solidFill>
                  <a:ea typeface="华文新魏" pitchFamily="2" charset="-122"/>
                  <a:cs typeface="Arial" pitchFamily="34" charset="0"/>
                </a:rPr>
                <a:t>+</a:t>
              </a:r>
              <a:r>
                <a:rPr lang="zh-CN" altLang="en-US" sz="4000" b="0" dirty="0" smtClean="0">
                  <a:solidFill>
                    <a:schemeClr val="bg1"/>
                  </a:solidFill>
                  <a:ea typeface="华文新魏" pitchFamily="2" charset="-122"/>
                  <a:cs typeface="Arial" pitchFamily="34" charset="0"/>
                </a:rPr>
                <a:t>波速</a:t>
              </a:r>
              <a:endParaRPr lang="zh-CN" altLang="en-US" sz="4000" b="0" dirty="0">
                <a:solidFill>
                  <a:schemeClr val="bg1"/>
                </a:solidFill>
                <a:ea typeface="华文新魏" pitchFamily="2" charset="-122"/>
                <a:cs typeface="Arial" pitchFamily="34" charset="0"/>
              </a:endParaRPr>
            </a:p>
          </p:txBody>
        </p:sp>
      </p:grpSp>
      <p:grpSp>
        <p:nvGrpSpPr>
          <p:cNvPr id="48" name="组 47"/>
          <p:cNvGrpSpPr>
            <a:grpSpLocks noChangeAspect="1"/>
          </p:cNvGrpSpPr>
          <p:nvPr/>
        </p:nvGrpSpPr>
        <p:grpSpPr>
          <a:xfrm>
            <a:off x="251521" y="75702"/>
            <a:ext cx="4018047" cy="3601939"/>
            <a:chOff x="251520" y="75701"/>
            <a:chExt cx="4142317" cy="3713339"/>
          </a:xfrm>
        </p:grpSpPr>
        <p:grpSp>
          <p:nvGrpSpPr>
            <p:cNvPr id="51" name="组 50"/>
            <p:cNvGrpSpPr>
              <a:grpSpLocks noChangeAspect="1"/>
            </p:cNvGrpSpPr>
            <p:nvPr/>
          </p:nvGrpSpPr>
          <p:grpSpPr>
            <a:xfrm>
              <a:off x="251520" y="75701"/>
              <a:ext cx="4142317" cy="3713339"/>
              <a:chOff x="139659" y="168294"/>
              <a:chExt cx="4360333" cy="3908778"/>
            </a:xfrm>
          </p:grpSpPr>
          <p:pic>
            <p:nvPicPr>
              <p:cNvPr id="74" name="图片 73"/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2704" t="-2023" r="-1884" b="-2368"/>
              <a:stretch/>
            </p:blipFill>
            <p:spPr>
              <a:xfrm>
                <a:off x="139659" y="168294"/>
                <a:ext cx="4360333" cy="3908778"/>
              </a:xfrm>
              <a:prstGeom prst="rect">
                <a:avLst/>
              </a:prstGeom>
              <a:solidFill>
                <a:srgbClr val="FFFFFF"/>
              </a:solidFill>
            </p:spPr>
          </p:pic>
          <p:sp>
            <p:nvSpPr>
              <p:cNvPr id="75" name="Rectangle 11"/>
              <p:cNvSpPr>
                <a:spLocks noChangeArrowheads="1"/>
              </p:cNvSpPr>
              <p:nvPr/>
            </p:nvSpPr>
            <p:spPr bwMode="auto">
              <a:xfrm>
                <a:off x="245386" y="280769"/>
                <a:ext cx="1847826" cy="40079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1" hangingPunct="1">
                  <a:buClr>
                    <a:srgbClr val="CC66FF"/>
                  </a:buClr>
                  <a:buFont typeface="Wingdings" pitchFamily="2" charset="2"/>
                  <a:buNone/>
                </a:pPr>
                <a:r>
                  <a:rPr lang="zh-CN" altLang="en-US" dirty="0" smtClean="0">
                    <a:solidFill>
                      <a:srgbClr val="333333"/>
                    </a:solidFill>
                    <a:latin typeface="黑体" pitchFamily="2" charset="-122"/>
                    <a:ea typeface="黑体" pitchFamily="2" charset="-122"/>
                  </a:rPr>
                  <a:t>岩石圈厚度</a:t>
                </a:r>
                <a:endParaRPr lang="en-US" altLang="zh-CN" dirty="0">
                  <a:solidFill>
                    <a:srgbClr val="333333"/>
                  </a:solidFill>
                  <a:latin typeface="黑体" pitchFamily="2" charset="-122"/>
                  <a:ea typeface="黑体" pitchFamily="2" charset="-122"/>
                </a:endParaRPr>
              </a:p>
            </p:txBody>
          </p:sp>
        </p:grpSp>
        <p:grpSp>
          <p:nvGrpSpPr>
            <p:cNvPr id="56" name="组 55"/>
            <p:cNvGrpSpPr/>
            <p:nvPr/>
          </p:nvGrpSpPr>
          <p:grpSpPr>
            <a:xfrm>
              <a:off x="611560" y="3342881"/>
              <a:ext cx="3312368" cy="425998"/>
              <a:chOff x="611560" y="3356992"/>
              <a:chExt cx="3360504" cy="425998"/>
            </a:xfrm>
          </p:grpSpPr>
          <p:pic>
            <p:nvPicPr>
              <p:cNvPr id="58" name="图片 57"/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" r="-6338"/>
              <a:stretch/>
            </p:blipFill>
            <p:spPr>
              <a:xfrm>
                <a:off x="611560" y="3356992"/>
                <a:ext cx="3335194" cy="424786"/>
              </a:xfrm>
              <a:prstGeom prst="rect">
                <a:avLst/>
              </a:prstGeom>
              <a:solidFill>
                <a:srgbClr val="FFFFFF"/>
              </a:solidFill>
            </p:spPr>
          </p:pic>
          <p:pic>
            <p:nvPicPr>
              <p:cNvPr id="68" name="图片 67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07904" y="3615350"/>
                <a:ext cx="264160" cy="167640"/>
              </a:xfrm>
              <a:prstGeom prst="rect">
                <a:avLst/>
              </a:prstGeom>
            </p:spPr>
          </p:pic>
        </p:grpSp>
      </p:grpSp>
      <p:sp>
        <p:nvSpPr>
          <p:cNvPr id="3" name="矩形 2"/>
          <p:cNvSpPr/>
          <p:nvPr/>
        </p:nvSpPr>
        <p:spPr bwMode="auto">
          <a:xfrm>
            <a:off x="265032" y="1862792"/>
            <a:ext cx="3996000" cy="144016"/>
          </a:xfrm>
          <a:prstGeom prst="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5966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1" name="Group 26"/>
          <p:cNvGrpSpPr>
            <a:grpSpLocks noChangeAspect="1"/>
          </p:cNvGrpSpPr>
          <p:nvPr/>
        </p:nvGrpSpPr>
        <p:grpSpPr bwMode="auto">
          <a:xfrm>
            <a:off x="89544" y="332656"/>
            <a:ext cx="5297697" cy="2603616"/>
            <a:chOff x="1525" y="157"/>
            <a:chExt cx="3803" cy="1768"/>
          </a:xfrm>
        </p:grpSpPr>
        <p:pic>
          <p:nvPicPr>
            <p:cNvPr id="4103" name="Picture 6" descr="Pacific01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 bwMode="auto">
            <a:xfrm>
              <a:off x="1525" y="157"/>
              <a:ext cx="3803" cy="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5" name="Rectangle 24"/>
            <p:cNvSpPr>
              <a:spLocks noChangeArrowheads="1"/>
            </p:cNvSpPr>
            <p:nvPr/>
          </p:nvSpPr>
          <p:spPr bwMode="auto">
            <a:xfrm>
              <a:off x="2256" y="789"/>
              <a:ext cx="713" cy="1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10800" anchor="ctr"/>
            <a:lstStyle/>
            <a:p>
              <a:pPr algn="ctr" eaLnBrk="0" hangingPunct="0"/>
              <a:r>
                <a:rPr lang="zh-CN" altLang="en-US" sz="1600" b="0" dirty="0">
                  <a:ea typeface="黑体" charset="0"/>
                  <a:cs typeface="黑体" charset="0"/>
                </a:rPr>
                <a:t>大陆板块</a:t>
              </a:r>
            </a:p>
          </p:txBody>
        </p:sp>
        <p:sp>
          <p:nvSpPr>
            <p:cNvPr id="4106" name="Rectangle 25"/>
            <p:cNvSpPr>
              <a:spLocks noChangeArrowheads="1"/>
            </p:cNvSpPr>
            <p:nvPr/>
          </p:nvSpPr>
          <p:spPr bwMode="auto">
            <a:xfrm>
              <a:off x="3923" y="366"/>
              <a:ext cx="679" cy="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10800" rIns="18000" bIns="46800" anchor="ctr"/>
            <a:lstStyle/>
            <a:p>
              <a:pPr algn="ctr" eaLnBrk="0" hangingPunct="0"/>
              <a:r>
                <a:rPr lang="zh-CN" altLang="en-US" sz="1600" b="0" dirty="0">
                  <a:ea typeface="黑体" charset="0"/>
                  <a:cs typeface="黑体" charset="0"/>
                </a:rPr>
                <a:t>大洋板块</a:t>
              </a:r>
            </a:p>
          </p:txBody>
        </p:sp>
      </p:grpSp>
      <p:sp>
        <p:nvSpPr>
          <p:cNvPr id="4102" name="Rectangle 27"/>
          <p:cNvSpPr>
            <a:spLocks noChangeArrowheads="1"/>
          </p:cNvSpPr>
          <p:nvPr/>
        </p:nvSpPr>
        <p:spPr bwMode="auto">
          <a:xfrm>
            <a:off x="35496" y="6381328"/>
            <a:ext cx="3152790" cy="31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1400" b="0" dirty="0">
                <a:solidFill>
                  <a:schemeClr val="bg1"/>
                </a:solidFill>
              </a:rPr>
              <a:t>http://</a:t>
            </a:r>
            <a:r>
              <a:rPr lang="en-US" altLang="zh-CN" sz="1400" b="0" dirty="0" err="1">
                <a:solidFill>
                  <a:schemeClr val="bg1"/>
                </a:solidFill>
              </a:rPr>
              <a:t>www.scotese.com</a:t>
            </a:r>
            <a:r>
              <a:rPr lang="en-US" altLang="zh-CN" sz="1400" b="0" dirty="0">
                <a:solidFill>
                  <a:schemeClr val="bg1"/>
                </a:solidFill>
              </a:rPr>
              <a:t>/</a:t>
            </a:r>
            <a:r>
              <a:rPr lang="en-US" altLang="zh-CN" sz="1400" b="0" dirty="0" err="1">
                <a:solidFill>
                  <a:schemeClr val="bg1"/>
                </a:solidFill>
              </a:rPr>
              <a:t>earth.htm</a:t>
            </a:r>
            <a:endParaRPr lang="zh-CN" altLang="en-US" sz="1400" b="0" dirty="0">
              <a:solidFill>
                <a:schemeClr val="bg1"/>
              </a:solidFill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107504" y="3015141"/>
            <a:ext cx="8884008" cy="557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54000" tIns="28800" rIns="54000" bIns="36000" anchor="ctr" anchorCtr="1">
            <a:spAutoFit/>
          </a:bodyPr>
          <a:lstStyle/>
          <a:p>
            <a:pPr algn="l" eaLnBrk="0" hangingPunct="0"/>
            <a:r>
              <a:rPr lang="zh-CN" altLang="en-US" sz="3200" b="0" dirty="0" smtClean="0">
                <a:solidFill>
                  <a:schemeClr val="bg1"/>
                </a:solidFill>
                <a:latin typeface="华文新魏"/>
                <a:ea typeface="华文新魏"/>
                <a:cs typeface="华文新魏"/>
              </a:rPr>
              <a:t>大陆演化复杂性</a:t>
            </a:r>
            <a:r>
              <a:rPr lang="en-US" altLang="zh-CN" sz="3200" b="0" dirty="0" smtClean="0">
                <a:solidFill>
                  <a:schemeClr val="bg1"/>
                </a:solidFill>
                <a:latin typeface="华文新魏"/>
                <a:ea typeface="华文新魏"/>
                <a:cs typeface="华文新魏"/>
              </a:rPr>
              <a:t>  </a:t>
            </a:r>
            <a:r>
              <a:rPr lang="zh-CN" altLang="en-US" sz="3200" b="0" dirty="0" smtClean="0">
                <a:solidFill>
                  <a:schemeClr val="bg1"/>
                </a:solidFill>
                <a:latin typeface="华文新魏"/>
                <a:ea typeface="华文新魏"/>
                <a:cs typeface="华文新魏"/>
                <a:sym typeface="Wingdings 3" charset="0"/>
              </a:rPr>
              <a:t></a:t>
            </a:r>
            <a:r>
              <a:rPr lang="en-US" altLang="zh-CN" sz="3200" b="0" dirty="0" smtClean="0">
                <a:solidFill>
                  <a:schemeClr val="bg1"/>
                </a:solidFill>
                <a:latin typeface="华文新魏"/>
                <a:ea typeface="华文新魏"/>
                <a:cs typeface="华文新魏"/>
                <a:sym typeface="Wingdings 3" charset="0"/>
              </a:rPr>
              <a:t>  </a:t>
            </a:r>
            <a:r>
              <a:rPr lang="zh-CN" altLang="en-US" sz="3200" b="0" dirty="0" smtClean="0">
                <a:solidFill>
                  <a:schemeClr val="bg1"/>
                </a:solidFill>
                <a:latin typeface="华文新魏"/>
                <a:ea typeface="华文新魏"/>
                <a:cs typeface="华文新魏"/>
                <a:sym typeface="Wingdings 3" charset="0"/>
              </a:rPr>
              <a:t>大陆岩石圈空间不均匀性</a:t>
            </a:r>
            <a:endParaRPr lang="zh-CN" altLang="en-US" sz="3200" b="0" dirty="0">
              <a:solidFill>
                <a:schemeClr val="bg1"/>
              </a:solidFill>
              <a:latin typeface="华文新魏"/>
              <a:ea typeface="华文新魏"/>
              <a:cs typeface="华文新魏"/>
              <a:sym typeface="Wingdings 3" charset="0"/>
            </a:endParaRPr>
          </a:p>
        </p:txBody>
      </p:sp>
      <p:grpSp>
        <p:nvGrpSpPr>
          <p:cNvPr id="10" name="组 9"/>
          <p:cNvGrpSpPr/>
          <p:nvPr/>
        </p:nvGrpSpPr>
        <p:grpSpPr>
          <a:xfrm>
            <a:off x="34911" y="3757562"/>
            <a:ext cx="9082065" cy="2623766"/>
            <a:chOff x="34911" y="3861048"/>
            <a:chExt cx="9082065" cy="2623766"/>
          </a:xfrm>
        </p:grpSpPr>
        <p:grpSp>
          <p:nvGrpSpPr>
            <p:cNvPr id="5" name="组 4"/>
            <p:cNvGrpSpPr/>
            <p:nvPr/>
          </p:nvGrpSpPr>
          <p:grpSpPr>
            <a:xfrm>
              <a:off x="5971147" y="3861048"/>
              <a:ext cx="3145829" cy="2620800"/>
              <a:chOff x="5971147" y="3861048"/>
              <a:chExt cx="3145829" cy="2620800"/>
            </a:xfrm>
          </p:grpSpPr>
          <p:pic>
            <p:nvPicPr>
              <p:cNvPr id="3" name="图片 2" descr="650Ma.jpg"/>
              <p:cNvPicPr>
                <a:picLocks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71147" y="3861048"/>
                <a:ext cx="3145829" cy="2620800"/>
              </a:xfrm>
              <a:prstGeom prst="rect">
                <a:avLst/>
              </a:prstGeom>
              <a:ln w="25400">
                <a:solidFill>
                  <a:srgbClr val="FF0000"/>
                </a:solidFill>
              </a:ln>
            </p:spPr>
          </p:pic>
          <p:sp>
            <p:nvSpPr>
              <p:cNvPr id="4" name="文本框 3"/>
              <p:cNvSpPr txBox="1"/>
              <p:nvPr/>
            </p:nvSpPr>
            <p:spPr>
              <a:xfrm>
                <a:off x="8401936" y="3874559"/>
                <a:ext cx="710131" cy="288147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</a:ln>
            </p:spPr>
            <p:txBody>
              <a:bodyPr wrap="square" lIns="0" tIns="36000" rIns="0" bIns="36000" rtlCol="0">
                <a:spAutoFit/>
              </a:bodyPr>
              <a:lstStyle/>
              <a:p>
                <a:r>
                  <a:rPr kumimoji="1" lang="en-US" altLang="zh-CN" sz="1400" b="0" dirty="0" smtClean="0">
                    <a:latin typeface="Calibri"/>
                    <a:cs typeface="Calibri"/>
                  </a:rPr>
                  <a:t>650 Ma </a:t>
                </a:r>
                <a:endParaRPr kumimoji="1" lang="zh-CN" altLang="en-US" sz="1400" b="0" dirty="0">
                  <a:latin typeface="Calibri"/>
                  <a:cs typeface="Calibri"/>
                </a:endParaRPr>
              </a:p>
            </p:txBody>
          </p:sp>
        </p:grpSp>
        <p:grpSp>
          <p:nvGrpSpPr>
            <p:cNvPr id="7" name="组 6"/>
            <p:cNvGrpSpPr/>
            <p:nvPr/>
          </p:nvGrpSpPr>
          <p:grpSpPr>
            <a:xfrm>
              <a:off x="2627784" y="3864014"/>
              <a:ext cx="4180030" cy="2620800"/>
              <a:chOff x="2167693" y="3864014"/>
              <a:chExt cx="4180030" cy="2620800"/>
            </a:xfrm>
          </p:grpSpPr>
          <p:pic>
            <p:nvPicPr>
              <p:cNvPr id="6" name="图片 5" descr="237Ma.jpg"/>
              <p:cNvPicPr>
                <a:picLocks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67693" y="3864014"/>
                <a:ext cx="4180030" cy="2620800"/>
              </a:xfrm>
              <a:prstGeom prst="rect">
                <a:avLst/>
              </a:prstGeom>
              <a:ln w="25400">
                <a:solidFill>
                  <a:srgbClr val="FF0000"/>
                </a:solidFill>
              </a:ln>
            </p:spPr>
          </p:pic>
          <p:sp>
            <p:nvSpPr>
              <p:cNvPr id="23" name="文本框 22"/>
              <p:cNvSpPr txBox="1"/>
              <p:nvPr/>
            </p:nvSpPr>
            <p:spPr>
              <a:xfrm>
                <a:off x="5628525" y="3874558"/>
                <a:ext cx="710131" cy="288147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</a:ln>
            </p:spPr>
            <p:txBody>
              <a:bodyPr wrap="square" lIns="0" tIns="36000" rIns="0" bIns="36000" rtlCol="0">
                <a:spAutoFit/>
              </a:bodyPr>
              <a:lstStyle/>
              <a:p>
                <a:r>
                  <a:rPr kumimoji="1" lang="en-US" altLang="zh-CN" sz="1400" b="0" dirty="0" smtClean="0">
                    <a:latin typeface="Calibri"/>
                    <a:cs typeface="Calibri"/>
                  </a:rPr>
                  <a:t>237 Ma</a:t>
                </a:r>
                <a:endParaRPr kumimoji="1" lang="zh-CN" altLang="en-US" sz="1400" b="0" dirty="0">
                  <a:latin typeface="Calibri"/>
                  <a:cs typeface="Calibri"/>
                </a:endParaRPr>
              </a:p>
            </p:txBody>
          </p:sp>
        </p:grpSp>
        <p:grpSp>
          <p:nvGrpSpPr>
            <p:cNvPr id="9" name="组 8"/>
            <p:cNvGrpSpPr/>
            <p:nvPr/>
          </p:nvGrpSpPr>
          <p:grpSpPr>
            <a:xfrm>
              <a:off x="34911" y="3863852"/>
              <a:ext cx="3992922" cy="2620800"/>
              <a:chOff x="34911" y="3863852"/>
              <a:chExt cx="3992922" cy="2620800"/>
            </a:xfrm>
          </p:grpSpPr>
          <p:pic>
            <p:nvPicPr>
              <p:cNvPr id="8" name="图片 7" descr="050Ma.jpg"/>
              <p:cNvPicPr>
                <a:picLocks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911" y="3863852"/>
                <a:ext cx="3992922" cy="2620800"/>
              </a:xfrm>
              <a:prstGeom prst="rect">
                <a:avLst/>
              </a:prstGeom>
              <a:ln w="25400">
                <a:solidFill>
                  <a:srgbClr val="FF0000"/>
                </a:solidFill>
              </a:ln>
            </p:spPr>
          </p:pic>
          <p:sp>
            <p:nvSpPr>
              <p:cNvPr id="26" name="文本框 25"/>
              <p:cNvSpPr txBox="1"/>
              <p:nvPr/>
            </p:nvSpPr>
            <p:spPr>
              <a:xfrm>
                <a:off x="3302880" y="3874558"/>
                <a:ext cx="710131" cy="288147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</a:ln>
            </p:spPr>
            <p:txBody>
              <a:bodyPr wrap="square" lIns="0" tIns="36000" rIns="0" bIns="36000" rtlCol="0">
                <a:spAutoFit/>
              </a:bodyPr>
              <a:lstStyle/>
              <a:p>
                <a:r>
                  <a:rPr kumimoji="1" lang="en-US" altLang="zh-CN" sz="1400" b="0" dirty="0" smtClean="0">
                    <a:latin typeface="Calibri"/>
                    <a:cs typeface="Calibri"/>
                  </a:rPr>
                  <a:t>50 Ma</a:t>
                </a:r>
                <a:endParaRPr kumimoji="1" lang="zh-CN" altLang="en-US" sz="1400" b="0" dirty="0">
                  <a:latin typeface="Calibri"/>
                  <a:cs typeface="Calibri"/>
                </a:endParaRPr>
              </a:p>
            </p:txBody>
          </p:sp>
        </p:grpSp>
      </p:grpSp>
      <p:pic>
        <p:nvPicPr>
          <p:cNvPr id="29" name="Picture 6" descr="A5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5096" y="359676"/>
            <a:ext cx="35814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3575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12"/>
          <p:cNvSpPr txBox="1">
            <a:spLocks noChangeArrowheads="1"/>
          </p:cNvSpPr>
          <p:nvPr/>
        </p:nvSpPr>
        <p:spPr bwMode="auto">
          <a:xfrm>
            <a:off x="5148064" y="6505599"/>
            <a:ext cx="396044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00" b="0" dirty="0">
                <a:solidFill>
                  <a:schemeClr val="bg1"/>
                </a:solidFill>
              </a:rPr>
              <a:t>Chen et al., JGR, 2006</a:t>
            </a:r>
            <a:r>
              <a:rPr lang="en-US" altLang="zh-CN" sz="1400" b="0" dirty="0" smtClean="0">
                <a:solidFill>
                  <a:schemeClr val="bg1"/>
                </a:solidFill>
              </a:rPr>
              <a:t>; </a:t>
            </a:r>
            <a:r>
              <a:rPr lang="en-US" altLang="zh-CN" sz="1400" b="0" dirty="0">
                <a:solidFill>
                  <a:schemeClr val="bg1"/>
                </a:solidFill>
              </a:rPr>
              <a:t>EPSL, </a:t>
            </a:r>
            <a:r>
              <a:rPr lang="en-US" altLang="zh-CN" sz="1400" b="0" dirty="0" smtClean="0">
                <a:solidFill>
                  <a:schemeClr val="bg1"/>
                </a:solidFill>
              </a:rPr>
              <a:t>2008; 2009</a:t>
            </a:r>
            <a:endParaRPr lang="en-US" altLang="zh-CN" sz="1400" b="0" dirty="0">
              <a:solidFill>
                <a:schemeClr val="bg1"/>
              </a:solidFill>
            </a:endParaRPr>
          </a:p>
        </p:txBody>
      </p:sp>
      <p:sp>
        <p:nvSpPr>
          <p:cNvPr id="36" name="AutoShape 5"/>
          <p:cNvSpPr>
            <a:spLocks noChangeArrowheads="1"/>
          </p:cNvSpPr>
          <p:nvPr/>
        </p:nvSpPr>
        <p:spPr bwMode="auto">
          <a:xfrm>
            <a:off x="4175448" y="404664"/>
            <a:ext cx="4968552" cy="612934"/>
          </a:xfrm>
          <a:prstGeom prst="roundRect">
            <a:avLst>
              <a:gd name="adj" fmla="val 16667"/>
            </a:avLst>
          </a:prstGeom>
          <a:noFill/>
          <a:ln w="19050" algn="ctr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zh-CN" altLang="en-US" sz="3000" b="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东部</a:t>
            </a:r>
            <a:r>
              <a:rPr lang="en-US" altLang="zh-CN" sz="3000" b="0" dirty="0" smtClean="0">
                <a:solidFill>
                  <a:srgbClr val="FFFFFF"/>
                </a:solidFill>
                <a:latin typeface="Arial Narrow"/>
                <a:ea typeface="黑体"/>
                <a:cs typeface="Arial Narrow"/>
              </a:rPr>
              <a:t>LAB</a:t>
            </a:r>
            <a:r>
              <a:rPr lang="en-US" altLang="zh-CN" sz="3000" b="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: </a:t>
            </a:r>
            <a:r>
              <a:rPr lang="zh-CN" altLang="en-US" sz="3000" b="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强波速间断面</a:t>
            </a:r>
            <a:endParaRPr lang="en-US" altLang="zh-CN" sz="3000" b="0" dirty="0">
              <a:solidFill>
                <a:srgbClr val="FFFFFF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37" name="TextBox 6"/>
          <p:cNvSpPr txBox="1">
            <a:spLocks noChangeArrowheads="1"/>
          </p:cNvSpPr>
          <p:nvPr/>
        </p:nvSpPr>
        <p:spPr bwMode="auto">
          <a:xfrm>
            <a:off x="4644008" y="951111"/>
            <a:ext cx="410445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b="0" dirty="0" err="1" smtClean="0">
                <a:solidFill>
                  <a:srgbClr val="FFFF7D"/>
                </a:solidFill>
              </a:rPr>
              <a:t>dVs</a:t>
            </a:r>
            <a:r>
              <a:rPr lang="en-US" altLang="zh-CN" sz="2400" b="0" dirty="0" smtClean="0">
                <a:solidFill>
                  <a:srgbClr val="FFFF7D"/>
                </a:solidFill>
              </a:rPr>
              <a:t> ~ 3%-7%</a:t>
            </a:r>
            <a:r>
              <a:rPr lang="zh-CN" altLang="en-US" sz="2400" b="0" dirty="0" smtClean="0">
                <a:solidFill>
                  <a:srgbClr val="FFFF7D"/>
                </a:solidFill>
              </a:rPr>
              <a:t>，</a:t>
            </a:r>
            <a:r>
              <a:rPr lang="zh-CN" altLang="en-US" sz="2400" b="0" dirty="0" smtClean="0">
                <a:solidFill>
                  <a:srgbClr val="FFFF7D"/>
                </a:solidFill>
                <a:latin typeface="黑体" pitchFamily="2" charset="-122"/>
                <a:ea typeface="黑体" pitchFamily="2" charset="-122"/>
              </a:rPr>
              <a:t>厚</a:t>
            </a:r>
            <a:r>
              <a:rPr lang="en-US" altLang="zh-CN" sz="2400" b="0" dirty="0" smtClean="0">
                <a:solidFill>
                  <a:srgbClr val="FFFF7D"/>
                </a:solidFill>
                <a:latin typeface="Arial"/>
                <a:ea typeface="黑体" pitchFamily="2" charset="-122"/>
                <a:cs typeface="Arial"/>
              </a:rPr>
              <a:t> ≤ </a:t>
            </a:r>
            <a:r>
              <a:rPr lang="en-US" altLang="zh-CN" sz="2400" b="0" dirty="0" smtClean="0">
                <a:solidFill>
                  <a:srgbClr val="FFFF7D"/>
                </a:solidFill>
              </a:rPr>
              <a:t>10km</a:t>
            </a:r>
            <a:endParaRPr lang="zh-CN" altLang="en-US" sz="2400" b="0" dirty="0">
              <a:solidFill>
                <a:srgbClr val="FFFF7D"/>
              </a:solidFill>
            </a:endParaRPr>
          </a:p>
        </p:txBody>
      </p:sp>
      <p:sp>
        <p:nvSpPr>
          <p:cNvPr id="45" name="Rectangle 167"/>
          <p:cNvSpPr>
            <a:spLocks noChangeArrowheads="1"/>
          </p:cNvSpPr>
          <p:nvPr/>
        </p:nvSpPr>
        <p:spPr bwMode="auto">
          <a:xfrm>
            <a:off x="35496" y="980728"/>
            <a:ext cx="3581306" cy="5847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42925" indent="-542925" eaLnBrk="0" hangingPunct="0"/>
            <a:r>
              <a:rPr kumimoji="1" lang="zh-CN" altLang="en-US" sz="3200" b="0" dirty="0" smtClean="0">
                <a:solidFill>
                  <a:schemeClr val="bg1"/>
                </a:solidFill>
                <a:ea typeface="华文新魏" pitchFamily="2" charset="-122"/>
                <a:sym typeface="Wingdings 3" pitchFamily="18" charset="2"/>
              </a:rPr>
              <a:t> </a:t>
            </a:r>
            <a:r>
              <a:rPr kumimoji="1" lang="zh-CN" altLang="en-US" sz="3200" b="0" dirty="0" smtClean="0">
                <a:solidFill>
                  <a:srgbClr val="FFFF7D"/>
                </a:solidFill>
                <a:latin typeface="黑体" pitchFamily="2" charset="-122"/>
                <a:ea typeface="黑体" pitchFamily="2" charset="-122"/>
                <a:sym typeface="Wingdings 3" pitchFamily="18" charset="2"/>
              </a:rPr>
              <a:t>岩石圈性质</a:t>
            </a:r>
            <a:endParaRPr kumimoji="1" lang="zh-CN" altLang="en-US" sz="3200" b="0" dirty="0">
              <a:solidFill>
                <a:srgbClr val="FFFF7D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47" name="AutoShape 168"/>
          <p:cNvSpPr>
            <a:spLocks noChangeArrowheads="1"/>
          </p:cNvSpPr>
          <p:nvPr/>
        </p:nvSpPr>
        <p:spPr bwMode="auto">
          <a:xfrm>
            <a:off x="251520" y="188640"/>
            <a:ext cx="3744416" cy="783193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99CCFF"/>
            </a:solidFill>
            <a:round/>
            <a:headEnd/>
            <a:tailEnd/>
          </a:ln>
        </p:spPr>
        <p:txBody>
          <a:bodyPr wrap="square" lIns="0" rIns="0" anchor="ctr">
            <a:spAutoFit/>
          </a:bodyPr>
          <a:lstStyle/>
          <a:p>
            <a:pPr algn="ctr"/>
            <a:r>
              <a:rPr lang="en-US" altLang="zh-CN" sz="3600" dirty="0" smtClean="0">
                <a:solidFill>
                  <a:schemeClr val="bg1"/>
                </a:solidFill>
                <a:latin typeface="Arial Narrow"/>
                <a:ea typeface="华文新魏" pitchFamily="2" charset="-122"/>
                <a:cs typeface="Arial Narrow"/>
              </a:rPr>
              <a:t>LAB</a:t>
            </a:r>
            <a:r>
              <a:rPr lang="zh-CN" altLang="en-US" sz="4000" b="0" dirty="0" smtClean="0">
                <a:solidFill>
                  <a:schemeClr val="bg1"/>
                </a:solidFill>
                <a:ea typeface="华文新魏" pitchFamily="2" charset="-122"/>
                <a:cs typeface="Arial" pitchFamily="34" charset="0"/>
              </a:rPr>
              <a:t>速度变化</a:t>
            </a:r>
            <a:endParaRPr lang="zh-CN" altLang="en-US" sz="4000" b="0" dirty="0">
              <a:solidFill>
                <a:schemeClr val="bg1"/>
              </a:solidFill>
              <a:ea typeface="华文新魏" pitchFamily="2" charset="-122"/>
              <a:cs typeface="Arial" pitchFamily="34" charset="0"/>
            </a:endParaRPr>
          </a:p>
        </p:txBody>
      </p:sp>
      <p:sp>
        <p:nvSpPr>
          <p:cNvPr id="48" name="Text Box 83"/>
          <p:cNvSpPr txBox="1">
            <a:spLocks noChangeArrowheads="1"/>
          </p:cNvSpPr>
          <p:nvPr/>
        </p:nvSpPr>
        <p:spPr bwMode="auto">
          <a:xfrm>
            <a:off x="4499992" y="1484784"/>
            <a:ext cx="43204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CN" sz="2400" b="0" dirty="0" smtClean="0">
                <a:solidFill>
                  <a:srgbClr val="FFFFFF"/>
                </a:solidFill>
                <a:ea typeface="华文新魏" pitchFamily="2" charset="-122"/>
              </a:rPr>
              <a:t>(</a:t>
            </a:r>
            <a:r>
              <a:rPr lang="zh-CN" altLang="en-US" sz="2400" b="0" dirty="0" smtClean="0">
                <a:solidFill>
                  <a:srgbClr val="FFFFFF"/>
                </a:solidFill>
                <a:ea typeface="华文新魏" pitchFamily="2" charset="-122"/>
              </a:rPr>
              <a:t>理论模型</a:t>
            </a:r>
            <a:r>
              <a:rPr lang="en-US" altLang="zh-CN" sz="2000" b="0" dirty="0" smtClean="0">
                <a:solidFill>
                  <a:srgbClr val="FFFFFF"/>
                </a:solidFill>
                <a:latin typeface="Arial Narrow"/>
                <a:ea typeface="华文新魏" pitchFamily="2" charset="-122"/>
                <a:cs typeface="Arial Narrow"/>
              </a:rPr>
              <a:t>RF</a:t>
            </a:r>
            <a:r>
              <a:rPr lang="zh-CN" altLang="en-US" sz="2400" b="0" dirty="0" smtClean="0">
                <a:solidFill>
                  <a:srgbClr val="FFFFFF"/>
                </a:solidFill>
                <a:ea typeface="华文新魏" pitchFamily="2" charset="-122"/>
              </a:rPr>
              <a:t>成像</a:t>
            </a:r>
            <a:r>
              <a:rPr lang="en-US" altLang="zh-CN" sz="2400" b="0" dirty="0" smtClean="0">
                <a:solidFill>
                  <a:srgbClr val="FFFFFF"/>
                </a:solidFill>
                <a:ea typeface="华文新魏" pitchFamily="2" charset="-122"/>
              </a:rPr>
              <a:t> </a:t>
            </a:r>
            <a:r>
              <a:rPr lang="zh-CN" altLang="en-US" sz="2400" b="0" dirty="0" smtClean="0">
                <a:solidFill>
                  <a:srgbClr val="FFFFFF"/>
                </a:solidFill>
                <a:ea typeface="华文新魏" pitchFamily="2" charset="-122"/>
              </a:rPr>
              <a:t>＋</a:t>
            </a:r>
            <a:r>
              <a:rPr lang="en-US" altLang="zh-CN" sz="2400" b="0" dirty="0" smtClean="0">
                <a:solidFill>
                  <a:srgbClr val="FFFFFF"/>
                </a:solidFill>
                <a:ea typeface="华文新魏" pitchFamily="2" charset="-122"/>
              </a:rPr>
              <a:t> </a:t>
            </a:r>
            <a:r>
              <a:rPr lang="zh-CN" altLang="en-US" sz="2400" b="0" dirty="0" smtClean="0">
                <a:solidFill>
                  <a:srgbClr val="FFFFFF"/>
                </a:solidFill>
                <a:ea typeface="华文新魏" pitchFamily="2" charset="-122"/>
              </a:rPr>
              <a:t>波形</a:t>
            </a:r>
            <a:r>
              <a:rPr lang="zh-CN" altLang="en-US" sz="2400" b="0" dirty="0" smtClean="0">
                <a:solidFill>
                  <a:schemeClr val="bg1"/>
                </a:solidFill>
                <a:ea typeface="华文新魏" pitchFamily="2" charset="-122"/>
              </a:rPr>
              <a:t>模拟</a:t>
            </a:r>
            <a:r>
              <a:rPr lang="en-US" altLang="zh-CN" sz="2400" b="0" dirty="0" smtClean="0">
                <a:solidFill>
                  <a:schemeClr val="bg1"/>
                </a:solidFill>
                <a:ea typeface="华文新魏" pitchFamily="2" charset="-122"/>
              </a:rPr>
              <a:t>)</a:t>
            </a:r>
            <a:endParaRPr lang="zh-CN" altLang="en-US" sz="2400" b="0" dirty="0">
              <a:solidFill>
                <a:schemeClr val="bg1"/>
              </a:solidFill>
              <a:ea typeface="华文新魏" pitchFamily="2" charset="-122"/>
            </a:endParaRPr>
          </a:p>
        </p:txBody>
      </p:sp>
      <p:pic>
        <p:nvPicPr>
          <p:cNvPr id="49" name="Picture 8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4293096"/>
            <a:ext cx="3957305" cy="202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" name="组 12"/>
          <p:cNvGrpSpPr/>
          <p:nvPr/>
        </p:nvGrpSpPr>
        <p:grpSpPr>
          <a:xfrm>
            <a:off x="627198" y="1700808"/>
            <a:ext cx="3368738" cy="4826205"/>
            <a:chOff x="509102" y="1621196"/>
            <a:chExt cx="3368738" cy="482620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t="-9054" r="-1184" b="-119863"/>
            <a:stretch/>
          </p:blipFill>
          <p:spPr>
            <a:xfrm>
              <a:off x="509102" y="1621196"/>
              <a:ext cx="3368738" cy="4826205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6040" y="4149080"/>
              <a:ext cx="3314192" cy="209092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29704" y="3973586"/>
              <a:ext cx="1721104" cy="15646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5184" y="1687298"/>
              <a:ext cx="2261616" cy="14935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98928" y="6237312"/>
              <a:ext cx="944880" cy="182880"/>
            </a:xfrm>
            <a:prstGeom prst="rect">
              <a:avLst/>
            </a:prstGeom>
          </p:spPr>
        </p:pic>
      </p:grpSp>
      <p:grpSp>
        <p:nvGrpSpPr>
          <p:cNvPr id="14" name="组 13"/>
          <p:cNvGrpSpPr/>
          <p:nvPr/>
        </p:nvGrpSpPr>
        <p:grpSpPr>
          <a:xfrm>
            <a:off x="5148064" y="2132856"/>
            <a:ext cx="3063240" cy="1999248"/>
            <a:chOff x="5148064" y="2132856"/>
            <a:chExt cx="3063240" cy="1999248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48064" y="2132856"/>
              <a:ext cx="3063240" cy="1999248"/>
            </a:xfrm>
            <a:prstGeom prst="rect">
              <a:avLst/>
            </a:prstGeom>
          </p:spPr>
        </p:pic>
        <p:grpSp>
          <p:nvGrpSpPr>
            <p:cNvPr id="51" name="组 50"/>
            <p:cNvGrpSpPr/>
            <p:nvPr/>
          </p:nvGrpSpPr>
          <p:grpSpPr>
            <a:xfrm>
              <a:off x="7308304" y="2893466"/>
              <a:ext cx="596088" cy="636650"/>
              <a:chOff x="8296392" y="5225336"/>
              <a:chExt cx="596088" cy="636650"/>
            </a:xfrm>
          </p:grpSpPr>
          <p:sp>
            <p:nvSpPr>
              <p:cNvPr id="52" name="Line 80"/>
              <p:cNvSpPr>
                <a:spLocks noChangeShapeType="1"/>
              </p:cNvSpPr>
              <p:nvPr/>
            </p:nvSpPr>
            <p:spPr bwMode="auto">
              <a:xfrm flipH="1" flipV="1">
                <a:off x="8354318" y="5225336"/>
                <a:ext cx="141288" cy="3420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53" name="Rectangle 97"/>
              <p:cNvSpPr>
                <a:spLocks noChangeArrowheads="1"/>
              </p:cNvSpPr>
              <p:nvPr/>
            </p:nvSpPr>
            <p:spPr bwMode="auto">
              <a:xfrm>
                <a:off x="8296392" y="5579413"/>
                <a:ext cx="596088" cy="282573"/>
              </a:xfrm>
              <a:prstGeom prst="rect">
                <a:avLst/>
              </a:prstGeom>
              <a:solidFill>
                <a:srgbClr val="4D4D4D"/>
              </a:solidFill>
              <a:ln w="12700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square" lIns="36000" tIns="18000" rIns="36000" bIns="18000">
                <a:spAutoFit/>
              </a:bodyPr>
              <a:lstStyle/>
              <a:p>
                <a:pPr algn="ctr"/>
                <a:r>
                  <a:rPr kumimoji="1" lang="en-US" altLang="zh-CN" sz="1600" dirty="0" smtClean="0">
                    <a:solidFill>
                      <a:schemeClr val="bg1"/>
                    </a:solidFill>
                    <a:latin typeface="Arial Narrow"/>
                    <a:ea typeface="黑体" charset="0"/>
                    <a:cs typeface="Arial Narrow"/>
                  </a:rPr>
                  <a:t>LAB</a:t>
                </a:r>
                <a:endParaRPr kumimoji="1" lang="zh-CN" altLang="en-US" sz="1600" dirty="0">
                  <a:solidFill>
                    <a:schemeClr val="bg1"/>
                  </a:solidFill>
                  <a:latin typeface="Arial Narrow"/>
                  <a:ea typeface="黑体" charset="0"/>
                  <a:cs typeface="Arial Narrow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280237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 19"/>
          <p:cNvGrpSpPr/>
          <p:nvPr/>
        </p:nvGrpSpPr>
        <p:grpSpPr>
          <a:xfrm>
            <a:off x="4522415" y="3314278"/>
            <a:ext cx="4010025" cy="3067050"/>
            <a:chOff x="4371975" y="3000451"/>
            <a:chExt cx="4010025" cy="3067050"/>
          </a:xfrm>
        </p:grpSpPr>
        <p:grpSp>
          <p:nvGrpSpPr>
            <p:cNvPr id="3" name="Group 36"/>
            <p:cNvGrpSpPr>
              <a:grpSpLocks/>
            </p:cNvGrpSpPr>
            <p:nvPr/>
          </p:nvGrpSpPr>
          <p:grpSpPr bwMode="auto">
            <a:xfrm>
              <a:off x="5476875" y="3000451"/>
              <a:ext cx="2905125" cy="3067050"/>
              <a:chOff x="2538" y="2004"/>
              <a:chExt cx="1830" cy="1932"/>
            </a:xfrm>
          </p:grpSpPr>
          <p:sp>
            <p:nvSpPr>
              <p:cNvPr id="4" name="Rectangle 35"/>
              <p:cNvSpPr>
                <a:spLocks noChangeArrowheads="1"/>
              </p:cNvSpPr>
              <p:nvPr/>
            </p:nvSpPr>
            <p:spPr bwMode="auto">
              <a:xfrm>
                <a:off x="2538" y="2004"/>
                <a:ext cx="1830" cy="1932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pic>
            <p:nvPicPr>
              <p:cNvPr id="5" name="Picture 18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956" t="1189" r="49573" b="49347"/>
              <a:stretch>
                <a:fillRect/>
              </a:stretch>
            </p:blipFill>
            <p:spPr bwMode="auto">
              <a:xfrm>
                <a:off x="2544" y="2016"/>
                <a:ext cx="1824" cy="18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6" name="Text Box 38"/>
            <p:cNvSpPr txBox="1">
              <a:spLocks noChangeArrowheads="1"/>
            </p:cNvSpPr>
            <p:nvPr/>
          </p:nvSpPr>
          <p:spPr bwMode="auto">
            <a:xfrm>
              <a:off x="4371975" y="4048201"/>
              <a:ext cx="1333500" cy="7078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0" rIns="0">
              <a:spAutoFit/>
            </a:bodyPr>
            <a:lstStyle/>
            <a:p>
              <a:pPr algn="ctr"/>
              <a:r>
                <a:rPr lang="zh-CN" altLang="en-US" sz="2000" b="0" dirty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明显</a:t>
              </a:r>
            </a:p>
            <a:p>
              <a:pPr algn="ctr"/>
              <a:r>
                <a:rPr lang="zh-CN" altLang="en-US" sz="2000" b="0" dirty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低速带</a:t>
              </a:r>
            </a:p>
          </p:txBody>
        </p:sp>
        <p:sp>
          <p:nvSpPr>
            <p:cNvPr id="7" name="AutoShape 39"/>
            <p:cNvSpPr>
              <a:spLocks noChangeArrowheads="1"/>
            </p:cNvSpPr>
            <p:nvPr/>
          </p:nvSpPr>
          <p:spPr bwMode="auto">
            <a:xfrm rot="10800000">
              <a:off x="5438775" y="4353001"/>
              <a:ext cx="609600" cy="131763"/>
            </a:xfrm>
            <a:prstGeom prst="leftArrow">
              <a:avLst>
                <a:gd name="adj1" fmla="val 50000"/>
                <a:gd name="adj2" fmla="val 115662"/>
              </a:avLst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pic>
        <p:nvPicPr>
          <p:cNvPr id="8" name="Picture 2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161" t="931"/>
          <a:stretch>
            <a:fillRect/>
          </a:stretch>
        </p:blipFill>
        <p:spPr bwMode="auto">
          <a:xfrm>
            <a:off x="5486400" y="533476"/>
            <a:ext cx="198596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7315200" y="2362276"/>
            <a:ext cx="167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zh-CN" sz="1400" b="0" dirty="0" err="1">
                <a:solidFill>
                  <a:schemeClr val="bg1"/>
                </a:solidFill>
                <a:cs typeface="Arial" charset="0"/>
              </a:rPr>
              <a:t>Kawakatsu</a:t>
            </a:r>
            <a:r>
              <a:rPr lang="en-US" altLang="zh-CN" sz="1400" b="0" dirty="0">
                <a:solidFill>
                  <a:schemeClr val="bg1"/>
                </a:solidFill>
                <a:cs typeface="Arial" charset="0"/>
              </a:rPr>
              <a:t> et al., Science, 2009</a:t>
            </a:r>
          </a:p>
        </p:txBody>
      </p:sp>
      <p:sp>
        <p:nvSpPr>
          <p:cNvPr id="11" name="Rectangle 29"/>
          <p:cNvSpPr>
            <a:spLocks noChangeArrowheads="1"/>
          </p:cNvSpPr>
          <p:nvPr/>
        </p:nvSpPr>
        <p:spPr bwMode="auto">
          <a:xfrm>
            <a:off x="6115640" y="6381328"/>
            <a:ext cx="2664296" cy="23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10800" rIns="0" bIns="10800">
            <a:spAutoFit/>
          </a:bodyPr>
          <a:lstStyle/>
          <a:p>
            <a:pPr algn="ctr"/>
            <a:r>
              <a:rPr lang="en-US" altLang="zh-CN" sz="1400" b="0" dirty="0" err="1">
                <a:solidFill>
                  <a:schemeClr val="bg1"/>
                </a:solidFill>
                <a:cs typeface="Arial" charset="0"/>
              </a:rPr>
              <a:t>Gaherty</a:t>
            </a:r>
            <a:r>
              <a:rPr lang="en-US" altLang="zh-CN" sz="1400" b="0" dirty="0">
                <a:solidFill>
                  <a:schemeClr val="bg1"/>
                </a:solidFill>
                <a:cs typeface="Arial" charset="0"/>
              </a:rPr>
              <a:t> et al., PEPI, 1999</a:t>
            </a:r>
          </a:p>
        </p:txBody>
      </p:sp>
      <p:sp>
        <p:nvSpPr>
          <p:cNvPr id="12" name="Text Box 30"/>
          <p:cNvSpPr txBox="1">
            <a:spLocks noChangeArrowheads="1"/>
          </p:cNvSpPr>
          <p:nvPr/>
        </p:nvSpPr>
        <p:spPr bwMode="auto">
          <a:xfrm>
            <a:off x="7369810" y="1533601"/>
            <a:ext cx="1676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FFFF7D"/>
                </a:solidFill>
              </a:rPr>
              <a:t>~7%, </a:t>
            </a:r>
            <a:endParaRPr lang="en-US" altLang="zh-CN" sz="2000" dirty="0" smtClean="0">
              <a:solidFill>
                <a:srgbClr val="FFFF7D"/>
              </a:solidFill>
            </a:endParaRPr>
          </a:p>
          <a:p>
            <a:pPr algn="ctr"/>
            <a:r>
              <a:rPr lang="en-US" altLang="zh-CN" sz="2000" dirty="0" smtClean="0">
                <a:solidFill>
                  <a:srgbClr val="FFFF7D"/>
                </a:solidFill>
              </a:rPr>
              <a:t>&lt;</a:t>
            </a:r>
            <a:r>
              <a:rPr lang="en-US" altLang="zh-CN" sz="2000" dirty="0">
                <a:solidFill>
                  <a:srgbClr val="FFFF7D"/>
                </a:solidFill>
              </a:rPr>
              <a:t>10~15 km</a:t>
            </a:r>
          </a:p>
        </p:txBody>
      </p: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120" y="6305628"/>
            <a:ext cx="2952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zh-CN" sz="1400" b="0" dirty="0" err="1">
                <a:solidFill>
                  <a:schemeClr val="bg1"/>
                </a:solidFill>
                <a:cs typeface="Arial" charset="0"/>
              </a:rPr>
              <a:t>Lebedev</a:t>
            </a:r>
            <a:r>
              <a:rPr lang="en-US" altLang="zh-CN" sz="1400" b="0" dirty="0">
                <a:solidFill>
                  <a:schemeClr val="bg1"/>
                </a:solidFill>
                <a:cs typeface="Arial" charset="0"/>
              </a:rPr>
              <a:t> et al., </a:t>
            </a:r>
            <a:r>
              <a:rPr lang="en-US" altLang="zh-CN" sz="1400" b="0" dirty="0" err="1">
                <a:solidFill>
                  <a:schemeClr val="bg1"/>
                </a:solidFill>
                <a:cs typeface="Arial" charset="0"/>
              </a:rPr>
              <a:t>Lithos</a:t>
            </a:r>
            <a:r>
              <a:rPr lang="en-US" altLang="zh-CN" sz="1400" b="0" dirty="0">
                <a:solidFill>
                  <a:schemeClr val="bg1"/>
                </a:solidFill>
                <a:cs typeface="Arial" charset="0"/>
              </a:rPr>
              <a:t>, 2009</a:t>
            </a:r>
          </a:p>
        </p:txBody>
      </p:sp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539552" y="1640994"/>
            <a:ext cx="13613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FFFF7D"/>
                </a:solidFill>
              </a:rPr>
              <a:t>3%-7%, </a:t>
            </a:r>
            <a:r>
              <a:rPr lang="en-US" altLang="zh-CN" sz="2000" dirty="0">
                <a:solidFill>
                  <a:srgbClr val="FFFF7D"/>
                </a:solidFill>
                <a:cs typeface="Arial" charset="0"/>
              </a:rPr>
              <a:t>~</a:t>
            </a:r>
            <a:r>
              <a:rPr lang="en-US" altLang="zh-CN" sz="2000" dirty="0">
                <a:solidFill>
                  <a:srgbClr val="FFFF7D"/>
                </a:solidFill>
              </a:rPr>
              <a:t>10 km</a:t>
            </a:r>
          </a:p>
        </p:txBody>
      </p:sp>
      <p:sp>
        <p:nvSpPr>
          <p:cNvPr id="15" name="Text Box 37"/>
          <p:cNvSpPr txBox="1">
            <a:spLocks noChangeArrowheads="1"/>
          </p:cNvSpPr>
          <p:nvPr/>
        </p:nvSpPr>
        <p:spPr bwMode="auto">
          <a:xfrm>
            <a:off x="7379408" y="609676"/>
            <a:ext cx="1441064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algn="ctr"/>
            <a:r>
              <a:rPr lang="zh-CN" altLang="en-US" sz="2000" b="0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菲律宾</a:t>
            </a:r>
          </a:p>
          <a:p>
            <a:pPr algn="ctr"/>
            <a:r>
              <a:rPr lang="zh-CN" altLang="en-US" sz="2000" b="0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海洋板块</a:t>
            </a:r>
          </a:p>
        </p:txBody>
      </p:sp>
      <p:pic>
        <p:nvPicPr>
          <p:cNvPr id="16" name="Picture 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520" y="3276678"/>
            <a:ext cx="285908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 Box 40"/>
          <p:cNvSpPr txBox="1">
            <a:spLocks noChangeArrowheads="1"/>
          </p:cNvSpPr>
          <p:nvPr/>
        </p:nvSpPr>
        <p:spPr bwMode="auto">
          <a:xfrm>
            <a:off x="3200520" y="4665330"/>
            <a:ext cx="129540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 algn="ctr"/>
            <a:r>
              <a:rPr lang="zh-CN" altLang="en-US" sz="2000" b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宽泛</a:t>
            </a:r>
          </a:p>
          <a:p>
            <a:pPr algn="ctr"/>
            <a:r>
              <a:rPr lang="zh-CN" altLang="en-US" sz="2000" b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过渡带</a:t>
            </a:r>
          </a:p>
        </p:txBody>
      </p:sp>
      <p:sp>
        <p:nvSpPr>
          <p:cNvPr id="18" name="AutoShape 41"/>
          <p:cNvSpPr>
            <a:spLocks noChangeArrowheads="1"/>
          </p:cNvSpPr>
          <p:nvPr/>
        </p:nvSpPr>
        <p:spPr bwMode="auto">
          <a:xfrm>
            <a:off x="2886195" y="4970130"/>
            <a:ext cx="609600" cy="131763"/>
          </a:xfrm>
          <a:prstGeom prst="leftArrow">
            <a:avLst>
              <a:gd name="adj1" fmla="val 50000"/>
              <a:gd name="adj2" fmla="val 115662"/>
            </a:avLst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" name="Rectangle 47"/>
          <p:cNvSpPr>
            <a:spLocks noChangeArrowheads="1"/>
          </p:cNvSpPr>
          <p:nvPr/>
        </p:nvSpPr>
        <p:spPr bwMode="auto">
          <a:xfrm>
            <a:off x="1403648" y="3212976"/>
            <a:ext cx="5112568" cy="1167499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>
              <a:lnSpc>
                <a:spcPct val="110000"/>
              </a:lnSpc>
              <a:buClr>
                <a:srgbClr val="FF5050"/>
              </a:buClr>
              <a:buSzPct val="85000"/>
              <a:buFont typeface="Wingdings" pitchFamily="2" charset="2"/>
              <a:buNone/>
            </a:pPr>
            <a:r>
              <a:rPr lang="zh-CN" altLang="en-US" sz="3200" b="0" dirty="0" smtClean="0">
                <a:solidFill>
                  <a:schemeClr val="bg1"/>
                </a:solidFill>
                <a:latin typeface="Tahoma" pitchFamily="34" charset="0"/>
                <a:ea typeface="黑体" pitchFamily="2" charset="-122"/>
              </a:rPr>
              <a:t>东部岩石圈不仅显著减薄</a:t>
            </a:r>
            <a:endParaRPr lang="en-US" altLang="zh-CN" sz="3200" b="0" dirty="0" smtClean="0">
              <a:solidFill>
                <a:schemeClr val="bg1"/>
              </a:solidFill>
              <a:latin typeface="Tahoma" pitchFamily="34" charset="0"/>
              <a:ea typeface="黑体" pitchFamily="2" charset="-122"/>
            </a:endParaRPr>
          </a:p>
          <a:p>
            <a:pPr algn="ctr">
              <a:lnSpc>
                <a:spcPct val="110000"/>
              </a:lnSpc>
              <a:buClr>
                <a:srgbClr val="FF5050"/>
              </a:buClr>
              <a:buSzPct val="85000"/>
              <a:buFont typeface="Wingdings" pitchFamily="2" charset="2"/>
              <a:buNone/>
            </a:pPr>
            <a:r>
              <a:rPr lang="zh-CN" altLang="en-US" sz="3200" b="0" dirty="0" smtClean="0">
                <a:solidFill>
                  <a:schemeClr val="bg1"/>
                </a:solidFill>
                <a:latin typeface="Tahoma" pitchFamily="34" charset="0"/>
                <a:ea typeface="黑体" pitchFamily="2" charset="-122"/>
              </a:rPr>
              <a:t>而且性质改变</a:t>
            </a:r>
            <a:endParaRPr lang="zh-CN" altLang="en-US" sz="3200" b="0" dirty="0">
              <a:solidFill>
                <a:schemeClr val="bg1"/>
              </a:solidFill>
              <a:latin typeface="Tahoma" pitchFamily="34" charset="0"/>
              <a:ea typeface="黑体" pitchFamily="2" charset="-122"/>
            </a:endParaRPr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auto">
          <a:xfrm>
            <a:off x="395536" y="332656"/>
            <a:ext cx="4968552" cy="612934"/>
          </a:xfrm>
          <a:prstGeom prst="roundRect">
            <a:avLst>
              <a:gd name="adj" fmla="val 16667"/>
            </a:avLst>
          </a:prstGeom>
          <a:noFill/>
          <a:ln w="19050" algn="ctr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zh-CN" altLang="en-US" sz="3000" b="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东部</a:t>
            </a:r>
            <a:r>
              <a:rPr lang="en-US" altLang="zh-CN" sz="3000" b="0" dirty="0" smtClean="0">
                <a:solidFill>
                  <a:srgbClr val="FFFFFF"/>
                </a:solidFill>
                <a:latin typeface="Arial Narrow"/>
                <a:ea typeface="黑体"/>
                <a:cs typeface="Arial Narrow"/>
              </a:rPr>
              <a:t>LAB</a:t>
            </a:r>
            <a:r>
              <a:rPr lang="en-US" altLang="zh-CN" sz="3000" b="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: </a:t>
            </a:r>
            <a:r>
              <a:rPr lang="zh-CN" altLang="en-US" sz="3000" b="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强波速间断面</a:t>
            </a:r>
            <a:endParaRPr lang="en-US" altLang="zh-CN" sz="3000" b="0" dirty="0">
              <a:solidFill>
                <a:srgbClr val="FFFFFF"/>
              </a:solidFill>
              <a:latin typeface="黑体"/>
              <a:ea typeface="黑体"/>
              <a:cs typeface="黑体"/>
            </a:endParaRPr>
          </a:p>
        </p:txBody>
      </p:sp>
      <p:grpSp>
        <p:nvGrpSpPr>
          <p:cNvPr id="22" name="组 21"/>
          <p:cNvGrpSpPr/>
          <p:nvPr/>
        </p:nvGrpSpPr>
        <p:grpSpPr>
          <a:xfrm>
            <a:off x="1868800" y="1209270"/>
            <a:ext cx="3063240" cy="1999248"/>
            <a:chOff x="5148064" y="2132856"/>
            <a:chExt cx="3063240" cy="1999248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48064" y="2132856"/>
              <a:ext cx="3063240" cy="1999248"/>
            </a:xfrm>
            <a:prstGeom prst="rect">
              <a:avLst/>
            </a:prstGeom>
          </p:spPr>
        </p:pic>
        <p:grpSp>
          <p:nvGrpSpPr>
            <p:cNvPr id="24" name="组 23"/>
            <p:cNvGrpSpPr/>
            <p:nvPr/>
          </p:nvGrpSpPr>
          <p:grpSpPr>
            <a:xfrm>
              <a:off x="7308304" y="2893466"/>
              <a:ext cx="596088" cy="636650"/>
              <a:chOff x="8296392" y="5225336"/>
              <a:chExt cx="596088" cy="636650"/>
            </a:xfrm>
          </p:grpSpPr>
          <p:sp>
            <p:nvSpPr>
              <p:cNvPr id="25" name="Line 80"/>
              <p:cNvSpPr>
                <a:spLocks noChangeShapeType="1"/>
              </p:cNvSpPr>
              <p:nvPr/>
            </p:nvSpPr>
            <p:spPr bwMode="auto">
              <a:xfrm flipH="1" flipV="1">
                <a:off x="8354318" y="5225336"/>
                <a:ext cx="141288" cy="3420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26" name="Rectangle 97"/>
              <p:cNvSpPr>
                <a:spLocks noChangeArrowheads="1"/>
              </p:cNvSpPr>
              <p:nvPr/>
            </p:nvSpPr>
            <p:spPr bwMode="auto">
              <a:xfrm>
                <a:off x="8296392" y="5579413"/>
                <a:ext cx="596088" cy="282573"/>
              </a:xfrm>
              <a:prstGeom prst="rect">
                <a:avLst/>
              </a:prstGeom>
              <a:solidFill>
                <a:srgbClr val="4D4D4D"/>
              </a:solidFill>
              <a:ln w="12700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square" lIns="36000" tIns="18000" rIns="36000" bIns="18000">
                <a:spAutoFit/>
              </a:bodyPr>
              <a:lstStyle/>
              <a:p>
                <a:pPr algn="ctr"/>
                <a:r>
                  <a:rPr kumimoji="1" lang="en-US" altLang="zh-CN" sz="1600" dirty="0" smtClean="0">
                    <a:solidFill>
                      <a:schemeClr val="bg1"/>
                    </a:solidFill>
                    <a:latin typeface="Arial Narrow"/>
                    <a:ea typeface="黑体" charset="0"/>
                    <a:cs typeface="Arial Narrow"/>
                  </a:rPr>
                  <a:t>LAB</a:t>
                </a:r>
                <a:endParaRPr kumimoji="1" lang="zh-CN" altLang="en-US" sz="1600" dirty="0">
                  <a:solidFill>
                    <a:schemeClr val="bg1"/>
                  </a:solidFill>
                  <a:latin typeface="Arial Narrow"/>
                  <a:ea typeface="黑体" charset="0"/>
                  <a:cs typeface="Arial Narrow"/>
                </a:endParaRPr>
              </a:p>
            </p:txBody>
          </p:sp>
        </p:grpSp>
      </p:grpSp>
      <p:sp>
        <p:nvSpPr>
          <p:cNvPr id="2" name="Rectangle 47"/>
          <p:cNvSpPr>
            <a:spLocks noChangeArrowheads="1"/>
          </p:cNvSpPr>
          <p:nvPr/>
        </p:nvSpPr>
        <p:spPr bwMode="auto">
          <a:xfrm>
            <a:off x="1763688" y="877242"/>
            <a:ext cx="3312368" cy="498663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square" lIns="0" tIns="0" rIns="0" bIns="46800">
            <a:spAutoFit/>
          </a:bodyPr>
          <a:lstStyle/>
          <a:p>
            <a:pPr eaLnBrk="1" hangingPunct="1">
              <a:lnSpc>
                <a:spcPct val="90000"/>
              </a:lnSpc>
              <a:buClr>
                <a:srgbClr val="FF5050"/>
              </a:buClr>
              <a:buSzPct val="85000"/>
              <a:buFont typeface="Wingdings" charset="0"/>
              <a:buNone/>
            </a:pPr>
            <a:r>
              <a:rPr lang="zh-CN" altLang="en-US" sz="3200" b="0" dirty="0" smtClean="0">
                <a:solidFill>
                  <a:srgbClr val="FFFF7D"/>
                </a:solidFill>
                <a:latin typeface="Tahoma" charset="0"/>
                <a:ea typeface="华文新魏" charset="0"/>
                <a:cs typeface="华文新魏" charset="0"/>
              </a:rPr>
              <a:t>类似于大洋板块</a:t>
            </a:r>
            <a:endParaRPr lang="zh-CN" altLang="en-US" sz="3200" b="0" dirty="0">
              <a:solidFill>
                <a:srgbClr val="FFFF7D"/>
              </a:solidFill>
              <a:latin typeface="Tahoma" charset="0"/>
              <a:ea typeface="华文新魏" charset="0"/>
              <a:cs typeface="华文新魏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203848" y="5805264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>
                <a:solidFill>
                  <a:srgbClr val="FFFF7D"/>
                </a:solidFill>
                <a:latin typeface="Comic Sans MS"/>
                <a:ea typeface="华文行楷"/>
                <a:cs typeface="Comic Sans MS"/>
              </a:rPr>
              <a:t>中</a:t>
            </a:r>
            <a:r>
              <a:rPr kumimoji="1" lang="en-US" altLang="zh-CN" sz="3600" dirty="0" smtClean="0">
                <a:solidFill>
                  <a:srgbClr val="FFFF7D"/>
                </a:solidFill>
                <a:latin typeface="Comic Sans MS"/>
                <a:ea typeface="华文行楷"/>
                <a:cs typeface="Comic Sans MS"/>
              </a:rPr>
              <a:t>-</a:t>
            </a:r>
            <a:r>
              <a:rPr kumimoji="1" lang="zh-CN" altLang="en-US" sz="3600" dirty="0" smtClean="0">
                <a:solidFill>
                  <a:srgbClr val="FFFF7D"/>
                </a:solidFill>
                <a:latin typeface="Comic Sans MS"/>
                <a:ea typeface="华文行楷"/>
                <a:cs typeface="Comic Sans MS"/>
              </a:rPr>
              <a:t>西部</a:t>
            </a:r>
            <a:r>
              <a:rPr kumimoji="1" lang="en-US" altLang="zh-CN" sz="3600" dirty="0" smtClean="0">
                <a:solidFill>
                  <a:srgbClr val="FFFF7D"/>
                </a:solidFill>
                <a:latin typeface="Comic Sans MS"/>
                <a:ea typeface="华文行楷"/>
                <a:cs typeface="Comic Sans MS"/>
              </a:rPr>
              <a:t> ?</a:t>
            </a:r>
            <a:endParaRPr kumimoji="1" lang="zh-CN" altLang="en-US" sz="3600" dirty="0">
              <a:solidFill>
                <a:srgbClr val="FFFF7D"/>
              </a:solidFill>
              <a:latin typeface="Comic Sans MS"/>
              <a:ea typeface="华文行楷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23384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8983" y="3358686"/>
            <a:ext cx="5487513" cy="338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35"/>
          <p:cNvSpPr txBox="1">
            <a:spLocks noChangeArrowheads="1"/>
          </p:cNvSpPr>
          <p:nvPr/>
        </p:nvSpPr>
        <p:spPr bwMode="auto">
          <a:xfrm>
            <a:off x="6446234" y="3056716"/>
            <a:ext cx="28361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00" b="0" dirty="0" smtClean="0">
                <a:solidFill>
                  <a:schemeClr val="bg1"/>
                </a:solidFill>
              </a:rPr>
              <a:t>Chen et al., Geology, 2014</a:t>
            </a:r>
            <a:endParaRPr lang="zh-CN" altLang="en-US" sz="1400" b="0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13255"/>
            <a:ext cx="6035040" cy="325526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372850" y="4941168"/>
            <a:ext cx="487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dirty="0" smtClean="0">
                <a:solidFill>
                  <a:srgbClr val="FF0000"/>
                </a:solidFill>
              </a:rPr>
              <a:t>A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046064" y="5219908"/>
            <a:ext cx="550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dirty="0" smtClean="0">
                <a:solidFill>
                  <a:srgbClr val="FF0000"/>
                </a:solidFill>
              </a:rPr>
              <a:t>A’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827626" y="4895929"/>
            <a:ext cx="408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1600" dirty="0">
                <a:solidFill>
                  <a:srgbClr val="FFD878"/>
                </a:solidFill>
              </a:rPr>
              <a:t>B</a:t>
            </a:r>
            <a:endParaRPr kumimoji="1" lang="zh-CN" altLang="en-US" sz="1600" dirty="0">
              <a:solidFill>
                <a:srgbClr val="FFD878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695260" y="4927056"/>
            <a:ext cx="549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1600" dirty="0" smtClean="0">
                <a:solidFill>
                  <a:srgbClr val="FFD878"/>
                </a:solidFill>
              </a:rPr>
              <a:t>B’</a:t>
            </a:r>
            <a:endParaRPr kumimoji="1" lang="zh-CN" altLang="en-US" sz="1600" dirty="0">
              <a:solidFill>
                <a:srgbClr val="FFD878"/>
              </a:solidFill>
            </a:endParaRPr>
          </a:p>
        </p:txBody>
      </p:sp>
      <p:grpSp>
        <p:nvGrpSpPr>
          <p:cNvPr id="8" name="组 7"/>
          <p:cNvGrpSpPr/>
          <p:nvPr/>
        </p:nvGrpSpPr>
        <p:grpSpPr>
          <a:xfrm>
            <a:off x="3563888" y="1758704"/>
            <a:ext cx="1776016" cy="950216"/>
            <a:chOff x="3563888" y="1758704"/>
            <a:chExt cx="1776016" cy="950216"/>
          </a:xfrm>
        </p:grpSpPr>
        <p:sp>
          <p:nvSpPr>
            <p:cNvPr id="20" name="Line 95"/>
            <p:cNvSpPr>
              <a:spLocks noChangeShapeType="1"/>
            </p:cNvSpPr>
            <p:nvPr/>
          </p:nvSpPr>
          <p:spPr bwMode="auto">
            <a:xfrm flipH="1" flipV="1">
              <a:off x="4789478" y="1758704"/>
              <a:ext cx="214570" cy="7341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 wrap="square">
              <a:spAutoFit/>
            </a:bodyPr>
            <a:lstStyle/>
            <a:p>
              <a:endParaRPr lang="zh-CN" altLang="en-US"/>
            </a:p>
          </p:txBody>
        </p:sp>
        <p:sp>
          <p:nvSpPr>
            <p:cNvPr id="22" name="Line 95"/>
            <p:cNvSpPr>
              <a:spLocks noChangeShapeType="1"/>
            </p:cNvSpPr>
            <p:nvPr/>
          </p:nvSpPr>
          <p:spPr bwMode="auto">
            <a:xfrm flipH="1">
              <a:off x="3563888" y="2564904"/>
              <a:ext cx="1152128" cy="7200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 wrap="square">
              <a:spAutoFit/>
            </a:bodyPr>
            <a:lstStyle/>
            <a:p>
              <a:endParaRPr lang="zh-CN" altLang="en-US"/>
            </a:p>
          </p:txBody>
        </p:sp>
        <p:sp>
          <p:nvSpPr>
            <p:cNvPr id="21" name="Rectangle 96"/>
            <p:cNvSpPr>
              <a:spLocks noChangeArrowheads="1"/>
            </p:cNvSpPr>
            <p:nvPr/>
          </p:nvSpPr>
          <p:spPr bwMode="auto">
            <a:xfrm>
              <a:off x="4716016" y="2457125"/>
              <a:ext cx="623888" cy="251795"/>
            </a:xfrm>
            <a:prstGeom prst="rect">
              <a:avLst/>
            </a:prstGeom>
            <a:solidFill>
              <a:srgbClr val="4D4D4D"/>
            </a:solidFill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</p:spPr>
          <p:txBody>
            <a:bodyPr wrap="square" lIns="0" tIns="18000" rIns="0" bIns="18000">
              <a:spAutoFit/>
            </a:bodyPr>
            <a:lstStyle/>
            <a:p>
              <a:pPr algn="ctr"/>
              <a:r>
                <a:rPr kumimoji="1" lang="en-US" altLang="zh-CN" sz="1400" b="0" dirty="0" smtClean="0">
                  <a:solidFill>
                    <a:schemeClr val="bg1"/>
                  </a:solidFill>
                  <a:ea typeface="黑体" pitchFamily="2" charset="-122"/>
                </a:rPr>
                <a:t>LAB</a:t>
              </a:r>
              <a:endParaRPr kumimoji="1" lang="zh-CN" altLang="en-US" sz="1400" b="0" dirty="0">
                <a:solidFill>
                  <a:schemeClr val="bg1"/>
                </a:solidFill>
                <a:ea typeface="黑体" pitchFamily="2" charset="-122"/>
              </a:endParaRPr>
            </a:p>
          </p:txBody>
        </p:sp>
      </p:grpSp>
      <p:sp>
        <p:nvSpPr>
          <p:cNvPr id="23" name="AutoShape 5"/>
          <p:cNvSpPr>
            <a:spLocks noChangeArrowheads="1"/>
          </p:cNvSpPr>
          <p:nvPr/>
        </p:nvSpPr>
        <p:spPr bwMode="auto">
          <a:xfrm>
            <a:off x="323528" y="3634662"/>
            <a:ext cx="3077686" cy="1954578"/>
          </a:xfrm>
          <a:prstGeom prst="roundRect">
            <a:avLst>
              <a:gd name="adj" fmla="val 16667"/>
            </a:avLst>
          </a:prstGeom>
          <a:noFill/>
          <a:ln w="19050" algn="ctr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中</a:t>
            </a:r>
            <a:r>
              <a:rPr lang="en-US" altLang="zh-CN" sz="32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-</a:t>
            </a:r>
            <a:r>
              <a:rPr lang="zh-CN" altLang="en-US" sz="32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西部</a:t>
            </a:r>
            <a:r>
              <a:rPr lang="en-US" altLang="zh-CN" sz="3200" b="0" dirty="0" smtClean="0">
                <a:solidFill>
                  <a:srgbClr val="FFFF7D"/>
                </a:solidFill>
                <a:latin typeface="华文新魏"/>
                <a:ea typeface="华文新魏"/>
                <a:cs typeface="华文新魏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zh-CN" altLang="en-US" sz="3200" b="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厚岩石圈</a:t>
            </a:r>
            <a:endParaRPr lang="en-US" altLang="zh-CN" sz="3200" b="0" dirty="0">
              <a:solidFill>
                <a:srgbClr val="FFFFFF"/>
              </a:solidFill>
              <a:latin typeface="Arial Narrow"/>
              <a:ea typeface="黑体"/>
              <a:cs typeface="Arial Narrow"/>
            </a:endParaRPr>
          </a:p>
          <a:p>
            <a:r>
              <a:rPr lang="en-US" altLang="zh-CN" sz="3200" b="0" dirty="0" smtClean="0">
                <a:solidFill>
                  <a:srgbClr val="FFFFFF"/>
                </a:solidFill>
                <a:latin typeface="Arial Narrow"/>
                <a:ea typeface="黑体"/>
                <a:cs typeface="Arial Narrow"/>
              </a:rPr>
              <a:t>(160~200 km)</a:t>
            </a:r>
            <a:endParaRPr lang="en-US" altLang="zh-CN" sz="3200" b="0" dirty="0">
              <a:solidFill>
                <a:srgbClr val="FFFFFF"/>
              </a:solidFill>
              <a:latin typeface="Arial Narrow"/>
              <a:ea typeface="黑体"/>
              <a:cs typeface="Arial Narrow"/>
            </a:endParaRPr>
          </a:p>
        </p:txBody>
      </p:sp>
      <p:sp>
        <p:nvSpPr>
          <p:cNvPr id="18" name="Rectangle 75"/>
          <p:cNvSpPr>
            <a:spLocks noChangeArrowheads="1"/>
          </p:cNvSpPr>
          <p:nvPr/>
        </p:nvSpPr>
        <p:spPr bwMode="auto">
          <a:xfrm>
            <a:off x="899592" y="2862124"/>
            <a:ext cx="733592" cy="282573"/>
          </a:xfrm>
          <a:prstGeom prst="rect">
            <a:avLst/>
          </a:prstGeom>
          <a:solidFill>
            <a:srgbClr val="4D4D4D"/>
          </a:solidFill>
          <a:ln w="6350" cap="sq">
            <a:noFill/>
            <a:miter lim="800000"/>
            <a:headEnd type="none" w="sm" len="sm"/>
            <a:tailEnd type="none" w="sm" len="sm"/>
          </a:ln>
        </p:spPr>
        <p:txBody>
          <a:bodyPr wrap="square" lIns="0" tIns="18000" rIns="0" bIns="18000">
            <a:spAutoFit/>
          </a:bodyPr>
          <a:lstStyle/>
          <a:p>
            <a:r>
              <a:rPr lang="en-US" altLang="zh-CN" sz="1600" b="0" dirty="0" smtClean="0">
                <a:solidFill>
                  <a:schemeClr val="bg1"/>
                </a:solidFill>
                <a:latin typeface="Arial Narrow"/>
                <a:ea typeface="黑体" pitchFamily="2" charset="-122"/>
                <a:cs typeface="Arial Narrow"/>
              </a:rPr>
              <a:t>S-RF</a:t>
            </a:r>
          </a:p>
        </p:txBody>
      </p:sp>
      <p:sp>
        <p:nvSpPr>
          <p:cNvPr id="16" name="矩形 15"/>
          <p:cNvSpPr/>
          <p:nvPr/>
        </p:nvSpPr>
        <p:spPr>
          <a:xfrm>
            <a:off x="6372200" y="404664"/>
            <a:ext cx="2520280" cy="1709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zh-CN" sz="3200" dirty="0" smtClean="0">
                <a:solidFill>
                  <a:srgbClr val="FFFF7D"/>
                </a:solidFill>
                <a:latin typeface="Arial Rounded MT Bold"/>
                <a:cs typeface="Arial Rounded MT Bold"/>
              </a:rPr>
              <a:t>E </a:t>
            </a:r>
            <a:r>
              <a:rPr lang="en-US" altLang="zh-CN" sz="3200" dirty="0" err="1" smtClean="0">
                <a:solidFill>
                  <a:srgbClr val="FFFF7D"/>
                </a:solidFill>
                <a:latin typeface="Wingdings 3" charset="2"/>
                <a:cs typeface="Wingdings 3" charset="2"/>
              </a:rPr>
              <a:t>a</a:t>
            </a:r>
            <a:r>
              <a:rPr lang="en-US" altLang="zh-CN" sz="3200" dirty="0" err="1" smtClean="0">
                <a:solidFill>
                  <a:srgbClr val="FFFF7D"/>
                </a:solidFill>
                <a:latin typeface="Arial Rounded MT Bold"/>
                <a:cs typeface="Arial Rounded MT Bold"/>
              </a:rPr>
              <a:t>W</a:t>
            </a:r>
            <a:r>
              <a:rPr lang="en-US" altLang="zh-CN" sz="3200" dirty="0" smtClean="0">
                <a:solidFill>
                  <a:srgbClr val="FFFF7D"/>
                </a:solidFill>
                <a:latin typeface="Arial Rounded MT Bold"/>
                <a:cs typeface="Arial Rounded MT Bold"/>
              </a:rPr>
              <a:t>: </a:t>
            </a:r>
          </a:p>
          <a:p>
            <a:pPr algn="l">
              <a:lnSpc>
                <a:spcPct val="110000"/>
              </a:lnSpc>
            </a:pPr>
            <a:r>
              <a:rPr lang="zh-CN" altLang="en-US" sz="3200" b="0" dirty="0" smtClean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岩石圈厚度</a:t>
            </a:r>
            <a:endParaRPr lang="en-US" altLang="zh-CN" sz="3200" b="0" dirty="0" smtClean="0">
              <a:solidFill>
                <a:schemeClr val="bg1"/>
              </a:solidFill>
              <a:latin typeface="黑体"/>
              <a:ea typeface="黑体"/>
              <a:cs typeface="黑体"/>
            </a:endParaRPr>
          </a:p>
          <a:p>
            <a:pPr algn="l">
              <a:lnSpc>
                <a:spcPct val="110000"/>
              </a:lnSpc>
            </a:pPr>
            <a:r>
              <a:rPr lang="zh-CN" altLang="en-US" sz="3200" b="0" dirty="0" smtClean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强烈变化</a:t>
            </a:r>
            <a:endParaRPr lang="zh-CN" altLang="en-US" sz="3200" dirty="0">
              <a:solidFill>
                <a:srgbClr val="FFFF7D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10281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8983" y="3358686"/>
            <a:ext cx="5487513" cy="338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35"/>
          <p:cNvSpPr txBox="1">
            <a:spLocks noChangeArrowheads="1"/>
          </p:cNvSpPr>
          <p:nvPr/>
        </p:nvSpPr>
        <p:spPr bwMode="auto">
          <a:xfrm>
            <a:off x="6446234" y="3056716"/>
            <a:ext cx="28361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00" b="0" dirty="0" smtClean="0">
                <a:solidFill>
                  <a:schemeClr val="bg1"/>
                </a:solidFill>
              </a:rPr>
              <a:t>Chen et al., Geology, 2014</a:t>
            </a:r>
            <a:endParaRPr lang="zh-CN" altLang="en-US" sz="1400" b="0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13255"/>
            <a:ext cx="6035040" cy="325526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372850" y="4941168"/>
            <a:ext cx="487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dirty="0" smtClean="0">
                <a:solidFill>
                  <a:srgbClr val="FF0000"/>
                </a:solidFill>
              </a:rPr>
              <a:t>A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046064" y="5219908"/>
            <a:ext cx="550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dirty="0" smtClean="0">
                <a:solidFill>
                  <a:srgbClr val="FF0000"/>
                </a:solidFill>
              </a:rPr>
              <a:t>A’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827626" y="4895929"/>
            <a:ext cx="408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1600" dirty="0">
                <a:solidFill>
                  <a:srgbClr val="FFD878"/>
                </a:solidFill>
              </a:rPr>
              <a:t>B</a:t>
            </a:r>
            <a:endParaRPr kumimoji="1" lang="zh-CN" altLang="en-US" sz="1600" dirty="0">
              <a:solidFill>
                <a:srgbClr val="FFD878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695260" y="4927056"/>
            <a:ext cx="549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1600" dirty="0" smtClean="0">
                <a:solidFill>
                  <a:srgbClr val="FFD878"/>
                </a:solidFill>
              </a:rPr>
              <a:t>B’</a:t>
            </a:r>
            <a:endParaRPr kumimoji="1" lang="zh-CN" altLang="en-US" sz="1600" dirty="0">
              <a:solidFill>
                <a:srgbClr val="FFD878"/>
              </a:solidFill>
            </a:endParaRPr>
          </a:p>
        </p:txBody>
      </p:sp>
      <p:grpSp>
        <p:nvGrpSpPr>
          <p:cNvPr id="8" name="组 7"/>
          <p:cNvGrpSpPr/>
          <p:nvPr/>
        </p:nvGrpSpPr>
        <p:grpSpPr>
          <a:xfrm>
            <a:off x="3563888" y="1758704"/>
            <a:ext cx="1776016" cy="950216"/>
            <a:chOff x="3563888" y="1758704"/>
            <a:chExt cx="1776016" cy="950216"/>
          </a:xfrm>
        </p:grpSpPr>
        <p:sp>
          <p:nvSpPr>
            <p:cNvPr id="20" name="Line 95"/>
            <p:cNvSpPr>
              <a:spLocks noChangeShapeType="1"/>
            </p:cNvSpPr>
            <p:nvPr/>
          </p:nvSpPr>
          <p:spPr bwMode="auto">
            <a:xfrm flipH="1" flipV="1">
              <a:off x="4789478" y="1758704"/>
              <a:ext cx="214570" cy="7341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 wrap="square">
              <a:spAutoFit/>
            </a:bodyPr>
            <a:lstStyle/>
            <a:p>
              <a:endParaRPr lang="zh-CN" altLang="en-US"/>
            </a:p>
          </p:txBody>
        </p:sp>
        <p:sp>
          <p:nvSpPr>
            <p:cNvPr id="22" name="Line 95"/>
            <p:cNvSpPr>
              <a:spLocks noChangeShapeType="1"/>
            </p:cNvSpPr>
            <p:nvPr/>
          </p:nvSpPr>
          <p:spPr bwMode="auto">
            <a:xfrm flipH="1">
              <a:off x="3563888" y="2564904"/>
              <a:ext cx="1152128" cy="7200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 wrap="square">
              <a:spAutoFit/>
            </a:bodyPr>
            <a:lstStyle/>
            <a:p>
              <a:endParaRPr lang="zh-CN" altLang="en-US"/>
            </a:p>
          </p:txBody>
        </p:sp>
        <p:sp>
          <p:nvSpPr>
            <p:cNvPr id="21" name="Rectangle 96"/>
            <p:cNvSpPr>
              <a:spLocks noChangeArrowheads="1"/>
            </p:cNvSpPr>
            <p:nvPr/>
          </p:nvSpPr>
          <p:spPr bwMode="auto">
            <a:xfrm>
              <a:off x="4716016" y="2457125"/>
              <a:ext cx="623888" cy="251795"/>
            </a:xfrm>
            <a:prstGeom prst="rect">
              <a:avLst/>
            </a:prstGeom>
            <a:solidFill>
              <a:srgbClr val="4D4D4D"/>
            </a:solidFill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</p:spPr>
          <p:txBody>
            <a:bodyPr wrap="square" lIns="0" tIns="18000" rIns="0" bIns="18000">
              <a:spAutoFit/>
            </a:bodyPr>
            <a:lstStyle/>
            <a:p>
              <a:pPr algn="ctr"/>
              <a:r>
                <a:rPr kumimoji="1" lang="en-US" altLang="zh-CN" sz="1400" b="0" dirty="0" smtClean="0">
                  <a:solidFill>
                    <a:schemeClr val="bg1"/>
                  </a:solidFill>
                  <a:ea typeface="黑体" pitchFamily="2" charset="-122"/>
                </a:rPr>
                <a:t>LAB</a:t>
              </a:r>
              <a:endParaRPr kumimoji="1" lang="zh-CN" altLang="en-US" sz="1400" b="0" dirty="0">
                <a:solidFill>
                  <a:schemeClr val="bg1"/>
                </a:solidFill>
                <a:ea typeface="黑体" pitchFamily="2" charset="-122"/>
              </a:endParaRPr>
            </a:p>
          </p:txBody>
        </p:sp>
      </p:grpSp>
      <p:grpSp>
        <p:nvGrpSpPr>
          <p:cNvPr id="23" name="组 22"/>
          <p:cNvGrpSpPr/>
          <p:nvPr/>
        </p:nvGrpSpPr>
        <p:grpSpPr>
          <a:xfrm>
            <a:off x="149837" y="3299095"/>
            <a:ext cx="7452320" cy="2005019"/>
            <a:chOff x="149837" y="3299095"/>
            <a:chExt cx="7452320" cy="2005019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626"/>
            <a:stretch/>
          </p:blipFill>
          <p:spPr>
            <a:xfrm>
              <a:off x="149837" y="3358445"/>
              <a:ext cx="7452320" cy="1945669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30" name="文本框 29"/>
            <p:cNvSpPr txBox="1"/>
            <p:nvPr/>
          </p:nvSpPr>
          <p:spPr>
            <a:xfrm>
              <a:off x="814507" y="3308387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zh-CN" dirty="0" smtClean="0">
                  <a:solidFill>
                    <a:srgbClr val="9C0101"/>
                  </a:solidFill>
                  <a:latin typeface="Arial Narrow"/>
                  <a:cs typeface="Arial Narrow"/>
                </a:rPr>
                <a:t>S-RF</a:t>
              </a:r>
              <a:endParaRPr kumimoji="1" lang="zh-CN" altLang="en-US" dirty="0">
                <a:solidFill>
                  <a:srgbClr val="9C010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6761915" y="3299095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zh-CN" dirty="0">
                  <a:solidFill>
                    <a:srgbClr val="9C0101"/>
                  </a:solidFill>
                  <a:latin typeface="Arial Narrow"/>
                  <a:cs typeface="Arial Narrow"/>
                </a:rPr>
                <a:t>P</a:t>
              </a:r>
              <a:r>
                <a:rPr kumimoji="1" lang="en-US" altLang="zh-CN" dirty="0" smtClean="0">
                  <a:solidFill>
                    <a:srgbClr val="9C0101"/>
                  </a:solidFill>
                  <a:latin typeface="Arial Narrow"/>
                  <a:cs typeface="Arial Narrow"/>
                </a:rPr>
                <a:t>-RF</a:t>
              </a:r>
              <a:endParaRPr kumimoji="1" lang="zh-CN" altLang="en-US" dirty="0">
                <a:solidFill>
                  <a:srgbClr val="9C0101"/>
                </a:solidFill>
                <a:latin typeface="Arial Narrow"/>
                <a:cs typeface="Arial Narrow"/>
              </a:endParaRPr>
            </a:p>
          </p:txBody>
        </p:sp>
      </p:grpSp>
      <p:grpSp>
        <p:nvGrpSpPr>
          <p:cNvPr id="25" name="组 24"/>
          <p:cNvGrpSpPr/>
          <p:nvPr/>
        </p:nvGrpSpPr>
        <p:grpSpPr>
          <a:xfrm>
            <a:off x="381000" y="1828800"/>
            <a:ext cx="3254400" cy="1526005"/>
            <a:chOff x="381000" y="1828800"/>
            <a:chExt cx="3254400" cy="1526005"/>
          </a:xfrm>
        </p:grpSpPr>
        <p:sp>
          <p:nvSpPr>
            <p:cNvPr id="26" name="圆角矩形标注 25"/>
            <p:cNvSpPr/>
            <p:nvPr/>
          </p:nvSpPr>
          <p:spPr>
            <a:xfrm>
              <a:off x="381000" y="2673767"/>
              <a:ext cx="3254400" cy="681038"/>
            </a:xfrm>
            <a:prstGeom prst="wedgeRoundRectCallout">
              <a:avLst>
                <a:gd name="adj1" fmla="val 49837"/>
                <a:gd name="adj2" fmla="val -2596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0" rIns="72000" bIns="0" anchor="ctr">
              <a:spAutoFit/>
            </a:bodyPr>
            <a:lstStyle/>
            <a:p>
              <a:pPr algn="ctr">
                <a:defRPr/>
              </a:pPr>
              <a:r>
                <a:rPr lang="zh-CN" altLang="en-US" sz="2000" b="1" dirty="0" smtClean="0">
                  <a:solidFill>
                    <a:schemeClr val="tx1"/>
                  </a:solidFill>
                  <a:latin typeface="Arial Narrow"/>
                  <a:ea typeface="黑体"/>
                  <a:cs typeface="Arial Narrow"/>
                </a:rPr>
                <a:t>岩石圈内部间断面</a:t>
              </a:r>
              <a:r>
                <a:rPr lang="en-US" altLang="zh-CN" sz="2000" dirty="0">
                  <a:solidFill>
                    <a:schemeClr val="tx1"/>
                  </a:solidFill>
                  <a:latin typeface="Arial Narrow"/>
                  <a:ea typeface="黑体"/>
                  <a:cs typeface="Arial Narrow"/>
                </a:rPr>
                <a:t>M</a:t>
              </a:r>
              <a:r>
                <a:rPr lang="en-US" altLang="zh-CN" sz="2000" b="1" dirty="0" smtClean="0">
                  <a:solidFill>
                    <a:schemeClr val="tx1"/>
                  </a:solidFill>
                  <a:latin typeface="Arial Narrow"/>
                  <a:ea typeface="黑体"/>
                  <a:cs typeface="Arial Narrow"/>
                </a:rPr>
                <a:t>LD/ILD</a:t>
              </a:r>
            </a:p>
            <a:p>
              <a:pPr algn="ctr">
                <a:defRPr/>
              </a:pPr>
              <a:r>
                <a:rPr lang="en-US" altLang="zh-CN" sz="2000" b="1" dirty="0" smtClean="0">
                  <a:solidFill>
                    <a:schemeClr val="tx1"/>
                  </a:solidFill>
                  <a:latin typeface="Arial Narrow"/>
                  <a:ea typeface="黑体"/>
                  <a:cs typeface="Arial Narrow"/>
                </a:rPr>
                <a:t>(</a:t>
              </a:r>
              <a:r>
                <a:rPr lang="zh-CN" altLang="en-US" sz="2000" b="1" dirty="0" smtClean="0">
                  <a:solidFill>
                    <a:schemeClr val="tx1"/>
                  </a:solidFill>
                  <a:latin typeface="Arial Narrow"/>
                  <a:ea typeface="黑体"/>
                  <a:cs typeface="Arial Narrow"/>
                </a:rPr>
                <a:t>波速随深度下降</a:t>
              </a:r>
              <a:r>
                <a:rPr lang="en-US" altLang="zh-CN" sz="2000" b="1" dirty="0" smtClean="0">
                  <a:solidFill>
                    <a:schemeClr val="tx1"/>
                  </a:solidFill>
                  <a:latin typeface="Arial Narrow"/>
                  <a:ea typeface="黑体"/>
                  <a:cs typeface="Arial Narrow"/>
                </a:rPr>
                <a:t>)</a:t>
              </a:r>
              <a:endParaRPr lang="zh-CN" altLang="en-US" sz="2000" b="1" dirty="0">
                <a:solidFill>
                  <a:schemeClr val="tx1"/>
                </a:solidFill>
                <a:latin typeface="Arial Narrow"/>
                <a:ea typeface="黑体"/>
                <a:cs typeface="Arial Narrow"/>
              </a:endParaRPr>
            </a:p>
          </p:txBody>
        </p:sp>
        <p:cxnSp>
          <p:nvCxnSpPr>
            <p:cNvPr id="27" name="直接箭头连接符 23"/>
            <p:cNvCxnSpPr/>
            <p:nvPr/>
          </p:nvCxnSpPr>
          <p:spPr>
            <a:xfrm flipV="1">
              <a:off x="1905000" y="1828800"/>
              <a:ext cx="685800" cy="838200"/>
            </a:xfrm>
            <a:prstGeom prst="straightConnector1">
              <a:avLst/>
            </a:prstGeom>
            <a:ln w="38100">
              <a:solidFill>
                <a:srgbClr val="FFFFFF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 28"/>
          <p:cNvGrpSpPr/>
          <p:nvPr/>
        </p:nvGrpSpPr>
        <p:grpSpPr>
          <a:xfrm>
            <a:off x="6051177" y="497007"/>
            <a:ext cx="3124200" cy="1068507"/>
            <a:chOff x="6051177" y="332656"/>
            <a:chExt cx="3124200" cy="1068507"/>
          </a:xfrm>
        </p:grpSpPr>
        <p:sp>
          <p:nvSpPr>
            <p:cNvPr id="34" name="矩形 33"/>
            <p:cNvSpPr/>
            <p:nvPr/>
          </p:nvSpPr>
          <p:spPr>
            <a:xfrm>
              <a:off x="6051177" y="908720"/>
              <a:ext cx="312420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2400" b="1" dirty="0" smtClean="0">
                  <a:solidFill>
                    <a:srgbClr val="FFFFFF"/>
                  </a:solidFill>
                  <a:latin typeface="黑体"/>
                  <a:ea typeface="黑体"/>
                  <a:cs typeface="黑体"/>
                </a:rPr>
                <a:t>岩石圈内部间断面</a:t>
              </a:r>
              <a:endParaRPr lang="en-US" altLang="zh-CN" sz="2400" b="1" dirty="0" smtClean="0">
                <a:solidFill>
                  <a:srgbClr val="FFFFFF"/>
                </a:solidFill>
                <a:latin typeface="黑体"/>
                <a:ea typeface="黑体"/>
                <a:cs typeface="黑体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224934" y="332656"/>
              <a:ext cx="278009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FFFF7D"/>
                  </a:solidFill>
                  <a:latin typeface="黑体"/>
                  <a:ea typeface="黑体"/>
                  <a:cs typeface="黑体"/>
                </a:rPr>
                <a:t>中</a:t>
              </a:r>
              <a:r>
                <a:rPr lang="en-US" altLang="zh-CN" sz="3200" b="1" dirty="0">
                  <a:solidFill>
                    <a:srgbClr val="FFFF7D"/>
                  </a:solidFill>
                  <a:latin typeface="黑体"/>
                  <a:ea typeface="黑体"/>
                  <a:cs typeface="黑体"/>
                </a:rPr>
                <a:t>-</a:t>
              </a:r>
              <a:r>
                <a:rPr lang="zh-CN" altLang="en-US" sz="3200" b="1" dirty="0" smtClean="0">
                  <a:solidFill>
                    <a:srgbClr val="FFFF7D"/>
                  </a:solidFill>
                  <a:latin typeface="黑体"/>
                  <a:ea typeface="黑体"/>
                  <a:cs typeface="黑体"/>
                </a:rPr>
                <a:t>西部</a:t>
              </a:r>
              <a:r>
                <a:rPr lang="en-US" altLang="zh-CN" sz="3200" b="1" dirty="0" smtClean="0">
                  <a:solidFill>
                    <a:srgbClr val="FFFF7D"/>
                  </a:solidFill>
                  <a:latin typeface="华文新魏"/>
                  <a:ea typeface="华文新魏"/>
                  <a:cs typeface="华文新魏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089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 31"/>
          <p:cNvGrpSpPr/>
          <p:nvPr/>
        </p:nvGrpSpPr>
        <p:grpSpPr>
          <a:xfrm>
            <a:off x="164802" y="3357844"/>
            <a:ext cx="6495430" cy="3383524"/>
            <a:chOff x="151290" y="3344334"/>
            <a:chExt cx="6495430" cy="3383524"/>
          </a:xfrm>
        </p:grpSpPr>
        <p:grpSp>
          <p:nvGrpSpPr>
            <p:cNvPr id="19" name="组 18"/>
            <p:cNvGrpSpPr/>
            <p:nvPr/>
          </p:nvGrpSpPr>
          <p:grpSpPr>
            <a:xfrm>
              <a:off x="151290" y="3344334"/>
              <a:ext cx="6495430" cy="3383524"/>
              <a:chOff x="165401" y="3344334"/>
              <a:chExt cx="7010394" cy="3383524"/>
            </a:xfrm>
          </p:grpSpPr>
          <p:pic>
            <p:nvPicPr>
              <p:cNvPr id="31" name="图片 30"/>
              <p:cNvPicPr>
                <a:picLocks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945" t="-90476" r="-7399" b="-9177"/>
              <a:stretch/>
            </p:blipFill>
            <p:spPr>
              <a:xfrm>
                <a:off x="165401" y="3344334"/>
                <a:ext cx="5392924" cy="3329594"/>
              </a:xfrm>
              <a:prstGeom prst="rect">
                <a:avLst/>
              </a:prstGeom>
              <a:solidFill>
                <a:srgbClr val="FFFFFF"/>
              </a:solidFill>
            </p:spPr>
          </p:pic>
          <p:sp>
            <p:nvSpPr>
              <p:cNvPr id="24" name="TextBox 35"/>
              <p:cNvSpPr txBox="1">
                <a:spLocks noChangeArrowheads="1"/>
              </p:cNvSpPr>
              <p:nvPr/>
            </p:nvSpPr>
            <p:spPr bwMode="auto">
              <a:xfrm>
                <a:off x="5388307" y="6204638"/>
                <a:ext cx="1787488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0" dirty="0" smtClean="0">
                    <a:solidFill>
                      <a:srgbClr val="FFFFFF"/>
                    </a:solidFill>
                  </a:rPr>
                  <a:t>Wei et al., 2015, </a:t>
                </a:r>
                <a:r>
                  <a:rPr lang="en-US" altLang="zh-CN" sz="1400" b="0" dirty="0" err="1" smtClean="0">
                    <a:solidFill>
                      <a:srgbClr val="FFFFFF"/>
                    </a:solidFill>
                  </a:rPr>
                  <a:t>Tectonophysics</a:t>
                </a:r>
                <a:endParaRPr lang="zh-CN" altLang="en-US" sz="1400" b="0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7" name="组 26"/>
              <p:cNvGrpSpPr/>
              <p:nvPr/>
            </p:nvGrpSpPr>
            <p:grpSpPr>
              <a:xfrm>
                <a:off x="165401" y="3356992"/>
                <a:ext cx="4942244" cy="1493224"/>
                <a:chOff x="3350886" y="3573016"/>
                <a:chExt cx="4942244" cy="1493224"/>
              </a:xfrm>
            </p:grpSpPr>
            <p:pic>
              <p:nvPicPr>
                <p:cNvPr id="28" name="Picture 6"/>
                <p:cNvPicPr>
                  <a:picLocks noChangeArrowheads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-4604" t="9505" r="-1417" b="9072"/>
                <a:stretch/>
              </p:blipFill>
              <p:spPr bwMode="auto">
                <a:xfrm>
                  <a:off x="3350886" y="3573016"/>
                  <a:ext cx="4942244" cy="149322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29" name="直接连接符 32"/>
                <p:cNvCxnSpPr/>
                <p:nvPr/>
              </p:nvCxnSpPr>
              <p:spPr>
                <a:xfrm>
                  <a:off x="4104443" y="3622596"/>
                  <a:ext cx="378042" cy="13045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33"/>
                <p:cNvCxnSpPr/>
                <p:nvPr/>
              </p:nvCxnSpPr>
              <p:spPr>
                <a:xfrm flipH="1">
                  <a:off x="6804248" y="3615827"/>
                  <a:ext cx="600088" cy="132088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72230" y="3602691"/>
              <a:ext cx="423069" cy="864096"/>
            </a:xfrm>
            <a:prstGeom prst="rect">
              <a:avLst/>
            </a:prstGeom>
          </p:spPr>
        </p:pic>
      </p:grpSp>
      <p:grpSp>
        <p:nvGrpSpPr>
          <p:cNvPr id="59" name="组 58"/>
          <p:cNvGrpSpPr/>
          <p:nvPr/>
        </p:nvGrpSpPr>
        <p:grpSpPr>
          <a:xfrm>
            <a:off x="6051177" y="497007"/>
            <a:ext cx="3124200" cy="1068507"/>
            <a:chOff x="6051177" y="332656"/>
            <a:chExt cx="3124200" cy="1068507"/>
          </a:xfrm>
        </p:grpSpPr>
        <p:sp>
          <p:nvSpPr>
            <p:cNvPr id="60" name="矩形 59"/>
            <p:cNvSpPr/>
            <p:nvPr/>
          </p:nvSpPr>
          <p:spPr>
            <a:xfrm>
              <a:off x="6051177" y="908720"/>
              <a:ext cx="312420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2400" b="1" dirty="0" smtClean="0">
                  <a:solidFill>
                    <a:srgbClr val="FFFFFF"/>
                  </a:solidFill>
                  <a:latin typeface="黑体"/>
                  <a:ea typeface="黑体"/>
                  <a:cs typeface="黑体"/>
                </a:rPr>
                <a:t>岩石圈内部间断面</a:t>
              </a:r>
              <a:endParaRPr lang="en-US" altLang="zh-CN" sz="2400" b="1" dirty="0" smtClean="0">
                <a:solidFill>
                  <a:srgbClr val="FFFFFF"/>
                </a:solidFill>
                <a:latin typeface="黑体"/>
                <a:ea typeface="黑体"/>
                <a:cs typeface="黑体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6224934" y="332656"/>
              <a:ext cx="278009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FFFF7D"/>
                  </a:solidFill>
                  <a:latin typeface="黑体"/>
                  <a:ea typeface="黑体"/>
                  <a:cs typeface="黑体"/>
                </a:rPr>
                <a:t>中</a:t>
              </a:r>
              <a:r>
                <a:rPr lang="en-US" altLang="zh-CN" sz="3200" b="1" dirty="0">
                  <a:solidFill>
                    <a:srgbClr val="FFFF7D"/>
                  </a:solidFill>
                  <a:latin typeface="黑体"/>
                  <a:ea typeface="黑体"/>
                  <a:cs typeface="黑体"/>
                </a:rPr>
                <a:t>-</a:t>
              </a:r>
              <a:r>
                <a:rPr lang="zh-CN" altLang="en-US" sz="3200" b="1" dirty="0" smtClean="0">
                  <a:solidFill>
                    <a:srgbClr val="FFFF7D"/>
                  </a:solidFill>
                  <a:latin typeface="黑体"/>
                  <a:ea typeface="黑体"/>
                  <a:cs typeface="黑体"/>
                </a:rPr>
                <a:t>西部</a:t>
              </a:r>
              <a:r>
                <a:rPr lang="en-US" altLang="zh-CN" sz="3200" b="1" dirty="0" smtClean="0">
                  <a:solidFill>
                    <a:srgbClr val="FFFF7D"/>
                  </a:solidFill>
                  <a:latin typeface="华文新魏"/>
                  <a:ea typeface="华文新魏"/>
                  <a:cs typeface="华文新魏"/>
                </a:rPr>
                <a:t>: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13255"/>
            <a:ext cx="6035040" cy="3255264"/>
          </a:xfrm>
          <a:prstGeom prst="rect">
            <a:avLst/>
          </a:prstGeom>
        </p:spPr>
      </p:pic>
      <p:grpSp>
        <p:nvGrpSpPr>
          <p:cNvPr id="8" name="组 7"/>
          <p:cNvGrpSpPr/>
          <p:nvPr/>
        </p:nvGrpSpPr>
        <p:grpSpPr>
          <a:xfrm>
            <a:off x="3563888" y="1758704"/>
            <a:ext cx="1776016" cy="950216"/>
            <a:chOff x="3563888" y="1758704"/>
            <a:chExt cx="1776016" cy="950216"/>
          </a:xfrm>
        </p:grpSpPr>
        <p:sp>
          <p:nvSpPr>
            <p:cNvPr id="20" name="Line 95"/>
            <p:cNvSpPr>
              <a:spLocks noChangeShapeType="1"/>
            </p:cNvSpPr>
            <p:nvPr/>
          </p:nvSpPr>
          <p:spPr bwMode="auto">
            <a:xfrm flipH="1" flipV="1">
              <a:off x="4789478" y="1758704"/>
              <a:ext cx="214570" cy="7341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 wrap="square">
              <a:spAutoFit/>
            </a:bodyPr>
            <a:lstStyle/>
            <a:p>
              <a:endParaRPr lang="zh-CN" altLang="en-US"/>
            </a:p>
          </p:txBody>
        </p:sp>
        <p:sp>
          <p:nvSpPr>
            <p:cNvPr id="22" name="Line 95"/>
            <p:cNvSpPr>
              <a:spLocks noChangeShapeType="1"/>
            </p:cNvSpPr>
            <p:nvPr/>
          </p:nvSpPr>
          <p:spPr bwMode="auto">
            <a:xfrm flipH="1">
              <a:off x="3563888" y="2564904"/>
              <a:ext cx="1152128" cy="7200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 wrap="square">
              <a:spAutoFit/>
            </a:bodyPr>
            <a:lstStyle/>
            <a:p>
              <a:endParaRPr lang="zh-CN" altLang="en-US"/>
            </a:p>
          </p:txBody>
        </p:sp>
        <p:sp>
          <p:nvSpPr>
            <p:cNvPr id="21" name="Rectangle 96"/>
            <p:cNvSpPr>
              <a:spLocks noChangeArrowheads="1"/>
            </p:cNvSpPr>
            <p:nvPr/>
          </p:nvSpPr>
          <p:spPr bwMode="auto">
            <a:xfrm>
              <a:off x="4716016" y="2457125"/>
              <a:ext cx="623888" cy="251795"/>
            </a:xfrm>
            <a:prstGeom prst="rect">
              <a:avLst/>
            </a:prstGeom>
            <a:solidFill>
              <a:srgbClr val="4D4D4D"/>
            </a:solidFill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</p:spPr>
          <p:txBody>
            <a:bodyPr wrap="square" lIns="0" tIns="18000" rIns="0" bIns="18000">
              <a:spAutoFit/>
            </a:bodyPr>
            <a:lstStyle/>
            <a:p>
              <a:pPr algn="ctr"/>
              <a:r>
                <a:rPr kumimoji="1" lang="en-US" altLang="zh-CN" sz="1400" b="0" dirty="0" smtClean="0">
                  <a:solidFill>
                    <a:schemeClr val="bg1"/>
                  </a:solidFill>
                  <a:ea typeface="黑体" pitchFamily="2" charset="-122"/>
                </a:rPr>
                <a:t>LAB</a:t>
              </a:r>
              <a:endParaRPr kumimoji="1" lang="zh-CN" altLang="en-US" sz="1400" b="0" dirty="0">
                <a:solidFill>
                  <a:schemeClr val="bg1"/>
                </a:solidFill>
                <a:ea typeface="黑体" pitchFamily="2" charset="-122"/>
              </a:endParaRPr>
            </a:p>
          </p:txBody>
        </p:sp>
      </p:grpSp>
      <p:sp>
        <p:nvSpPr>
          <p:cNvPr id="33" name="圆角矩形标注 32"/>
          <p:cNvSpPr/>
          <p:nvPr/>
        </p:nvSpPr>
        <p:spPr>
          <a:xfrm>
            <a:off x="3779912" y="175130"/>
            <a:ext cx="2664296" cy="823566"/>
          </a:xfrm>
          <a:prstGeom prst="wedgeRoundRectCallout">
            <a:avLst>
              <a:gd name="adj1" fmla="val -40533"/>
              <a:gd name="adj2" fmla="val 114565"/>
              <a:gd name="adj3" fmla="val 16667"/>
            </a:avLst>
          </a:prstGeom>
          <a:solidFill>
            <a:schemeClr val="bg1"/>
          </a:solidFill>
          <a:ln w="19050">
            <a:solidFill>
              <a:srgbClr val="9C0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46800" rIns="72000" bIns="46800" anchor="ctr">
            <a:noAutofit/>
          </a:bodyPr>
          <a:lstStyle/>
          <a:p>
            <a:pPr>
              <a:lnSpc>
                <a:spcPct val="110000"/>
              </a:lnSpc>
              <a:defRPr/>
            </a:pPr>
            <a:r>
              <a:rPr lang="zh-CN" altLang="en-US" sz="2000" b="0" dirty="0" smtClean="0">
                <a:solidFill>
                  <a:schemeClr val="tx1"/>
                </a:solidFill>
                <a:latin typeface="Arial"/>
                <a:ea typeface="黑体"/>
                <a:cs typeface="Arial"/>
              </a:rPr>
              <a:t>中</a:t>
            </a:r>
            <a:r>
              <a:rPr lang="en-US" altLang="zh-CN" sz="2000" b="0" dirty="0" smtClean="0">
                <a:solidFill>
                  <a:schemeClr val="tx1"/>
                </a:solidFill>
                <a:latin typeface="Arial"/>
                <a:ea typeface="黑体"/>
                <a:cs typeface="Arial"/>
              </a:rPr>
              <a:t>-</a:t>
            </a:r>
            <a:r>
              <a:rPr lang="zh-CN" altLang="en-US" sz="2000" b="0" dirty="0" smtClean="0">
                <a:solidFill>
                  <a:schemeClr val="tx1"/>
                </a:solidFill>
                <a:latin typeface="Arial"/>
                <a:ea typeface="黑体"/>
                <a:cs typeface="Arial"/>
              </a:rPr>
              <a:t>西部</a:t>
            </a:r>
            <a:r>
              <a:rPr lang="en-US" altLang="zh-CN" sz="2000" dirty="0">
                <a:solidFill>
                  <a:schemeClr val="tx1"/>
                </a:solidFill>
                <a:latin typeface="Arial Narrow"/>
                <a:ea typeface="黑体"/>
                <a:cs typeface="Arial Narrow"/>
              </a:rPr>
              <a:t>M</a:t>
            </a:r>
            <a:r>
              <a:rPr lang="en-US" altLang="zh-CN" sz="2000" dirty="0" smtClean="0">
                <a:solidFill>
                  <a:schemeClr val="tx1"/>
                </a:solidFill>
                <a:latin typeface="Arial Narrow"/>
                <a:ea typeface="黑体"/>
                <a:cs typeface="Arial Narrow"/>
              </a:rPr>
              <a:t>LD</a:t>
            </a:r>
            <a:r>
              <a:rPr lang="zh-CN" altLang="en-US" sz="2000" b="0" dirty="0" smtClean="0">
                <a:solidFill>
                  <a:schemeClr val="tx1"/>
                </a:solidFill>
                <a:latin typeface="Arial"/>
                <a:ea typeface="黑体"/>
                <a:cs typeface="Arial"/>
              </a:rPr>
              <a:t>与东部</a:t>
            </a:r>
            <a:r>
              <a:rPr lang="en-US" altLang="zh-CN" sz="2000" dirty="0" smtClean="0">
                <a:solidFill>
                  <a:schemeClr val="tx1"/>
                </a:solidFill>
                <a:latin typeface="Arial Narrow"/>
                <a:ea typeface="黑体"/>
                <a:cs typeface="Arial Narrow"/>
              </a:rPr>
              <a:t>LAB</a:t>
            </a:r>
            <a:r>
              <a:rPr lang="zh-CN" altLang="en-US" sz="2000" b="0" dirty="0" smtClean="0">
                <a:solidFill>
                  <a:schemeClr val="tx1"/>
                </a:solidFill>
                <a:latin typeface="Arial"/>
                <a:ea typeface="黑体"/>
                <a:cs typeface="Arial"/>
              </a:rPr>
              <a:t>大致在同一深度</a:t>
            </a:r>
            <a:endParaRPr lang="en-US" altLang="zh-CN" sz="2000" b="0" dirty="0">
              <a:solidFill>
                <a:schemeClr val="tx1"/>
              </a:solidFill>
              <a:latin typeface="Arial"/>
              <a:ea typeface="黑体"/>
              <a:cs typeface="Arial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276616" y="2564904"/>
            <a:ext cx="2732856" cy="1077218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岩石圈地幔</a:t>
            </a:r>
            <a:endParaRPr lang="en-US" altLang="zh-CN" sz="3200" b="1" dirty="0" smtClean="0">
              <a:solidFill>
                <a:srgbClr val="FFFFFF"/>
              </a:solidFill>
              <a:latin typeface="黑体"/>
              <a:ea typeface="黑体"/>
              <a:cs typeface="黑体"/>
            </a:endParaRPr>
          </a:p>
          <a:p>
            <a:r>
              <a:rPr lang="zh-CN" altLang="en-US" sz="3200" b="1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垂向不均匀</a:t>
            </a:r>
            <a:endParaRPr lang="en-US" altLang="zh-CN" sz="3200" b="1" dirty="0" smtClean="0">
              <a:solidFill>
                <a:srgbClr val="FFFFFF"/>
              </a:solidFill>
              <a:latin typeface="黑体"/>
              <a:ea typeface="黑体"/>
              <a:cs typeface="黑体"/>
            </a:endParaRPr>
          </a:p>
        </p:txBody>
      </p:sp>
      <p:grpSp>
        <p:nvGrpSpPr>
          <p:cNvPr id="46" name="组 45"/>
          <p:cNvGrpSpPr/>
          <p:nvPr/>
        </p:nvGrpSpPr>
        <p:grpSpPr>
          <a:xfrm>
            <a:off x="1600200" y="3933273"/>
            <a:ext cx="2057400" cy="1917039"/>
            <a:chOff x="1973725" y="4037860"/>
            <a:chExt cx="2057400" cy="1917039"/>
          </a:xfrm>
        </p:grpSpPr>
        <p:sp>
          <p:nvSpPr>
            <p:cNvPr id="47" name="矩形 46"/>
            <p:cNvSpPr/>
            <p:nvPr/>
          </p:nvSpPr>
          <p:spPr>
            <a:xfrm>
              <a:off x="2193428" y="5207002"/>
              <a:ext cx="1676356" cy="7478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ct val="120000"/>
                </a:lnSpc>
              </a:pPr>
              <a:r>
                <a:rPr kumimoji="1" lang="zh-CN" altLang="en-US" sz="1800" b="1" dirty="0" smtClean="0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rPr>
                <a:t>高速岩石</a:t>
              </a:r>
              <a:endParaRPr kumimoji="1" lang="en-US" altLang="zh-CN" sz="1800" b="1" dirty="0" smtClean="0">
                <a:solidFill>
                  <a:srgbClr val="000000"/>
                </a:solidFill>
                <a:latin typeface="黑体" pitchFamily="2" charset="-122"/>
                <a:ea typeface="黑体" pitchFamily="2" charset="-122"/>
              </a:endParaRPr>
            </a:p>
            <a:p>
              <a:pPr algn="ctr" eaLnBrk="1" hangingPunct="1">
                <a:lnSpc>
                  <a:spcPct val="120000"/>
                </a:lnSpc>
              </a:pPr>
              <a:r>
                <a:rPr kumimoji="1" lang="zh-CN" altLang="en-US" sz="1800" b="1" dirty="0" smtClean="0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rPr>
                <a:t>圈地幔</a:t>
              </a:r>
              <a:endParaRPr kumimoji="1" lang="en-US" altLang="zh-CN" sz="1800" b="1" dirty="0">
                <a:solidFill>
                  <a:srgbClr val="000000"/>
                </a:solidFill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973725" y="4037860"/>
              <a:ext cx="20574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ct val="120000"/>
                </a:lnSpc>
              </a:pPr>
              <a:r>
                <a:rPr kumimoji="1" lang="zh-CN" altLang="en-US" sz="1800" b="1" dirty="0" smtClean="0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rPr>
                <a:t>波速显著下降</a:t>
              </a:r>
              <a:endParaRPr kumimoji="1" lang="en-US" altLang="zh-CN" sz="1800" b="1" dirty="0">
                <a:solidFill>
                  <a:srgbClr val="000000"/>
                </a:solidFill>
                <a:latin typeface="黑体" pitchFamily="2" charset="-122"/>
                <a:ea typeface="黑体" pitchFamily="2" charset="-122"/>
              </a:endParaRPr>
            </a:p>
          </p:txBody>
        </p:sp>
      </p:grpSp>
      <p:grpSp>
        <p:nvGrpSpPr>
          <p:cNvPr id="49" name="组 48"/>
          <p:cNvGrpSpPr/>
          <p:nvPr/>
        </p:nvGrpSpPr>
        <p:grpSpPr>
          <a:xfrm>
            <a:off x="6051177" y="497007"/>
            <a:ext cx="3124200" cy="1505549"/>
            <a:chOff x="6051177" y="332656"/>
            <a:chExt cx="3124200" cy="1505549"/>
          </a:xfrm>
        </p:grpSpPr>
        <p:sp>
          <p:nvSpPr>
            <p:cNvPr id="50" name="矩形 49"/>
            <p:cNvSpPr/>
            <p:nvPr/>
          </p:nvSpPr>
          <p:spPr>
            <a:xfrm>
              <a:off x="6051177" y="908720"/>
              <a:ext cx="3124200" cy="9294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2400" b="1" dirty="0" smtClean="0">
                  <a:solidFill>
                    <a:srgbClr val="FFFFFF"/>
                  </a:solidFill>
                  <a:latin typeface="黑体"/>
                  <a:ea typeface="黑体"/>
                  <a:cs typeface="黑体"/>
                </a:rPr>
                <a:t>岩石圈内部间断面</a:t>
              </a:r>
              <a:endParaRPr lang="en-US" altLang="zh-CN" sz="2400" b="1" dirty="0" smtClean="0">
                <a:solidFill>
                  <a:srgbClr val="FFFFFF"/>
                </a:solidFill>
                <a:latin typeface="黑体"/>
                <a:ea typeface="黑体"/>
                <a:cs typeface="黑体"/>
              </a:endParaRPr>
            </a:p>
            <a:p>
              <a:pPr>
                <a:lnSpc>
                  <a:spcPct val="120000"/>
                </a:lnSpc>
              </a:pPr>
              <a:r>
                <a:rPr kumimoji="1" lang="zh-CN" altLang="en-US" sz="2400" b="1" dirty="0" smtClean="0">
                  <a:solidFill>
                    <a:schemeClr val="bg1"/>
                  </a:solidFill>
                  <a:latin typeface="黑体"/>
                  <a:ea typeface="黑体"/>
                  <a:cs typeface="黑体"/>
                  <a:sym typeface="Wingdings 3"/>
                </a:rPr>
                <a:t></a:t>
              </a:r>
              <a:r>
                <a:rPr lang="en-US" altLang="zh-CN" sz="2400" b="1" dirty="0" smtClean="0">
                  <a:solidFill>
                    <a:srgbClr val="FFFFFF"/>
                  </a:solidFill>
                  <a:latin typeface="黑体"/>
                  <a:ea typeface="黑体"/>
                  <a:cs typeface="黑体"/>
                </a:rPr>
                <a:t>(</a:t>
              </a:r>
              <a:r>
                <a:rPr lang="zh-CN" altLang="en-US" sz="2400" b="1" dirty="0" smtClean="0">
                  <a:solidFill>
                    <a:srgbClr val="FFFFFF"/>
                  </a:solidFill>
                  <a:latin typeface="黑体"/>
                  <a:ea typeface="黑体"/>
                  <a:cs typeface="黑体"/>
                </a:rPr>
                <a:t>相对</a:t>
              </a:r>
              <a:r>
                <a:rPr lang="en-US" altLang="zh-CN" sz="2400" b="1" dirty="0" smtClean="0">
                  <a:solidFill>
                    <a:srgbClr val="FFFFFF"/>
                  </a:solidFill>
                  <a:latin typeface="黑体"/>
                  <a:ea typeface="黑体"/>
                  <a:cs typeface="黑体"/>
                </a:rPr>
                <a:t>)</a:t>
              </a:r>
              <a:r>
                <a:rPr lang="zh-CN" altLang="en-US" sz="2400" b="1" dirty="0" smtClean="0">
                  <a:solidFill>
                    <a:srgbClr val="FFFFFF"/>
                  </a:solidFill>
                  <a:latin typeface="黑体"/>
                  <a:ea typeface="黑体"/>
                  <a:cs typeface="黑体"/>
                </a:rPr>
                <a:t>低速层</a:t>
              </a:r>
              <a:endParaRPr lang="en-US" altLang="zh-CN" sz="2400" b="1" dirty="0" smtClean="0">
                <a:solidFill>
                  <a:srgbClr val="FFFFFF"/>
                </a:solidFill>
                <a:latin typeface="黑体"/>
                <a:ea typeface="黑体"/>
                <a:cs typeface="黑体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6224934" y="332656"/>
              <a:ext cx="278009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FFFF7D"/>
                  </a:solidFill>
                  <a:latin typeface="黑体"/>
                  <a:ea typeface="黑体"/>
                  <a:cs typeface="黑体"/>
                </a:rPr>
                <a:t>中</a:t>
              </a:r>
              <a:r>
                <a:rPr lang="en-US" altLang="zh-CN" sz="3200" b="1" dirty="0">
                  <a:solidFill>
                    <a:srgbClr val="FFFF7D"/>
                  </a:solidFill>
                  <a:latin typeface="黑体"/>
                  <a:ea typeface="黑体"/>
                  <a:cs typeface="黑体"/>
                </a:rPr>
                <a:t>-</a:t>
              </a:r>
              <a:r>
                <a:rPr lang="zh-CN" altLang="en-US" sz="3200" b="1" dirty="0" smtClean="0">
                  <a:solidFill>
                    <a:srgbClr val="FFFF7D"/>
                  </a:solidFill>
                  <a:latin typeface="黑体"/>
                  <a:ea typeface="黑体"/>
                  <a:cs typeface="黑体"/>
                </a:rPr>
                <a:t>西部</a:t>
              </a:r>
              <a:r>
                <a:rPr lang="en-US" altLang="zh-CN" sz="3200" b="1" dirty="0" smtClean="0">
                  <a:solidFill>
                    <a:srgbClr val="FFFF7D"/>
                  </a:solidFill>
                  <a:latin typeface="华文新魏"/>
                  <a:ea typeface="华文新魏"/>
                  <a:cs typeface="华文新魏"/>
                </a:rPr>
                <a:t>:</a:t>
              </a:r>
            </a:p>
          </p:txBody>
        </p:sp>
      </p:grpSp>
      <p:grpSp>
        <p:nvGrpSpPr>
          <p:cNvPr id="52" name="组 51"/>
          <p:cNvGrpSpPr/>
          <p:nvPr/>
        </p:nvGrpSpPr>
        <p:grpSpPr>
          <a:xfrm>
            <a:off x="381000" y="1828800"/>
            <a:ext cx="3254896" cy="2133600"/>
            <a:chOff x="381000" y="1828800"/>
            <a:chExt cx="3254896" cy="2133600"/>
          </a:xfrm>
        </p:grpSpPr>
        <p:grpSp>
          <p:nvGrpSpPr>
            <p:cNvPr id="53" name="组 52"/>
            <p:cNvGrpSpPr/>
            <p:nvPr/>
          </p:nvGrpSpPr>
          <p:grpSpPr>
            <a:xfrm>
              <a:off x="381000" y="2673767"/>
              <a:ext cx="3254896" cy="1288633"/>
              <a:chOff x="4572000" y="4045367"/>
              <a:chExt cx="3254896" cy="1288633"/>
            </a:xfrm>
          </p:grpSpPr>
          <p:cxnSp>
            <p:nvCxnSpPr>
              <p:cNvPr id="55" name="直接箭头连接符 23"/>
              <p:cNvCxnSpPr/>
              <p:nvPr/>
            </p:nvCxnSpPr>
            <p:spPr>
              <a:xfrm>
                <a:off x="6042959" y="4643438"/>
                <a:ext cx="815041" cy="690562"/>
              </a:xfrm>
              <a:prstGeom prst="straightConnector1">
                <a:avLst/>
              </a:prstGeom>
              <a:ln w="38100">
                <a:solidFill>
                  <a:srgbClr val="FFFFFF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圆角矩形标注 55"/>
              <p:cNvSpPr/>
              <p:nvPr/>
            </p:nvSpPr>
            <p:spPr>
              <a:xfrm>
                <a:off x="4572000" y="4045367"/>
                <a:ext cx="3254896" cy="681038"/>
              </a:xfrm>
              <a:prstGeom prst="wedgeRoundRectCallout">
                <a:avLst>
                  <a:gd name="adj1" fmla="val 49837"/>
                  <a:gd name="adj2" fmla="val -25961"/>
                  <a:gd name="adj3" fmla="val 16667"/>
                </a:avLst>
              </a:prstGeom>
              <a:solidFill>
                <a:schemeClr val="bg1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tIns="0" rIns="72000" bIns="0" anchor="ctr">
                <a:spAutoFit/>
              </a:bodyPr>
              <a:lstStyle/>
              <a:p>
                <a:pPr>
                  <a:defRPr/>
                </a:pPr>
                <a:r>
                  <a:rPr lang="zh-CN" altLang="en-US" sz="2000" b="1" dirty="0" smtClean="0">
                    <a:solidFill>
                      <a:schemeClr val="tx1"/>
                    </a:solidFill>
                    <a:latin typeface="Arial Narrow"/>
                    <a:ea typeface="黑体"/>
                    <a:cs typeface="Arial Narrow"/>
                  </a:rPr>
                  <a:t>岩石圈内部间断面</a:t>
                </a:r>
                <a:r>
                  <a:rPr lang="en-US" altLang="zh-CN" sz="2000" dirty="0" smtClean="0">
                    <a:solidFill>
                      <a:schemeClr val="tx1"/>
                    </a:solidFill>
                    <a:latin typeface="Arial Narrow"/>
                    <a:ea typeface="黑体"/>
                    <a:cs typeface="Arial Narrow"/>
                  </a:rPr>
                  <a:t>MLD/ILD</a:t>
                </a:r>
                <a:endParaRPr lang="en-US" altLang="zh-CN" sz="2000" b="1" dirty="0" smtClean="0">
                  <a:solidFill>
                    <a:schemeClr val="tx1"/>
                  </a:solidFill>
                  <a:latin typeface="Arial Narrow"/>
                  <a:ea typeface="黑体"/>
                  <a:cs typeface="Arial Narrow"/>
                </a:endParaRPr>
              </a:p>
              <a:p>
                <a:pPr algn="ctr">
                  <a:defRPr/>
                </a:pPr>
                <a:r>
                  <a:rPr lang="en-US" altLang="zh-CN" sz="2000" b="1" dirty="0" smtClean="0">
                    <a:solidFill>
                      <a:schemeClr val="tx1"/>
                    </a:solidFill>
                    <a:latin typeface="Arial Narrow"/>
                    <a:ea typeface="黑体"/>
                    <a:cs typeface="Arial Narrow"/>
                  </a:rPr>
                  <a:t>(</a:t>
                </a:r>
                <a:r>
                  <a:rPr lang="zh-CN" altLang="en-US" sz="2000" b="1" dirty="0" smtClean="0">
                    <a:solidFill>
                      <a:schemeClr val="tx1"/>
                    </a:solidFill>
                    <a:latin typeface="Arial Narrow"/>
                    <a:ea typeface="黑体"/>
                    <a:cs typeface="Arial Narrow"/>
                  </a:rPr>
                  <a:t>波速随深度下降</a:t>
                </a:r>
                <a:r>
                  <a:rPr lang="en-US" altLang="zh-CN" sz="2000" b="1" dirty="0" smtClean="0">
                    <a:solidFill>
                      <a:schemeClr val="tx1"/>
                    </a:solidFill>
                    <a:latin typeface="Arial Narrow"/>
                    <a:ea typeface="黑体"/>
                    <a:cs typeface="Arial Narrow"/>
                  </a:rPr>
                  <a:t>)</a:t>
                </a:r>
                <a:endParaRPr lang="zh-CN" altLang="en-US" sz="2000" b="1" dirty="0">
                  <a:solidFill>
                    <a:schemeClr val="tx1"/>
                  </a:solidFill>
                  <a:latin typeface="Arial Narrow"/>
                  <a:ea typeface="黑体"/>
                  <a:cs typeface="Arial Narrow"/>
                </a:endParaRPr>
              </a:p>
            </p:txBody>
          </p:sp>
        </p:grpSp>
        <p:cxnSp>
          <p:nvCxnSpPr>
            <p:cNvPr id="54" name="直接箭头连接符 23"/>
            <p:cNvCxnSpPr/>
            <p:nvPr/>
          </p:nvCxnSpPr>
          <p:spPr>
            <a:xfrm flipV="1">
              <a:off x="1905000" y="1828800"/>
              <a:ext cx="685800" cy="838200"/>
            </a:xfrm>
            <a:prstGeom prst="straightConnector1">
              <a:avLst/>
            </a:prstGeom>
            <a:ln w="38100">
              <a:solidFill>
                <a:srgbClr val="FFFFFF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矩形 56"/>
          <p:cNvSpPr/>
          <p:nvPr/>
        </p:nvSpPr>
        <p:spPr>
          <a:xfrm>
            <a:off x="5130104" y="5429835"/>
            <a:ext cx="1152127" cy="371513"/>
          </a:xfrm>
          <a:prstGeom prst="rect">
            <a:avLst/>
          </a:prstGeom>
          <a:noFill/>
          <a:ln>
            <a:noFill/>
          </a:ln>
        </p:spPr>
        <p:txBody>
          <a:bodyPr wrap="square" tIns="46800" bIns="46800" anchor="ctr" anchorCtr="0">
            <a:spAutoFit/>
          </a:bodyPr>
          <a:lstStyle/>
          <a:p>
            <a:pPr>
              <a:spcBef>
                <a:spcPts val="400"/>
              </a:spcBef>
              <a:buClr>
                <a:srgbClr val="FFFFFF"/>
              </a:buClr>
              <a:buSzPct val="80000"/>
            </a:pPr>
            <a:r>
              <a:rPr lang="en-US" altLang="zh-CN" b="0" dirty="0" smtClean="0">
                <a:solidFill>
                  <a:srgbClr val="FFFFFF"/>
                </a:solidFill>
                <a:latin typeface="黑体" pitchFamily="2" charset="-122"/>
                <a:ea typeface="黑体" pitchFamily="2" charset="-122"/>
              </a:rPr>
              <a:t>S</a:t>
            </a:r>
            <a:r>
              <a:rPr lang="zh-CN" altLang="en-US" b="0" dirty="0" smtClean="0">
                <a:solidFill>
                  <a:srgbClr val="FFFFFF"/>
                </a:solidFill>
                <a:latin typeface="黑体" pitchFamily="2" charset="-122"/>
                <a:ea typeface="黑体" pitchFamily="2" charset="-122"/>
              </a:rPr>
              <a:t>波速度</a:t>
            </a:r>
            <a:endParaRPr lang="en-US" altLang="zh-CN" b="0" dirty="0">
              <a:solidFill>
                <a:srgbClr val="FFFFFF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4932040" y="3861048"/>
            <a:ext cx="1584176" cy="648512"/>
          </a:xfrm>
          <a:prstGeom prst="rect">
            <a:avLst/>
          </a:prstGeom>
          <a:noFill/>
          <a:ln>
            <a:noFill/>
          </a:ln>
        </p:spPr>
        <p:txBody>
          <a:bodyPr wrap="square" tIns="46800" bIns="46800" anchor="ctr" anchorCtr="0">
            <a:spAutoFit/>
          </a:bodyPr>
          <a:lstStyle/>
          <a:p>
            <a:pPr>
              <a:spcBef>
                <a:spcPts val="0"/>
              </a:spcBef>
              <a:buClr>
                <a:srgbClr val="FFFFFF"/>
              </a:buClr>
              <a:buSzPct val="80000"/>
            </a:pPr>
            <a:r>
              <a:rPr lang="en-US" altLang="zh-CN" b="0" dirty="0" smtClean="0">
                <a:solidFill>
                  <a:srgbClr val="FFFFFF"/>
                </a:solidFill>
                <a:latin typeface="黑体" pitchFamily="2" charset="-122"/>
                <a:ea typeface="黑体" pitchFamily="2" charset="-122"/>
              </a:rPr>
              <a:t>S</a:t>
            </a:r>
            <a:r>
              <a:rPr lang="zh-CN" altLang="en-US" b="0" dirty="0" smtClean="0">
                <a:solidFill>
                  <a:srgbClr val="FFFFFF"/>
                </a:solidFill>
                <a:latin typeface="黑体" pitchFamily="2" charset="-122"/>
                <a:ea typeface="黑体" pitchFamily="2" charset="-122"/>
              </a:rPr>
              <a:t>波速度</a:t>
            </a:r>
          </a:p>
          <a:p>
            <a:pPr>
              <a:spcBef>
                <a:spcPts val="0"/>
              </a:spcBef>
              <a:buClr>
                <a:srgbClr val="FFFFFF"/>
              </a:buClr>
              <a:buSzPct val="80000"/>
            </a:pPr>
            <a:r>
              <a:rPr lang="zh-CN" altLang="en-US" b="0" dirty="0" smtClean="0">
                <a:solidFill>
                  <a:srgbClr val="FFFFFF"/>
                </a:solidFill>
                <a:latin typeface="黑体" pitchFamily="2" charset="-122"/>
                <a:ea typeface="黑体" pitchFamily="2" charset="-122"/>
              </a:rPr>
              <a:t>垂向梯度</a:t>
            </a:r>
            <a:endParaRPr lang="en-US" altLang="zh-CN" b="0" dirty="0" smtClean="0">
              <a:solidFill>
                <a:srgbClr val="FFFFFF"/>
              </a:solidFill>
              <a:latin typeface="黑体" pitchFamily="2" charset="-122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878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926" y="66140"/>
            <a:ext cx="8872538" cy="6704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35"/>
          <p:cNvSpPr txBox="1">
            <a:spLocks noChangeArrowheads="1"/>
          </p:cNvSpPr>
          <p:nvPr/>
        </p:nvSpPr>
        <p:spPr bwMode="auto">
          <a:xfrm>
            <a:off x="323528" y="6381328"/>
            <a:ext cx="23042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1400" b="0" dirty="0" smtClean="0">
                <a:solidFill>
                  <a:srgbClr val="000000"/>
                </a:solidFill>
              </a:rPr>
              <a:t>Jiang et al., GR, 2013</a:t>
            </a:r>
          </a:p>
        </p:txBody>
      </p:sp>
      <p:sp>
        <p:nvSpPr>
          <p:cNvPr id="4" name="矩形 3"/>
          <p:cNvSpPr/>
          <p:nvPr/>
        </p:nvSpPr>
        <p:spPr>
          <a:xfrm>
            <a:off x="179512" y="116632"/>
            <a:ext cx="4104456" cy="898707"/>
          </a:xfrm>
          <a:prstGeom prst="rect">
            <a:avLst/>
          </a:prstGeom>
          <a:ln w="12700">
            <a:solidFill>
              <a:srgbClr val="CC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dirty="0" smtClean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普遍存在岩石圈内部间断面</a:t>
            </a:r>
            <a:r>
              <a:rPr kumimoji="1" lang="zh-CN" altLang="en-US" sz="2400" b="0" dirty="0">
                <a:solidFill>
                  <a:srgbClr val="000000"/>
                </a:solidFill>
                <a:latin typeface="黑体"/>
                <a:ea typeface="黑体"/>
                <a:cs typeface="黑体"/>
                <a:sym typeface="Wingdings 3"/>
              </a:rPr>
              <a:t>&amp;</a:t>
            </a:r>
            <a:r>
              <a:rPr lang="en-US" altLang="zh-CN" sz="2400" dirty="0" smtClean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(</a:t>
            </a:r>
            <a:r>
              <a:rPr lang="zh-CN" altLang="en-US" sz="2400" dirty="0" smtClean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相对</a:t>
            </a:r>
            <a:r>
              <a:rPr lang="en-US" altLang="zh-CN" sz="2400" dirty="0" smtClean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)</a:t>
            </a:r>
            <a:r>
              <a:rPr lang="zh-CN" altLang="en-US" sz="2400" dirty="0" smtClean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低速层</a:t>
            </a:r>
            <a:endParaRPr lang="en-US" altLang="zh-CN" sz="2400" dirty="0" smtClean="0">
              <a:solidFill>
                <a:srgbClr val="00000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5" name="矩形 41"/>
          <p:cNvSpPr>
            <a:spLocks noChangeArrowheads="1"/>
          </p:cNvSpPr>
          <p:nvPr/>
        </p:nvSpPr>
        <p:spPr bwMode="auto">
          <a:xfrm>
            <a:off x="-36512" y="6021288"/>
            <a:ext cx="25202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rgbClr val="000000"/>
                </a:solidFill>
                <a:latin typeface="Arial Narrow"/>
                <a:ea typeface="黑体"/>
                <a:cs typeface="Arial Narrow"/>
              </a:rPr>
              <a:t>(</a:t>
            </a:r>
            <a:r>
              <a:rPr lang="zh-CN" altLang="en-US" sz="2000" dirty="0" smtClean="0">
                <a:solidFill>
                  <a:srgbClr val="000000"/>
                </a:solidFill>
                <a:latin typeface="华文新魏"/>
                <a:ea typeface="华文新魏"/>
                <a:cs typeface="华文新魏"/>
              </a:rPr>
              <a:t>面波层析成像</a:t>
            </a:r>
            <a:r>
              <a:rPr lang="en-US" altLang="zh-CN" sz="2000" dirty="0" smtClean="0">
                <a:solidFill>
                  <a:srgbClr val="000000"/>
                </a:solidFill>
                <a:latin typeface="Arial Narrow"/>
                <a:ea typeface="黑体"/>
                <a:cs typeface="Arial Narrow"/>
              </a:rPr>
              <a:t>)</a:t>
            </a:r>
            <a:endParaRPr lang="en-US" altLang="zh-CN" sz="2000" dirty="0">
              <a:solidFill>
                <a:srgbClr val="000000"/>
              </a:solidFill>
              <a:latin typeface="Arial Narrow"/>
              <a:ea typeface="黑体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6809502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76200"/>
            <a:ext cx="5040560" cy="2718847"/>
          </a:xfrm>
          <a:prstGeom prst="rect">
            <a:avLst/>
          </a:prstGeom>
        </p:spPr>
      </p:pic>
      <p:grpSp>
        <p:nvGrpSpPr>
          <p:cNvPr id="11" name="组 10"/>
          <p:cNvGrpSpPr>
            <a:grpSpLocks/>
          </p:cNvGrpSpPr>
          <p:nvPr/>
        </p:nvGrpSpPr>
        <p:grpSpPr>
          <a:xfrm>
            <a:off x="80736" y="2780929"/>
            <a:ext cx="4036785" cy="1403631"/>
            <a:chOff x="151290" y="3356992"/>
            <a:chExt cx="5041598" cy="1493224"/>
          </a:xfrm>
        </p:grpSpPr>
        <p:pic>
          <p:nvPicPr>
            <p:cNvPr id="19" name="Picture 6"/>
            <p:cNvPicPr>
              <a:picLocks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604" r="-12123"/>
            <a:stretch/>
          </p:blipFill>
          <p:spPr bwMode="auto">
            <a:xfrm>
              <a:off x="151290" y="3356992"/>
              <a:ext cx="5041598" cy="14932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72230" y="3602691"/>
              <a:ext cx="423069" cy="864096"/>
            </a:xfrm>
            <a:prstGeom prst="rect">
              <a:avLst/>
            </a:prstGeom>
          </p:spPr>
        </p:pic>
      </p:grp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4773913" y="247990"/>
            <a:ext cx="1231776" cy="646331"/>
          </a:xfrm>
          <a:prstGeom prst="rect">
            <a:avLst/>
          </a:prstGeom>
          <a:solidFill>
            <a:srgbClr val="292929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1800" b="1" dirty="0" smtClean="0">
                <a:solidFill>
                  <a:srgbClr val="FFFFFF"/>
                </a:solidFill>
                <a:latin typeface="Arial Narrow"/>
                <a:ea typeface="黑体"/>
                <a:cs typeface="Arial Narrow"/>
              </a:rPr>
              <a:t>地震学图像</a:t>
            </a:r>
            <a:endParaRPr lang="zh-CN" altLang="en-US" sz="1800" b="1" dirty="0">
              <a:solidFill>
                <a:srgbClr val="FFFFFF"/>
              </a:solidFill>
              <a:latin typeface="Arial Narrow"/>
              <a:ea typeface="黑体"/>
              <a:cs typeface="Arial Narrow"/>
            </a:endParaRPr>
          </a:p>
        </p:txBody>
      </p:sp>
      <p:grpSp>
        <p:nvGrpSpPr>
          <p:cNvPr id="24" name="组 23"/>
          <p:cNvGrpSpPr/>
          <p:nvPr/>
        </p:nvGrpSpPr>
        <p:grpSpPr>
          <a:xfrm>
            <a:off x="3747911" y="2715116"/>
            <a:ext cx="5387622" cy="4109265"/>
            <a:chOff x="3747911" y="2715116"/>
            <a:chExt cx="5387622" cy="4109265"/>
          </a:xfrm>
        </p:grpSpPr>
        <p:pic>
          <p:nvPicPr>
            <p:cNvPr id="25" name="Picture 2" descr="A:\Fig-6''.gif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001" t="4188" r="7061" b="2966"/>
            <a:stretch/>
          </p:blipFill>
          <p:spPr bwMode="auto">
            <a:xfrm>
              <a:off x="3747911" y="2715116"/>
              <a:ext cx="5281500" cy="4109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 Box 24"/>
            <p:cNvSpPr txBox="1">
              <a:spLocks noChangeArrowheads="1"/>
            </p:cNvSpPr>
            <p:nvPr/>
          </p:nvSpPr>
          <p:spPr bwMode="auto">
            <a:xfrm>
              <a:off x="7191317" y="6112892"/>
              <a:ext cx="1944216" cy="646331"/>
            </a:xfrm>
            <a:prstGeom prst="rect">
              <a:avLst/>
            </a:prstGeom>
            <a:solidFill>
              <a:srgbClr val="292929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zh-CN" altLang="en-US" sz="1800" b="1" dirty="0" smtClean="0">
                  <a:solidFill>
                    <a:srgbClr val="FFFFFF"/>
                  </a:solidFill>
                  <a:latin typeface="Arial Narrow"/>
                  <a:ea typeface="黑体"/>
                  <a:cs typeface="Arial Narrow"/>
                </a:rPr>
                <a:t>岩石</a:t>
              </a:r>
              <a:r>
                <a:rPr lang="en-US" altLang="zh-CN" sz="1800" b="1" dirty="0" smtClean="0">
                  <a:solidFill>
                    <a:srgbClr val="FFFFFF"/>
                  </a:solidFill>
                  <a:latin typeface="Arial Narrow"/>
                  <a:ea typeface="黑体"/>
                  <a:cs typeface="Arial Narrow"/>
                </a:rPr>
                <a:t>-</a:t>
              </a:r>
              <a:r>
                <a:rPr lang="zh-CN" altLang="en-US" sz="1800" b="1" dirty="0" smtClean="0">
                  <a:solidFill>
                    <a:srgbClr val="FFFFFF"/>
                  </a:solidFill>
                  <a:latin typeface="Arial Narrow"/>
                  <a:ea typeface="黑体"/>
                  <a:cs typeface="Arial Narrow"/>
                </a:rPr>
                <a:t>地球化学约束</a:t>
              </a:r>
              <a:endParaRPr lang="zh-CN" altLang="en-US" sz="1800" b="1" dirty="0">
                <a:solidFill>
                  <a:srgbClr val="FFFFFF"/>
                </a:solidFill>
                <a:latin typeface="Arial Narrow"/>
                <a:ea typeface="黑体"/>
                <a:cs typeface="Arial Narrow"/>
              </a:endParaRPr>
            </a:p>
          </p:txBody>
        </p:sp>
        <p:sp>
          <p:nvSpPr>
            <p:cNvPr id="27" name="Text Box 3"/>
            <p:cNvSpPr txBox="1">
              <a:spLocks noChangeArrowheads="1"/>
            </p:cNvSpPr>
            <p:nvPr/>
          </p:nvSpPr>
          <p:spPr bwMode="auto">
            <a:xfrm>
              <a:off x="5349977" y="6505599"/>
              <a:ext cx="1803970" cy="307777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1400" b="0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en-US" altLang="zh-CN" sz="1400" b="0" dirty="0" err="1" smtClean="0">
                  <a:solidFill>
                    <a:srgbClr val="000000"/>
                  </a:solidFill>
                  <a:cs typeface="Arial" charset="0"/>
                </a:rPr>
                <a:t>Xu</a:t>
              </a:r>
              <a:r>
                <a:rPr lang="en-US" altLang="zh-CN" sz="1400" b="0" dirty="0">
                  <a:solidFill>
                    <a:srgbClr val="000000"/>
                  </a:solidFill>
                  <a:cs typeface="Arial" charset="0"/>
                </a:rPr>
                <a:t>, Y.G., </a:t>
              </a:r>
              <a:r>
                <a:rPr lang="en-US" altLang="zh-CN" sz="1400" b="0" dirty="0" smtClean="0">
                  <a:solidFill>
                    <a:srgbClr val="000000"/>
                  </a:solidFill>
                  <a:cs typeface="Arial" charset="0"/>
                </a:rPr>
                <a:t>2001</a:t>
              </a:r>
              <a:endParaRPr lang="en-US" altLang="zh-CN" sz="1400" b="0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8" name="组 27"/>
          <p:cNvGrpSpPr/>
          <p:nvPr/>
        </p:nvGrpSpPr>
        <p:grpSpPr>
          <a:xfrm>
            <a:off x="5277969" y="872067"/>
            <a:ext cx="3642577" cy="1409733"/>
            <a:chOff x="5292080" y="872067"/>
            <a:chExt cx="3642577" cy="1409733"/>
          </a:xfrm>
        </p:grpSpPr>
        <p:cxnSp>
          <p:nvCxnSpPr>
            <p:cNvPr id="29" name="直接箭头连接符 4"/>
            <p:cNvCxnSpPr/>
            <p:nvPr/>
          </p:nvCxnSpPr>
          <p:spPr>
            <a:xfrm flipH="1">
              <a:off x="5292080" y="1388036"/>
              <a:ext cx="1872000" cy="0"/>
            </a:xfrm>
            <a:prstGeom prst="straightConnector1">
              <a:avLst/>
            </a:prstGeom>
            <a:ln w="50800">
              <a:solidFill>
                <a:srgbClr val="FFFFFF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4"/>
            <p:cNvCxnSpPr/>
            <p:nvPr/>
          </p:nvCxnSpPr>
          <p:spPr>
            <a:xfrm>
              <a:off x="7953470" y="1741800"/>
              <a:ext cx="0" cy="540000"/>
            </a:xfrm>
            <a:prstGeom prst="straightConnector1">
              <a:avLst/>
            </a:prstGeom>
            <a:ln w="50800">
              <a:solidFill>
                <a:srgbClr val="FFFFFF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7"/>
            <p:cNvSpPr>
              <a:spLocks noChangeArrowheads="1"/>
            </p:cNvSpPr>
            <p:nvPr/>
          </p:nvSpPr>
          <p:spPr bwMode="auto">
            <a:xfrm>
              <a:off x="6980097" y="872067"/>
              <a:ext cx="195456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FFF7D"/>
                  </a:solidFill>
                  <a:latin typeface="黑体"/>
                  <a:ea typeface="黑体"/>
                  <a:cs typeface="黑体"/>
                </a:rPr>
                <a:t>现今的</a:t>
              </a:r>
            </a:p>
            <a:p>
              <a:r>
                <a:rPr lang="zh-CN" altLang="en-US" sz="2800" b="1" dirty="0" smtClean="0">
                  <a:solidFill>
                    <a:srgbClr val="FFFF7D"/>
                  </a:solidFill>
                  <a:latin typeface="黑体"/>
                  <a:ea typeface="黑体"/>
                  <a:cs typeface="黑体"/>
                </a:rPr>
                <a:t>华北东部</a:t>
              </a:r>
              <a:endParaRPr lang="en-US" altLang="zh-CN" sz="2800" b="1" dirty="0" smtClean="0">
                <a:solidFill>
                  <a:srgbClr val="FFFF7D"/>
                </a:solidFill>
                <a:latin typeface="黑体"/>
                <a:ea typeface="黑体"/>
                <a:cs typeface="黑体"/>
              </a:endParaRPr>
            </a:p>
          </p:txBody>
        </p:sp>
      </p:grpSp>
      <p:grpSp>
        <p:nvGrpSpPr>
          <p:cNvPr id="32" name="组 31"/>
          <p:cNvGrpSpPr/>
          <p:nvPr/>
        </p:nvGrpSpPr>
        <p:grpSpPr>
          <a:xfrm>
            <a:off x="-108520" y="4044242"/>
            <a:ext cx="3905785" cy="1643472"/>
            <a:chOff x="-94409" y="3762022"/>
            <a:chExt cx="3905785" cy="1643472"/>
          </a:xfrm>
        </p:grpSpPr>
        <p:cxnSp>
          <p:nvCxnSpPr>
            <p:cNvPr id="33" name="直接箭头连接符 4"/>
            <p:cNvCxnSpPr/>
            <p:nvPr/>
          </p:nvCxnSpPr>
          <p:spPr>
            <a:xfrm>
              <a:off x="3163376" y="4924778"/>
              <a:ext cx="648000" cy="0"/>
            </a:xfrm>
            <a:prstGeom prst="straightConnector1">
              <a:avLst/>
            </a:prstGeom>
            <a:ln w="50800">
              <a:solidFill>
                <a:srgbClr val="FFFFFF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4"/>
            <p:cNvCxnSpPr/>
            <p:nvPr/>
          </p:nvCxnSpPr>
          <p:spPr>
            <a:xfrm flipH="1" flipV="1">
              <a:off x="1961444" y="3762022"/>
              <a:ext cx="0" cy="720000"/>
            </a:xfrm>
            <a:prstGeom prst="straightConnector1">
              <a:avLst/>
            </a:prstGeom>
            <a:ln w="50800">
              <a:solidFill>
                <a:srgbClr val="FFFFFF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7"/>
            <p:cNvSpPr>
              <a:spLocks noChangeArrowheads="1"/>
            </p:cNvSpPr>
            <p:nvPr/>
          </p:nvSpPr>
          <p:spPr bwMode="auto">
            <a:xfrm>
              <a:off x="-94409" y="4374443"/>
              <a:ext cx="3611282" cy="1031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zh-CN" altLang="en-US" sz="2800" b="1" dirty="0" smtClean="0">
                  <a:solidFill>
                    <a:srgbClr val="FFFF7D"/>
                  </a:solidFill>
                  <a:latin typeface="黑体"/>
                  <a:ea typeface="黑体"/>
                  <a:cs typeface="黑体"/>
                </a:rPr>
                <a:t>现今的华北中</a:t>
              </a:r>
              <a:r>
                <a:rPr lang="en-US" altLang="zh-CN" sz="2800" b="1" dirty="0" smtClean="0">
                  <a:solidFill>
                    <a:srgbClr val="FFFF7D"/>
                  </a:solidFill>
                  <a:latin typeface="黑体"/>
                  <a:ea typeface="黑体"/>
                  <a:cs typeface="黑体"/>
                </a:rPr>
                <a:t>-</a:t>
              </a:r>
              <a:r>
                <a:rPr lang="zh-CN" altLang="en-US" sz="2800" b="1" dirty="0" smtClean="0">
                  <a:solidFill>
                    <a:srgbClr val="FFFF7D"/>
                  </a:solidFill>
                  <a:latin typeface="黑体"/>
                  <a:ea typeface="黑体"/>
                  <a:cs typeface="黑体"/>
                </a:rPr>
                <a:t>西部</a:t>
              </a:r>
              <a:endParaRPr lang="en-US" altLang="zh-CN" sz="2800" b="1" dirty="0" smtClean="0">
                <a:solidFill>
                  <a:srgbClr val="FFFF7D"/>
                </a:solidFill>
                <a:latin typeface="黑体"/>
                <a:ea typeface="黑体"/>
                <a:cs typeface="黑体"/>
              </a:endParaRPr>
            </a:p>
            <a:p>
              <a:pPr>
                <a:spcBef>
                  <a:spcPts val="600"/>
                </a:spcBef>
              </a:pPr>
              <a:r>
                <a:rPr lang="zh-CN" altLang="en-US" sz="2800" b="1" dirty="0" smtClean="0">
                  <a:solidFill>
                    <a:srgbClr val="FFFF7D"/>
                  </a:solidFill>
                  <a:latin typeface="黑体"/>
                  <a:ea typeface="黑体"/>
                  <a:cs typeface="黑体"/>
                </a:rPr>
                <a:t>古生代的华北东部</a:t>
              </a:r>
              <a:endParaRPr lang="en-US" altLang="zh-CN" sz="2800" b="1" dirty="0">
                <a:solidFill>
                  <a:srgbClr val="FFFF7D"/>
                </a:solidFill>
                <a:latin typeface="黑体"/>
                <a:ea typeface="黑体"/>
                <a:cs typeface="黑体"/>
              </a:endParaRPr>
            </a:p>
          </p:txBody>
        </p:sp>
      </p:grpSp>
      <p:sp>
        <p:nvSpPr>
          <p:cNvPr id="36" name="圆角矩形标注 35"/>
          <p:cNvSpPr/>
          <p:nvPr/>
        </p:nvSpPr>
        <p:spPr>
          <a:xfrm>
            <a:off x="5466045" y="2266840"/>
            <a:ext cx="3581300" cy="392580"/>
          </a:xfrm>
          <a:prstGeom prst="wedgeRoundRectCallout">
            <a:avLst>
              <a:gd name="adj1" fmla="val 17387"/>
              <a:gd name="adj2" fmla="val 44918"/>
              <a:gd name="adj3" fmla="val 16667"/>
            </a:avLst>
          </a:prstGeom>
          <a:noFill/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36000" rIns="0" bIns="36000" anchor="ctr">
            <a:spAutoFit/>
          </a:bodyPr>
          <a:lstStyle/>
          <a:p>
            <a:pPr>
              <a:lnSpc>
                <a:spcPct val="90000"/>
              </a:lnSpc>
              <a:spcBef>
                <a:spcPct val="25000"/>
              </a:spcBef>
              <a:buClr>
                <a:srgbClr val="CC0066"/>
              </a:buClr>
              <a:buSzPct val="70000"/>
              <a:buFont typeface="Wingdings" charset="0"/>
              <a:buNone/>
            </a:pPr>
            <a:r>
              <a:rPr lang="zh-CN" altLang="en-US" sz="2000" b="1" dirty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显著减</a:t>
            </a:r>
            <a:r>
              <a:rPr lang="zh-CN" altLang="en-US" sz="2000" b="1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薄</a:t>
            </a:r>
            <a:r>
              <a:rPr lang="en-US" altLang="zh-CN" sz="2000" b="1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,</a:t>
            </a:r>
            <a:r>
              <a:rPr lang="zh-CN" altLang="en-US" sz="2000" b="1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大洋岩石圈</a:t>
            </a:r>
            <a:r>
              <a:rPr lang="zh-CN" altLang="en-US" sz="2000" b="1" dirty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性质</a:t>
            </a:r>
          </a:p>
        </p:txBody>
      </p:sp>
      <p:sp>
        <p:nvSpPr>
          <p:cNvPr id="37" name="圆角矩形标注 36"/>
          <p:cNvSpPr/>
          <p:nvPr/>
        </p:nvSpPr>
        <p:spPr>
          <a:xfrm>
            <a:off x="228600" y="5774265"/>
            <a:ext cx="3048000" cy="392580"/>
          </a:xfrm>
          <a:prstGeom prst="wedgeRoundRectCallout">
            <a:avLst>
              <a:gd name="adj1" fmla="val 17387"/>
              <a:gd name="adj2" fmla="val 44918"/>
              <a:gd name="adj3" fmla="val 16667"/>
            </a:avLst>
          </a:prstGeom>
          <a:noFill/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36000" rIns="0" bIns="36000" anchor="ctr">
            <a:spAutoFit/>
          </a:bodyPr>
          <a:lstStyle/>
          <a:p>
            <a:pPr>
              <a:lnSpc>
                <a:spcPct val="90000"/>
              </a:lnSpc>
              <a:spcBef>
                <a:spcPct val="25000"/>
              </a:spcBef>
              <a:buClr>
                <a:srgbClr val="CC0066"/>
              </a:buClr>
              <a:buSzPct val="70000"/>
              <a:buFont typeface="Wingdings" charset="0"/>
              <a:buNone/>
            </a:pPr>
            <a:r>
              <a:rPr lang="zh-CN" altLang="en-US" sz="2000" b="1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克拉通型结构和属性</a:t>
            </a:r>
            <a:endParaRPr lang="zh-CN" altLang="en-US" sz="2000" b="1" dirty="0">
              <a:solidFill>
                <a:srgbClr val="FFFFFF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716016" y="4365104"/>
            <a:ext cx="3672408" cy="1167499"/>
          </a:xfrm>
          <a:prstGeom prst="rect">
            <a:avLst/>
          </a:prstGeom>
          <a:solidFill>
            <a:srgbClr val="FFFFFF"/>
          </a:solidFill>
          <a:ln w="12700">
            <a:solidFill>
              <a:srgbClr val="9C0101"/>
            </a:solidFill>
          </a:ln>
        </p:spPr>
        <p:txBody>
          <a:bodyPr wrap="square" anchor="ctr" anchorCtr="0">
            <a:spAutoFit/>
          </a:bodyPr>
          <a:lstStyle/>
          <a:p>
            <a:pPr>
              <a:lnSpc>
                <a:spcPct val="110000"/>
              </a:lnSpc>
              <a:buClr>
                <a:srgbClr val="FF5050"/>
              </a:buClr>
              <a:buSzPct val="85000"/>
            </a:pPr>
            <a:r>
              <a:rPr lang="zh-CN" altLang="en-US" sz="3200" dirty="0" smtClean="0">
                <a:solidFill>
                  <a:srgbClr val="9C0101"/>
                </a:solidFill>
                <a:latin typeface="Tahoma" pitchFamily="34" charset="0"/>
                <a:ea typeface="黑体" pitchFamily="2" charset="-122"/>
              </a:rPr>
              <a:t>克拉通破坏具有</a:t>
            </a:r>
            <a:endParaRPr lang="en-US" altLang="zh-CN" sz="3200" dirty="0" smtClean="0">
              <a:solidFill>
                <a:srgbClr val="9C0101"/>
              </a:solidFill>
              <a:latin typeface="Tahoma" pitchFamily="34" charset="0"/>
              <a:ea typeface="黑体" pitchFamily="2" charset="-122"/>
            </a:endParaRPr>
          </a:p>
          <a:p>
            <a:pPr>
              <a:lnSpc>
                <a:spcPct val="110000"/>
              </a:lnSpc>
              <a:buClr>
                <a:srgbClr val="FF5050"/>
              </a:buClr>
              <a:buSzPct val="85000"/>
            </a:pPr>
            <a:r>
              <a:rPr lang="zh-CN" altLang="en-US" sz="3200" dirty="0" smtClean="0">
                <a:solidFill>
                  <a:srgbClr val="9C0101"/>
                </a:solidFill>
                <a:latin typeface="Tahoma" pitchFamily="34" charset="0"/>
                <a:ea typeface="黑体" pitchFamily="2" charset="-122"/>
              </a:rPr>
              <a:t>空间不均匀性</a:t>
            </a:r>
            <a:endParaRPr lang="zh-CN" altLang="en-US" sz="3200" dirty="0">
              <a:solidFill>
                <a:srgbClr val="9C0101"/>
              </a:solidFill>
              <a:latin typeface="Tahoma" pitchFamily="34" charset="0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097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 14"/>
          <p:cNvGrpSpPr>
            <a:grpSpLocks noChangeAspect="1"/>
          </p:cNvGrpSpPr>
          <p:nvPr/>
        </p:nvGrpSpPr>
        <p:grpSpPr>
          <a:xfrm>
            <a:off x="5148064" y="3284984"/>
            <a:ext cx="3517884" cy="3466750"/>
            <a:chOff x="5148064" y="116632"/>
            <a:chExt cx="3857329" cy="3801260"/>
          </a:xfrm>
        </p:grpSpPr>
        <p:grpSp>
          <p:nvGrpSpPr>
            <p:cNvPr id="3" name="组 2"/>
            <p:cNvGrpSpPr>
              <a:grpSpLocks noChangeAspect="1"/>
            </p:cNvGrpSpPr>
            <p:nvPr/>
          </p:nvGrpSpPr>
          <p:grpSpPr>
            <a:xfrm>
              <a:off x="5148064" y="116632"/>
              <a:ext cx="3857329" cy="3801260"/>
              <a:chOff x="139659" y="168294"/>
              <a:chExt cx="4360333" cy="4296956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2704" t="-2023" r="-1884" b="-12735"/>
              <a:stretch/>
            </p:blipFill>
            <p:spPr>
              <a:xfrm>
                <a:off x="139659" y="168294"/>
                <a:ext cx="4360333" cy="4296956"/>
              </a:xfrm>
              <a:prstGeom prst="rect">
                <a:avLst/>
              </a:prstGeom>
              <a:solidFill>
                <a:srgbClr val="FFFFFF"/>
              </a:solidFill>
            </p:spPr>
          </p:pic>
          <p:sp>
            <p:nvSpPr>
              <p:cNvPr id="8" name="Rectangle 11"/>
              <p:cNvSpPr>
                <a:spLocks noChangeArrowheads="1"/>
              </p:cNvSpPr>
              <p:nvPr/>
            </p:nvSpPr>
            <p:spPr bwMode="auto">
              <a:xfrm>
                <a:off x="228907" y="280769"/>
                <a:ext cx="1864305" cy="45777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1" hangingPunct="1">
                  <a:buClr>
                    <a:srgbClr val="CC66FF"/>
                  </a:buClr>
                  <a:buFont typeface="Wingdings" pitchFamily="2" charset="2"/>
                  <a:buNone/>
                </a:pPr>
                <a:r>
                  <a:rPr lang="zh-CN" altLang="en-US" dirty="0" smtClean="0">
                    <a:solidFill>
                      <a:srgbClr val="333333"/>
                    </a:solidFill>
                    <a:latin typeface="黑体" pitchFamily="2" charset="-122"/>
                    <a:ea typeface="黑体" pitchFamily="2" charset="-122"/>
                  </a:rPr>
                  <a:t>岩石圈厚度</a:t>
                </a:r>
                <a:endParaRPr lang="en-US" altLang="zh-CN" dirty="0">
                  <a:solidFill>
                    <a:srgbClr val="333333"/>
                  </a:solidFill>
                  <a:latin typeface="黑体" pitchFamily="2" charset="-122"/>
                  <a:ea typeface="黑体" pitchFamily="2" charset="-122"/>
                </a:endParaRPr>
              </a:p>
            </p:txBody>
          </p:sp>
        </p:grpSp>
        <p:grpSp>
          <p:nvGrpSpPr>
            <p:cNvPr id="4" name="组 3"/>
            <p:cNvGrpSpPr>
              <a:grpSpLocks noChangeAspect="1"/>
            </p:cNvGrpSpPr>
            <p:nvPr/>
          </p:nvGrpSpPr>
          <p:grpSpPr>
            <a:xfrm>
              <a:off x="5483333" y="3456018"/>
              <a:ext cx="3269543" cy="420489"/>
              <a:chOff x="611560" y="3690432"/>
              <a:chExt cx="3360504" cy="425997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" r="-6338"/>
              <a:stretch/>
            </p:blipFill>
            <p:spPr>
              <a:xfrm>
                <a:off x="611560" y="3690432"/>
                <a:ext cx="3335194" cy="424785"/>
              </a:xfrm>
              <a:prstGeom prst="rect">
                <a:avLst/>
              </a:prstGeom>
              <a:solidFill>
                <a:srgbClr val="FFFFFF"/>
              </a:solidFill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07903" y="3948789"/>
                <a:ext cx="264161" cy="167640"/>
              </a:xfrm>
              <a:prstGeom prst="rect">
                <a:avLst/>
              </a:prstGeom>
            </p:spPr>
          </p:pic>
        </p:grpSp>
      </p:grpSp>
      <p:grpSp>
        <p:nvGrpSpPr>
          <p:cNvPr id="20" name="组 19"/>
          <p:cNvGrpSpPr/>
          <p:nvPr/>
        </p:nvGrpSpPr>
        <p:grpSpPr>
          <a:xfrm>
            <a:off x="899592" y="3284984"/>
            <a:ext cx="3888432" cy="3457038"/>
            <a:chOff x="467544" y="3284330"/>
            <a:chExt cx="3888432" cy="3457038"/>
          </a:xfrm>
        </p:grpSpPr>
        <p:grpSp>
          <p:nvGrpSpPr>
            <p:cNvPr id="14" name="组 13"/>
            <p:cNvGrpSpPr>
              <a:grpSpLocks noChangeAspect="1"/>
            </p:cNvGrpSpPr>
            <p:nvPr/>
          </p:nvGrpSpPr>
          <p:grpSpPr>
            <a:xfrm>
              <a:off x="467544" y="3284330"/>
              <a:ext cx="3794888" cy="3457038"/>
              <a:chOff x="53220" y="1897087"/>
              <a:chExt cx="4161063" cy="3790611"/>
            </a:xfrm>
          </p:grpSpPr>
          <p:grpSp>
            <p:nvGrpSpPr>
              <p:cNvPr id="12" name="组 11"/>
              <p:cNvGrpSpPr>
                <a:grpSpLocks noChangeAspect="1"/>
              </p:cNvGrpSpPr>
              <p:nvPr/>
            </p:nvGrpSpPr>
            <p:grpSpPr>
              <a:xfrm>
                <a:off x="53220" y="1897087"/>
                <a:ext cx="4161063" cy="3790611"/>
                <a:chOff x="53218" y="1897085"/>
                <a:chExt cx="4562568" cy="4156371"/>
              </a:xfrm>
            </p:grpSpPr>
            <p:pic>
              <p:nvPicPr>
                <p:cNvPr id="10" name="图片 9"/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-1561" t="-1761" r="-1662" b="-3148"/>
                <a:stretch/>
              </p:blipFill>
              <p:spPr>
                <a:xfrm>
                  <a:off x="53218" y="1897085"/>
                  <a:ext cx="4562568" cy="4156371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  <p:sp>
              <p:nvSpPr>
                <p:cNvPr id="11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110361" y="2173052"/>
                  <a:ext cx="1501203" cy="4440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rIns="0">
                  <a:spAutoFit/>
                </a:bodyPr>
                <a:lstStyle/>
                <a:p>
                  <a:pPr algn="ctr">
                    <a:buClr>
                      <a:srgbClr val="CC66FF"/>
                    </a:buClr>
                    <a:buFont typeface="Wingdings" pitchFamily="2" charset="2"/>
                    <a:buNone/>
                  </a:pPr>
                  <a:r>
                    <a:rPr lang="zh-CN" altLang="en-US" dirty="0" smtClean="0">
                      <a:latin typeface="黑体" pitchFamily="2" charset="-122"/>
                      <a:ea typeface="黑体" pitchFamily="2" charset="-122"/>
                      <a:cs typeface="Arial" charset="0"/>
                    </a:rPr>
                    <a:t>地壳厚度</a:t>
                  </a:r>
                  <a:endParaRPr lang="zh-CN" altLang="en-US" dirty="0">
                    <a:latin typeface="黑体" pitchFamily="2" charset="-122"/>
                    <a:ea typeface="黑体" pitchFamily="2" charset="-122"/>
                    <a:cs typeface="Arial" charset="0"/>
                  </a:endParaRPr>
                </a:p>
              </p:txBody>
            </p:sp>
          </p:grp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866" r="-12"/>
              <a:stretch/>
            </p:blipFill>
            <p:spPr>
              <a:xfrm>
                <a:off x="99912" y="5211232"/>
                <a:ext cx="4035600" cy="431800"/>
              </a:xfrm>
              <a:prstGeom prst="rect">
                <a:avLst/>
              </a:prstGeom>
              <a:solidFill>
                <a:srgbClr val="FFFFFF"/>
              </a:solidFill>
            </p:spPr>
          </p:pic>
        </p:grpSp>
        <p:sp>
          <p:nvSpPr>
            <p:cNvPr id="9" name="TextBox 35"/>
            <p:cNvSpPr txBox="1">
              <a:spLocks noChangeArrowheads="1"/>
            </p:cNvSpPr>
            <p:nvPr/>
          </p:nvSpPr>
          <p:spPr bwMode="auto">
            <a:xfrm>
              <a:off x="2915816" y="5211255"/>
              <a:ext cx="1440160" cy="594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1200" dirty="0" smtClean="0">
                  <a:solidFill>
                    <a:srgbClr val="000000"/>
                  </a:solidFill>
                </a:rPr>
                <a:t>Modified from</a:t>
              </a:r>
            </a:p>
            <a:p>
              <a:pPr>
                <a:lnSpc>
                  <a:spcPct val="90000"/>
                </a:lnSpc>
              </a:pPr>
              <a:r>
                <a:rPr lang="en-US" altLang="zh-CN" sz="1200" dirty="0" smtClean="0">
                  <a:solidFill>
                    <a:srgbClr val="000000"/>
                  </a:solidFill>
                </a:rPr>
                <a:t>Wei</a:t>
              </a:r>
              <a:r>
                <a:rPr lang="en-US" altLang="zh-CN" sz="1200" dirty="0">
                  <a:solidFill>
                    <a:srgbClr val="000000"/>
                  </a:solidFill>
                </a:rPr>
                <a:t> </a:t>
              </a:r>
              <a:r>
                <a:rPr lang="en-US" altLang="zh-CN" sz="1200" dirty="0" smtClean="0">
                  <a:solidFill>
                    <a:srgbClr val="000000"/>
                  </a:solidFill>
                </a:rPr>
                <a:t>et al., </a:t>
              </a:r>
            </a:p>
            <a:p>
              <a:pPr>
                <a:lnSpc>
                  <a:spcPct val="90000"/>
                </a:lnSpc>
              </a:pPr>
              <a:r>
                <a:rPr lang="en-US" altLang="zh-CN" sz="1200" dirty="0" smtClean="0">
                  <a:solidFill>
                    <a:srgbClr val="000000"/>
                  </a:solidFill>
                </a:rPr>
                <a:t>JAES, 2016</a:t>
              </a:r>
              <a:endParaRPr lang="zh-CN" altLang="en-US" sz="12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9326" y="116632"/>
            <a:ext cx="3658858" cy="314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组合 43"/>
          <p:cNvGrpSpPr/>
          <p:nvPr/>
        </p:nvGrpSpPr>
        <p:grpSpPr>
          <a:xfrm>
            <a:off x="602496" y="612591"/>
            <a:ext cx="7022093" cy="681707"/>
            <a:chOff x="376128" y="1044639"/>
            <a:chExt cx="7022093" cy="681707"/>
          </a:xfrm>
        </p:grpSpPr>
        <p:sp>
          <p:nvSpPr>
            <p:cNvPr id="22" name="圆角矩形标注 21"/>
            <p:cNvSpPr/>
            <p:nvPr/>
          </p:nvSpPr>
          <p:spPr>
            <a:xfrm>
              <a:off x="4849688" y="1052736"/>
              <a:ext cx="2548533" cy="619472"/>
            </a:xfrm>
            <a:prstGeom prst="wedgeRoundRectCallout">
              <a:avLst>
                <a:gd name="adj1" fmla="val -62802"/>
                <a:gd name="adj2" fmla="val 13003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CN" altLang="en-US" sz="2000" b="0" dirty="0" smtClean="0">
                  <a:solidFill>
                    <a:schemeClr val="tx1"/>
                  </a:solidFill>
                  <a:latin typeface="华文新魏" pitchFamily="2" charset="-122"/>
                  <a:ea typeface="华文新魏" pitchFamily="2" charset="-122"/>
                  <a:cs typeface="Arial" pitchFamily="34" charset="0"/>
                </a:rPr>
                <a:t>低地和盆地</a:t>
              </a:r>
              <a:r>
                <a:rPr lang="en-US" altLang="zh-CN" sz="2000" b="0" dirty="0" smtClean="0">
                  <a:solidFill>
                    <a:schemeClr val="tx1"/>
                  </a:solidFill>
                  <a:latin typeface="华文新魏" pitchFamily="2" charset="-122"/>
                  <a:ea typeface="华文新魏" pitchFamily="2" charset="-122"/>
                  <a:cs typeface="Arial" pitchFamily="34" charset="0"/>
                </a:rPr>
                <a:t>,</a:t>
              </a:r>
            </a:p>
            <a:p>
              <a:pPr>
                <a:defRPr/>
              </a:pPr>
              <a:r>
                <a:rPr lang="zh-CN" altLang="en-US" sz="2000" b="0" dirty="0" smtClean="0">
                  <a:solidFill>
                    <a:schemeClr val="tx1"/>
                  </a:solidFill>
                  <a:latin typeface="华文新魏" pitchFamily="2" charset="-122"/>
                  <a:ea typeface="华文新魏" pitchFamily="2" charset="-122"/>
                  <a:cs typeface="Arial" pitchFamily="34" charset="0"/>
                </a:rPr>
                <a:t>广范强烈的构造伸展</a:t>
              </a:r>
              <a:endParaRPr lang="zh-CN" altLang="en-US" sz="2000" b="0" dirty="0"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  <a:cs typeface="Arial" pitchFamily="34" charset="0"/>
              </a:endParaRPr>
            </a:p>
          </p:txBody>
        </p:sp>
        <p:sp>
          <p:nvSpPr>
            <p:cNvPr id="23" name="圆角矩形标注 22"/>
            <p:cNvSpPr/>
            <p:nvPr/>
          </p:nvSpPr>
          <p:spPr>
            <a:xfrm>
              <a:off x="376128" y="1044639"/>
              <a:ext cx="2895600" cy="681707"/>
            </a:xfrm>
            <a:prstGeom prst="wedgeRoundRectCallout">
              <a:avLst>
                <a:gd name="adj1" fmla="val 57029"/>
                <a:gd name="adj2" fmla="val 100016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CN" altLang="en-US" sz="2000" b="0" dirty="0" smtClean="0">
                  <a:solidFill>
                    <a:schemeClr val="tx1"/>
                  </a:solidFill>
                  <a:latin typeface="华文新魏" pitchFamily="2" charset="-122"/>
                  <a:ea typeface="华文新魏" pitchFamily="2" charset="-122"/>
                  <a:cs typeface="Arial" pitchFamily="34" charset="0"/>
                </a:rPr>
                <a:t>山脉和高原</a:t>
              </a:r>
              <a:r>
                <a:rPr lang="en-US" altLang="zh-CN" sz="2000" b="0" dirty="0" smtClean="0">
                  <a:solidFill>
                    <a:schemeClr val="tx1"/>
                  </a:solidFill>
                  <a:latin typeface="华文新魏" pitchFamily="2" charset="-122"/>
                  <a:ea typeface="华文新魏" pitchFamily="2" charset="-122"/>
                  <a:cs typeface="Arial" pitchFamily="34" charset="0"/>
                </a:rPr>
                <a:t>, </a:t>
              </a:r>
              <a:r>
                <a:rPr lang="zh-CN" altLang="en-US" sz="2000" b="0" dirty="0" smtClean="0">
                  <a:solidFill>
                    <a:schemeClr val="tx1"/>
                  </a:solidFill>
                  <a:latin typeface="华文新魏" pitchFamily="2" charset="-122"/>
                  <a:ea typeface="华文新魏" pitchFamily="2" charset="-122"/>
                  <a:cs typeface="Arial" pitchFamily="34" charset="0"/>
                </a:rPr>
                <a:t>局部裂陷</a:t>
              </a:r>
              <a:r>
                <a:rPr lang="en-US" altLang="zh-CN" sz="2000" b="0" dirty="0" smtClean="0">
                  <a:solidFill>
                    <a:schemeClr val="tx1"/>
                  </a:solidFill>
                  <a:latin typeface="华文新魏" pitchFamily="2" charset="-122"/>
                  <a:ea typeface="华文新魏" pitchFamily="2" charset="-122"/>
                  <a:cs typeface="Arial" pitchFamily="34" charset="0"/>
                </a:rPr>
                <a:t>, </a:t>
              </a:r>
              <a:r>
                <a:rPr lang="zh-CN" altLang="en-US" sz="2000" b="0" dirty="0" smtClean="0">
                  <a:solidFill>
                    <a:schemeClr val="tx1"/>
                  </a:solidFill>
                  <a:latin typeface="华文新魏" pitchFamily="2" charset="-122"/>
                  <a:ea typeface="华文新魏" pitchFamily="2" charset="-122"/>
                  <a:cs typeface="Arial" pitchFamily="34" charset="0"/>
                </a:rPr>
                <a:t>未发生区域构造伸展</a:t>
              </a:r>
              <a:endParaRPr lang="zh-CN" altLang="en-US" sz="2000" b="0" dirty="0"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  <a:cs typeface="Arial" pitchFamily="34" charset="0"/>
              </a:endParaRPr>
            </a:p>
          </p:txBody>
        </p:sp>
      </p:grpSp>
      <p:grpSp>
        <p:nvGrpSpPr>
          <p:cNvPr id="37" name="组 36"/>
          <p:cNvGrpSpPr/>
          <p:nvPr/>
        </p:nvGrpSpPr>
        <p:grpSpPr>
          <a:xfrm>
            <a:off x="683568" y="2492896"/>
            <a:ext cx="5760640" cy="2232248"/>
            <a:chOff x="683568" y="2492896"/>
            <a:chExt cx="5760640" cy="2232248"/>
          </a:xfrm>
        </p:grpSpPr>
        <p:cxnSp>
          <p:nvCxnSpPr>
            <p:cNvPr id="27" name="直接箭头连接符 24"/>
            <p:cNvCxnSpPr/>
            <p:nvPr/>
          </p:nvCxnSpPr>
          <p:spPr>
            <a:xfrm>
              <a:off x="1835696" y="3140968"/>
              <a:ext cx="216024" cy="1584176"/>
            </a:xfrm>
            <a:prstGeom prst="straightConnector1">
              <a:avLst/>
            </a:prstGeom>
            <a:ln w="38100">
              <a:solidFill>
                <a:srgbClr val="1E8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24"/>
            <p:cNvCxnSpPr/>
            <p:nvPr/>
          </p:nvCxnSpPr>
          <p:spPr>
            <a:xfrm>
              <a:off x="2051720" y="3140968"/>
              <a:ext cx="4392488" cy="1512168"/>
            </a:xfrm>
            <a:prstGeom prst="straightConnector1">
              <a:avLst/>
            </a:prstGeom>
            <a:ln w="38100">
              <a:solidFill>
                <a:srgbClr val="1E8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圆角矩形标注 23"/>
            <p:cNvSpPr/>
            <p:nvPr/>
          </p:nvSpPr>
          <p:spPr>
            <a:xfrm>
              <a:off x="683568" y="2492896"/>
              <a:ext cx="2232248" cy="720080"/>
            </a:xfrm>
            <a:prstGeom prst="wedgeRoundRectCallout">
              <a:avLst>
                <a:gd name="adj1" fmla="val 48253"/>
                <a:gd name="adj2" fmla="val -5854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CN" altLang="en-US" sz="2000" b="0" dirty="0" smtClean="0">
                  <a:solidFill>
                    <a:schemeClr val="tx1"/>
                  </a:solidFill>
                  <a:latin typeface="华文新魏" pitchFamily="2" charset="-122"/>
                  <a:ea typeface="华文新魏" pitchFamily="2" charset="-122"/>
                  <a:cs typeface="Arial" pitchFamily="34" charset="0"/>
                </a:rPr>
                <a:t>局部改造</a:t>
              </a:r>
              <a:r>
                <a:rPr lang="en-US" altLang="zh-CN" sz="2000" b="0" dirty="0" smtClean="0">
                  <a:solidFill>
                    <a:schemeClr val="tx1"/>
                  </a:solidFill>
                  <a:latin typeface="华文新魏" pitchFamily="2" charset="-122"/>
                  <a:ea typeface="华文新魏" pitchFamily="2" charset="-122"/>
                  <a:cs typeface="Arial" pitchFamily="34" charset="0"/>
                </a:rPr>
                <a:t>, </a:t>
              </a:r>
              <a:r>
                <a:rPr lang="zh-CN" altLang="en-US" sz="2000" b="0" dirty="0" smtClean="0">
                  <a:solidFill>
                    <a:schemeClr val="tx1"/>
                  </a:solidFill>
                  <a:latin typeface="华文新魏" pitchFamily="2" charset="-122"/>
                  <a:ea typeface="华文新魏" pitchFamily="2" charset="-122"/>
                  <a:cs typeface="Arial" pitchFamily="34" charset="0"/>
                </a:rPr>
                <a:t>主体</a:t>
              </a:r>
              <a:endParaRPr lang="en-US" altLang="zh-CN" sz="2000" b="0" dirty="0" smtClean="0"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  <a:cs typeface="Arial" pitchFamily="34" charset="0"/>
              </a:endParaRPr>
            </a:p>
            <a:p>
              <a:pPr>
                <a:defRPr/>
              </a:pPr>
              <a:r>
                <a:rPr lang="zh-CN" altLang="en-US" sz="2000" b="0" dirty="0" smtClean="0">
                  <a:solidFill>
                    <a:schemeClr val="tx1"/>
                  </a:solidFill>
                  <a:latin typeface="华文新魏" pitchFamily="2" charset="-122"/>
                  <a:ea typeface="华文新魏" pitchFamily="2" charset="-122"/>
                  <a:cs typeface="Arial" pitchFamily="34" charset="0"/>
                </a:rPr>
                <a:t>保留克拉通属性</a:t>
              </a:r>
              <a:endParaRPr lang="en-US" altLang="zh-CN" sz="2000" b="0" dirty="0" smtClean="0"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  <a:cs typeface="Arial" pitchFamily="34" charset="0"/>
              </a:endParaRPr>
            </a:p>
          </p:txBody>
        </p:sp>
      </p:grpSp>
      <p:grpSp>
        <p:nvGrpSpPr>
          <p:cNvPr id="38" name="组 37"/>
          <p:cNvGrpSpPr/>
          <p:nvPr/>
        </p:nvGrpSpPr>
        <p:grpSpPr>
          <a:xfrm>
            <a:off x="3059832" y="2492896"/>
            <a:ext cx="5472261" cy="2263726"/>
            <a:chOff x="3059832" y="2492896"/>
            <a:chExt cx="5472261" cy="2263726"/>
          </a:xfrm>
        </p:grpSpPr>
        <p:cxnSp>
          <p:nvCxnSpPr>
            <p:cNvPr id="26" name="直接箭头连接符 22"/>
            <p:cNvCxnSpPr/>
            <p:nvPr/>
          </p:nvCxnSpPr>
          <p:spPr>
            <a:xfrm>
              <a:off x="7452320" y="3172447"/>
              <a:ext cx="360040" cy="158417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2"/>
            <p:cNvCxnSpPr/>
            <p:nvPr/>
          </p:nvCxnSpPr>
          <p:spPr>
            <a:xfrm flipH="1">
              <a:off x="3059832" y="3140968"/>
              <a:ext cx="3960440" cy="108012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圆角矩形标注 24"/>
            <p:cNvSpPr/>
            <p:nvPr/>
          </p:nvSpPr>
          <p:spPr>
            <a:xfrm>
              <a:off x="6084168" y="2492896"/>
              <a:ext cx="2447925" cy="687685"/>
            </a:xfrm>
            <a:prstGeom prst="wedgeRoundRectCallout">
              <a:avLst>
                <a:gd name="adj1" fmla="val 29825"/>
                <a:gd name="adj2" fmla="val 42679"/>
                <a:gd name="adj3" fmla="val 16667"/>
              </a:avLst>
            </a:prstGeom>
            <a:solidFill>
              <a:schemeClr val="bg1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zh-CN" altLang="en-US" sz="2000" b="0" dirty="0" smtClean="0">
                  <a:solidFill>
                    <a:schemeClr val="tx1"/>
                  </a:solidFill>
                  <a:latin typeface="华文新魏" pitchFamily="2" charset="-122"/>
                  <a:ea typeface="华文新魏" pitchFamily="2" charset="-122"/>
                  <a:cs typeface="Arial" pitchFamily="34" charset="0"/>
                </a:rPr>
                <a:t>强烈破坏</a:t>
              </a:r>
              <a:r>
                <a:rPr lang="en-US" altLang="zh-CN" sz="2000" b="0" dirty="0" smtClean="0">
                  <a:solidFill>
                    <a:schemeClr val="tx1"/>
                  </a:solidFill>
                  <a:latin typeface="华文新魏" pitchFamily="2" charset="-122"/>
                  <a:ea typeface="华文新魏" pitchFamily="2" charset="-122"/>
                  <a:cs typeface="Arial" pitchFamily="34" charset="0"/>
                </a:rPr>
                <a:t>, </a:t>
              </a:r>
              <a:r>
                <a:rPr lang="zh-CN" altLang="en-US" sz="2000" b="0" dirty="0" smtClean="0">
                  <a:solidFill>
                    <a:schemeClr val="tx1"/>
                  </a:solidFill>
                  <a:latin typeface="华文新魏" pitchFamily="2" charset="-122"/>
                  <a:ea typeface="华文新魏" pitchFamily="2" charset="-122"/>
                  <a:cs typeface="Arial" pitchFamily="34" charset="0"/>
                </a:rPr>
                <a:t>涉及地壳和岩石圈地幔</a:t>
              </a:r>
              <a:endParaRPr lang="zh-CN" altLang="en-US" sz="2000" b="0" dirty="0"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45976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6" name="Rectangle 2"/>
          <p:cNvSpPr>
            <a:spLocks noChangeArrowheads="1"/>
          </p:cNvSpPr>
          <p:nvPr/>
        </p:nvSpPr>
        <p:spPr bwMode="auto">
          <a:xfrm>
            <a:off x="1132656" y="1617037"/>
            <a:ext cx="7543800" cy="2316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rgbClr val="FF5050"/>
              </a:buClr>
              <a:buSzPct val="70000"/>
              <a:buFont typeface="Wingdings" pitchFamily="2" charset="2"/>
              <a:buChar char="p"/>
            </a:pPr>
            <a:r>
              <a:rPr lang="zh-CN" altLang="en-US" sz="2800" dirty="0">
                <a:solidFill>
                  <a:schemeClr val="bg1"/>
                </a:solidFill>
                <a:ea typeface="华文新魏" pitchFamily="2" charset="-122"/>
                <a:cs typeface="Arial" charset="0"/>
              </a:rPr>
              <a:t> </a:t>
            </a:r>
            <a:r>
              <a:rPr lang="zh-CN" altLang="en-US" sz="2800" dirty="0" smtClean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横向不均匀 </a:t>
            </a:r>
            <a:r>
              <a:rPr lang="zh-CN" altLang="en-US" sz="2800" dirty="0">
                <a:solidFill>
                  <a:schemeClr val="bg1"/>
                </a:solidFill>
                <a:latin typeface="黑体"/>
                <a:ea typeface="黑体"/>
                <a:cs typeface="黑体"/>
                <a:sym typeface="Wingdings 3" pitchFamily="18" charset="2"/>
              </a:rPr>
              <a:t> </a:t>
            </a:r>
            <a:r>
              <a:rPr lang="zh-CN" altLang="en-US" sz="2800" dirty="0" smtClean="0">
                <a:solidFill>
                  <a:schemeClr val="bg1"/>
                </a:solidFill>
                <a:latin typeface="黑体"/>
                <a:ea typeface="黑体"/>
                <a:cs typeface="黑体"/>
                <a:sym typeface="Wingdings 3" pitchFamily="18" charset="2"/>
              </a:rPr>
              <a:t>演化复杂</a:t>
            </a:r>
            <a:r>
              <a:rPr lang="en-US" altLang="zh-CN" sz="2800" dirty="0" smtClean="0">
                <a:solidFill>
                  <a:schemeClr val="bg1"/>
                </a:solidFill>
                <a:latin typeface="黑体"/>
                <a:ea typeface="黑体"/>
                <a:cs typeface="黑体"/>
                <a:sym typeface="Wingdings 3" pitchFamily="18" charset="2"/>
              </a:rPr>
              <a:t>,</a:t>
            </a:r>
            <a:r>
              <a:rPr lang="zh-CN" altLang="en-US" sz="2800" dirty="0" smtClean="0">
                <a:solidFill>
                  <a:schemeClr val="bg1"/>
                </a:solidFill>
                <a:latin typeface="黑体"/>
                <a:ea typeface="黑体"/>
                <a:cs typeface="黑体"/>
                <a:sym typeface="Wingdings 3" pitchFamily="18" charset="2"/>
              </a:rPr>
              <a:t>破坏不均匀</a:t>
            </a:r>
            <a:endParaRPr lang="en-US" altLang="zh-CN" sz="2800" dirty="0" smtClean="0">
              <a:solidFill>
                <a:schemeClr val="bg1"/>
              </a:solidFill>
              <a:latin typeface="黑体"/>
              <a:ea typeface="黑体"/>
              <a:cs typeface="黑体"/>
              <a:sym typeface="Wingdings 3" pitchFamily="18" charset="2"/>
            </a:endParaRPr>
          </a:p>
          <a:p>
            <a:pPr indent="985838" algn="l">
              <a:spcBef>
                <a:spcPts val="600"/>
              </a:spcBef>
              <a:buClr>
                <a:srgbClr val="FF5050"/>
              </a:buClr>
              <a:buSzPct val="70000"/>
            </a:pPr>
            <a:r>
              <a:rPr lang="zh-CN" altLang="en-US" sz="2800" dirty="0">
                <a:solidFill>
                  <a:schemeClr val="bg1"/>
                </a:solidFill>
                <a:ea typeface="华文新魏" pitchFamily="2" charset="-122"/>
                <a:cs typeface="Arial" charset="0"/>
              </a:rPr>
              <a:t>东部</a:t>
            </a:r>
            <a:r>
              <a:rPr lang="en-US" altLang="zh-CN" sz="28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  <a:cs typeface="Arial" charset="0"/>
              </a:rPr>
              <a:t>: </a:t>
            </a:r>
            <a:r>
              <a:rPr lang="zh-CN" altLang="en-US" sz="2800" dirty="0">
                <a:solidFill>
                  <a:schemeClr val="bg1"/>
                </a:solidFill>
                <a:ea typeface="华文新魏" pitchFamily="2" charset="-122"/>
                <a:cs typeface="Arial" charset="0"/>
              </a:rPr>
              <a:t>强烈破坏</a:t>
            </a:r>
            <a:r>
              <a:rPr lang="en-US" altLang="zh-CN" sz="28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  <a:cs typeface="Arial" charset="0"/>
              </a:rPr>
              <a:t>,</a:t>
            </a:r>
            <a:r>
              <a:rPr lang="zh-CN" altLang="en-US" sz="28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  <a:cs typeface="Arial" charset="0"/>
              </a:rPr>
              <a:t> 涉及整个</a:t>
            </a:r>
            <a:r>
              <a:rPr lang="zh-CN" altLang="en-US" sz="2800" dirty="0">
                <a:solidFill>
                  <a:schemeClr val="bg1"/>
                </a:solidFill>
                <a:latin typeface="Comic Sans MS" pitchFamily="66" charset="0"/>
                <a:ea typeface="华文新魏" pitchFamily="2" charset="-122"/>
                <a:cs typeface="Arial" charset="0"/>
              </a:rPr>
              <a:t>岩石圈</a:t>
            </a:r>
          </a:p>
          <a:p>
            <a:pPr indent="985838" algn="l">
              <a:spcBef>
                <a:spcPts val="600"/>
              </a:spcBef>
              <a:buClr>
                <a:srgbClr val="FF5050"/>
              </a:buClr>
              <a:buSzPct val="70000"/>
            </a:pPr>
            <a:r>
              <a:rPr lang="zh-CN" altLang="en-US" sz="2800" dirty="0" smtClean="0">
                <a:solidFill>
                  <a:schemeClr val="bg1"/>
                </a:solidFill>
                <a:latin typeface="Comic Sans MS" pitchFamily="66" charset="0"/>
                <a:ea typeface="华文新魏" pitchFamily="2" charset="-122"/>
                <a:cs typeface="Arial" charset="0"/>
              </a:rPr>
              <a:t>中</a:t>
            </a:r>
            <a:r>
              <a:rPr lang="en-US" altLang="zh-CN" sz="2800" dirty="0">
                <a:solidFill>
                  <a:schemeClr val="bg1"/>
                </a:solidFill>
                <a:latin typeface="Comic Sans MS" pitchFamily="66" charset="0"/>
                <a:ea typeface="华文新魏" pitchFamily="2" charset="-122"/>
                <a:cs typeface="Arial" charset="0"/>
              </a:rPr>
              <a:t>-</a:t>
            </a:r>
            <a:r>
              <a:rPr lang="zh-CN" altLang="en-US" sz="2800" dirty="0">
                <a:solidFill>
                  <a:schemeClr val="bg1"/>
                </a:solidFill>
                <a:latin typeface="Comic Sans MS" pitchFamily="66" charset="0"/>
                <a:ea typeface="华文新魏" pitchFamily="2" charset="-122"/>
                <a:cs typeface="Arial" charset="0"/>
              </a:rPr>
              <a:t>西部</a:t>
            </a:r>
            <a:r>
              <a:rPr lang="en-US" altLang="zh-CN" sz="28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  <a:cs typeface="Arial" charset="0"/>
              </a:rPr>
              <a:t>: </a:t>
            </a:r>
            <a:r>
              <a:rPr lang="zh-CN" altLang="en-US" sz="2800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  <a:cs typeface="Arial" charset="0"/>
              </a:rPr>
              <a:t>局部改造和减薄</a:t>
            </a:r>
            <a:endParaRPr lang="zh-CN" altLang="en-US" sz="2800" dirty="0">
              <a:solidFill>
                <a:schemeClr val="bg1"/>
              </a:solidFill>
              <a:latin typeface="Comic Sans MS" pitchFamily="66" charset="0"/>
              <a:ea typeface="华文新魏" pitchFamily="2" charset="-122"/>
              <a:cs typeface="Arial" charset="0"/>
            </a:endParaRPr>
          </a:p>
          <a:p>
            <a:pPr algn="l">
              <a:spcBef>
                <a:spcPts val="2700"/>
              </a:spcBef>
              <a:buClr>
                <a:srgbClr val="FF5050"/>
              </a:buClr>
              <a:buSzPct val="70000"/>
              <a:buFont typeface="Wingdings" pitchFamily="2" charset="2"/>
              <a:buChar char="p"/>
            </a:pPr>
            <a:r>
              <a:rPr lang="zh-CN" altLang="en-US" sz="2800" dirty="0">
                <a:solidFill>
                  <a:schemeClr val="bg1"/>
                </a:solidFill>
                <a:latin typeface="Comic Sans MS" pitchFamily="66" charset="0"/>
                <a:ea typeface="华文新魏" pitchFamily="2" charset="-122"/>
                <a:cs typeface="Arial" charset="0"/>
              </a:rPr>
              <a:t> </a:t>
            </a:r>
            <a:r>
              <a:rPr lang="zh-CN" altLang="en-US" sz="2800" dirty="0" smtClean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垂向不均匀</a:t>
            </a:r>
            <a:r>
              <a:rPr lang="en-US" altLang="zh-CN" sz="2800" dirty="0" smtClean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 </a:t>
            </a:r>
            <a:r>
              <a:rPr lang="zh-CN" altLang="en-US" sz="2800" dirty="0" smtClean="0">
                <a:solidFill>
                  <a:schemeClr val="bg1"/>
                </a:solidFill>
                <a:latin typeface="黑体"/>
                <a:ea typeface="黑体"/>
                <a:cs typeface="黑体"/>
                <a:sym typeface="Wingdings 3" pitchFamily="18" charset="2"/>
              </a:rPr>
              <a:t></a:t>
            </a:r>
            <a:r>
              <a:rPr lang="en-US" altLang="zh-CN" sz="2800" dirty="0" smtClean="0">
                <a:solidFill>
                  <a:schemeClr val="bg1"/>
                </a:solidFill>
                <a:latin typeface="黑体"/>
                <a:ea typeface="黑体"/>
                <a:cs typeface="黑体"/>
                <a:sym typeface="Wingdings 3" pitchFamily="18" charset="2"/>
              </a:rPr>
              <a:t> </a:t>
            </a:r>
            <a:r>
              <a:rPr lang="zh-CN" altLang="en-US" sz="2800" dirty="0" smtClean="0">
                <a:solidFill>
                  <a:schemeClr val="bg1"/>
                </a:solidFill>
                <a:latin typeface="黑体"/>
                <a:ea typeface="黑体"/>
                <a:cs typeface="黑体"/>
                <a:sym typeface="Wingdings 3" pitchFamily="18" charset="2"/>
              </a:rPr>
              <a:t>克拉通属性</a:t>
            </a:r>
            <a:endParaRPr lang="en-US" altLang="zh-CN" sz="2800" dirty="0" smtClean="0">
              <a:solidFill>
                <a:schemeClr val="bg1"/>
              </a:solidFill>
              <a:latin typeface="黑体"/>
              <a:ea typeface="黑体"/>
              <a:cs typeface="黑体"/>
              <a:sym typeface="Wingdings 3" pitchFamily="18" charset="2"/>
            </a:endParaRPr>
          </a:p>
        </p:txBody>
      </p:sp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304800" y="61259"/>
            <a:ext cx="1676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kumimoji="0" lang="zh-CN" altLang="en-US" sz="4400" dirty="0">
                <a:solidFill>
                  <a:srgbClr val="FFFF7D"/>
                </a:solidFill>
                <a:latin typeface="Tahoma" pitchFamily="34" charset="0"/>
                <a:ea typeface="华文新魏" pitchFamily="2" charset="-122"/>
                <a:cs typeface="Tahoma" pitchFamily="34" charset="0"/>
              </a:rPr>
              <a:t>总结</a:t>
            </a:r>
            <a:endParaRPr kumimoji="0" lang="en-US" altLang="zh-CN" sz="4400" dirty="0">
              <a:solidFill>
                <a:srgbClr val="FFFF7D"/>
              </a:solidFill>
              <a:latin typeface="华文新魏" pitchFamily="2" charset="-122"/>
              <a:ea typeface="华文新魏" pitchFamily="2" charset="-122"/>
              <a:cs typeface="Tahoma" pitchFamily="34" charset="0"/>
            </a:endParaRPr>
          </a:p>
        </p:txBody>
      </p:sp>
      <p:sp>
        <p:nvSpPr>
          <p:cNvPr id="56325" name="矩形 8"/>
          <p:cNvSpPr>
            <a:spLocks noChangeArrowheads="1"/>
          </p:cNvSpPr>
          <p:nvPr/>
        </p:nvSpPr>
        <p:spPr bwMode="auto">
          <a:xfrm>
            <a:off x="1989138" y="828000"/>
            <a:ext cx="488711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>
              <a:spcBef>
                <a:spcPts val="1800"/>
              </a:spcBef>
            </a:pPr>
            <a:r>
              <a:rPr lang="zh-CN" altLang="en-US" sz="3200" dirty="0" smtClean="0">
                <a:solidFill>
                  <a:srgbClr val="FFFF7D"/>
                </a:solidFill>
                <a:latin typeface="黑体" pitchFamily="2" charset="-122"/>
                <a:ea typeface="黑体" pitchFamily="2" charset="-122"/>
              </a:rPr>
              <a:t>华北克拉通岩石圈结构</a:t>
            </a:r>
            <a:endParaRPr kumimoji="0" lang="en-US" altLang="zh-CN" sz="3200" dirty="0">
              <a:solidFill>
                <a:srgbClr val="FFFF7D"/>
              </a:solidFill>
              <a:latin typeface="黑体" pitchFamily="2" charset="-122"/>
              <a:ea typeface="黑体" pitchFamily="2" charset="-122"/>
              <a:cs typeface="Tahoma" pitchFamily="34" charset="0"/>
            </a:endParaRPr>
          </a:p>
        </p:txBody>
      </p:sp>
      <p:sp>
        <p:nvSpPr>
          <p:cNvPr id="2" name="云形标注 1"/>
          <p:cNvSpPr/>
          <p:nvPr/>
        </p:nvSpPr>
        <p:spPr bwMode="auto">
          <a:xfrm>
            <a:off x="4932040" y="4581128"/>
            <a:ext cx="3744416" cy="1440160"/>
          </a:xfrm>
          <a:prstGeom prst="cloudCallout">
            <a:avLst>
              <a:gd name="adj1" fmla="val -38857"/>
              <a:gd name="adj2" fmla="val -70871"/>
            </a:avLst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  <a:cs typeface="Arial" charset="0"/>
              </a:rPr>
              <a:t>成因</a:t>
            </a:r>
            <a:r>
              <a:rPr lang="zh-CN" altLang="en-US" sz="3200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  <a:cs typeface="Arial" charset="0"/>
              </a:rPr>
              <a:t>？与其它</a:t>
            </a:r>
            <a:endParaRPr lang="en-US" altLang="zh-CN" sz="3200" dirty="0" smtClean="0">
              <a:solidFill>
                <a:schemeClr val="bg1"/>
              </a:solidFill>
              <a:latin typeface="华文新魏" pitchFamily="2" charset="-122"/>
              <a:ea typeface="华文新魏" pitchFamily="2" charset="-122"/>
              <a:cs typeface="Arial" charset="0"/>
            </a:endParaRPr>
          </a:p>
          <a:p>
            <a:r>
              <a:rPr lang="zh-CN" altLang="en-US" sz="3200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  <a:cs typeface="Arial" charset="0"/>
              </a:rPr>
              <a:t>克拉</a:t>
            </a:r>
            <a:r>
              <a:rPr lang="zh-CN" altLang="en-US" sz="32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  <a:cs typeface="Arial" charset="0"/>
              </a:rPr>
              <a:t>通的异同</a:t>
            </a:r>
            <a:r>
              <a:rPr lang="zh-CN" altLang="en-US" sz="3200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  <a:cs typeface="Arial" charset="0"/>
              </a:rPr>
              <a:t>？</a:t>
            </a:r>
            <a:endParaRPr lang="zh-CN" altLang="en-US" sz="3200" dirty="0">
              <a:solidFill>
                <a:schemeClr val="bg1"/>
              </a:solidFill>
              <a:latin typeface="华文新魏" pitchFamily="2" charset="-122"/>
              <a:ea typeface="华文新魏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7363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83568" y="548680"/>
            <a:ext cx="784887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5400" dirty="0" smtClean="0">
                <a:solidFill>
                  <a:srgbClr val="FFFF66"/>
                </a:solidFill>
                <a:latin typeface="黑体"/>
                <a:ea typeface="黑体"/>
                <a:cs typeface="黑体"/>
              </a:rPr>
              <a:t>岩石圈结构的不均匀性</a:t>
            </a:r>
            <a:endParaRPr lang="en-US" altLang="zh-CN" sz="5400" dirty="0" smtClean="0">
              <a:solidFill>
                <a:srgbClr val="FFFF66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899160" y="2060848"/>
            <a:ext cx="7704856" cy="170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620713" algn="l">
              <a:lnSpc>
                <a:spcPct val="110000"/>
              </a:lnSpc>
              <a:buClr>
                <a:srgbClr val="FF5050"/>
              </a:buClr>
              <a:buSzPct val="80000"/>
            </a:pPr>
            <a:r>
              <a:rPr lang="zh-CN" altLang="en-US" sz="4800" dirty="0" smtClean="0">
                <a:solidFill>
                  <a:srgbClr val="FFA622"/>
                </a:solidFill>
                <a:latin typeface="黑体"/>
                <a:ea typeface="黑体"/>
                <a:cs typeface="黑体"/>
              </a:rPr>
              <a:t>华</a:t>
            </a:r>
            <a:r>
              <a:rPr lang="zh-CN" altLang="en-US" sz="4800" dirty="0">
                <a:solidFill>
                  <a:srgbClr val="FFA622"/>
                </a:solidFill>
                <a:latin typeface="黑体"/>
                <a:ea typeface="黑体"/>
                <a:cs typeface="黑体"/>
              </a:rPr>
              <a:t>北：</a:t>
            </a:r>
            <a:r>
              <a:rPr lang="zh-CN" altLang="en-US" sz="4800" dirty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横向</a:t>
            </a:r>
            <a:r>
              <a:rPr lang="en-US" altLang="zh-CN" sz="4800" dirty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 &amp; </a:t>
            </a:r>
            <a:r>
              <a:rPr lang="zh-CN" altLang="en-US" sz="4800" dirty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垂向 </a:t>
            </a:r>
            <a:endParaRPr lang="en-US" altLang="zh-CN" sz="4800" dirty="0">
              <a:solidFill>
                <a:srgbClr val="FFFFFF"/>
              </a:solidFill>
              <a:latin typeface="黑体"/>
              <a:ea typeface="黑体"/>
              <a:cs typeface="黑体"/>
            </a:endParaRPr>
          </a:p>
          <a:p>
            <a:pPr algn="l">
              <a:lnSpc>
                <a:spcPct val="110000"/>
              </a:lnSpc>
              <a:buClr>
                <a:srgbClr val="FF5050"/>
              </a:buClr>
              <a:buSzPct val="80000"/>
              <a:buFont typeface="Wingdings" pitchFamily="2" charset="2"/>
              <a:buChar char="l"/>
            </a:pPr>
            <a:r>
              <a:rPr lang="en-US" altLang="zh-CN" sz="4800" b="0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 </a:t>
            </a:r>
            <a:r>
              <a:rPr lang="zh-CN" altLang="en-US" sz="4800" b="0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观测约束</a:t>
            </a:r>
            <a:r>
              <a:rPr lang="en-US" altLang="zh-CN" sz="4800" b="0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: </a:t>
            </a:r>
            <a:r>
              <a:rPr lang="en-US" altLang="zh-CN" sz="4400" dirty="0" smtClean="0">
                <a:solidFill>
                  <a:schemeClr val="bg1"/>
                </a:solidFill>
                <a:latin typeface="Arial Narrow"/>
                <a:ea typeface="华文新魏" pitchFamily="2" charset="-122"/>
                <a:cs typeface="Arial Narrow"/>
              </a:rPr>
              <a:t>seismic + others</a:t>
            </a:r>
            <a:endParaRPr lang="zh-CN" altLang="en-US" sz="4400" dirty="0" smtClean="0">
              <a:solidFill>
                <a:schemeClr val="bg1"/>
              </a:solidFill>
              <a:latin typeface="Arial Narrow"/>
              <a:ea typeface="华文新魏" pitchFamily="2" charset="-122"/>
              <a:cs typeface="Arial Narrow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899592" y="4028174"/>
            <a:ext cx="7704856" cy="170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620713" algn="l">
              <a:lnSpc>
                <a:spcPct val="110000"/>
              </a:lnSpc>
              <a:buClr>
                <a:srgbClr val="FF5050"/>
              </a:buClr>
              <a:buSzPct val="80000"/>
            </a:pPr>
            <a:r>
              <a:rPr lang="zh-CN" altLang="en-US" sz="4800" dirty="0">
                <a:solidFill>
                  <a:srgbClr val="FFA622"/>
                </a:solidFill>
                <a:latin typeface="黑体"/>
                <a:ea typeface="黑体"/>
                <a:cs typeface="黑体"/>
              </a:rPr>
              <a:t>华</a:t>
            </a:r>
            <a:r>
              <a:rPr lang="zh-CN" altLang="en-US" sz="4800" dirty="0" smtClean="0">
                <a:solidFill>
                  <a:srgbClr val="FFA622"/>
                </a:solidFill>
                <a:latin typeface="黑体"/>
                <a:ea typeface="黑体"/>
                <a:cs typeface="黑体"/>
              </a:rPr>
              <a:t>北</a:t>
            </a:r>
            <a:r>
              <a:rPr lang="en-US" altLang="zh-CN" sz="4800" dirty="0">
                <a:solidFill>
                  <a:srgbClr val="FFA622"/>
                </a:solidFill>
                <a:latin typeface="黑体"/>
                <a:ea typeface="黑体"/>
                <a:cs typeface="黑体"/>
              </a:rPr>
              <a:t> </a:t>
            </a:r>
            <a:r>
              <a:rPr lang="zh-CN" altLang="en-US" sz="4800" dirty="0" smtClean="0">
                <a:solidFill>
                  <a:srgbClr val="FFFFFF"/>
                </a:solidFill>
                <a:latin typeface="华文新魏"/>
                <a:ea typeface="华文新魏"/>
                <a:cs typeface="华文新魏"/>
                <a:sym typeface="Wingdings 3" pitchFamily="18" charset="2"/>
              </a:rPr>
              <a:t></a:t>
            </a:r>
            <a:r>
              <a:rPr lang="en-US" altLang="zh-CN" sz="4800" dirty="0" smtClean="0">
                <a:solidFill>
                  <a:srgbClr val="FFFF7D"/>
                </a:solidFill>
                <a:latin typeface="华文新魏"/>
                <a:ea typeface="华文新魏"/>
                <a:cs typeface="华文新魏"/>
                <a:sym typeface="Wingdings 3" pitchFamily="18" charset="2"/>
              </a:rPr>
              <a:t> </a:t>
            </a:r>
            <a:r>
              <a:rPr lang="zh-CN" altLang="en-US" sz="4800" dirty="0" smtClean="0">
                <a:solidFill>
                  <a:srgbClr val="FFA622"/>
                </a:solidFill>
                <a:latin typeface="黑体"/>
                <a:ea typeface="黑体"/>
                <a:cs typeface="黑体"/>
              </a:rPr>
              <a:t>全球</a:t>
            </a:r>
            <a:endParaRPr lang="en-US" altLang="zh-CN" sz="4800" dirty="0">
              <a:solidFill>
                <a:srgbClr val="FFA622"/>
              </a:solidFill>
              <a:latin typeface="黑体"/>
              <a:ea typeface="黑体"/>
              <a:cs typeface="黑体"/>
            </a:endParaRPr>
          </a:p>
          <a:p>
            <a:pPr algn="l">
              <a:lnSpc>
                <a:spcPct val="110000"/>
              </a:lnSpc>
              <a:buClr>
                <a:srgbClr val="FF5050"/>
              </a:buClr>
              <a:buSzPct val="80000"/>
              <a:buFont typeface="Wingdings" pitchFamily="2" charset="2"/>
              <a:buChar char="l"/>
            </a:pPr>
            <a:r>
              <a:rPr lang="en-US" altLang="zh-CN" sz="4800" b="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 </a:t>
            </a:r>
            <a:r>
              <a:rPr lang="zh-CN" altLang="en-US" sz="4800" b="0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成因及对大陆演化的影响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11560" y="4365104"/>
            <a:ext cx="685800" cy="3048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8296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/>
          <p:cNvGrpSpPr/>
          <p:nvPr/>
        </p:nvGrpSpPr>
        <p:grpSpPr>
          <a:xfrm>
            <a:off x="3419872" y="404664"/>
            <a:ext cx="5580112" cy="3312368"/>
            <a:chOff x="2880320" y="2852936"/>
            <a:chExt cx="5580112" cy="3312368"/>
          </a:xfrm>
        </p:grpSpPr>
        <p:sp>
          <p:nvSpPr>
            <p:cNvPr id="3" name="矩形 2"/>
            <p:cNvSpPr/>
            <p:nvPr/>
          </p:nvSpPr>
          <p:spPr bwMode="auto">
            <a:xfrm>
              <a:off x="2880320" y="2852936"/>
              <a:ext cx="5580112" cy="3312368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grpSp>
          <p:nvGrpSpPr>
            <p:cNvPr id="4" name="Group 32"/>
            <p:cNvGrpSpPr>
              <a:grpSpLocks/>
            </p:cNvGrpSpPr>
            <p:nvPr/>
          </p:nvGrpSpPr>
          <p:grpSpPr bwMode="auto">
            <a:xfrm>
              <a:off x="2968611" y="2857507"/>
              <a:ext cx="5400675" cy="3201997"/>
              <a:chOff x="2203" y="2251"/>
              <a:chExt cx="3402" cy="2017"/>
            </a:xfrm>
          </p:grpSpPr>
          <p:grpSp>
            <p:nvGrpSpPr>
              <p:cNvPr id="5" name="Group 41"/>
              <p:cNvGrpSpPr>
                <a:grpSpLocks/>
              </p:cNvGrpSpPr>
              <p:nvPr/>
            </p:nvGrpSpPr>
            <p:grpSpPr bwMode="auto">
              <a:xfrm>
                <a:off x="2203" y="2251"/>
                <a:ext cx="3402" cy="2017"/>
                <a:chOff x="1573" y="890"/>
                <a:chExt cx="3860" cy="2707"/>
              </a:xfrm>
            </p:grpSpPr>
            <p:pic>
              <p:nvPicPr>
                <p:cNvPr id="14" name="Picture 4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CCFFFF"/>
                    </a:clrFrom>
                    <a:clrTo>
                      <a:srgbClr val="CC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73" y="890"/>
                  <a:ext cx="3860" cy="2707"/>
                </a:xfrm>
                <a:prstGeom prst="rect">
                  <a:avLst/>
                </a:prstGeom>
                <a:solidFill>
                  <a:srgbClr val="FFFFFF"/>
                </a:solidFill>
                <a:ln w="6350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1" name="Picture 14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74" y="3366"/>
                  <a:ext cx="1259" cy="231"/>
                </a:xfrm>
                <a:prstGeom prst="rect">
                  <a:avLst/>
                </a:prstGeom>
                <a:noFill/>
                <a:ln w="6350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2" name="Text Box 38"/>
              <p:cNvSpPr txBox="1">
                <a:spLocks noChangeArrowheads="1"/>
              </p:cNvSpPr>
              <p:nvPr/>
            </p:nvSpPr>
            <p:spPr bwMode="auto">
              <a:xfrm>
                <a:off x="3881" y="4027"/>
                <a:ext cx="1666" cy="213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kumimoji="1" lang="en-US" altLang="zh-CN" sz="1600" b="0" dirty="0">
                    <a:latin typeface="Arial"/>
                    <a:ea typeface="宋体" charset="-122"/>
                    <a:cs typeface="Arial"/>
                  </a:rPr>
                  <a:t>(</a:t>
                </a:r>
                <a:r>
                  <a:rPr kumimoji="1" lang="en-US" altLang="zh-CN" sz="1600" b="0" dirty="0" err="1">
                    <a:latin typeface="Arial"/>
                    <a:ea typeface="宋体" charset="-122"/>
                    <a:cs typeface="Arial"/>
                  </a:rPr>
                  <a:t>Nyblade</a:t>
                </a:r>
                <a:r>
                  <a:rPr kumimoji="1" lang="en-US" altLang="zh-CN" sz="1600" b="0" dirty="0">
                    <a:latin typeface="Arial"/>
                    <a:ea typeface="宋体" charset="-122"/>
                    <a:cs typeface="Arial"/>
                  </a:rPr>
                  <a:t>, Nature, </a:t>
                </a:r>
                <a:r>
                  <a:rPr kumimoji="1" lang="en-US" altLang="zh-CN" sz="1600" b="0" dirty="0" smtClean="0">
                    <a:latin typeface="Arial"/>
                    <a:ea typeface="宋体" charset="-122"/>
                    <a:cs typeface="Arial"/>
                  </a:rPr>
                  <a:t>2001)</a:t>
                </a:r>
                <a:endParaRPr kumimoji="1" lang="en-US" altLang="zh-CN" sz="1600" b="0" dirty="0">
                  <a:latin typeface="Arial"/>
                  <a:ea typeface="宋体" charset="-122"/>
                  <a:cs typeface="Arial"/>
                </a:endParaRPr>
              </a:p>
            </p:txBody>
          </p:sp>
        </p:grp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70"/>
          <a:stretch>
            <a:fillRect/>
          </a:stretch>
        </p:blipFill>
        <p:spPr bwMode="auto">
          <a:xfrm>
            <a:off x="179512" y="3429000"/>
            <a:ext cx="5040560" cy="293500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3" name="矩形 39"/>
          <p:cNvSpPr>
            <a:spLocks noChangeArrowheads="1"/>
          </p:cNvSpPr>
          <p:nvPr/>
        </p:nvSpPr>
        <p:spPr bwMode="auto">
          <a:xfrm>
            <a:off x="179512" y="6381328"/>
            <a:ext cx="280831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altLang="zh-CN" sz="1400" b="0" dirty="0" err="1">
                <a:solidFill>
                  <a:srgbClr val="FFFFFF"/>
                </a:solidFill>
              </a:rPr>
              <a:t>Fouch</a:t>
            </a:r>
            <a:r>
              <a:rPr lang="en-US" altLang="zh-CN" sz="1400" b="0" dirty="0">
                <a:solidFill>
                  <a:srgbClr val="FFFFFF"/>
                </a:solidFill>
              </a:rPr>
              <a:t> et al., </a:t>
            </a:r>
            <a:r>
              <a:rPr lang="en-US" altLang="zh-CN" sz="1400" b="0" dirty="0" smtClean="0">
                <a:solidFill>
                  <a:srgbClr val="FFFFFF"/>
                </a:solidFill>
              </a:rPr>
              <a:t>SAJG, 2004</a:t>
            </a:r>
            <a:endParaRPr lang="en-US" altLang="zh-CN" sz="1400" b="0" dirty="0">
              <a:solidFill>
                <a:srgbClr val="FFFFFF"/>
              </a:solidFill>
            </a:endParaRPr>
          </a:p>
        </p:txBody>
      </p:sp>
      <p:sp>
        <p:nvSpPr>
          <p:cNvPr id="26" name="圆角矩形标注 25"/>
          <p:cNvSpPr/>
          <p:nvPr/>
        </p:nvSpPr>
        <p:spPr>
          <a:xfrm>
            <a:off x="5364088" y="4797152"/>
            <a:ext cx="3456384" cy="1080120"/>
          </a:xfrm>
          <a:prstGeom prst="wedgeRoundRectCallout">
            <a:avLst>
              <a:gd name="adj1" fmla="val -101421"/>
              <a:gd name="adj2" fmla="val -67580"/>
              <a:gd name="adj3" fmla="val 16667"/>
            </a:avLst>
          </a:prstGeom>
          <a:solidFill>
            <a:srgbClr val="FFFFFF"/>
          </a:solidFill>
          <a:ln>
            <a:solidFill>
              <a:srgbClr val="2A2A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 anchorCtr="0"/>
          <a:lstStyle/>
          <a:p>
            <a:pPr>
              <a:lnSpc>
                <a:spcPct val="110000"/>
              </a:lnSpc>
              <a:defRPr/>
            </a:pPr>
            <a:r>
              <a:rPr lang="zh-CN" altLang="en-US" sz="2400" dirty="0" smtClean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古老克拉通岩石圈结构</a:t>
            </a:r>
            <a:endParaRPr lang="en-US" altLang="zh-CN" sz="2400" dirty="0" smtClean="0">
              <a:solidFill>
                <a:srgbClr val="000000"/>
              </a:solidFill>
              <a:latin typeface="黑体"/>
              <a:ea typeface="黑体"/>
              <a:cs typeface="黑体"/>
            </a:endParaRPr>
          </a:p>
          <a:p>
            <a:pPr>
              <a:lnSpc>
                <a:spcPct val="110000"/>
              </a:lnSpc>
              <a:defRPr/>
            </a:pPr>
            <a:r>
              <a:rPr lang="zh-CN" altLang="en-US" sz="2400" dirty="0" smtClean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和性质的空间变化？</a:t>
            </a:r>
            <a:endParaRPr lang="zh-CN" altLang="en-US" sz="2400" dirty="0">
              <a:solidFill>
                <a:srgbClr val="000000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36512" y="1618239"/>
            <a:ext cx="3744416" cy="1234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400" spc="30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大陆岩石圈</a:t>
            </a:r>
            <a:endParaRPr lang="en-US" altLang="zh-CN" sz="3400" spc="300" dirty="0" smtClean="0">
              <a:solidFill>
                <a:srgbClr val="FFFF7D"/>
              </a:solidFill>
              <a:latin typeface="黑体"/>
              <a:ea typeface="黑体"/>
              <a:cs typeface="黑体"/>
            </a:endParaRPr>
          </a:p>
          <a:p>
            <a:pPr>
              <a:lnSpc>
                <a:spcPct val="110000"/>
              </a:lnSpc>
            </a:pPr>
            <a:r>
              <a:rPr lang="zh-CN" altLang="en-US" sz="3400" spc="30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空间不均匀性</a:t>
            </a:r>
            <a:endParaRPr lang="zh-CN" altLang="en-US" sz="3400" spc="300" dirty="0">
              <a:solidFill>
                <a:srgbClr val="FFFF7D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35496" y="404664"/>
            <a:ext cx="3489803" cy="9272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54000" tIns="28800" rIns="54000" bIns="36000" anchor="ctr" anchorCtr="1">
            <a:spAutoFit/>
          </a:bodyPr>
          <a:lstStyle/>
          <a:p>
            <a:pPr eaLnBrk="0" hangingPunct="0"/>
            <a:r>
              <a:rPr lang="zh-CN" altLang="en-US" sz="2800" b="0" dirty="0" smtClean="0">
                <a:solidFill>
                  <a:schemeClr val="bg1"/>
                </a:solidFill>
                <a:latin typeface="华文新魏"/>
                <a:ea typeface="华文新魏"/>
                <a:cs typeface="华文新魏"/>
              </a:rPr>
              <a:t>认识大陆形成演化的基本约束</a:t>
            </a:r>
            <a:r>
              <a:rPr lang="en-US" altLang="zh-CN" sz="2800" b="0" dirty="0" smtClean="0">
                <a:solidFill>
                  <a:schemeClr val="bg1"/>
                </a:solidFill>
                <a:latin typeface="华文新魏"/>
                <a:ea typeface="华文新魏"/>
                <a:cs typeface="华文新魏"/>
              </a:rPr>
              <a:t>:</a:t>
            </a:r>
            <a:endParaRPr lang="zh-CN" altLang="en-US" sz="2800" b="0" dirty="0">
              <a:solidFill>
                <a:schemeClr val="bg1"/>
              </a:solidFill>
              <a:latin typeface="华文新魏"/>
              <a:ea typeface="华文新魏"/>
              <a:cs typeface="华文新魏"/>
              <a:sym typeface="Wingdings 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7642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 21"/>
          <p:cNvGrpSpPr>
            <a:grpSpLocks noChangeAspect="1"/>
          </p:cNvGrpSpPr>
          <p:nvPr/>
        </p:nvGrpSpPr>
        <p:grpSpPr>
          <a:xfrm>
            <a:off x="103486" y="2839613"/>
            <a:ext cx="3988714" cy="3510000"/>
            <a:chOff x="68087" y="82800"/>
            <a:chExt cx="3068243" cy="2700000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229" b="-2411"/>
            <a:stretch/>
          </p:blipFill>
          <p:spPr>
            <a:xfrm>
              <a:off x="130488" y="82800"/>
              <a:ext cx="3005842" cy="2700000"/>
            </a:xfrm>
            <a:prstGeom prst="rect">
              <a:avLst/>
            </a:prstGeom>
            <a:solidFill>
              <a:srgbClr val="FFFFFF"/>
            </a:solidFill>
            <a:ln w="38100" cmpd="dbl">
              <a:solidFill>
                <a:srgbClr val="FFFFFF"/>
              </a:solidFill>
            </a:ln>
          </p:spPr>
        </p:pic>
        <p:grpSp>
          <p:nvGrpSpPr>
            <p:cNvPr id="24" name="组 23"/>
            <p:cNvGrpSpPr>
              <a:grpSpLocks noChangeAspect="1"/>
            </p:cNvGrpSpPr>
            <p:nvPr/>
          </p:nvGrpSpPr>
          <p:grpSpPr>
            <a:xfrm>
              <a:off x="68087" y="176042"/>
              <a:ext cx="2711094" cy="2586454"/>
              <a:chOff x="197338" y="213615"/>
              <a:chExt cx="3726590" cy="3555264"/>
            </a:xfrm>
          </p:grpSpPr>
          <p:sp>
            <p:nvSpPr>
              <p:cNvPr id="25" name="Rectangle 11"/>
              <p:cNvSpPr>
                <a:spLocks noChangeArrowheads="1"/>
              </p:cNvSpPr>
              <p:nvPr/>
            </p:nvSpPr>
            <p:spPr bwMode="auto">
              <a:xfrm>
                <a:off x="197338" y="213615"/>
                <a:ext cx="1755435" cy="39051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1" hangingPunct="1">
                  <a:buClr>
                    <a:srgbClr val="CC66FF"/>
                  </a:buClr>
                  <a:buFont typeface="Wingdings" pitchFamily="2" charset="2"/>
                  <a:buNone/>
                </a:pPr>
                <a:r>
                  <a:rPr lang="zh-CN" altLang="en-US" dirty="0" smtClean="0">
                    <a:solidFill>
                      <a:srgbClr val="333333"/>
                    </a:solidFill>
                    <a:latin typeface="黑体" pitchFamily="2" charset="-122"/>
                    <a:ea typeface="黑体" pitchFamily="2" charset="-122"/>
                  </a:rPr>
                  <a:t>岩石圈厚度</a:t>
                </a:r>
                <a:endParaRPr lang="en-US" altLang="zh-CN" dirty="0">
                  <a:solidFill>
                    <a:srgbClr val="333333"/>
                  </a:solidFill>
                  <a:latin typeface="黑体" pitchFamily="2" charset="-122"/>
                  <a:ea typeface="黑体" pitchFamily="2" charset="-122"/>
                </a:endParaRPr>
              </a:p>
            </p:txBody>
          </p:sp>
          <p:grpSp>
            <p:nvGrpSpPr>
              <p:cNvPr id="26" name="组 25"/>
              <p:cNvGrpSpPr/>
              <p:nvPr/>
            </p:nvGrpSpPr>
            <p:grpSpPr>
              <a:xfrm>
                <a:off x="611560" y="3342881"/>
                <a:ext cx="3312368" cy="425998"/>
                <a:chOff x="611560" y="3356992"/>
                <a:chExt cx="3360504" cy="425998"/>
              </a:xfrm>
            </p:grpSpPr>
            <p:pic>
              <p:nvPicPr>
                <p:cNvPr id="27" name="图片 26"/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-1" r="-6338"/>
                <a:stretch/>
              </p:blipFill>
              <p:spPr>
                <a:xfrm>
                  <a:off x="611560" y="3356992"/>
                  <a:ext cx="3335194" cy="424786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  <p:pic>
              <p:nvPicPr>
                <p:cNvPr id="28" name="图片 27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7904" y="3615350"/>
                  <a:ext cx="264160" cy="16764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4" name="组 3"/>
          <p:cNvGrpSpPr/>
          <p:nvPr/>
        </p:nvGrpSpPr>
        <p:grpSpPr>
          <a:xfrm>
            <a:off x="4283968" y="3001141"/>
            <a:ext cx="4724400" cy="3452195"/>
            <a:chOff x="4283968" y="3001141"/>
            <a:chExt cx="4724400" cy="3452195"/>
          </a:xfrm>
        </p:grpSpPr>
        <p:pic>
          <p:nvPicPr>
            <p:cNvPr id="54274" name="Picture 6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2" t="3931" r="262" b="394"/>
            <a:stretch>
              <a:fillRect/>
            </a:stretch>
          </p:blipFill>
          <p:spPr bwMode="auto">
            <a:xfrm>
              <a:off x="4283968" y="3001141"/>
              <a:ext cx="4724400" cy="3157056"/>
            </a:xfrm>
            <a:prstGeom prst="rect">
              <a:avLst/>
            </a:prstGeom>
            <a:noFill/>
            <a:ln w="38100" cmpd="dbl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54276" name="Text Box 7"/>
            <p:cNvSpPr txBox="1">
              <a:spLocks noChangeArrowheads="1"/>
            </p:cNvSpPr>
            <p:nvPr/>
          </p:nvSpPr>
          <p:spPr bwMode="auto">
            <a:xfrm>
              <a:off x="5638800" y="6201541"/>
              <a:ext cx="3352800" cy="251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0" tIns="18000" rIns="36000" bIns="18000">
              <a:spAutoFit/>
            </a:bodyPr>
            <a:lstStyle/>
            <a:p>
              <a:pPr eaLnBrk="1" hangingPunct="1"/>
              <a:r>
                <a:rPr kumimoji="0" lang="en-US" altLang="zh-CN" sz="1400" b="0" dirty="0">
                  <a:solidFill>
                    <a:schemeClr val="bg1"/>
                  </a:solidFill>
                  <a:ea typeface="华文新魏" pitchFamily="2" charset="-122"/>
                  <a:cs typeface="Arial" charset="0"/>
                </a:rPr>
                <a:t>Modified from Zhao et al., PR, 2005</a:t>
              </a:r>
            </a:p>
          </p:txBody>
        </p:sp>
        <p:sp>
          <p:nvSpPr>
            <p:cNvPr id="54279" name="Text Box 6"/>
            <p:cNvSpPr txBox="1">
              <a:spLocks noChangeArrowheads="1"/>
            </p:cNvSpPr>
            <p:nvPr/>
          </p:nvSpPr>
          <p:spPr bwMode="auto">
            <a:xfrm>
              <a:off x="5085120" y="3510728"/>
              <a:ext cx="887635" cy="251795"/>
            </a:xfrm>
            <a:prstGeom prst="rect">
              <a:avLst/>
            </a:prstGeom>
            <a:solidFill>
              <a:srgbClr val="5F5F5F"/>
            </a:solidFill>
            <a:ln w="38100" cmpd="dbl" algn="ctr">
              <a:solidFill>
                <a:srgbClr val="5F5F5F"/>
              </a:solidFill>
              <a:miter lim="800000"/>
              <a:headEnd/>
              <a:tailEnd/>
            </a:ln>
          </p:spPr>
          <p:txBody>
            <a:bodyPr wrap="square" lIns="36000" tIns="18000" rIns="36000" bIns="1800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  <a:latin typeface="Arial Narrow"/>
                  <a:cs typeface="Arial Narrow"/>
                </a:rPr>
                <a:t>~1.95Ga</a:t>
              </a:r>
            </a:p>
          </p:txBody>
        </p:sp>
        <p:sp>
          <p:nvSpPr>
            <p:cNvPr id="54280" name="Text Box 19"/>
            <p:cNvSpPr txBox="1">
              <a:spLocks noChangeArrowheads="1"/>
            </p:cNvSpPr>
            <p:nvPr/>
          </p:nvSpPr>
          <p:spPr bwMode="auto">
            <a:xfrm>
              <a:off x="5988621" y="4366390"/>
              <a:ext cx="887635" cy="251795"/>
            </a:xfrm>
            <a:prstGeom prst="rect">
              <a:avLst/>
            </a:prstGeom>
            <a:solidFill>
              <a:srgbClr val="5F5F5F"/>
            </a:solidFill>
            <a:ln w="38100" cmpd="dbl" algn="ctr">
              <a:solidFill>
                <a:srgbClr val="5F5F5F"/>
              </a:solidFill>
              <a:miter lim="800000"/>
              <a:headEnd/>
              <a:tailEnd/>
            </a:ln>
          </p:spPr>
          <p:txBody>
            <a:bodyPr wrap="square" lIns="36000" tIns="18000" rIns="36000" bIns="1800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  <a:latin typeface="Arial Narrow"/>
                  <a:cs typeface="Arial Narrow"/>
                </a:rPr>
                <a:t>~1.85Ga</a:t>
              </a:r>
            </a:p>
          </p:txBody>
        </p:sp>
      </p:grpSp>
      <p:grpSp>
        <p:nvGrpSpPr>
          <p:cNvPr id="9" name="组合 26"/>
          <p:cNvGrpSpPr/>
          <p:nvPr/>
        </p:nvGrpSpPr>
        <p:grpSpPr>
          <a:xfrm>
            <a:off x="4932040" y="2423019"/>
            <a:ext cx="2971800" cy="1640730"/>
            <a:chOff x="668881" y="1732286"/>
            <a:chExt cx="2971800" cy="1640730"/>
          </a:xfrm>
        </p:grpSpPr>
        <p:cxnSp>
          <p:nvCxnSpPr>
            <p:cNvPr id="10" name="直接箭头连接符 9"/>
            <p:cNvCxnSpPr/>
            <p:nvPr/>
          </p:nvCxnSpPr>
          <p:spPr bwMode="auto">
            <a:xfrm>
              <a:off x="1979712" y="2204864"/>
              <a:ext cx="72008" cy="1008112"/>
            </a:xfrm>
            <a:prstGeom prst="straightConnector1">
              <a:avLst/>
            </a:prstGeom>
            <a:solidFill>
              <a:schemeClr val="bg1"/>
            </a:solidFill>
            <a:ln w="44450" cap="flat" cmpd="sng" algn="ctr">
              <a:solidFill>
                <a:srgbClr val="1A74E8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1" name="直接箭头连接符 10"/>
            <p:cNvCxnSpPr/>
            <p:nvPr/>
          </p:nvCxnSpPr>
          <p:spPr bwMode="auto">
            <a:xfrm>
              <a:off x="2123728" y="2204864"/>
              <a:ext cx="373953" cy="1168152"/>
            </a:xfrm>
            <a:prstGeom prst="straightConnector1">
              <a:avLst/>
            </a:prstGeom>
            <a:solidFill>
              <a:schemeClr val="bg1"/>
            </a:solidFill>
            <a:ln w="44450" cap="flat" cmpd="sng" algn="ctr">
              <a:solidFill>
                <a:srgbClr val="1A74E8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668881" y="1732286"/>
              <a:ext cx="2971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FFFF7D"/>
                  </a:solidFill>
                  <a:latin typeface="黑体" pitchFamily="2" charset="-122"/>
                  <a:ea typeface="黑体" pitchFamily="2" charset="-122"/>
                </a:rPr>
                <a:t>古元古活动构造带</a:t>
              </a:r>
              <a:endParaRPr lang="zh-CN" altLang="en-US" sz="2400" dirty="0">
                <a:solidFill>
                  <a:srgbClr val="FFFF7D"/>
                </a:solidFill>
                <a:latin typeface="黑体" pitchFamily="2" charset="-122"/>
                <a:ea typeface="黑体" pitchFamily="2" charset="-122"/>
              </a:endParaRPr>
            </a:p>
          </p:txBody>
        </p:sp>
      </p:grpSp>
      <p:grpSp>
        <p:nvGrpSpPr>
          <p:cNvPr id="19" name="组合 22"/>
          <p:cNvGrpSpPr/>
          <p:nvPr/>
        </p:nvGrpSpPr>
        <p:grpSpPr>
          <a:xfrm>
            <a:off x="4953000" y="943741"/>
            <a:ext cx="3080320" cy="1372345"/>
            <a:chOff x="813048" y="472480"/>
            <a:chExt cx="3080320" cy="1372345"/>
          </a:xfrm>
        </p:grpSpPr>
        <p:sp>
          <p:nvSpPr>
            <p:cNvPr id="20" name="矩形 19"/>
            <p:cNvSpPr/>
            <p:nvPr/>
          </p:nvSpPr>
          <p:spPr>
            <a:xfrm>
              <a:off x="813048" y="472480"/>
              <a:ext cx="308032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2400" b="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力学强度相对较弱</a:t>
              </a:r>
              <a:endParaRPr lang="en-US" altLang="zh-CN" sz="2400" b="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endParaRPr>
            </a:p>
            <a:p>
              <a:pPr algn="l"/>
              <a:r>
                <a:rPr lang="zh-CN" altLang="en-US" sz="2400" b="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  <a:sym typeface="Wingdings 3"/>
                </a:rPr>
                <a:t> 更容易被改造</a:t>
              </a:r>
              <a:endParaRPr lang="en-US" altLang="zh-CN" sz="2400" b="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endParaRPr>
            </a:p>
          </p:txBody>
        </p:sp>
        <p:sp>
          <p:nvSpPr>
            <p:cNvPr id="21" name="上箭头 20"/>
            <p:cNvSpPr/>
            <p:nvPr/>
          </p:nvSpPr>
          <p:spPr bwMode="auto">
            <a:xfrm>
              <a:off x="1835696" y="1340769"/>
              <a:ext cx="432048" cy="504056"/>
            </a:xfrm>
            <a:prstGeom prst="upArrow">
              <a:avLst/>
            </a:prstGeom>
            <a:solidFill>
              <a:srgbClr val="99CCFF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endParaRPr>
            </a:p>
          </p:txBody>
        </p:sp>
      </p:grpSp>
      <p:grpSp>
        <p:nvGrpSpPr>
          <p:cNvPr id="29" name="组 28"/>
          <p:cNvGrpSpPr/>
          <p:nvPr/>
        </p:nvGrpSpPr>
        <p:grpSpPr>
          <a:xfrm>
            <a:off x="755576" y="2047525"/>
            <a:ext cx="2088232" cy="3744416"/>
            <a:chOff x="3347864" y="764705"/>
            <a:chExt cx="2088232" cy="3744416"/>
          </a:xfrm>
        </p:grpSpPr>
        <p:grpSp>
          <p:nvGrpSpPr>
            <p:cNvPr id="30" name="组合 35"/>
            <p:cNvGrpSpPr/>
            <p:nvPr/>
          </p:nvGrpSpPr>
          <p:grpSpPr>
            <a:xfrm>
              <a:off x="3347864" y="764705"/>
              <a:ext cx="1944216" cy="1944218"/>
              <a:chOff x="5372472" y="1648611"/>
              <a:chExt cx="1944216" cy="1805343"/>
            </a:xfrm>
          </p:grpSpPr>
          <p:cxnSp>
            <p:nvCxnSpPr>
              <p:cNvPr id="33" name="直接箭头连接符 13"/>
              <p:cNvCxnSpPr/>
              <p:nvPr/>
            </p:nvCxnSpPr>
            <p:spPr>
              <a:xfrm>
                <a:off x="6236568" y="2450985"/>
                <a:ext cx="288032" cy="802374"/>
              </a:xfrm>
              <a:prstGeom prst="straightConnector1">
                <a:avLst/>
              </a:prstGeom>
              <a:ln w="31750">
                <a:solidFill>
                  <a:srgbClr val="800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箭头连接符 14"/>
              <p:cNvCxnSpPr/>
              <p:nvPr/>
            </p:nvCxnSpPr>
            <p:spPr>
              <a:xfrm>
                <a:off x="6068144" y="2116663"/>
                <a:ext cx="1032520" cy="1337291"/>
              </a:xfrm>
              <a:prstGeom prst="straightConnector1">
                <a:avLst/>
              </a:prstGeom>
              <a:ln w="31750">
                <a:solidFill>
                  <a:srgbClr val="800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圆角矩形标注 34"/>
              <p:cNvSpPr/>
              <p:nvPr/>
            </p:nvSpPr>
            <p:spPr>
              <a:xfrm>
                <a:off x="5372472" y="1648611"/>
                <a:ext cx="1944216" cy="869238"/>
              </a:xfrm>
              <a:prstGeom prst="wedgeRoundRectCallout">
                <a:avLst>
                  <a:gd name="adj1" fmla="val -21075"/>
                  <a:gd name="adj2" fmla="val 4254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tIns="0" rIns="36000" bIns="0" anchor="ctr">
                <a:noAutofit/>
              </a:bodyPr>
              <a:lstStyle/>
              <a:p>
                <a:pPr>
                  <a:defRPr/>
                </a:pPr>
                <a:r>
                  <a:rPr lang="zh-CN" altLang="en-US" sz="1800" dirty="0" smtClean="0">
                    <a:solidFill>
                      <a:schemeClr val="tx1"/>
                    </a:solidFill>
                    <a:latin typeface="黑体" pitchFamily="2" charset="-122"/>
                    <a:ea typeface="黑体" pitchFamily="2" charset="-122"/>
                    <a:cs typeface="Times New Roman" pitchFamily="18" charset="0"/>
                  </a:rPr>
                  <a:t>薄岩石圈局</a:t>
                </a:r>
                <a:r>
                  <a:rPr lang="zh-CN" altLang="en-US" dirty="0" smtClean="0">
                    <a:solidFill>
                      <a:schemeClr val="tx1"/>
                    </a:solidFill>
                    <a:latin typeface="黑体" pitchFamily="2" charset="-122"/>
                    <a:ea typeface="黑体" pitchFamily="2" charset="-122"/>
                    <a:cs typeface="Times New Roman" pitchFamily="18" charset="0"/>
                  </a:rPr>
                  <a:t>限</a:t>
                </a:r>
                <a:endParaRPr lang="en-US" altLang="zh-CN" sz="1800" dirty="0" smtClean="0">
                  <a:solidFill>
                    <a:schemeClr val="tx1"/>
                  </a:solidFill>
                  <a:latin typeface="黑体" pitchFamily="2" charset="-122"/>
                  <a:ea typeface="黑体" pitchFamily="2" charset="-122"/>
                  <a:cs typeface="Times New Roman" pitchFamily="18" charset="0"/>
                </a:endParaRPr>
              </a:p>
              <a:p>
                <a:pPr>
                  <a:defRPr/>
                </a:pPr>
                <a:r>
                  <a:rPr lang="zh-CN" altLang="en-US" sz="1800" dirty="0" smtClean="0">
                    <a:solidFill>
                      <a:schemeClr val="tx1"/>
                    </a:solidFill>
                    <a:latin typeface="黑体" pitchFamily="2" charset="-122"/>
                    <a:ea typeface="黑体" pitchFamily="2" charset="-122"/>
                    <a:cs typeface="Times New Roman" pitchFamily="18" charset="0"/>
                  </a:rPr>
                  <a:t>于新生代狭长</a:t>
                </a:r>
                <a:endParaRPr lang="en-US" altLang="zh-CN" sz="1800" dirty="0" smtClean="0">
                  <a:solidFill>
                    <a:schemeClr val="tx1"/>
                  </a:solidFill>
                  <a:latin typeface="黑体" pitchFamily="2" charset="-122"/>
                  <a:ea typeface="黑体" pitchFamily="2" charset="-122"/>
                  <a:cs typeface="Times New Roman" pitchFamily="18" charset="0"/>
                </a:endParaRPr>
              </a:p>
              <a:p>
                <a:pPr>
                  <a:defRPr/>
                </a:pPr>
                <a:r>
                  <a:rPr lang="zh-CN" altLang="en-US" sz="1800" dirty="0" smtClean="0">
                    <a:solidFill>
                      <a:schemeClr val="tx1"/>
                    </a:solidFill>
                    <a:latin typeface="黑体" pitchFamily="2" charset="-122"/>
                    <a:ea typeface="黑体" pitchFamily="2" charset="-122"/>
                    <a:cs typeface="Times New Roman" pitchFamily="18" charset="0"/>
                  </a:rPr>
                  <a:t>裂陷区和边缘</a:t>
                </a:r>
                <a:endParaRPr lang="zh-CN" altLang="en-US" sz="1800" dirty="0">
                  <a:solidFill>
                    <a:schemeClr val="tx1"/>
                  </a:solidFill>
                  <a:latin typeface="黑体" pitchFamily="2" charset="-122"/>
                  <a:ea typeface="黑体" pitchFamily="2" charset="-122"/>
                  <a:cs typeface="Times New Roman" pitchFamily="18" charset="0"/>
                </a:endParaRPr>
              </a:p>
            </p:txBody>
          </p:sp>
        </p:grpSp>
        <p:cxnSp>
          <p:nvCxnSpPr>
            <p:cNvPr id="31" name="直接箭头连接符 13"/>
            <p:cNvCxnSpPr/>
            <p:nvPr/>
          </p:nvCxnSpPr>
          <p:spPr>
            <a:xfrm flipH="1" flipV="1">
              <a:off x="5004048" y="4077072"/>
              <a:ext cx="72008" cy="432049"/>
            </a:xfrm>
            <a:prstGeom prst="straightConnector1">
              <a:avLst/>
            </a:prstGeom>
            <a:ln w="31750">
              <a:solidFill>
                <a:srgbClr val="80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13"/>
            <p:cNvCxnSpPr/>
            <p:nvPr/>
          </p:nvCxnSpPr>
          <p:spPr>
            <a:xfrm>
              <a:off x="4572000" y="1700809"/>
              <a:ext cx="864096" cy="576063"/>
            </a:xfrm>
            <a:prstGeom prst="straightConnector1">
              <a:avLst/>
            </a:prstGeom>
            <a:ln w="31750">
              <a:solidFill>
                <a:srgbClr val="80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539552" y="301178"/>
            <a:ext cx="4536504" cy="13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3600" dirty="0" smtClean="0">
                <a:solidFill>
                  <a:srgbClr val="FFFF66"/>
                </a:solidFill>
                <a:latin typeface="黑体"/>
                <a:ea typeface="黑体"/>
                <a:cs typeface="黑体"/>
              </a:rPr>
              <a:t>横向不均匀性</a:t>
            </a:r>
            <a:r>
              <a:rPr lang="en-US" altLang="zh-CN" sz="3600" dirty="0" smtClean="0">
                <a:solidFill>
                  <a:srgbClr val="FFFF66"/>
                </a:solidFill>
                <a:latin typeface="黑体"/>
                <a:ea typeface="黑体"/>
                <a:cs typeface="黑体"/>
              </a:rPr>
              <a:t>:</a:t>
            </a:r>
          </a:p>
          <a:p>
            <a:pPr algn="l">
              <a:spcBef>
                <a:spcPts val="1200"/>
              </a:spcBef>
            </a:pPr>
            <a:r>
              <a:rPr lang="zh-CN" altLang="en-US" sz="32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华北克拉通中</a:t>
            </a:r>
            <a:r>
              <a:rPr lang="en-US" altLang="zh-CN" sz="3200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-</a:t>
            </a:r>
            <a:r>
              <a:rPr lang="zh-CN" altLang="en-US" sz="32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西部</a:t>
            </a:r>
            <a:endParaRPr lang="en-US" altLang="zh-CN" sz="3200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6907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1"/>
          <p:cNvGrpSpPr>
            <a:grpSpLocks/>
          </p:cNvGrpSpPr>
          <p:nvPr/>
        </p:nvGrpSpPr>
        <p:grpSpPr bwMode="auto">
          <a:xfrm>
            <a:off x="179512" y="3441193"/>
            <a:ext cx="5317058" cy="3311751"/>
            <a:chOff x="4067944" y="184441"/>
            <a:chExt cx="4605706" cy="269037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370"/>
            <a:stretch>
              <a:fillRect/>
            </a:stretch>
          </p:blipFill>
          <p:spPr bwMode="auto">
            <a:xfrm>
              <a:off x="4067944" y="184441"/>
              <a:ext cx="4605706" cy="25151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6" name="矩形 39"/>
            <p:cNvSpPr>
              <a:spLocks noChangeArrowheads="1"/>
            </p:cNvSpPr>
            <p:nvPr/>
          </p:nvSpPr>
          <p:spPr bwMode="auto">
            <a:xfrm>
              <a:off x="4067944" y="2699791"/>
              <a:ext cx="1434608" cy="175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1400" b="0" dirty="0" err="1">
                  <a:solidFill>
                    <a:schemeClr val="bg1"/>
                  </a:solidFill>
                </a:rPr>
                <a:t>Fouch</a:t>
              </a:r>
              <a:r>
                <a:rPr lang="en-US" altLang="zh-CN" sz="1400" b="0" dirty="0">
                  <a:solidFill>
                    <a:schemeClr val="bg1"/>
                  </a:solidFill>
                </a:rPr>
                <a:t> et al., 2004</a:t>
              </a:r>
            </a:p>
          </p:txBody>
        </p:sp>
      </p:grpSp>
      <p:grpSp>
        <p:nvGrpSpPr>
          <p:cNvPr id="7" name="组合 43"/>
          <p:cNvGrpSpPr>
            <a:grpSpLocks/>
          </p:cNvGrpSpPr>
          <p:nvPr/>
        </p:nvGrpSpPr>
        <p:grpSpPr bwMode="auto">
          <a:xfrm>
            <a:off x="4453497" y="116632"/>
            <a:ext cx="4690503" cy="4297330"/>
            <a:chOff x="4572023" y="196223"/>
            <a:chExt cx="4176441" cy="3844809"/>
          </a:xfrm>
        </p:grpSpPr>
        <p:grpSp>
          <p:nvGrpSpPr>
            <p:cNvPr id="8" name="组合 13"/>
            <p:cNvGrpSpPr>
              <a:grpSpLocks/>
            </p:cNvGrpSpPr>
            <p:nvPr/>
          </p:nvGrpSpPr>
          <p:grpSpPr bwMode="auto">
            <a:xfrm>
              <a:off x="4788024" y="196223"/>
              <a:ext cx="3960440" cy="3640340"/>
              <a:chOff x="5183560" y="2932527"/>
              <a:chExt cx="3960440" cy="3640340"/>
            </a:xfrm>
          </p:grpSpPr>
          <p:grpSp>
            <p:nvGrpSpPr>
              <p:cNvPr id="13" name="组合 12"/>
              <p:cNvGrpSpPr>
                <a:grpSpLocks/>
              </p:cNvGrpSpPr>
              <p:nvPr/>
            </p:nvGrpSpPr>
            <p:grpSpPr bwMode="auto">
              <a:xfrm>
                <a:off x="5183560" y="2932527"/>
                <a:ext cx="3960440" cy="3640340"/>
                <a:chOff x="5183560" y="2932527"/>
                <a:chExt cx="3960440" cy="3640340"/>
              </a:xfrm>
            </p:grpSpPr>
            <p:pic>
              <p:nvPicPr>
                <p:cNvPr id="15" name="Picture 4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5183560" y="2932527"/>
                  <a:ext cx="3682152" cy="34030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6" name="矩形 39"/>
                <p:cNvSpPr>
                  <a:spLocks noChangeArrowheads="1"/>
                </p:cNvSpPr>
                <p:nvPr/>
              </p:nvSpPr>
              <p:spPr bwMode="auto">
                <a:xfrm>
                  <a:off x="7631255" y="6357427"/>
                  <a:ext cx="1512745" cy="215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en-US" altLang="zh-CN" sz="1400" b="0" dirty="0" err="1">
                      <a:solidFill>
                        <a:schemeClr val="bg1"/>
                      </a:solidFill>
                    </a:rPr>
                    <a:t>Artemieva</a:t>
                  </a:r>
                  <a:r>
                    <a:rPr lang="en-US" altLang="zh-CN" sz="1400" b="0" dirty="0">
                      <a:solidFill>
                        <a:schemeClr val="bg1"/>
                      </a:solidFill>
                    </a:rPr>
                    <a:t>, 2007</a:t>
                  </a:r>
                </a:p>
              </p:txBody>
            </p:sp>
          </p:grpSp>
          <p:sp>
            <p:nvSpPr>
              <p:cNvPr id="14" name="任意多边形 10"/>
              <p:cNvSpPr/>
              <p:nvPr/>
            </p:nvSpPr>
            <p:spPr>
              <a:xfrm>
                <a:off x="5264402" y="3165224"/>
                <a:ext cx="3547832" cy="2447885"/>
              </a:xfrm>
              <a:custGeom>
                <a:avLst/>
                <a:gdLst>
                  <a:gd name="connsiteX0" fmla="*/ 52387 w 3525837"/>
                  <a:gd name="connsiteY0" fmla="*/ 987425 h 2460625"/>
                  <a:gd name="connsiteX1" fmla="*/ 4762 w 3525837"/>
                  <a:gd name="connsiteY1" fmla="*/ 1273175 h 2460625"/>
                  <a:gd name="connsiteX2" fmla="*/ 80962 w 3525837"/>
                  <a:gd name="connsiteY2" fmla="*/ 1492250 h 2460625"/>
                  <a:gd name="connsiteX3" fmla="*/ 223837 w 3525837"/>
                  <a:gd name="connsiteY3" fmla="*/ 1644650 h 2460625"/>
                  <a:gd name="connsiteX4" fmla="*/ 500062 w 3525837"/>
                  <a:gd name="connsiteY4" fmla="*/ 1625600 h 2460625"/>
                  <a:gd name="connsiteX5" fmla="*/ 719137 w 3525837"/>
                  <a:gd name="connsiteY5" fmla="*/ 1720850 h 2460625"/>
                  <a:gd name="connsiteX6" fmla="*/ 928687 w 3525837"/>
                  <a:gd name="connsiteY6" fmla="*/ 1911350 h 2460625"/>
                  <a:gd name="connsiteX7" fmla="*/ 1214437 w 3525837"/>
                  <a:gd name="connsiteY7" fmla="*/ 2159000 h 2460625"/>
                  <a:gd name="connsiteX8" fmla="*/ 1414462 w 3525837"/>
                  <a:gd name="connsiteY8" fmla="*/ 2387600 h 2460625"/>
                  <a:gd name="connsiteX9" fmla="*/ 1576387 w 3525837"/>
                  <a:gd name="connsiteY9" fmla="*/ 2444750 h 2460625"/>
                  <a:gd name="connsiteX10" fmla="*/ 3233737 w 3525837"/>
                  <a:gd name="connsiteY10" fmla="*/ 2292350 h 2460625"/>
                  <a:gd name="connsiteX11" fmla="*/ 3328987 w 3525837"/>
                  <a:gd name="connsiteY11" fmla="*/ 2301875 h 2460625"/>
                  <a:gd name="connsiteX12" fmla="*/ 3471862 w 3525837"/>
                  <a:gd name="connsiteY12" fmla="*/ 2225675 h 2460625"/>
                  <a:gd name="connsiteX13" fmla="*/ 3500437 w 3525837"/>
                  <a:gd name="connsiteY13" fmla="*/ 1654175 h 2460625"/>
                  <a:gd name="connsiteX14" fmla="*/ 3471862 w 3525837"/>
                  <a:gd name="connsiteY14" fmla="*/ 1282700 h 2460625"/>
                  <a:gd name="connsiteX15" fmla="*/ 3186112 w 3525837"/>
                  <a:gd name="connsiteY15" fmla="*/ 1206500 h 2460625"/>
                  <a:gd name="connsiteX16" fmla="*/ 2928937 w 3525837"/>
                  <a:gd name="connsiteY16" fmla="*/ 1139825 h 2460625"/>
                  <a:gd name="connsiteX17" fmla="*/ 2671762 w 3525837"/>
                  <a:gd name="connsiteY17" fmla="*/ 854075 h 2460625"/>
                  <a:gd name="connsiteX18" fmla="*/ 2566987 w 3525837"/>
                  <a:gd name="connsiteY18" fmla="*/ 482600 h 2460625"/>
                  <a:gd name="connsiteX19" fmla="*/ 2519362 w 3525837"/>
                  <a:gd name="connsiteY19" fmla="*/ 434975 h 2460625"/>
                  <a:gd name="connsiteX20" fmla="*/ 2462212 w 3525837"/>
                  <a:gd name="connsiteY20" fmla="*/ 301625 h 2460625"/>
                  <a:gd name="connsiteX21" fmla="*/ 2195512 w 3525837"/>
                  <a:gd name="connsiteY21" fmla="*/ 444500 h 2460625"/>
                  <a:gd name="connsiteX22" fmla="*/ 1681162 w 3525837"/>
                  <a:gd name="connsiteY22" fmla="*/ 130175 h 2460625"/>
                  <a:gd name="connsiteX23" fmla="*/ 1528762 w 3525837"/>
                  <a:gd name="connsiteY23" fmla="*/ 6350 h 2460625"/>
                  <a:gd name="connsiteX24" fmla="*/ 928687 w 3525837"/>
                  <a:gd name="connsiteY24" fmla="*/ 92075 h 2460625"/>
                  <a:gd name="connsiteX25" fmla="*/ 604837 w 3525837"/>
                  <a:gd name="connsiteY25" fmla="*/ 282575 h 2460625"/>
                  <a:gd name="connsiteX26" fmla="*/ 566737 w 3525837"/>
                  <a:gd name="connsiteY26" fmla="*/ 454025 h 2460625"/>
                  <a:gd name="connsiteX27" fmla="*/ 452437 w 3525837"/>
                  <a:gd name="connsiteY27" fmla="*/ 663575 h 2460625"/>
                  <a:gd name="connsiteX28" fmla="*/ 223837 w 3525837"/>
                  <a:gd name="connsiteY28" fmla="*/ 825500 h 2460625"/>
                  <a:gd name="connsiteX29" fmla="*/ 52387 w 3525837"/>
                  <a:gd name="connsiteY29" fmla="*/ 987425 h 2460625"/>
                  <a:gd name="connsiteX0" fmla="*/ 52387 w 3525837"/>
                  <a:gd name="connsiteY0" fmla="*/ 987425 h 2460625"/>
                  <a:gd name="connsiteX1" fmla="*/ 4762 w 3525837"/>
                  <a:gd name="connsiteY1" fmla="*/ 1273175 h 2460625"/>
                  <a:gd name="connsiteX2" fmla="*/ 80962 w 3525837"/>
                  <a:gd name="connsiteY2" fmla="*/ 1492250 h 2460625"/>
                  <a:gd name="connsiteX3" fmla="*/ 223837 w 3525837"/>
                  <a:gd name="connsiteY3" fmla="*/ 1644650 h 2460625"/>
                  <a:gd name="connsiteX4" fmla="*/ 500062 w 3525837"/>
                  <a:gd name="connsiteY4" fmla="*/ 1625600 h 2460625"/>
                  <a:gd name="connsiteX5" fmla="*/ 719137 w 3525837"/>
                  <a:gd name="connsiteY5" fmla="*/ 1720850 h 2460625"/>
                  <a:gd name="connsiteX6" fmla="*/ 928687 w 3525837"/>
                  <a:gd name="connsiteY6" fmla="*/ 1911350 h 2460625"/>
                  <a:gd name="connsiteX7" fmla="*/ 1214437 w 3525837"/>
                  <a:gd name="connsiteY7" fmla="*/ 2159000 h 2460625"/>
                  <a:gd name="connsiteX8" fmla="*/ 1414462 w 3525837"/>
                  <a:gd name="connsiteY8" fmla="*/ 2387600 h 2460625"/>
                  <a:gd name="connsiteX9" fmla="*/ 1576387 w 3525837"/>
                  <a:gd name="connsiteY9" fmla="*/ 2444750 h 2460625"/>
                  <a:gd name="connsiteX10" fmla="*/ 3233737 w 3525837"/>
                  <a:gd name="connsiteY10" fmla="*/ 2292350 h 2460625"/>
                  <a:gd name="connsiteX11" fmla="*/ 3328987 w 3525837"/>
                  <a:gd name="connsiteY11" fmla="*/ 2301875 h 2460625"/>
                  <a:gd name="connsiteX12" fmla="*/ 3471862 w 3525837"/>
                  <a:gd name="connsiteY12" fmla="*/ 2225675 h 2460625"/>
                  <a:gd name="connsiteX13" fmla="*/ 3500437 w 3525837"/>
                  <a:gd name="connsiteY13" fmla="*/ 1654175 h 2460625"/>
                  <a:gd name="connsiteX14" fmla="*/ 3471862 w 3525837"/>
                  <a:gd name="connsiteY14" fmla="*/ 1282700 h 2460625"/>
                  <a:gd name="connsiteX15" fmla="*/ 3186112 w 3525837"/>
                  <a:gd name="connsiteY15" fmla="*/ 1206500 h 2460625"/>
                  <a:gd name="connsiteX16" fmla="*/ 2928937 w 3525837"/>
                  <a:gd name="connsiteY16" fmla="*/ 1139825 h 2460625"/>
                  <a:gd name="connsiteX17" fmla="*/ 2671762 w 3525837"/>
                  <a:gd name="connsiteY17" fmla="*/ 854075 h 2460625"/>
                  <a:gd name="connsiteX18" fmla="*/ 2566987 w 3525837"/>
                  <a:gd name="connsiteY18" fmla="*/ 482600 h 2460625"/>
                  <a:gd name="connsiteX19" fmla="*/ 2519362 w 3525837"/>
                  <a:gd name="connsiteY19" fmla="*/ 434975 h 2460625"/>
                  <a:gd name="connsiteX20" fmla="*/ 2366540 w 3525837"/>
                  <a:gd name="connsiteY20" fmla="*/ 479549 h 2460625"/>
                  <a:gd name="connsiteX21" fmla="*/ 2195512 w 3525837"/>
                  <a:gd name="connsiteY21" fmla="*/ 444500 h 2460625"/>
                  <a:gd name="connsiteX22" fmla="*/ 1681162 w 3525837"/>
                  <a:gd name="connsiteY22" fmla="*/ 130175 h 2460625"/>
                  <a:gd name="connsiteX23" fmla="*/ 1528762 w 3525837"/>
                  <a:gd name="connsiteY23" fmla="*/ 6350 h 2460625"/>
                  <a:gd name="connsiteX24" fmla="*/ 928687 w 3525837"/>
                  <a:gd name="connsiteY24" fmla="*/ 92075 h 2460625"/>
                  <a:gd name="connsiteX25" fmla="*/ 604837 w 3525837"/>
                  <a:gd name="connsiteY25" fmla="*/ 282575 h 2460625"/>
                  <a:gd name="connsiteX26" fmla="*/ 566737 w 3525837"/>
                  <a:gd name="connsiteY26" fmla="*/ 454025 h 2460625"/>
                  <a:gd name="connsiteX27" fmla="*/ 452437 w 3525837"/>
                  <a:gd name="connsiteY27" fmla="*/ 663575 h 2460625"/>
                  <a:gd name="connsiteX28" fmla="*/ 223837 w 3525837"/>
                  <a:gd name="connsiteY28" fmla="*/ 825500 h 2460625"/>
                  <a:gd name="connsiteX29" fmla="*/ 52387 w 3525837"/>
                  <a:gd name="connsiteY29" fmla="*/ 987425 h 2460625"/>
                  <a:gd name="connsiteX0" fmla="*/ 52387 w 3525837"/>
                  <a:gd name="connsiteY0" fmla="*/ 987425 h 2460625"/>
                  <a:gd name="connsiteX1" fmla="*/ 4762 w 3525837"/>
                  <a:gd name="connsiteY1" fmla="*/ 1273175 h 2460625"/>
                  <a:gd name="connsiteX2" fmla="*/ 80962 w 3525837"/>
                  <a:gd name="connsiteY2" fmla="*/ 1492250 h 2460625"/>
                  <a:gd name="connsiteX3" fmla="*/ 223837 w 3525837"/>
                  <a:gd name="connsiteY3" fmla="*/ 1644650 h 2460625"/>
                  <a:gd name="connsiteX4" fmla="*/ 500062 w 3525837"/>
                  <a:gd name="connsiteY4" fmla="*/ 1625600 h 2460625"/>
                  <a:gd name="connsiteX5" fmla="*/ 719137 w 3525837"/>
                  <a:gd name="connsiteY5" fmla="*/ 1720850 h 2460625"/>
                  <a:gd name="connsiteX6" fmla="*/ 928687 w 3525837"/>
                  <a:gd name="connsiteY6" fmla="*/ 1911350 h 2460625"/>
                  <a:gd name="connsiteX7" fmla="*/ 1214437 w 3525837"/>
                  <a:gd name="connsiteY7" fmla="*/ 2159000 h 2460625"/>
                  <a:gd name="connsiteX8" fmla="*/ 1414462 w 3525837"/>
                  <a:gd name="connsiteY8" fmla="*/ 2387600 h 2460625"/>
                  <a:gd name="connsiteX9" fmla="*/ 1576387 w 3525837"/>
                  <a:gd name="connsiteY9" fmla="*/ 2444750 h 2460625"/>
                  <a:gd name="connsiteX10" fmla="*/ 3233737 w 3525837"/>
                  <a:gd name="connsiteY10" fmla="*/ 2292350 h 2460625"/>
                  <a:gd name="connsiteX11" fmla="*/ 3328987 w 3525837"/>
                  <a:gd name="connsiteY11" fmla="*/ 2301875 h 2460625"/>
                  <a:gd name="connsiteX12" fmla="*/ 3471862 w 3525837"/>
                  <a:gd name="connsiteY12" fmla="*/ 2225675 h 2460625"/>
                  <a:gd name="connsiteX13" fmla="*/ 3500437 w 3525837"/>
                  <a:gd name="connsiteY13" fmla="*/ 1654175 h 2460625"/>
                  <a:gd name="connsiteX14" fmla="*/ 3471862 w 3525837"/>
                  <a:gd name="connsiteY14" fmla="*/ 1282700 h 2460625"/>
                  <a:gd name="connsiteX15" fmla="*/ 3186112 w 3525837"/>
                  <a:gd name="connsiteY15" fmla="*/ 1206500 h 2460625"/>
                  <a:gd name="connsiteX16" fmla="*/ 2928937 w 3525837"/>
                  <a:gd name="connsiteY16" fmla="*/ 1139825 h 2460625"/>
                  <a:gd name="connsiteX17" fmla="*/ 2671762 w 3525837"/>
                  <a:gd name="connsiteY17" fmla="*/ 854075 h 2460625"/>
                  <a:gd name="connsiteX18" fmla="*/ 2582564 w 3525837"/>
                  <a:gd name="connsiteY18" fmla="*/ 623565 h 2460625"/>
                  <a:gd name="connsiteX19" fmla="*/ 2566987 w 3525837"/>
                  <a:gd name="connsiteY19" fmla="*/ 482600 h 2460625"/>
                  <a:gd name="connsiteX20" fmla="*/ 2519362 w 3525837"/>
                  <a:gd name="connsiteY20" fmla="*/ 434975 h 2460625"/>
                  <a:gd name="connsiteX21" fmla="*/ 2366540 w 3525837"/>
                  <a:gd name="connsiteY21" fmla="*/ 479549 h 2460625"/>
                  <a:gd name="connsiteX22" fmla="*/ 2195512 w 3525837"/>
                  <a:gd name="connsiteY22" fmla="*/ 444500 h 2460625"/>
                  <a:gd name="connsiteX23" fmla="*/ 1681162 w 3525837"/>
                  <a:gd name="connsiteY23" fmla="*/ 130175 h 2460625"/>
                  <a:gd name="connsiteX24" fmla="*/ 1528762 w 3525837"/>
                  <a:gd name="connsiteY24" fmla="*/ 6350 h 2460625"/>
                  <a:gd name="connsiteX25" fmla="*/ 928687 w 3525837"/>
                  <a:gd name="connsiteY25" fmla="*/ 92075 h 2460625"/>
                  <a:gd name="connsiteX26" fmla="*/ 604837 w 3525837"/>
                  <a:gd name="connsiteY26" fmla="*/ 282575 h 2460625"/>
                  <a:gd name="connsiteX27" fmla="*/ 566737 w 3525837"/>
                  <a:gd name="connsiteY27" fmla="*/ 454025 h 2460625"/>
                  <a:gd name="connsiteX28" fmla="*/ 452437 w 3525837"/>
                  <a:gd name="connsiteY28" fmla="*/ 663575 h 2460625"/>
                  <a:gd name="connsiteX29" fmla="*/ 223837 w 3525837"/>
                  <a:gd name="connsiteY29" fmla="*/ 825500 h 2460625"/>
                  <a:gd name="connsiteX30" fmla="*/ 52387 w 3525837"/>
                  <a:gd name="connsiteY30" fmla="*/ 987425 h 2460625"/>
                  <a:gd name="connsiteX0" fmla="*/ 52387 w 3525837"/>
                  <a:gd name="connsiteY0" fmla="*/ 987425 h 2460625"/>
                  <a:gd name="connsiteX1" fmla="*/ 4762 w 3525837"/>
                  <a:gd name="connsiteY1" fmla="*/ 1273175 h 2460625"/>
                  <a:gd name="connsiteX2" fmla="*/ 80962 w 3525837"/>
                  <a:gd name="connsiteY2" fmla="*/ 1492250 h 2460625"/>
                  <a:gd name="connsiteX3" fmla="*/ 223837 w 3525837"/>
                  <a:gd name="connsiteY3" fmla="*/ 1644650 h 2460625"/>
                  <a:gd name="connsiteX4" fmla="*/ 500062 w 3525837"/>
                  <a:gd name="connsiteY4" fmla="*/ 1625600 h 2460625"/>
                  <a:gd name="connsiteX5" fmla="*/ 719137 w 3525837"/>
                  <a:gd name="connsiteY5" fmla="*/ 1720850 h 2460625"/>
                  <a:gd name="connsiteX6" fmla="*/ 928687 w 3525837"/>
                  <a:gd name="connsiteY6" fmla="*/ 1911350 h 2460625"/>
                  <a:gd name="connsiteX7" fmla="*/ 1214437 w 3525837"/>
                  <a:gd name="connsiteY7" fmla="*/ 2159000 h 2460625"/>
                  <a:gd name="connsiteX8" fmla="*/ 1414462 w 3525837"/>
                  <a:gd name="connsiteY8" fmla="*/ 2387600 h 2460625"/>
                  <a:gd name="connsiteX9" fmla="*/ 1576387 w 3525837"/>
                  <a:gd name="connsiteY9" fmla="*/ 2444750 h 2460625"/>
                  <a:gd name="connsiteX10" fmla="*/ 3233737 w 3525837"/>
                  <a:gd name="connsiteY10" fmla="*/ 2292350 h 2460625"/>
                  <a:gd name="connsiteX11" fmla="*/ 3328987 w 3525837"/>
                  <a:gd name="connsiteY11" fmla="*/ 2301875 h 2460625"/>
                  <a:gd name="connsiteX12" fmla="*/ 3471862 w 3525837"/>
                  <a:gd name="connsiteY12" fmla="*/ 2225675 h 2460625"/>
                  <a:gd name="connsiteX13" fmla="*/ 3500437 w 3525837"/>
                  <a:gd name="connsiteY13" fmla="*/ 1654175 h 2460625"/>
                  <a:gd name="connsiteX14" fmla="*/ 3471862 w 3525837"/>
                  <a:gd name="connsiteY14" fmla="*/ 1282700 h 2460625"/>
                  <a:gd name="connsiteX15" fmla="*/ 3186112 w 3525837"/>
                  <a:gd name="connsiteY15" fmla="*/ 1206500 h 2460625"/>
                  <a:gd name="connsiteX16" fmla="*/ 2928937 w 3525837"/>
                  <a:gd name="connsiteY16" fmla="*/ 1139825 h 2460625"/>
                  <a:gd name="connsiteX17" fmla="*/ 2671762 w 3525837"/>
                  <a:gd name="connsiteY17" fmla="*/ 854075 h 2460625"/>
                  <a:gd name="connsiteX18" fmla="*/ 2582564 w 3525837"/>
                  <a:gd name="connsiteY18" fmla="*/ 623565 h 2460625"/>
                  <a:gd name="connsiteX19" fmla="*/ 2566987 w 3525837"/>
                  <a:gd name="connsiteY19" fmla="*/ 482600 h 2460625"/>
                  <a:gd name="connsiteX20" fmla="*/ 2438548 w 3525837"/>
                  <a:gd name="connsiteY20" fmla="*/ 479549 h 2460625"/>
                  <a:gd name="connsiteX21" fmla="*/ 2366540 w 3525837"/>
                  <a:gd name="connsiteY21" fmla="*/ 479549 h 2460625"/>
                  <a:gd name="connsiteX22" fmla="*/ 2195512 w 3525837"/>
                  <a:gd name="connsiteY22" fmla="*/ 444500 h 2460625"/>
                  <a:gd name="connsiteX23" fmla="*/ 1681162 w 3525837"/>
                  <a:gd name="connsiteY23" fmla="*/ 130175 h 2460625"/>
                  <a:gd name="connsiteX24" fmla="*/ 1528762 w 3525837"/>
                  <a:gd name="connsiteY24" fmla="*/ 6350 h 2460625"/>
                  <a:gd name="connsiteX25" fmla="*/ 928687 w 3525837"/>
                  <a:gd name="connsiteY25" fmla="*/ 92075 h 2460625"/>
                  <a:gd name="connsiteX26" fmla="*/ 604837 w 3525837"/>
                  <a:gd name="connsiteY26" fmla="*/ 282575 h 2460625"/>
                  <a:gd name="connsiteX27" fmla="*/ 566737 w 3525837"/>
                  <a:gd name="connsiteY27" fmla="*/ 454025 h 2460625"/>
                  <a:gd name="connsiteX28" fmla="*/ 452437 w 3525837"/>
                  <a:gd name="connsiteY28" fmla="*/ 663575 h 2460625"/>
                  <a:gd name="connsiteX29" fmla="*/ 223837 w 3525837"/>
                  <a:gd name="connsiteY29" fmla="*/ 825500 h 2460625"/>
                  <a:gd name="connsiteX30" fmla="*/ 52387 w 3525837"/>
                  <a:gd name="connsiteY30" fmla="*/ 987425 h 2460625"/>
                  <a:gd name="connsiteX0" fmla="*/ 52387 w 3525837"/>
                  <a:gd name="connsiteY0" fmla="*/ 987425 h 2460625"/>
                  <a:gd name="connsiteX1" fmla="*/ 4762 w 3525837"/>
                  <a:gd name="connsiteY1" fmla="*/ 1273175 h 2460625"/>
                  <a:gd name="connsiteX2" fmla="*/ 80962 w 3525837"/>
                  <a:gd name="connsiteY2" fmla="*/ 1492250 h 2460625"/>
                  <a:gd name="connsiteX3" fmla="*/ 223837 w 3525837"/>
                  <a:gd name="connsiteY3" fmla="*/ 1644650 h 2460625"/>
                  <a:gd name="connsiteX4" fmla="*/ 500062 w 3525837"/>
                  <a:gd name="connsiteY4" fmla="*/ 1625600 h 2460625"/>
                  <a:gd name="connsiteX5" fmla="*/ 719137 w 3525837"/>
                  <a:gd name="connsiteY5" fmla="*/ 1720850 h 2460625"/>
                  <a:gd name="connsiteX6" fmla="*/ 928687 w 3525837"/>
                  <a:gd name="connsiteY6" fmla="*/ 1911350 h 2460625"/>
                  <a:gd name="connsiteX7" fmla="*/ 1214437 w 3525837"/>
                  <a:gd name="connsiteY7" fmla="*/ 2159000 h 2460625"/>
                  <a:gd name="connsiteX8" fmla="*/ 1414462 w 3525837"/>
                  <a:gd name="connsiteY8" fmla="*/ 2387600 h 2460625"/>
                  <a:gd name="connsiteX9" fmla="*/ 1576387 w 3525837"/>
                  <a:gd name="connsiteY9" fmla="*/ 2444750 h 2460625"/>
                  <a:gd name="connsiteX10" fmla="*/ 3233737 w 3525837"/>
                  <a:gd name="connsiteY10" fmla="*/ 2292350 h 2460625"/>
                  <a:gd name="connsiteX11" fmla="*/ 3328987 w 3525837"/>
                  <a:gd name="connsiteY11" fmla="*/ 2301875 h 2460625"/>
                  <a:gd name="connsiteX12" fmla="*/ 3471862 w 3525837"/>
                  <a:gd name="connsiteY12" fmla="*/ 2225675 h 2460625"/>
                  <a:gd name="connsiteX13" fmla="*/ 3500437 w 3525837"/>
                  <a:gd name="connsiteY13" fmla="*/ 1654175 h 2460625"/>
                  <a:gd name="connsiteX14" fmla="*/ 3471862 w 3525837"/>
                  <a:gd name="connsiteY14" fmla="*/ 1282700 h 2460625"/>
                  <a:gd name="connsiteX15" fmla="*/ 3186112 w 3525837"/>
                  <a:gd name="connsiteY15" fmla="*/ 1206500 h 2460625"/>
                  <a:gd name="connsiteX16" fmla="*/ 2928937 w 3525837"/>
                  <a:gd name="connsiteY16" fmla="*/ 1139825 h 2460625"/>
                  <a:gd name="connsiteX17" fmla="*/ 2726580 w 3525837"/>
                  <a:gd name="connsiteY17" fmla="*/ 983605 h 2460625"/>
                  <a:gd name="connsiteX18" fmla="*/ 2582564 w 3525837"/>
                  <a:gd name="connsiteY18" fmla="*/ 623565 h 2460625"/>
                  <a:gd name="connsiteX19" fmla="*/ 2566987 w 3525837"/>
                  <a:gd name="connsiteY19" fmla="*/ 482600 h 2460625"/>
                  <a:gd name="connsiteX20" fmla="*/ 2438548 w 3525837"/>
                  <a:gd name="connsiteY20" fmla="*/ 479549 h 2460625"/>
                  <a:gd name="connsiteX21" fmla="*/ 2366540 w 3525837"/>
                  <a:gd name="connsiteY21" fmla="*/ 479549 h 2460625"/>
                  <a:gd name="connsiteX22" fmla="*/ 2195512 w 3525837"/>
                  <a:gd name="connsiteY22" fmla="*/ 444500 h 2460625"/>
                  <a:gd name="connsiteX23" fmla="*/ 1681162 w 3525837"/>
                  <a:gd name="connsiteY23" fmla="*/ 130175 h 2460625"/>
                  <a:gd name="connsiteX24" fmla="*/ 1528762 w 3525837"/>
                  <a:gd name="connsiteY24" fmla="*/ 6350 h 2460625"/>
                  <a:gd name="connsiteX25" fmla="*/ 928687 w 3525837"/>
                  <a:gd name="connsiteY25" fmla="*/ 92075 h 2460625"/>
                  <a:gd name="connsiteX26" fmla="*/ 604837 w 3525837"/>
                  <a:gd name="connsiteY26" fmla="*/ 282575 h 2460625"/>
                  <a:gd name="connsiteX27" fmla="*/ 566737 w 3525837"/>
                  <a:gd name="connsiteY27" fmla="*/ 454025 h 2460625"/>
                  <a:gd name="connsiteX28" fmla="*/ 452437 w 3525837"/>
                  <a:gd name="connsiteY28" fmla="*/ 663575 h 2460625"/>
                  <a:gd name="connsiteX29" fmla="*/ 223837 w 3525837"/>
                  <a:gd name="connsiteY29" fmla="*/ 825500 h 2460625"/>
                  <a:gd name="connsiteX30" fmla="*/ 52387 w 3525837"/>
                  <a:gd name="connsiteY30" fmla="*/ 987425 h 2460625"/>
                  <a:gd name="connsiteX0" fmla="*/ 52387 w 3525837"/>
                  <a:gd name="connsiteY0" fmla="*/ 987425 h 2460625"/>
                  <a:gd name="connsiteX1" fmla="*/ 4762 w 3525837"/>
                  <a:gd name="connsiteY1" fmla="*/ 1273175 h 2460625"/>
                  <a:gd name="connsiteX2" fmla="*/ 80962 w 3525837"/>
                  <a:gd name="connsiteY2" fmla="*/ 1492250 h 2460625"/>
                  <a:gd name="connsiteX3" fmla="*/ 223837 w 3525837"/>
                  <a:gd name="connsiteY3" fmla="*/ 1644650 h 2460625"/>
                  <a:gd name="connsiteX4" fmla="*/ 500062 w 3525837"/>
                  <a:gd name="connsiteY4" fmla="*/ 1625600 h 2460625"/>
                  <a:gd name="connsiteX5" fmla="*/ 719137 w 3525837"/>
                  <a:gd name="connsiteY5" fmla="*/ 1720850 h 2460625"/>
                  <a:gd name="connsiteX6" fmla="*/ 928687 w 3525837"/>
                  <a:gd name="connsiteY6" fmla="*/ 1911350 h 2460625"/>
                  <a:gd name="connsiteX7" fmla="*/ 1214437 w 3525837"/>
                  <a:gd name="connsiteY7" fmla="*/ 2159000 h 2460625"/>
                  <a:gd name="connsiteX8" fmla="*/ 1414462 w 3525837"/>
                  <a:gd name="connsiteY8" fmla="*/ 2387600 h 2460625"/>
                  <a:gd name="connsiteX9" fmla="*/ 1576387 w 3525837"/>
                  <a:gd name="connsiteY9" fmla="*/ 2444750 h 2460625"/>
                  <a:gd name="connsiteX10" fmla="*/ 3233737 w 3525837"/>
                  <a:gd name="connsiteY10" fmla="*/ 2292350 h 2460625"/>
                  <a:gd name="connsiteX11" fmla="*/ 3328987 w 3525837"/>
                  <a:gd name="connsiteY11" fmla="*/ 2301875 h 2460625"/>
                  <a:gd name="connsiteX12" fmla="*/ 3471862 w 3525837"/>
                  <a:gd name="connsiteY12" fmla="*/ 2225675 h 2460625"/>
                  <a:gd name="connsiteX13" fmla="*/ 3500437 w 3525837"/>
                  <a:gd name="connsiteY13" fmla="*/ 1654175 h 2460625"/>
                  <a:gd name="connsiteX14" fmla="*/ 3471862 w 3525837"/>
                  <a:gd name="connsiteY14" fmla="*/ 1282700 h 2460625"/>
                  <a:gd name="connsiteX15" fmla="*/ 3186112 w 3525837"/>
                  <a:gd name="connsiteY15" fmla="*/ 1206500 h 2460625"/>
                  <a:gd name="connsiteX16" fmla="*/ 2928937 w 3525837"/>
                  <a:gd name="connsiteY16" fmla="*/ 1139825 h 2460625"/>
                  <a:gd name="connsiteX17" fmla="*/ 2726580 w 3525837"/>
                  <a:gd name="connsiteY17" fmla="*/ 983605 h 2460625"/>
                  <a:gd name="connsiteX18" fmla="*/ 2582564 w 3525837"/>
                  <a:gd name="connsiteY18" fmla="*/ 767581 h 2460625"/>
                  <a:gd name="connsiteX19" fmla="*/ 2566987 w 3525837"/>
                  <a:gd name="connsiteY19" fmla="*/ 482600 h 2460625"/>
                  <a:gd name="connsiteX20" fmla="*/ 2438548 w 3525837"/>
                  <a:gd name="connsiteY20" fmla="*/ 479549 h 2460625"/>
                  <a:gd name="connsiteX21" fmla="*/ 2366540 w 3525837"/>
                  <a:gd name="connsiteY21" fmla="*/ 479549 h 2460625"/>
                  <a:gd name="connsiteX22" fmla="*/ 2195512 w 3525837"/>
                  <a:gd name="connsiteY22" fmla="*/ 444500 h 2460625"/>
                  <a:gd name="connsiteX23" fmla="*/ 1681162 w 3525837"/>
                  <a:gd name="connsiteY23" fmla="*/ 130175 h 2460625"/>
                  <a:gd name="connsiteX24" fmla="*/ 1528762 w 3525837"/>
                  <a:gd name="connsiteY24" fmla="*/ 6350 h 2460625"/>
                  <a:gd name="connsiteX25" fmla="*/ 928687 w 3525837"/>
                  <a:gd name="connsiteY25" fmla="*/ 92075 h 2460625"/>
                  <a:gd name="connsiteX26" fmla="*/ 604837 w 3525837"/>
                  <a:gd name="connsiteY26" fmla="*/ 282575 h 2460625"/>
                  <a:gd name="connsiteX27" fmla="*/ 566737 w 3525837"/>
                  <a:gd name="connsiteY27" fmla="*/ 454025 h 2460625"/>
                  <a:gd name="connsiteX28" fmla="*/ 452437 w 3525837"/>
                  <a:gd name="connsiteY28" fmla="*/ 663575 h 2460625"/>
                  <a:gd name="connsiteX29" fmla="*/ 223837 w 3525837"/>
                  <a:gd name="connsiteY29" fmla="*/ 825500 h 2460625"/>
                  <a:gd name="connsiteX30" fmla="*/ 52387 w 3525837"/>
                  <a:gd name="connsiteY30" fmla="*/ 987425 h 2460625"/>
                  <a:gd name="connsiteX0" fmla="*/ 52387 w 3525837"/>
                  <a:gd name="connsiteY0" fmla="*/ 987425 h 2460625"/>
                  <a:gd name="connsiteX1" fmla="*/ 4762 w 3525837"/>
                  <a:gd name="connsiteY1" fmla="*/ 1273175 h 2460625"/>
                  <a:gd name="connsiteX2" fmla="*/ 80962 w 3525837"/>
                  <a:gd name="connsiteY2" fmla="*/ 1492250 h 2460625"/>
                  <a:gd name="connsiteX3" fmla="*/ 223837 w 3525837"/>
                  <a:gd name="connsiteY3" fmla="*/ 1644650 h 2460625"/>
                  <a:gd name="connsiteX4" fmla="*/ 500062 w 3525837"/>
                  <a:gd name="connsiteY4" fmla="*/ 1625600 h 2460625"/>
                  <a:gd name="connsiteX5" fmla="*/ 719137 w 3525837"/>
                  <a:gd name="connsiteY5" fmla="*/ 1720850 h 2460625"/>
                  <a:gd name="connsiteX6" fmla="*/ 928687 w 3525837"/>
                  <a:gd name="connsiteY6" fmla="*/ 1911350 h 2460625"/>
                  <a:gd name="connsiteX7" fmla="*/ 1214437 w 3525837"/>
                  <a:gd name="connsiteY7" fmla="*/ 2159000 h 2460625"/>
                  <a:gd name="connsiteX8" fmla="*/ 1414462 w 3525837"/>
                  <a:gd name="connsiteY8" fmla="*/ 2387600 h 2460625"/>
                  <a:gd name="connsiteX9" fmla="*/ 1576387 w 3525837"/>
                  <a:gd name="connsiteY9" fmla="*/ 2444750 h 2460625"/>
                  <a:gd name="connsiteX10" fmla="*/ 3233737 w 3525837"/>
                  <a:gd name="connsiteY10" fmla="*/ 2292350 h 2460625"/>
                  <a:gd name="connsiteX11" fmla="*/ 3328987 w 3525837"/>
                  <a:gd name="connsiteY11" fmla="*/ 2301875 h 2460625"/>
                  <a:gd name="connsiteX12" fmla="*/ 3471862 w 3525837"/>
                  <a:gd name="connsiteY12" fmla="*/ 2225675 h 2460625"/>
                  <a:gd name="connsiteX13" fmla="*/ 3500437 w 3525837"/>
                  <a:gd name="connsiteY13" fmla="*/ 1654175 h 2460625"/>
                  <a:gd name="connsiteX14" fmla="*/ 3471862 w 3525837"/>
                  <a:gd name="connsiteY14" fmla="*/ 1282700 h 2460625"/>
                  <a:gd name="connsiteX15" fmla="*/ 3186112 w 3525837"/>
                  <a:gd name="connsiteY15" fmla="*/ 1206500 h 2460625"/>
                  <a:gd name="connsiteX16" fmla="*/ 2928937 w 3525837"/>
                  <a:gd name="connsiteY16" fmla="*/ 1139825 h 2460625"/>
                  <a:gd name="connsiteX17" fmla="*/ 2726580 w 3525837"/>
                  <a:gd name="connsiteY17" fmla="*/ 983605 h 2460625"/>
                  <a:gd name="connsiteX18" fmla="*/ 2582564 w 3525837"/>
                  <a:gd name="connsiteY18" fmla="*/ 767581 h 2460625"/>
                  <a:gd name="connsiteX19" fmla="*/ 2510556 w 3525837"/>
                  <a:gd name="connsiteY19" fmla="*/ 623565 h 2460625"/>
                  <a:gd name="connsiteX20" fmla="*/ 2438548 w 3525837"/>
                  <a:gd name="connsiteY20" fmla="*/ 479549 h 2460625"/>
                  <a:gd name="connsiteX21" fmla="*/ 2366540 w 3525837"/>
                  <a:gd name="connsiteY21" fmla="*/ 479549 h 2460625"/>
                  <a:gd name="connsiteX22" fmla="*/ 2195512 w 3525837"/>
                  <a:gd name="connsiteY22" fmla="*/ 444500 h 2460625"/>
                  <a:gd name="connsiteX23" fmla="*/ 1681162 w 3525837"/>
                  <a:gd name="connsiteY23" fmla="*/ 130175 h 2460625"/>
                  <a:gd name="connsiteX24" fmla="*/ 1528762 w 3525837"/>
                  <a:gd name="connsiteY24" fmla="*/ 6350 h 2460625"/>
                  <a:gd name="connsiteX25" fmla="*/ 928687 w 3525837"/>
                  <a:gd name="connsiteY25" fmla="*/ 92075 h 2460625"/>
                  <a:gd name="connsiteX26" fmla="*/ 604837 w 3525837"/>
                  <a:gd name="connsiteY26" fmla="*/ 282575 h 2460625"/>
                  <a:gd name="connsiteX27" fmla="*/ 566737 w 3525837"/>
                  <a:gd name="connsiteY27" fmla="*/ 454025 h 2460625"/>
                  <a:gd name="connsiteX28" fmla="*/ 452437 w 3525837"/>
                  <a:gd name="connsiteY28" fmla="*/ 663575 h 2460625"/>
                  <a:gd name="connsiteX29" fmla="*/ 223837 w 3525837"/>
                  <a:gd name="connsiteY29" fmla="*/ 825500 h 2460625"/>
                  <a:gd name="connsiteX30" fmla="*/ 52387 w 3525837"/>
                  <a:gd name="connsiteY30" fmla="*/ 987425 h 2460625"/>
                  <a:gd name="connsiteX0" fmla="*/ 52387 w 3525837"/>
                  <a:gd name="connsiteY0" fmla="*/ 987425 h 2454651"/>
                  <a:gd name="connsiteX1" fmla="*/ 4762 w 3525837"/>
                  <a:gd name="connsiteY1" fmla="*/ 1273175 h 2454651"/>
                  <a:gd name="connsiteX2" fmla="*/ 80962 w 3525837"/>
                  <a:gd name="connsiteY2" fmla="*/ 1492250 h 2454651"/>
                  <a:gd name="connsiteX3" fmla="*/ 223837 w 3525837"/>
                  <a:gd name="connsiteY3" fmla="*/ 1644650 h 2454651"/>
                  <a:gd name="connsiteX4" fmla="*/ 500062 w 3525837"/>
                  <a:gd name="connsiteY4" fmla="*/ 1625600 h 2454651"/>
                  <a:gd name="connsiteX5" fmla="*/ 719137 w 3525837"/>
                  <a:gd name="connsiteY5" fmla="*/ 1720850 h 2454651"/>
                  <a:gd name="connsiteX6" fmla="*/ 928687 w 3525837"/>
                  <a:gd name="connsiteY6" fmla="*/ 1911350 h 2454651"/>
                  <a:gd name="connsiteX7" fmla="*/ 1214437 w 3525837"/>
                  <a:gd name="connsiteY7" fmla="*/ 2159000 h 2454651"/>
                  <a:gd name="connsiteX8" fmla="*/ 1286420 w 3525837"/>
                  <a:gd name="connsiteY8" fmla="*/ 2351757 h 2454651"/>
                  <a:gd name="connsiteX9" fmla="*/ 1576387 w 3525837"/>
                  <a:gd name="connsiteY9" fmla="*/ 2444750 h 2454651"/>
                  <a:gd name="connsiteX10" fmla="*/ 3233737 w 3525837"/>
                  <a:gd name="connsiteY10" fmla="*/ 2292350 h 2454651"/>
                  <a:gd name="connsiteX11" fmla="*/ 3328987 w 3525837"/>
                  <a:gd name="connsiteY11" fmla="*/ 2301875 h 2454651"/>
                  <a:gd name="connsiteX12" fmla="*/ 3471862 w 3525837"/>
                  <a:gd name="connsiteY12" fmla="*/ 2225675 h 2454651"/>
                  <a:gd name="connsiteX13" fmla="*/ 3500437 w 3525837"/>
                  <a:gd name="connsiteY13" fmla="*/ 1654175 h 2454651"/>
                  <a:gd name="connsiteX14" fmla="*/ 3471862 w 3525837"/>
                  <a:gd name="connsiteY14" fmla="*/ 1282700 h 2454651"/>
                  <a:gd name="connsiteX15" fmla="*/ 3186112 w 3525837"/>
                  <a:gd name="connsiteY15" fmla="*/ 1206500 h 2454651"/>
                  <a:gd name="connsiteX16" fmla="*/ 2928937 w 3525837"/>
                  <a:gd name="connsiteY16" fmla="*/ 1139825 h 2454651"/>
                  <a:gd name="connsiteX17" fmla="*/ 2726580 w 3525837"/>
                  <a:gd name="connsiteY17" fmla="*/ 983605 h 2454651"/>
                  <a:gd name="connsiteX18" fmla="*/ 2582564 w 3525837"/>
                  <a:gd name="connsiteY18" fmla="*/ 767581 h 2454651"/>
                  <a:gd name="connsiteX19" fmla="*/ 2510556 w 3525837"/>
                  <a:gd name="connsiteY19" fmla="*/ 623565 h 2454651"/>
                  <a:gd name="connsiteX20" fmla="*/ 2438548 w 3525837"/>
                  <a:gd name="connsiteY20" fmla="*/ 479549 h 2454651"/>
                  <a:gd name="connsiteX21" fmla="*/ 2366540 w 3525837"/>
                  <a:gd name="connsiteY21" fmla="*/ 479549 h 2454651"/>
                  <a:gd name="connsiteX22" fmla="*/ 2195512 w 3525837"/>
                  <a:gd name="connsiteY22" fmla="*/ 444500 h 2454651"/>
                  <a:gd name="connsiteX23" fmla="*/ 1681162 w 3525837"/>
                  <a:gd name="connsiteY23" fmla="*/ 130175 h 2454651"/>
                  <a:gd name="connsiteX24" fmla="*/ 1528762 w 3525837"/>
                  <a:gd name="connsiteY24" fmla="*/ 6350 h 2454651"/>
                  <a:gd name="connsiteX25" fmla="*/ 928687 w 3525837"/>
                  <a:gd name="connsiteY25" fmla="*/ 92075 h 2454651"/>
                  <a:gd name="connsiteX26" fmla="*/ 604837 w 3525837"/>
                  <a:gd name="connsiteY26" fmla="*/ 282575 h 2454651"/>
                  <a:gd name="connsiteX27" fmla="*/ 566737 w 3525837"/>
                  <a:gd name="connsiteY27" fmla="*/ 454025 h 2454651"/>
                  <a:gd name="connsiteX28" fmla="*/ 452437 w 3525837"/>
                  <a:gd name="connsiteY28" fmla="*/ 663575 h 2454651"/>
                  <a:gd name="connsiteX29" fmla="*/ 223837 w 3525837"/>
                  <a:gd name="connsiteY29" fmla="*/ 825500 h 2454651"/>
                  <a:gd name="connsiteX30" fmla="*/ 52387 w 3525837"/>
                  <a:gd name="connsiteY30" fmla="*/ 987425 h 2454651"/>
                  <a:gd name="connsiteX0" fmla="*/ 52387 w 3525837"/>
                  <a:gd name="connsiteY0" fmla="*/ 987425 h 2454651"/>
                  <a:gd name="connsiteX1" fmla="*/ 4762 w 3525837"/>
                  <a:gd name="connsiteY1" fmla="*/ 1273175 h 2454651"/>
                  <a:gd name="connsiteX2" fmla="*/ 80962 w 3525837"/>
                  <a:gd name="connsiteY2" fmla="*/ 1492250 h 2454651"/>
                  <a:gd name="connsiteX3" fmla="*/ 223837 w 3525837"/>
                  <a:gd name="connsiteY3" fmla="*/ 1644650 h 2454651"/>
                  <a:gd name="connsiteX4" fmla="*/ 500062 w 3525837"/>
                  <a:gd name="connsiteY4" fmla="*/ 1625600 h 2454651"/>
                  <a:gd name="connsiteX5" fmla="*/ 719137 w 3525837"/>
                  <a:gd name="connsiteY5" fmla="*/ 1720850 h 2454651"/>
                  <a:gd name="connsiteX6" fmla="*/ 928687 w 3525837"/>
                  <a:gd name="connsiteY6" fmla="*/ 1911350 h 2454651"/>
                  <a:gd name="connsiteX7" fmla="*/ 1214437 w 3525837"/>
                  <a:gd name="connsiteY7" fmla="*/ 2159000 h 2454651"/>
                  <a:gd name="connsiteX8" fmla="*/ 1286420 w 3525837"/>
                  <a:gd name="connsiteY8" fmla="*/ 2351757 h 2454651"/>
                  <a:gd name="connsiteX9" fmla="*/ 1576387 w 3525837"/>
                  <a:gd name="connsiteY9" fmla="*/ 2444750 h 2454651"/>
                  <a:gd name="connsiteX10" fmla="*/ 3233737 w 3525837"/>
                  <a:gd name="connsiteY10" fmla="*/ 2292350 h 2454651"/>
                  <a:gd name="connsiteX11" fmla="*/ 3328987 w 3525837"/>
                  <a:gd name="connsiteY11" fmla="*/ 2301875 h 2454651"/>
                  <a:gd name="connsiteX12" fmla="*/ 3471862 w 3525837"/>
                  <a:gd name="connsiteY12" fmla="*/ 2225675 h 2454651"/>
                  <a:gd name="connsiteX13" fmla="*/ 3500437 w 3525837"/>
                  <a:gd name="connsiteY13" fmla="*/ 1654175 h 2454651"/>
                  <a:gd name="connsiteX14" fmla="*/ 3471862 w 3525837"/>
                  <a:gd name="connsiteY14" fmla="*/ 1282700 h 2454651"/>
                  <a:gd name="connsiteX15" fmla="*/ 3186112 w 3525837"/>
                  <a:gd name="connsiteY15" fmla="*/ 1206500 h 2454651"/>
                  <a:gd name="connsiteX16" fmla="*/ 2928937 w 3525837"/>
                  <a:gd name="connsiteY16" fmla="*/ 1139825 h 2454651"/>
                  <a:gd name="connsiteX17" fmla="*/ 2726580 w 3525837"/>
                  <a:gd name="connsiteY17" fmla="*/ 983605 h 2454651"/>
                  <a:gd name="connsiteX18" fmla="*/ 2582564 w 3525837"/>
                  <a:gd name="connsiteY18" fmla="*/ 767581 h 2454651"/>
                  <a:gd name="connsiteX19" fmla="*/ 2510556 w 3525837"/>
                  <a:gd name="connsiteY19" fmla="*/ 623565 h 2454651"/>
                  <a:gd name="connsiteX20" fmla="*/ 2438548 w 3525837"/>
                  <a:gd name="connsiteY20" fmla="*/ 479549 h 2454651"/>
                  <a:gd name="connsiteX21" fmla="*/ 2366540 w 3525837"/>
                  <a:gd name="connsiteY21" fmla="*/ 479549 h 2454651"/>
                  <a:gd name="connsiteX22" fmla="*/ 2195512 w 3525837"/>
                  <a:gd name="connsiteY22" fmla="*/ 444500 h 2454651"/>
                  <a:gd name="connsiteX23" fmla="*/ 1681162 w 3525837"/>
                  <a:gd name="connsiteY23" fmla="*/ 130175 h 2454651"/>
                  <a:gd name="connsiteX24" fmla="*/ 1528762 w 3525837"/>
                  <a:gd name="connsiteY24" fmla="*/ 6350 h 2454651"/>
                  <a:gd name="connsiteX25" fmla="*/ 928687 w 3525837"/>
                  <a:gd name="connsiteY25" fmla="*/ 92075 h 2454651"/>
                  <a:gd name="connsiteX26" fmla="*/ 604837 w 3525837"/>
                  <a:gd name="connsiteY26" fmla="*/ 282575 h 2454651"/>
                  <a:gd name="connsiteX27" fmla="*/ 566737 w 3525837"/>
                  <a:gd name="connsiteY27" fmla="*/ 454025 h 2454651"/>
                  <a:gd name="connsiteX28" fmla="*/ 452437 w 3525837"/>
                  <a:gd name="connsiteY28" fmla="*/ 663575 h 2454651"/>
                  <a:gd name="connsiteX29" fmla="*/ 223837 w 3525837"/>
                  <a:gd name="connsiteY29" fmla="*/ 825500 h 2454651"/>
                  <a:gd name="connsiteX30" fmla="*/ 52387 w 3525837"/>
                  <a:gd name="connsiteY30" fmla="*/ 987425 h 2454651"/>
                  <a:gd name="connsiteX0" fmla="*/ 52387 w 3525837"/>
                  <a:gd name="connsiteY0" fmla="*/ 987425 h 2454651"/>
                  <a:gd name="connsiteX1" fmla="*/ 4762 w 3525837"/>
                  <a:gd name="connsiteY1" fmla="*/ 1273175 h 2454651"/>
                  <a:gd name="connsiteX2" fmla="*/ 80962 w 3525837"/>
                  <a:gd name="connsiteY2" fmla="*/ 1492250 h 2454651"/>
                  <a:gd name="connsiteX3" fmla="*/ 223837 w 3525837"/>
                  <a:gd name="connsiteY3" fmla="*/ 1644650 h 2454651"/>
                  <a:gd name="connsiteX4" fmla="*/ 500062 w 3525837"/>
                  <a:gd name="connsiteY4" fmla="*/ 1625600 h 2454651"/>
                  <a:gd name="connsiteX5" fmla="*/ 719137 w 3525837"/>
                  <a:gd name="connsiteY5" fmla="*/ 1720850 h 2454651"/>
                  <a:gd name="connsiteX6" fmla="*/ 928687 w 3525837"/>
                  <a:gd name="connsiteY6" fmla="*/ 1911350 h 2454651"/>
                  <a:gd name="connsiteX7" fmla="*/ 1214437 w 3525837"/>
                  <a:gd name="connsiteY7" fmla="*/ 2159000 h 2454651"/>
                  <a:gd name="connsiteX8" fmla="*/ 1358428 w 3525837"/>
                  <a:gd name="connsiteY8" fmla="*/ 2351757 h 2454651"/>
                  <a:gd name="connsiteX9" fmla="*/ 1576387 w 3525837"/>
                  <a:gd name="connsiteY9" fmla="*/ 2444750 h 2454651"/>
                  <a:gd name="connsiteX10" fmla="*/ 3233737 w 3525837"/>
                  <a:gd name="connsiteY10" fmla="*/ 2292350 h 2454651"/>
                  <a:gd name="connsiteX11" fmla="*/ 3328987 w 3525837"/>
                  <a:gd name="connsiteY11" fmla="*/ 2301875 h 2454651"/>
                  <a:gd name="connsiteX12" fmla="*/ 3471862 w 3525837"/>
                  <a:gd name="connsiteY12" fmla="*/ 2225675 h 2454651"/>
                  <a:gd name="connsiteX13" fmla="*/ 3500437 w 3525837"/>
                  <a:gd name="connsiteY13" fmla="*/ 1654175 h 2454651"/>
                  <a:gd name="connsiteX14" fmla="*/ 3471862 w 3525837"/>
                  <a:gd name="connsiteY14" fmla="*/ 1282700 h 2454651"/>
                  <a:gd name="connsiteX15" fmla="*/ 3186112 w 3525837"/>
                  <a:gd name="connsiteY15" fmla="*/ 1206500 h 2454651"/>
                  <a:gd name="connsiteX16" fmla="*/ 2928937 w 3525837"/>
                  <a:gd name="connsiteY16" fmla="*/ 1139825 h 2454651"/>
                  <a:gd name="connsiteX17" fmla="*/ 2726580 w 3525837"/>
                  <a:gd name="connsiteY17" fmla="*/ 983605 h 2454651"/>
                  <a:gd name="connsiteX18" fmla="*/ 2582564 w 3525837"/>
                  <a:gd name="connsiteY18" fmla="*/ 767581 h 2454651"/>
                  <a:gd name="connsiteX19" fmla="*/ 2510556 w 3525837"/>
                  <a:gd name="connsiteY19" fmla="*/ 623565 h 2454651"/>
                  <a:gd name="connsiteX20" fmla="*/ 2438548 w 3525837"/>
                  <a:gd name="connsiteY20" fmla="*/ 479549 h 2454651"/>
                  <a:gd name="connsiteX21" fmla="*/ 2366540 w 3525837"/>
                  <a:gd name="connsiteY21" fmla="*/ 479549 h 2454651"/>
                  <a:gd name="connsiteX22" fmla="*/ 2195512 w 3525837"/>
                  <a:gd name="connsiteY22" fmla="*/ 444500 h 2454651"/>
                  <a:gd name="connsiteX23" fmla="*/ 1681162 w 3525837"/>
                  <a:gd name="connsiteY23" fmla="*/ 130175 h 2454651"/>
                  <a:gd name="connsiteX24" fmla="*/ 1528762 w 3525837"/>
                  <a:gd name="connsiteY24" fmla="*/ 6350 h 2454651"/>
                  <a:gd name="connsiteX25" fmla="*/ 928687 w 3525837"/>
                  <a:gd name="connsiteY25" fmla="*/ 92075 h 2454651"/>
                  <a:gd name="connsiteX26" fmla="*/ 604837 w 3525837"/>
                  <a:gd name="connsiteY26" fmla="*/ 282575 h 2454651"/>
                  <a:gd name="connsiteX27" fmla="*/ 566737 w 3525837"/>
                  <a:gd name="connsiteY27" fmla="*/ 454025 h 2454651"/>
                  <a:gd name="connsiteX28" fmla="*/ 452437 w 3525837"/>
                  <a:gd name="connsiteY28" fmla="*/ 663575 h 2454651"/>
                  <a:gd name="connsiteX29" fmla="*/ 223837 w 3525837"/>
                  <a:gd name="connsiteY29" fmla="*/ 825500 h 2454651"/>
                  <a:gd name="connsiteX30" fmla="*/ 52387 w 3525837"/>
                  <a:gd name="connsiteY30" fmla="*/ 987425 h 2454651"/>
                  <a:gd name="connsiteX0" fmla="*/ 52387 w 3525837"/>
                  <a:gd name="connsiteY0" fmla="*/ 987425 h 2454651"/>
                  <a:gd name="connsiteX1" fmla="*/ 4762 w 3525837"/>
                  <a:gd name="connsiteY1" fmla="*/ 1273175 h 2454651"/>
                  <a:gd name="connsiteX2" fmla="*/ 80962 w 3525837"/>
                  <a:gd name="connsiteY2" fmla="*/ 1492250 h 2454651"/>
                  <a:gd name="connsiteX3" fmla="*/ 223837 w 3525837"/>
                  <a:gd name="connsiteY3" fmla="*/ 1644650 h 2454651"/>
                  <a:gd name="connsiteX4" fmla="*/ 500062 w 3525837"/>
                  <a:gd name="connsiteY4" fmla="*/ 1625600 h 2454651"/>
                  <a:gd name="connsiteX5" fmla="*/ 719137 w 3525837"/>
                  <a:gd name="connsiteY5" fmla="*/ 1720850 h 2454651"/>
                  <a:gd name="connsiteX6" fmla="*/ 928687 w 3525837"/>
                  <a:gd name="connsiteY6" fmla="*/ 1911350 h 2454651"/>
                  <a:gd name="connsiteX7" fmla="*/ 1214437 w 3525837"/>
                  <a:gd name="connsiteY7" fmla="*/ 2159000 h 2454651"/>
                  <a:gd name="connsiteX8" fmla="*/ 1358428 w 3525837"/>
                  <a:gd name="connsiteY8" fmla="*/ 2351757 h 2454651"/>
                  <a:gd name="connsiteX9" fmla="*/ 1576387 w 3525837"/>
                  <a:gd name="connsiteY9" fmla="*/ 2444750 h 2454651"/>
                  <a:gd name="connsiteX10" fmla="*/ 3233737 w 3525837"/>
                  <a:gd name="connsiteY10" fmla="*/ 2292350 h 2454651"/>
                  <a:gd name="connsiteX11" fmla="*/ 3328987 w 3525837"/>
                  <a:gd name="connsiteY11" fmla="*/ 2301875 h 2454651"/>
                  <a:gd name="connsiteX12" fmla="*/ 3471862 w 3525837"/>
                  <a:gd name="connsiteY12" fmla="*/ 2225675 h 2454651"/>
                  <a:gd name="connsiteX13" fmla="*/ 3500437 w 3525837"/>
                  <a:gd name="connsiteY13" fmla="*/ 1654175 h 2454651"/>
                  <a:gd name="connsiteX14" fmla="*/ 3471862 w 3525837"/>
                  <a:gd name="connsiteY14" fmla="*/ 1282700 h 2454651"/>
                  <a:gd name="connsiteX15" fmla="*/ 3186112 w 3525837"/>
                  <a:gd name="connsiteY15" fmla="*/ 1206500 h 2454651"/>
                  <a:gd name="connsiteX16" fmla="*/ 2928937 w 3525837"/>
                  <a:gd name="connsiteY16" fmla="*/ 1139825 h 2454651"/>
                  <a:gd name="connsiteX17" fmla="*/ 2726580 w 3525837"/>
                  <a:gd name="connsiteY17" fmla="*/ 983605 h 2454651"/>
                  <a:gd name="connsiteX18" fmla="*/ 2582564 w 3525837"/>
                  <a:gd name="connsiteY18" fmla="*/ 767581 h 2454651"/>
                  <a:gd name="connsiteX19" fmla="*/ 2510556 w 3525837"/>
                  <a:gd name="connsiteY19" fmla="*/ 623565 h 2454651"/>
                  <a:gd name="connsiteX20" fmla="*/ 2438548 w 3525837"/>
                  <a:gd name="connsiteY20" fmla="*/ 479549 h 2454651"/>
                  <a:gd name="connsiteX21" fmla="*/ 2366540 w 3525837"/>
                  <a:gd name="connsiteY21" fmla="*/ 479549 h 2454651"/>
                  <a:gd name="connsiteX22" fmla="*/ 2195512 w 3525837"/>
                  <a:gd name="connsiteY22" fmla="*/ 444500 h 2454651"/>
                  <a:gd name="connsiteX23" fmla="*/ 1681162 w 3525837"/>
                  <a:gd name="connsiteY23" fmla="*/ 130175 h 2454651"/>
                  <a:gd name="connsiteX24" fmla="*/ 1528762 w 3525837"/>
                  <a:gd name="connsiteY24" fmla="*/ 6350 h 2454651"/>
                  <a:gd name="connsiteX25" fmla="*/ 928687 w 3525837"/>
                  <a:gd name="connsiteY25" fmla="*/ 92075 h 2454651"/>
                  <a:gd name="connsiteX26" fmla="*/ 604837 w 3525837"/>
                  <a:gd name="connsiteY26" fmla="*/ 282575 h 2454651"/>
                  <a:gd name="connsiteX27" fmla="*/ 566737 w 3525837"/>
                  <a:gd name="connsiteY27" fmla="*/ 454025 h 2454651"/>
                  <a:gd name="connsiteX28" fmla="*/ 452437 w 3525837"/>
                  <a:gd name="connsiteY28" fmla="*/ 663575 h 2454651"/>
                  <a:gd name="connsiteX29" fmla="*/ 223837 w 3525837"/>
                  <a:gd name="connsiteY29" fmla="*/ 825500 h 2454651"/>
                  <a:gd name="connsiteX30" fmla="*/ 52387 w 3525837"/>
                  <a:gd name="connsiteY30" fmla="*/ 987425 h 2454651"/>
                  <a:gd name="connsiteX0" fmla="*/ 52387 w 3525837"/>
                  <a:gd name="connsiteY0" fmla="*/ 987425 h 2446850"/>
                  <a:gd name="connsiteX1" fmla="*/ 4762 w 3525837"/>
                  <a:gd name="connsiteY1" fmla="*/ 1273175 h 2446850"/>
                  <a:gd name="connsiteX2" fmla="*/ 80962 w 3525837"/>
                  <a:gd name="connsiteY2" fmla="*/ 1492250 h 2446850"/>
                  <a:gd name="connsiteX3" fmla="*/ 223837 w 3525837"/>
                  <a:gd name="connsiteY3" fmla="*/ 1644650 h 2446850"/>
                  <a:gd name="connsiteX4" fmla="*/ 500062 w 3525837"/>
                  <a:gd name="connsiteY4" fmla="*/ 1625600 h 2446850"/>
                  <a:gd name="connsiteX5" fmla="*/ 719137 w 3525837"/>
                  <a:gd name="connsiteY5" fmla="*/ 1720850 h 2446850"/>
                  <a:gd name="connsiteX6" fmla="*/ 928687 w 3525837"/>
                  <a:gd name="connsiteY6" fmla="*/ 1911350 h 2446850"/>
                  <a:gd name="connsiteX7" fmla="*/ 1214437 w 3525837"/>
                  <a:gd name="connsiteY7" fmla="*/ 2159000 h 2446850"/>
                  <a:gd name="connsiteX8" fmla="*/ 1286420 w 3525837"/>
                  <a:gd name="connsiteY8" fmla="*/ 2279749 h 2446850"/>
                  <a:gd name="connsiteX9" fmla="*/ 1576387 w 3525837"/>
                  <a:gd name="connsiteY9" fmla="*/ 2444750 h 2446850"/>
                  <a:gd name="connsiteX10" fmla="*/ 3233737 w 3525837"/>
                  <a:gd name="connsiteY10" fmla="*/ 2292350 h 2446850"/>
                  <a:gd name="connsiteX11" fmla="*/ 3328987 w 3525837"/>
                  <a:gd name="connsiteY11" fmla="*/ 2301875 h 2446850"/>
                  <a:gd name="connsiteX12" fmla="*/ 3471862 w 3525837"/>
                  <a:gd name="connsiteY12" fmla="*/ 2225675 h 2446850"/>
                  <a:gd name="connsiteX13" fmla="*/ 3500437 w 3525837"/>
                  <a:gd name="connsiteY13" fmla="*/ 1654175 h 2446850"/>
                  <a:gd name="connsiteX14" fmla="*/ 3471862 w 3525837"/>
                  <a:gd name="connsiteY14" fmla="*/ 1282700 h 2446850"/>
                  <a:gd name="connsiteX15" fmla="*/ 3186112 w 3525837"/>
                  <a:gd name="connsiteY15" fmla="*/ 1206500 h 2446850"/>
                  <a:gd name="connsiteX16" fmla="*/ 2928937 w 3525837"/>
                  <a:gd name="connsiteY16" fmla="*/ 1139825 h 2446850"/>
                  <a:gd name="connsiteX17" fmla="*/ 2726580 w 3525837"/>
                  <a:gd name="connsiteY17" fmla="*/ 983605 h 2446850"/>
                  <a:gd name="connsiteX18" fmla="*/ 2582564 w 3525837"/>
                  <a:gd name="connsiteY18" fmla="*/ 767581 h 2446850"/>
                  <a:gd name="connsiteX19" fmla="*/ 2510556 w 3525837"/>
                  <a:gd name="connsiteY19" fmla="*/ 623565 h 2446850"/>
                  <a:gd name="connsiteX20" fmla="*/ 2438548 w 3525837"/>
                  <a:gd name="connsiteY20" fmla="*/ 479549 h 2446850"/>
                  <a:gd name="connsiteX21" fmla="*/ 2366540 w 3525837"/>
                  <a:gd name="connsiteY21" fmla="*/ 479549 h 2446850"/>
                  <a:gd name="connsiteX22" fmla="*/ 2195512 w 3525837"/>
                  <a:gd name="connsiteY22" fmla="*/ 444500 h 2446850"/>
                  <a:gd name="connsiteX23" fmla="*/ 1681162 w 3525837"/>
                  <a:gd name="connsiteY23" fmla="*/ 130175 h 2446850"/>
                  <a:gd name="connsiteX24" fmla="*/ 1528762 w 3525837"/>
                  <a:gd name="connsiteY24" fmla="*/ 6350 h 2446850"/>
                  <a:gd name="connsiteX25" fmla="*/ 928687 w 3525837"/>
                  <a:gd name="connsiteY25" fmla="*/ 92075 h 2446850"/>
                  <a:gd name="connsiteX26" fmla="*/ 604837 w 3525837"/>
                  <a:gd name="connsiteY26" fmla="*/ 282575 h 2446850"/>
                  <a:gd name="connsiteX27" fmla="*/ 566737 w 3525837"/>
                  <a:gd name="connsiteY27" fmla="*/ 454025 h 2446850"/>
                  <a:gd name="connsiteX28" fmla="*/ 452437 w 3525837"/>
                  <a:gd name="connsiteY28" fmla="*/ 663575 h 2446850"/>
                  <a:gd name="connsiteX29" fmla="*/ 223837 w 3525837"/>
                  <a:gd name="connsiteY29" fmla="*/ 825500 h 2446850"/>
                  <a:gd name="connsiteX30" fmla="*/ 52387 w 3525837"/>
                  <a:gd name="connsiteY30" fmla="*/ 987425 h 2446850"/>
                  <a:gd name="connsiteX0" fmla="*/ 52387 w 3525837"/>
                  <a:gd name="connsiteY0" fmla="*/ 987425 h 2446850"/>
                  <a:gd name="connsiteX1" fmla="*/ 4762 w 3525837"/>
                  <a:gd name="connsiteY1" fmla="*/ 1273175 h 2446850"/>
                  <a:gd name="connsiteX2" fmla="*/ 80962 w 3525837"/>
                  <a:gd name="connsiteY2" fmla="*/ 1492250 h 2446850"/>
                  <a:gd name="connsiteX3" fmla="*/ 223837 w 3525837"/>
                  <a:gd name="connsiteY3" fmla="*/ 1644650 h 2446850"/>
                  <a:gd name="connsiteX4" fmla="*/ 500062 w 3525837"/>
                  <a:gd name="connsiteY4" fmla="*/ 1625600 h 2446850"/>
                  <a:gd name="connsiteX5" fmla="*/ 719137 w 3525837"/>
                  <a:gd name="connsiteY5" fmla="*/ 1720850 h 2446850"/>
                  <a:gd name="connsiteX6" fmla="*/ 928687 w 3525837"/>
                  <a:gd name="connsiteY6" fmla="*/ 1911350 h 2446850"/>
                  <a:gd name="connsiteX7" fmla="*/ 1214437 w 3525837"/>
                  <a:gd name="connsiteY7" fmla="*/ 2159000 h 2446850"/>
                  <a:gd name="connsiteX8" fmla="*/ 1286420 w 3525837"/>
                  <a:gd name="connsiteY8" fmla="*/ 2279749 h 2446850"/>
                  <a:gd name="connsiteX9" fmla="*/ 1576387 w 3525837"/>
                  <a:gd name="connsiteY9" fmla="*/ 2444750 h 2446850"/>
                  <a:gd name="connsiteX10" fmla="*/ 3233737 w 3525837"/>
                  <a:gd name="connsiteY10" fmla="*/ 2292350 h 2446850"/>
                  <a:gd name="connsiteX11" fmla="*/ 3328987 w 3525837"/>
                  <a:gd name="connsiteY11" fmla="*/ 2301875 h 2446850"/>
                  <a:gd name="connsiteX12" fmla="*/ 3471862 w 3525837"/>
                  <a:gd name="connsiteY12" fmla="*/ 2225675 h 2446850"/>
                  <a:gd name="connsiteX13" fmla="*/ 3500437 w 3525837"/>
                  <a:gd name="connsiteY13" fmla="*/ 1654175 h 2446850"/>
                  <a:gd name="connsiteX14" fmla="*/ 3471862 w 3525837"/>
                  <a:gd name="connsiteY14" fmla="*/ 1282700 h 2446850"/>
                  <a:gd name="connsiteX15" fmla="*/ 3186112 w 3525837"/>
                  <a:gd name="connsiteY15" fmla="*/ 1206500 h 2446850"/>
                  <a:gd name="connsiteX16" fmla="*/ 2928937 w 3525837"/>
                  <a:gd name="connsiteY16" fmla="*/ 1139825 h 2446850"/>
                  <a:gd name="connsiteX17" fmla="*/ 2726580 w 3525837"/>
                  <a:gd name="connsiteY17" fmla="*/ 983605 h 2446850"/>
                  <a:gd name="connsiteX18" fmla="*/ 2582564 w 3525837"/>
                  <a:gd name="connsiteY18" fmla="*/ 767581 h 2446850"/>
                  <a:gd name="connsiteX19" fmla="*/ 2510556 w 3525837"/>
                  <a:gd name="connsiteY19" fmla="*/ 623565 h 2446850"/>
                  <a:gd name="connsiteX20" fmla="*/ 2438548 w 3525837"/>
                  <a:gd name="connsiteY20" fmla="*/ 479549 h 2446850"/>
                  <a:gd name="connsiteX21" fmla="*/ 2366540 w 3525837"/>
                  <a:gd name="connsiteY21" fmla="*/ 479549 h 2446850"/>
                  <a:gd name="connsiteX22" fmla="*/ 2195512 w 3525837"/>
                  <a:gd name="connsiteY22" fmla="*/ 444500 h 2446850"/>
                  <a:gd name="connsiteX23" fmla="*/ 1681162 w 3525837"/>
                  <a:gd name="connsiteY23" fmla="*/ 130175 h 2446850"/>
                  <a:gd name="connsiteX24" fmla="*/ 1528762 w 3525837"/>
                  <a:gd name="connsiteY24" fmla="*/ 6350 h 2446850"/>
                  <a:gd name="connsiteX25" fmla="*/ 928687 w 3525837"/>
                  <a:gd name="connsiteY25" fmla="*/ 92075 h 2446850"/>
                  <a:gd name="connsiteX26" fmla="*/ 604837 w 3525837"/>
                  <a:gd name="connsiteY26" fmla="*/ 282575 h 2446850"/>
                  <a:gd name="connsiteX27" fmla="*/ 566737 w 3525837"/>
                  <a:gd name="connsiteY27" fmla="*/ 454025 h 2446850"/>
                  <a:gd name="connsiteX28" fmla="*/ 452437 w 3525837"/>
                  <a:gd name="connsiteY28" fmla="*/ 663575 h 2446850"/>
                  <a:gd name="connsiteX29" fmla="*/ 223837 w 3525837"/>
                  <a:gd name="connsiteY29" fmla="*/ 825500 h 2446850"/>
                  <a:gd name="connsiteX30" fmla="*/ 52387 w 3525837"/>
                  <a:gd name="connsiteY30" fmla="*/ 987425 h 2446850"/>
                  <a:gd name="connsiteX0" fmla="*/ 52387 w 3525837"/>
                  <a:gd name="connsiteY0" fmla="*/ 987425 h 2446850"/>
                  <a:gd name="connsiteX1" fmla="*/ 4762 w 3525837"/>
                  <a:gd name="connsiteY1" fmla="*/ 1273175 h 2446850"/>
                  <a:gd name="connsiteX2" fmla="*/ 80962 w 3525837"/>
                  <a:gd name="connsiteY2" fmla="*/ 1492250 h 2446850"/>
                  <a:gd name="connsiteX3" fmla="*/ 223837 w 3525837"/>
                  <a:gd name="connsiteY3" fmla="*/ 1644650 h 2446850"/>
                  <a:gd name="connsiteX4" fmla="*/ 500062 w 3525837"/>
                  <a:gd name="connsiteY4" fmla="*/ 1625600 h 2446850"/>
                  <a:gd name="connsiteX5" fmla="*/ 719137 w 3525837"/>
                  <a:gd name="connsiteY5" fmla="*/ 1720850 h 2446850"/>
                  <a:gd name="connsiteX6" fmla="*/ 928687 w 3525837"/>
                  <a:gd name="connsiteY6" fmla="*/ 1911350 h 2446850"/>
                  <a:gd name="connsiteX7" fmla="*/ 1214437 w 3525837"/>
                  <a:gd name="connsiteY7" fmla="*/ 2159000 h 2446850"/>
                  <a:gd name="connsiteX8" fmla="*/ 1286420 w 3525837"/>
                  <a:gd name="connsiteY8" fmla="*/ 2279749 h 2446850"/>
                  <a:gd name="connsiteX9" fmla="*/ 1576387 w 3525837"/>
                  <a:gd name="connsiteY9" fmla="*/ 2444750 h 2446850"/>
                  <a:gd name="connsiteX10" fmla="*/ 3233737 w 3525837"/>
                  <a:gd name="connsiteY10" fmla="*/ 2292350 h 2446850"/>
                  <a:gd name="connsiteX11" fmla="*/ 3328987 w 3525837"/>
                  <a:gd name="connsiteY11" fmla="*/ 2301875 h 2446850"/>
                  <a:gd name="connsiteX12" fmla="*/ 3471862 w 3525837"/>
                  <a:gd name="connsiteY12" fmla="*/ 2225675 h 2446850"/>
                  <a:gd name="connsiteX13" fmla="*/ 3500437 w 3525837"/>
                  <a:gd name="connsiteY13" fmla="*/ 1654175 h 2446850"/>
                  <a:gd name="connsiteX14" fmla="*/ 3471862 w 3525837"/>
                  <a:gd name="connsiteY14" fmla="*/ 1282700 h 2446850"/>
                  <a:gd name="connsiteX15" fmla="*/ 3186112 w 3525837"/>
                  <a:gd name="connsiteY15" fmla="*/ 1206500 h 2446850"/>
                  <a:gd name="connsiteX16" fmla="*/ 2928937 w 3525837"/>
                  <a:gd name="connsiteY16" fmla="*/ 1139825 h 2446850"/>
                  <a:gd name="connsiteX17" fmla="*/ 2726580 w 3525837"/>
                  <a:gd name="connsiteY17" fmla="*/ 983605 h 2446850"/>
                  <a:gd name="connsiteX18" fmla="*/ 2582564 w 3525837"/>
                  <a:gd name="connsiteY18" fmla="*/ 767581 h 2446850"/>
                  <a:gd name="connsiteX19" fmla="*/ 2510556 w 3525837"/>
                  <a:gd name="connsiteY19" fmla="*/ 623565 h 2446850"/>
                  <a:gd name="connsiteX20" fmla="*/ 2438548 w 3525837"/>
                  <a:gd name="connsiteY20" fmla="*/ 479549 h 2446850"/>
                  <a:gd name="connsiteX21" fmla="*/ 2366540 w 3525837"/>
                  <a:gd name="connsiteY21" fmla="*/ 479549 h 2446850"/>
                  <a:gd name="connsiteX22" fmla="*/ 2195512 w 3525837"/>
                  <a:gd name="connsiteY22" fmla="*/ 444500 h 2446850"/>
                  <a:gd name="connsiteX23" fmla="*/ 1681162 w 3525837"/>
                  <a:gd name="connsiteY23" fmla="*/ 130175 h 2446850"/>
                  <a:gd name="connsiteX24" fmla="*/ 1528762 w 3525837"/>
                  <a:gd name="connsiteY24" fmla="*/ 6350 h 2446850"/>
                  <a:gd name="connsiteX25" fmla="*/ 928687 w 3525837"/>
                  <a:gd name="connsiteY25" fmla="*/ 92075 h 2446850"/>
                  <a:gd name="connsiteX26" fmla="*/ 604837 w 3525837"/>
                  <a:gd name="connsiteY26" fmla="*/ 282575 h 2446850"/>
                  <a:gd name="connsiteX27" fmla="*/ 566737 w 3525837"/>
                  <a:gd name="connsiteY27" fmla="*/ 454025 h 2446850"/>
                  <a:gd name="connsiteX28" fmla="*/ 452437 w 3525837"/>
                  <a:gd name="connsiteY28" fmla="*/ 663575 h 2446850"/>
                  <a:gd name="connsiteX29" fmla="*/ 223837 w 3525837"/>
                  <a:gd name="connsiteY29" fmla="*/ 825500 h 2446850"/>
                  <a:gd name="connsiteX30" fmla="*/ 52387 w 3525837"/>
                  <a:gd name="connsiteY30" fmla="*/ 987425 h 2446850"/>
                  <a:gd name="connsiteX0" fmla="*/ 52387 w 3525837"/>
                  <a:gd name="connsiteY0" fmla="*/ 987425 h 2446850"/>
                  <a:gd name="connsiteX1" fmla="*/ 4762 w 3525837"/>
                  <a:gd name="connsiteY1" fmla="*/ 1273175 h 2446850"/>
                  <a:gd name="connsiteX2" fmla="*/ 80962 w 3525837"/>
                  <a:gd name="connsiteY2" fmla="*/ 1492250 h 2446850"/>
                  <a:gd name="connsiteX3" fmla="*/ 223837 w 3525837"/>
                  <a:gd name="connsiteY3" fmla="*/ 1644650 h 2446850"/>
                  <a:gd name="connsiteX4" fmla="*/ 500062 w 3525837"/>
                  <a:gd name="connsiteY4" fmla="*/ 1625600 h 2446850"/>
                  <a:gd name="connsiteX5" fmla="*/ 719137 w 3525837"/>
                  <a:gd name="connsiteY5" fmla="*/ 1720850 h 2446850"/>
                  <a:gd name="connsiteX6" fmla="*/ 928687 w 3525837"/>
                  <a:gd name="connsiteY6" fmla="*/ 1911350 h 2446850"/>
                  <a:gd name="connsiteX7" fmla="*/ 1214437 w 3525837"/>
                  <a:gd name="connsiteY7" fmla="*/ 2159000 h 2446850"/>
                  <a:gd name="connsiteX8" fmla="*/ 1286420 w 3525837"/>
                  <a:gd name="connsiteY8" fmla="*/ 2279749 h 2446850"/>
                  <a:gd name="connsiteX9" fmla="*/ 1576387 w 3525837"/>
                  <a:gd name="connsiteY9" fmla="*/ 2444750 h 2446850"/>
                  <a:gd name="connsiteX10" fmla="*/ 3233737 w 3525837"/>
                  <a:gd name="connsiteY10" fmla="*/ 2292350 h 2446850"/>
                  <a:gd name="connsiteX11" fmla="*/ 3328987 w 3525837"/>
                  <a:gd name="connsiteY11" fmla="*/ 2301875 h 2446850"/>
                  <a:gd name="connsiteX12" fmla="*/ 3471862 w 3525837"/>
                  <a:gd name="connsiteY12" fmla="*/ 2225675 h 2446850"/>
                  <a:gd name="connsiteX13" fmla="*/ 3500437 w 3525837"/>
                  <a:gd name="connsiteY13" fmla="*/ 1654175 h 2446850"/>
                  <a:gd name="connsiteX14" fmla="*/ 3471862 w 3525837"/>
                  <a:gd name="connsiteY14" fmla="*/ 1282700 h 2446850"/>
                  <a:gd name="connsiteX15" fmla="*/ 3186112 w 3525837"/>
                  <a:gd name="connsiteY15" fmla="*/ 1206500 h 2446850"/>
                  <a:gd name="connsiteX16" fmla="*/ 2928937 w 3525837"/>
                  <a:gd name="connsiteY16" fmla="*/ 1139825 h 2446850"/>
                  <a:gd name="connsiteX17" fmla="*/ 2726580 w 3525837"/>
                  <a:gd name="connsiteY17" fmla="*/ 983605 h 2446850"/>
                  <a:gd name="connsiteX18" fmla="*/ 2582564 w 3525837"/>
                  <a:gd name="connsiteY18" fmla="*/ 767581 h 2446850"/>
                  <a:gd name="connsiteX19" fmla="*/ 2510556 w 3525837"/>
                  <a:gd name="connsiteY19" fmla="*/ 623565 h 2446850"/>
                  <a:gd name="connsiteX20" fmla="*/ 2438548 w 3525837"/>
                  <a:gd name="connsiteY20" fmla="*/ 479549 h 2446850"/>
                  <a:gd name="connsiteX21" fmla="*/ 2366540 w 3525837"/>
                  <a:gd name="connsiteY21" fmla="*/ 479549 h 2446850"/>
                  <a:gd name="connsiteX22" fmla="*/ 2195512 w 3525837"/>
                  <a:gd name="connsiteY22" fmla="*/ 444500 h 2446850"/>
                  <a:gd name="connsiteX23" fmla="*/ 1681162 w 3525837"/>
                  <a:gd name="connsiteY23" fmla="*/ 130175 h 2446850"/>
                  <a:gd name="connsiteX24" fmla="*/ 1528762 w 3525837"/>
                  <a:gd name="connsiteY24" fmla="*/ 6350 h 2446850"/>
                  <a:gd name="connsiteX25" fmla="*/ 928687 w 3525837"/>
                  <a:gd name="connsiteY25" fmla="*/ 92075 h 2446850"/>
                  <a:gd name="connsiteX26" fmla="*/ 604837 w 3525837"/>
                  <a:gd name="connsiteY26" fmla="*/ 282575 h 2446850"/>
                  <a:gd name="connsiteX27" fmla="*/ 566737 w 3525837"/>
                  <a:gd name="connsiteY27" fmla="*/ 454025 h 2446850"/>
                  <a:gd name="connsiteX28" fmla="*/ 452437 w 3525837"/>
                  <a:gd name="connsiteY28" fmla="*/ 663575 h 2446850"/>
                  <a:gd name="connsiteX29" fmla="*/ 223837 w 3525837"/>
                  <a:gd name="connsiteY29" fmla="*/ 825500 h 2446850"/>
                  <a:gd name="connsiteX30" fmla="*/ 52387 w 3525837"/>
                  <a:gd name="connsiteY30" fmla="*/ 987425 h 2446850"/>
                  <a:gd name="connsiteX0" fmla="*/ 52387 w 3525837"/>
                  <a:gd name="connsiteY0" fmla="*/ 987425 h 2497064"/>
                  <a:gd name="connsiteX1" fmla="*/ 4762 w 3525837"/>
                  <a:gd name="connsiteY1" fmla="*/ 1273175 h 2497064"/>
                  <a:gd name="connsiteX2" fmla="*/ 80962 w 3525837"/>
                  <a:gd name="connsiteY2" fmla="*/ 1492250 h 2497064"/>
                  <a:gd name="connsiteX3" fmla="*/ 223837 w 3525837"/>
                  <a:gd name="connsiteY3" fmla="*/ 1644650 h 2497064"/>
                  <a:gd name="connsiteX4" fmla="*/ 500062 w 3525837"/>
                  <a:gd name="connsiteY4" fmla="*/ 1625600 h 2497064"/>
                  <a:gd name="connsiteX5" fmla="*/ 719137 w 3525837"/>
                  <a:gd name="connsiteY5" fmla="*/ 1720850 h 2497064"/>
                  <a:gd name="connsiteX6" fmla="*/ 928687 w 3525837"/>
                  <a:gd name="connsiteY6" fmla="*/ 1911350 h 2497064"/>
                  <a:gd name="connsiteX7" fmla="*/ 1214437 w 3525837"/>
                  <a:gd name="connsiteY7" fmla="*/ 2159000 h 2497064"/>
                  <a:gd name="connsiteX8" fmla="*/ 1358428 w 3525837"/>
                  <a:gd name="connsiteY8" fmla="*/ 2351757 h 2497064"/>
                  <a:gd name="connsiteX9" fmla="*/ 1576387 w 3525837"/>
                  <a:gd name="connsiteY9" fmla="*/ 2444750 h 2497064"/>
                  <a:gd name="connsiteX10" fmla="*/ 3233737 w 3525837"/>
                  <a:gd name="connsiteY10" fmla="*/ 2292350 h 2497064"/>
                  <a:gd name="connsiteX11" fmla="*/ 3328987 w 3525837"/>
                  <a:gd name="connsiteY11" fmla="*/ 2301875 h 2497064"/>
                  <a:gd name="connsiteX12" fmla="*/ 3471862 w 3525837"/>
                  <a:gd name="connsiteY12" fmla="*/ 2225675 h 2497064"/>
                  <a:gd name="connsiteX13" fmla="*/ 3500437 w 3525837"/>
                  <a:gd name="connsiteY13" fmla="*/ 1654175 h 2497064"/>
                  <a:gd name="connsiteX14" fmla="*/ 3471862 w 3525837"/>
                  <a:gd name="connsiteY14" fmla="*/ 1282700 h 2497064"/>
                  <a:gd name="connsiteX15" fmla="*/ 3186112 w 3525837"/>
                  <a:gd name="connsiteY15" fmla="*/ 1206500 h 2497064"/>
                  <a:gd name="connsiteX16" fmla="*/ 2928937 w 3525837"/>
                  <a:gd name="connsiteY16" fmla="*/ 1139825 h 2497064"/>
                  <a:gd name="connsiteX17" fmla="*/ 2726580 w 3525837"/>
                  <a:gd name="connsiteY17" fmla="*/ 983605 h 2497064"/>
                  <a:gd name="connsiteX18" fmla="*/ 2582564 w 3525837"/>
                  <a:gd name="connsiteY18" fmla="*/ 767581 h 2497064"/>
                  <a:gd name="connsiteX19" fmla="*/ 2510556 w 3525837"/>
                  <a:gd name="connsiteY19" fmla="*/ 623565 h 2497064"/>
                  <a:gd name="connsiteX20" fmla="*/ 2438548 w 3525837"/>
                  <a:gd name="connsiteY20" fmla="*/ 479549 h 2497064"/>
                  <a:gd name="connsiteX21" fmla="*/ 2366540 w 3525837"/>
                  <a:gd name="connsiteY21" fmla="*/ 479549 h 2497064"/>
                  <a:gd name="connsiteX22" fmla="*/ 2195512 w 3525837"/>
                  <a:gd name="connsiteY22" fmla="*/ 444500 h 2497064"/>
                  <a:gd name="connsiteX23" fmla="*/ 1681162 w 3525837"/>
                  <a:gd name="connsiteY23" fmla="*/ 130175 h 2497064"/>
                  <a:gd name="connsiteX24" fmla="*/ 1528762 w 3525837"/>
                  <a:gd name="connsiteY24" fmla="*/ 6350 h 2497064"/>
                  <a:gd name="connsiteX25" fmla="*/ 928687 w 3525837"/>
                  <a:gd name="connsiteY25" fmla="*/ 92075 h 2497064"/>
                  <a:gd name="connsiteX26" fmla="*/ 604837 w 3525837"/>
                  <a:gd name="connsiteY26" fmla="*/ 282575 h 2497064"/>
                  <a:gd name="connsiteX27" fmla="*/ 566737 w 3525837"/>
                  <a:gd name="connsiteY27" fmla="*/ 454025 h 2497064"/>
                  <a:gd name="connsiteX28" fmla="*/ 452437 w 3525837"/>
                  <a:gd name="connsiteY28" fmla="*/ 663575 h 2497064"/>
                  <a:gd name="connsiteX29" fmla="*/ 223837 w 3525837"/>
                  <a:gd name="connsiteY29" fmla="*/ 825500 h 2497064"/>
                  <a:gd name="connsiteX30" fmla="*/ 52387 w 3525837"/>
                  <a:gd name="connsiteY30" fmla="*/ 987425 h 2497064"/>
                  <a:gd name="connsiteX0" fmla="*/ 52387 w 3525837"/>
                  <a:gd name="connsiteY0" fmla="*/ 987425 h 2454651"/>
                  <a:gd name="connsiteX1" fmla="*/ 4762 w 3525837"/>
                  <a:gd name="connsiteY1" fmla="*/ 1273175 h 2454651"/>
                  <a:gd name="connsiteX2" fmla="*/ 80962 w 3525837"/>
                  <a:gd name="connsiteY2" fmla="*/ 1492250 h 2454651"/>
                  <a:gd name="connsiteX3" fmla="*/ 223837 w 3525837"/>
                  <a:gd name="connsiteY3" fmla="*/ 1644650 h 2454651"/>
                  <a:gd name="connsiteX4" fmla="*/ 500062 w 3525837"/>
                  <a:gd name="connsiteY4" fmla="*/ 1625600 h 2454651"/>
                  <a:gd name="connsiteX5" fmla="*/ 719137 w 3525837"/>
                  <a:gd name="connsiteY5" fmla="*/ 1720850 h 2454651"/>
                  <a:gd name="connsiteX6" fmla="*/ 928687 w 3525837"/>
                  <a:gd name="connsiteY6" fmla="*/ 1911350 h 2454651"/>
                  <a:gd name="connsiteX7" fmla="*/ 1214437 w 3525837"/>
                  <a:gd name="connsiteY7" fmla="*/ 2159000 h 2454651"/>
                  <a:gd name="connsiteX8" fmla="*/ 1358428 w 3525837"/>
                  <a:gd name="connsiteY8" fmla="*/ 2351757 h 2454651"/>
                  <a:gd name="connsiteX9" fmla="*/ 1576387 w 3525837"/>
                  <a:gd name="connsiteY9" fmla="*/ 2444750 h 2454651"/>
                  <a:gd name="connsiteX10" fmla="*/ 3233737 w 3525837"/>
                  <a:gd name="connsiteY10" fmla="*/ 2292350 h 2454651"/>
                  <a:gd name="connsiteX11" fmla="*/ 3328987 w 3525837"/>
                  <a:gd name="connsiteY11" fmla="*/ 2301875 h 2454651"/>
                  <a:gd name="connsiteX12" fmla="*/ 3471862 w 3525837"/>
                  <a:gd name="connsiteY12" fmla="*/ 2225675 h 2454651"/>
                  <a:gd name="connsiteX13" fmla="*/ 3500437 w 3525837"/>
                  <a:gd name="connsiteY13" fmla="*/ 1654175 h 2454651"/>
                  <a:gd name="connsiteX14" fmla="*/ 3471862 w 3525837"/>
                  <a:gd name="connsiteY14" fmla="*/ 1282700 h 2454651"/>
                  <a:gd name="connsiteX15" fmla="*/ 3186112 w 3525837"/>
                  <a:gd name="connsiteY15" fmla="*/ 1206500 h 2454651"/>
                  <a:gd name="connsiteX16" fmla="*/ 2928937 w 3525837"/>
                  <a:gd name="connsiteY16" fmla="*/ 1139825 h 2454651"/>
                  <a:gd name="connsiteX17" fmla="*/ 2726580 w 3525837"/>
                  <a:gd name="connsiteY17" fmla="*/ 983605 h 2454651"/>
                  <a:gd name="connsiteX18" fmla="*/ 2582564 w 3525837"/>
                  <a:gd name="connsiteY18" fmla="*/ 767581 h 2454651"/>
                  <a:gd name="connsiteX19" fmla="*/ 2510556 w 3525837"/>
                  <a:gd name="connsiteY19" fmla="*/ 623565 h 2454651"/>
                  <a:gd name="connsiteX20" fmla="*/ 2438548 w 3525837"/>
                  <a:gd name="connsiteY20" fmla="*/ 479549 h 2454651"/>
                  <a:gd name="connsiteX21" fmla="*/ 2366540 w 3525837"/>
                  <a:gd name="connsiteY21" fmla="*/ 479549 h 2454651"/>
                  <a:gd name="connsiteX22" fmla="*/ 2195512 w 3525837"/>
                  <a:gd name="connsiteY22" fmla="*/ 444500 h 2454651"/>
                  <a:gd name="connsiteX23" fmla="*/ 1681162 w 3525837"/>
                  <a:gd name="connsiteY23" fmla="*/ 130175 h 2454651"/>
                  <a:gd name="connsiteX24" fmla="*/ 1528762 w 3525837"/>
                  <a:gd name="connsiteY24" fmla="*/ 6350 h 2454651"/>
                  <a:gd name="connsiteX25" fmla="*/ 928687 w 3525837"/>
                  <a:gd name="connsiteY25" fmla="*/ 92075 h 2454651"/>
                  <a:gd name="connsiteX26" fmla="*/ 604837 w 3525837"/>
                  <a:gd name="connsiteY26" fmla="*/ 282575 h 2454651"/>
                  <a:gd name="connsiteX27" fmla="*/ 566737 w 3525837"/>
                  <a:gd name="connsiteY27" fmla="*/ 454025 h 2454651"/>
                  <a:gd name="connsiteX28" fmla="*/ 452437 w 3525837"/>
                  <a:gd name="connsiteY28" fmla="*/ 663575 h 2454651"/>
                  <a:gd name="connsiteX29" fmla="*/ 223837 w 3525837"/>
                  <a:gd name="connsiteY29" fmla="*/ 825500 h 2454651"/>
                  <a:gd name="connsiteX30" fmla="*/ 52387 w 3525837"/>
                  <a:gd name="connsiteY30" fmla="*/ 987425 h 2454651"/>
                  <a:gd name="connsiteX0" fmla="*/ 52387 w 3525837"/>
                  <a:gd name="connsiteY0" fmla="*/ 987425 h 2508525"/>
                  <a:gd name="connsiteX1" fmla="*/ 4762 w 3525837"/>
                  <a:gd name="connsiteY1" fmla="*/ 1273175 h 2508525"/>
                  <a:gd name="connsiteX2" fmla="*/ 80962 w 3525837"/>
                  <a:gd name="connsiteY2" fmla="*/ 1492250 h 2508525"/>
                  <a:gd name="connsiteX3" fmla="*/ 223837 w 3525837"/>
                  <a:gd name="connsiteY3" fmla="*/ 1644650 h 2508525"/>
                  <a:gd name="connsiteX4" fmla="*/ 500062 w 3525837"/>
                  <a:gd name="connsiteY4" fmla="*/ 1625600 h 2508525"/>
                  <a:gd name="connsiteX5" fmla="*/ 719137 w 3525837"/>
                  <a:gd name="connsiteY5" fmla="*/ 1720850 h 2508525"/>
                  <a:gd name="connsiteX6" fmla="*/ 928687 w 3525837"/>
                  <a:gd name="connsiteY6" fmla="*/ 1911350 h 2508525"/>
                  <a:gd name="connsiteX7" fmla="*/ 1214437 w 3525837"/>
                  <a:gd name="connsiteY7" fmla="*/ 2159000 h 2508525"/>
                  <a:gd name="connsiteX8" fmla="*/ 1286420 w 3525837"/>
                  <a:gd name="connsiteY8" fmla="*/ 2423766 h 2508525"/>
                  <a:gd name="connsiteX9" fmla="*/ 1576387 w 3525837"/>
                  <a:gd name="connsiteY9" fmla="*/ 2444750 h 2508525"/>
                  <a:gd name="connsiteX10" fmla="*/ 3233737 w 3525837"/>
                  <a:gd name="connsiteY10" fmla="*/ 2292350 h 2508525"/>
                  <a:gd name="connsiteX11" fmla="*/ 3328987 w 3525837"/>
                  <a:gd name="connsiteY11" fmla="*/ 2301875 h 2508525"/>
                  <a:gd name="connsiteX12" fmla="*/ 3471862 w 3525837"/>
                  <a:gd name="connsiteY12" fmla="*/ 2225675 h 2508525"/>
                  <a:gd name="connsiteX13" fmla="*/ 3500437 w 3525837"/>
                  <a:gd name="connsiteY13" fmla="*/ 1654175 h 2508525"/>
                  <a:gd name="connsiteX14" fmla="*/ 3471862 w 3525837"/>
                  <a:gd name="connsiteY14" fmla="*/ 1282700 h 2508525"/>
                  <a:gd name="connsiteX15" fmla="*/ 3186112 w 3525837"/>
                  <a:gd name="connsiteY15" fmla="*/ 1206500 h 2508525"/>
                  <a:gd name="connsiteX16" fmla="*/ 2928937 w 3525837"/>
                  <a:gd name="connsiteY16" fmla="*/ 1139825 h 2508525"/>
                  <a:gd name="connsiteX17" fmla="*/ 2726580 w 3525837"/>
                  <a:gd name="connsiteY17" fmla="*/ 983605 h 2508525"/>
                  <a:gd name="connsiteX18" fmla="*/ 2582564 w 3525837"/>
                  <a:gd name="connsiteY18" fmla="*/ 767581 h 2508525"/>
                  <a:gd name="connsiteX19" fmla="*/ 2510556 w 3525837"/>
                  <a:gd name="connsiteY19" fmla="*/ 623565 h 2508525"/>
                  <a:gd name="connsiteX20" fmla="*/ 2438548 w 3525837"/>
                  <a:gd name="connsiteY20" fmla="*/ 479549 h 2508525"/>
                  <a:gd name="connsiteX21" fmla="*/ 2366540 w 3525837"/>
                  <a:gd name="connsiteY21" fmla="*/ 479549 h 2508525"/>
                  <a:gd name="connsiteX22" fmla="*/ 2195512 w 3525837"/>
                  <a:gd name="connsiteY22" fmla="*/ 444500 h 2508525"/>
                  <a:gd name="connsiteX23" fmla="*/ 1681162 w 3525837"/>
                  <a:gd name="connsiteY23" fmla="*/ 130175 h 2508525"/>
                  <a:gd name="connsiteX24" fmla="*/ 1528762 w 3525837"/>
                  <a:gd name="connsiteY24" fmla="*/ 6350 h 2508525"/>
                  <a:gd name="connsiteX25" fmla="*/ 928687 w 3525837"/>
                  <a:gd name="connsiteY25" fmla="*/ 92075 h 2508525"/>
                  <a:gd name="connsiteX26" fmla="*/ 604837 w 3525837"/>
                  <a:gd name="connsiteY26" fmla="*/ 282575 h 2508525"/>
                  <a:gd name="connsiteX27" fmla="*/ 566737 w 3525837"/>
                  <a:gd name="connsiteY27" fmla="*/ 454025 h 2508525"/>
                  <a:gd name="connsiteX28" fmla="*/ 452437 w 3525837"/>
                  <a:gd name="connsiteY28" fmla="*/ 663575 h 2508525"/>
                  <a:gd name="connsiteX29" fmla="*/ 223837 w 3525837"/>
                  <a:gd name="connsiteY29" fmla="*/ 825500 h 2508525"/>
                  <a:gd name="connsiteX30" fmla="*/ 52387 w 3525837"/>
                  <a:gd name="connsiteY30" fmla="*/ 987425 h 2508525"/>
                  <a:gd name="connsiteX0" fmla="*/ 52387 w 3525837"/>
                  <a:gd name="connsiteY0" fmla="*/ 987425 h 2467894"/>
                  <a:gd name="connsiteX1" fmla="*/ 4762 w 3525837"/>
                  <a:gd name="connsiteY1" fmla="*/ 1273175 h 2467894"/>
                  <a:gd name="connsiteX2" fmla="*/ 80962 w 3525837"/>
                  <a:gd name="connsiteY2" fmla="*/ 1492250 h 2467894"/>
                  <a:gd name="connsiteX3" fmla="*/ 223837 w 3525837"/>
                  <a:gd name="connsiteY3" fmla="*/ 1644650 h 2467894"/>
                  <a:gd name="connsiteX4" fmla="*/ 500062 w 3525837"/>
                  <a:gd name="connsiteY4" fmla="*/ 1625600 h 2467894"/>
                  <a:gd name="connsiteX5" fmla="*/ 719137 w 3525837"/>
                  <a:gd name="connsiteY5" fmla="*/ 1720850 h 2467894"/>
                  <a:gd name="connsiteX6" fmla="*/ 928687 w 3525837"/>
                  <a:gd name="connsiteY6" fmla="*/ 1911350 h 2467894"/>
                  <a:gd name="connsiteX7" fmla="*/ 1214437 w 3525837"/>
                  <a:gd name="connsiteY7" fmla="*/ 2159000 h 2467894"/>
                  <a:gd name="connsiteX8" fmla="*/ 1286420 w 3525837"/>
                  <a:gd name="connsiteY8" fmla="*/ 2423766 h 2467894"/>
                  <a:gd name="connsiteX9" fmla="*/ 1430436 w 3525837"/>
                  <a:gd name="connsiteY9" fmla="*/ 2423766 h 2467894"/>
                  <a:gd name="connsiteX10" fmla="*/ 1576387 w 3525837"/>
                  <a:gd name="connsiteY10" fmla="*/ 2444750 h 2467894"/>
                  <a:gd name="connsiteX11" fmla="*/ 3233737 w 3525837"/>
                  <a:gd name="connsiteY11" fmla="*/ 2292350 h 2467894"/>
                  <a:gd name="connsiteX12" fmla="*/ 3328987 w 3525837"/>
                  <a:gd name="connsiteY12" fmla="*/ 2301875 h 2467894"/>
                  <a:gd name="connsiteX13" fmla="*/ 3471862 w 3525837"/>
                  <a:gd name="connsiteY13" fmla="*/ 2225675 h 2467894"/>
                  <a:gd name="connsiteX14" fmla="*/ 3500437 w 3525837"/>
                  <a:gd name="connsiteY14" fmla="*/ 1654175 h 2467894"/>
                  <a:gd name="connsiteX15" fmla="*/ 3471862 w 3525837"/>
                  <a:gd name="connsiteY15" fmla="*/ 1282700 h 2467894"/>
                  <a:gd name="connsiteX16" fmla="*/ 3186112 w 3525837"/>
                  <a:gd name="connsiteY16" fmla="*/ 1206500 h 2467894"/>
                  <a:gd name="connsiteX17" fmla="*/ 2928937 w 3525837"/>
                  <a:gd name="connsiteY17" fmla="*/ 1139825 h 2467894"/>
                  <a:gd name="connsiteX18" fmla="*/ 2726580 w 3525837"/>
                  <a:gd name="connsiteY18" fmla="*/ 983605 h 2467894"/>
                  <a:gd name="connsiteX19" fmla="*/ 2582564 w 3525837"/>
                  <a:gd name="connsiteY19" fmla="*/ 767581 h 2467894"/>
                  <a:gd name="connsiteX20" fmla="*/ 2510556 w 3525837"/>
                  <a:gd name="connsiteY20" fmla="*/ 623565 h 2467894"/>
                  <a:gd name="connsiteX21" fmla="*/ 2438548 w 3525837"/>
                  <a:gd name="connsiteY21" fmla="*/ 479549 h 2467894"/>
                  <a:gd name="connsiteX22" fmla="*/ 2366540 w 3525837"/>
                  <a:gd name="connsiteY22" fmla="*/ 479549 h 2467894"/>
                  <a:gd name="connsiteX23" fmla="*/ 2195512 w 3525837"/>
                  <a:gd name="connsiteY23" fmla="*/ 444500 h 2467894"/>
                  <a:gd name="connsiteX24" fmla="*/ 1681162 w 3525837"/>
                  <a:gd name="connsiteY24" fmla="*/ 130175 h 2467894"/>
                  <a:gd name="connsiteX25" fmla="*/ 1528762 w 3525837"/>
                  <a:gd name="connsiteY25" fmla="*/ 6350 h 2467894"/>
                  <a:gd name="connsiteX26" fmla="*/ 928687 w 3525837"/>
                  <a:gd name="connsiteY26" fmla="*/ 92075 h 2467894"/>
                  <a:gd name="connsiteX27" fmla="*/ 604837 w 3525837"/>
                  <a:gd name="connsiteY27" fmla="*/ 282575 h 2467894"/>
                  <a:gd name="connsiteX28" fmla="*/ 566737 w 3525837"/>
                  <a:gd name="connsiteY28" fmla="*/ 454025 h 2467894"/>
                  <a:gd name="connsiteX29" fmla="*/ 452437 w 3525837"/>
                  <a:gd name="connsiteY29" fmla="*/ 663575 h 2467894"/>
                  <a:gd name="connsiteX30" fmla="*/ 223837 w 3525837"/>
                  <a:gd name="connsiteY30" fmla="*/ 825500 h 2467894"/>
                  <a:gd name="connsiteX31" fmla="*/ 52387 w 3525837"/>
                  <a:gd name="connsiteY31" fmla="*/ 987425 h 2467894"/>
                  <a:gd name="connsiteX0" fmla="*/ 52387 w 3525837"/>
                  <a:gd name="connsiteY0" fmla="*/ 987425 h 2466653"/>
                  <a:gd name="connsiteX1" fmla="*/ 4762 w 3525837"/>
                  <a:gd name="connsiteY1" fmla="*/ 1273175 h 2466653"/>
                  <a:gd name="connsiteX2" fmla="*/ 80962 w 3525837"/>
                  <a:gd name="connsiteY2" fmla="*/ 1492250 h 2466653"/>
                  <a:gd name="connsiteX3" fmla="*/ 223837 w 3525837"/>
                  <a:gd name="connsiteY3" fmla="*/ 1644650 h 2466653"/>
                  <a:gd name="connsiteX4" fmla="*/ 500062 w 3525837"/>
                  <a:gd name="connsiteY4" fmla="*/ 1625600 h 2466653"/>
                  <a:gd name="connsiteX5" fmla="*/ 719137 w 3525837"/>
                  <a:gd name="connsiteY5" fmla="*/ 1720850 h 2466653"/>
                  <a:gd name="connsiteX6" fmla="*/ 928687 w 3525837"/>
                  <a:gd name="connsiteY6" fmla="*/ 1911350 h 2466653"/>
                  <a:gd name="connsiteX7" fmla="*/ 1214437 w 3525837"/>
                  <a:gd name="connsiteY7" fmla="*/ 2159000 h 2466653"/>
                  <a:gd name="connsiteX8" fmla="*/ 1286420 w 3525837"/>
                  <a:gd name="connsiteY8" fmla="*/ 2351758 h 2466653"/>
                  <a:gd name="connsiteX9" fmla="*/ 1430436 w 3525837"/>
                  <a:gd name="connsiteY9" fmla="*/ 2423766 h 2466653"/>
                  <a:gd name="connsiteX10" fmla="*/ 1576387 w 3525837"/>
                  <a:gd name="connsiteY10" fmla="*/ 2444750 h 2466653"/>
                  <a:gd name="connsiteX11" fmla="*/ 3233737 w 3525837"/>
                  <a:gd name="connsiteY11" fmla="*/ 2292350 h 2466653"/>
                  <a:gd name="connsiteX12" fmla="*/ 3328987 w 3525837"/>
                  <a:gd name="connsiteY12" fmla="*/ 2301875 h 2466653"/>
                  <a:gd name="connsiteX13" fmla="*/ 3471862 w 3525837"/>
                  <a:gd name="connsiteY13" fmla="*/ 2225675 h 2466653"/>
                  <a:gd name="connsiteX14" fmla="*/ 3500437 w 3525837"/>
                  <a:gd name="connsiteY14" fmla="*/ 1654175 h 2466653"/>
                  <a:gd name="connsiteX15" fmla="*/ 3471862 w 3525837"/>
                  <a:gd name="connsiteY15" fmla="*/ 1282700 h 2466653"/>
                  <a:gd name="connsiteX16" fmla="*/ 3186112 w 3525837"/>
                  <a:gd name="connsiteY16" fmla="*/ 1206500 h 2466653"/>
                  <a:gd name="connsiteX17" fmla="*/ 2928937 w 3525837"/>
                  <a:gd name="connsiteY17" fmla="*/ 1139825 h 2466653"/>
                  <a:gd name="connsiteX18" fmla="*/ 2726580 w 3525837"/>
                  <a:gd name="connsiteY18" fmla="*/ 983605 h 2466653"/>
                  <a:gd name="connsiteX19" fmla="*/ 2582564 w 3525837"/>
                  <a:gd name="connsiteY19" fmla="*/ 767581 h 2466653"/>
                  <a:gd name="connsiteX20" fmla="*/ 2510556 w 3525837"/>
                  <a:gd name="connsiteY20" fmla="*/ 623565 h 2466653"/>
                  <a:gd name="connsiteX21" fmla="*/ 2438548 w 3525837"/>
                  <a:gd name="connsiteY21" fmla="*/ 479549 h 2466653"/>
                  <a:gd name="connsiteX22" fmla="*/ 2366540 w 3525837"/>
                  <a:gd name="connsiteY22" fmla="*/ 479549 h 2466653"/>
                  <a:gd name="connsiteX23" fmla="*/ 2195512 w 3525837"/>
                  <a:gd name="connsiteY23" fmla="*/ 444500 h 2466653"/>
                  <a:gd name="connsiteX24" fmla="*/ 1681162 w 3525837"/>
                  <a:gd name="connsiteY24" fmla="*/ 130175 h 2466653"/>
                  <a:gd name="connsiteX25" fmla="*/ 1528762 w 3525837"/>
                  <a:gd name="connsiteY25" fmla="*/ 6350 h 2466653"/>
                  <a:gd name="connsiteX26" fmla="*/ 928687 w 3525837"/>
                  <a:gd name="connsiteY26" fmla="*/ 92075 h 2466653"/>
                  <a:gd name="connsiteX27" fmla="*/ 604837 w 3525837"/>
                  <a:gd name="connsiteY27" fmla="*/ 282575 h 2466653"/>
                  <a:gd name="connsiteX28" fmla="*/ 566737 w 3525837"/>
                  <a:gd name="connsiteY28" fmla="*/ 454025 h 2466653"/>
                  <a:gd name="connsiteX29" fmla="*/ 452437 w 3525837"/>
                  <a:gd name="connsiteY29" fmla="*/ 663575 h 2466653"/>
                  <a:gd name="connsiteX30" fmla="*/ 223837 w 3525837"/>
                  <a:gd name="connsiteY30" fmla="*/ 825500 h 2466653"/>
                  <a:gd name="connsiteX31" fmla="*/ 52387 w 3525837"/>
                  <a:gd name="connsiteY31" fmla="*/ 987425 h 2466653"/>
                  <a:gd name="connsiteX0" fmla="*/ 52387 w 3525837"/>
                  <a:gd name="connsiteY0" fmla="*/ 987425 h 2466653"/>
                  <a:gd name="connsiteX1" fmla="*/ 4762 w 3525837"/>
                  <a:gd name="connsiteY1" fmla="*/ 1273175 h 2466653"/>
                  <a:gd name="connsiteX2" fmla="*/ 80962 w 3525837"/>
                  <a:gd name="connsiteY2" fmla="*/ 1492250 h 2466653"/>
                  <a:gd name="connsiteX3" fmla="*/ 223837 w 3525837"/>
                  <a:gd name="connsiteY3" fmla="*/ 1644650 h 2466653"/>
                  <a:gd name="connsiteX4" fmla="*/ 500062 w 3525837"/>
                  <a:gd name="connsiteY4" fmla="*/ 1625600 h 2466653"/>
                  <a:gd name="connsiteX5" fmla="*/ 719137 w 3525837"/>
                  <a:gd name="connsiteY5" fmla="*/ 1720850 h 2466653"/>
                  <a:gd name="connsiteX6" fmla="*/ 928687 w 3525837"/>
                  <a:gd name="connsiteY6" fmla="*/ 1911350 h 2466653"/>
                  <a:gd name="connsiteX7" fmla="*/ 1214437 w 3525837"/>
                  <a:gd name="connsiteY7" fmla="*/ 2159000 h 2466653"/>
                  <a:gd name="connsiteX8" fmla="*/ 1286420 w 3525837"/>
                  <a:gd name="connsiteY8" fmla="*/ 2279751 h 2466653"/>
                  <a:gd name="connsiteX9" fmla="*/ 1430436 w 3525837"/>
                  <a:gd name="connsiteY9" fmla="*/ 2423766 h 2466653"/>
                  <a:gd name="connsiteX10" fmla="*/ 1576387 w 3525837"/>
                  <a:gd name="connsiteY10" fmla="*/ 2444750 h 2466653"/>
                  <a:gd name="connsiteX11" fmla="*/ 3233737 w 3525837"/>
                  <a:gd name="connsiteY11" fmla="*/ 2292350 h 2466653"/>
                  <a:gd name="connsiteX12" fmla="*/ 3328987 w 3525837"/>
                  <a:gd name="connsiteY12" fmla="*/ 2301875 h 2466653"/>
                  <a:gd name="connsiteX13" fmla="*/ 3471862 w 3525837"/>
                  <a:gd name="connsiteY13" fmla="*/ 2225675 h 2466653"/>
                  <a:gd name="connsiteX14" fmla="*/ 3500437 w 3525837"/>
                  <a:gd name="connsiteY14" fmla="*/ 1654175 h 2466653"/>
                  <a:gd name="connsiteX15" fmla="*/ 3471862 w 3525837"/>
                  <a:gd name="connsiteY15" fmla="*/ 1282700 h 2466653"/>
                  <a:gd name="connsiteX16" fmla="*/ 3186112 w 3525837"/>
                  <a:gd name="connsiteY16" fmla="*/ 1206500 h 2466653"/>
                  <a:gd name="connsiteX17" fmla="*/ 2928937 w 3525837"/>
                  <a:gd name="connsiteY17" fmla="*/ 1139825 h 2466653"/>
                  <a:gd name="connsiteX18" fmla="*/ 2726580 w 3525837"/>
                  <a:gd name="connsiteY18" fmla="*/ 983605 h 2466653"/>
                  <a:gd name="connsiteX19" fmla="*/ 2582564 w 3525837"/>
                  <a:gd name="connsiteY19" fmla="*/ 767581 h 2466653"/>
                  <a:gd name="connsiteX20" fmla="*/ 2510556 w 3525837"/>
                  <a:gd name="connsiteY20" fmla="*/ 623565 h 2466653"/>
                  <a:gd name="connsiteX21" fmla="*/ 2438548 w 3525837"/>
                  <a:gd name="connsiteY21" fmla="*/ 479549 h 2466653"/>
                  <a:gd name="connsiteX22" fmla="*/ 2366540 w 3525837"/>
                  <a:gd name="connsiteY22" fmla="*/ 479549 h 2466653"/>
                  <a:gd name="connsiteX23" fmla="*/ 2195512 w 3525837"/>
                  <a:gd name="connsiteY23" fmla="*/ 444500 h 2466653"/>
                  <a:gd name="connsiteX24" fmla="*/ 1681162 w 3525837"/>
                  <a:gd name="connsiteY24" fmla="*/ 130175 h 2466653"/>
                  <a:gd name="connsiteX25" fmla="*/ 1528762 w 3525837"/>
                  <a:gd name="connsiteY25" fmla="*/ 6350 h 2466653"/>
                  <a:gd name="connsiteX26" fmla="*/ 928687 w 3525837"/>
                  <a:gd name="connsiteY26" fmla="*/ 92075 h 2466653"/>
                  <a:gd name="connsiteX27" fmla="*/ 604837 w 3525837"/>
                  <a:gd name="connsiteY27" fmla="*/ 282575 h 2466653"/>
                  <a:gd name="connsiteX28" fmla="*/ 566737 w 3525837"/>
                  <a:gd name="connsiteY28" fmla="*/ 454025 h 2466653"/>
                  <a:gd name="connsiteX29" fmla="*/ 452437 w 3525837"/>
                  <a:gd name="connsiteY29" fmla="*/ 663575 h 2466653"/>
                  <a:gd name="connsiteX30" fmla="*/ 223837 w 3525837"/>
                  <a:gd name="connsiteY30" fmla="*/ 825500 h 2466653"/>
                  <a:gd name="connsiteX31" fmla="*/ 52387 w 3525837"/>
                  <a:gd name="connsiteY31" fmla="*/ 987425 h 2466653"/>
                  <a:gd name="connsiteX0" fmla="*/ 52387 w 3525837"/>
                  <a:gd name="connsiteY0" fmla="*/ 987425 h 2466653"/>
                  <a:gd name="connsiteX1" fmla="*/ 4762 w 3525837"/>
                  <a:gd name="connsiteY1" fmla="*/ 1273175 h 2466653"/>
                  <a:gd name="connsiteX2" fmla="*/ 80962 w 3525837"/>
                  <a:gd name="connsiteY2" fmla="*/ 1492250 h 2466653"/>
                  <a:gd name="connsiteX3" fmla="*/ 223837 w 3525837"/>
                  <a:gd name="connsiteY3" fmla="*/ 1644650 h 2466653"/>
                  <a:gd name="connsiteX4" fmla="*/ 500062 w 3525837"/>
                  <a:gd name="connsiteY4" fmla="*/ 1625600 h 2466653"/>
                  <a:gd name="connsiteX5" fmla="*/ 719137 w 3525837"/>
                  <a:gd name="connsiteY5" fmla="*/ 1720850 h 2466653"/>
                  <a:gd name="connsiteX6" fmla="*/ 928687 w 3525837"/>
                  <a:gd name="connsiteY6" fmla="*/ 1911350 h 2466653"/>
                  <a:gd name="connsiteX7" fmla="*/ 1214437 w 3525837"/>
                  <a:gd name="connsiteY7" fmla="*/ 2159000 h 2466653"/>
                  <a:gd name="connsiteX8" fmla="*/ 1286420 w 3525837"/>
                  <a:gd name="connsiteY8" fmla="*/ 2279751 h 2466653"/>
                  <a:gd name="connsiteX9" fmla="*/ 1430436 w 3525837"/>
                  <a:gd name="connsiteY9" fmla="*/ 2423767 h 2466653"/>
                  <a:gd name="connsiteX10" fmla="*/ 1576387 w 3525837"/>
                  <a:gd name="connsiteY10" fmla="*/ 2444750 h 2466653"/>
                  <a:gd name="connsiteX11" fmla="*/ 3233737 w 3525837"/>
                  <a:gd name="connsiteY11" fmla="*/ 2292350 h 2466653"/>
                  <a:gd name="connsiteX12" fmla="*/ 3328987 w 3525837"/>
                  <a:gd name="connsiteY12" fmla="*/ 2301875 h 2466653"/>
                  <a:gd name="connsiteX13" fmla="*/ 3471862 w 3525837"/>
                  <a:gd name="connsiteY13" fmla="*/ 2225675 h 2466653"/>
                  <a:gd name="connsiteX14" fmla="*/ 3500437 w 3525837"/>
                  <a:gd name="connsiteY14" fmla="*/ 1654175 h 2466653"/>
                  <a:gd name="connsiteX15" fmla="*/ 3471862 w 3525837"/>
                  <a:gd name="connsiteY15" fmla="*/ 1282700 h 2466653"/>
                  <a:gd name="connsiteX16" fmla="*/ 3186112 w 3525837"/>
                  <a:gd name="connsiteY16" fmla="*/ 1206500 h 2466653"/>
                  <a:gd name="connsiteX17" fmla="*/ 2928937 w 3525837"/>
                  <a:gd name="connsiteY17" fmla="*/ 1139825 h 2466653"/>
                  <a:gd name="connsiteX18" fmla="*/ 2726580 w 3525837"/>
                  <a:gd name="connsiteY18" fmla="*/ 983605 h 2466653"/>
                  <a:gd name="connsiteX19" fmla="*/ 2582564 w 3525837"/>
                  <a:gd name="connsiteY19" fmla="*/ 767581 h 2466653"/>
                  <a:gd name="connsiteX20" fmla="*/ 2510556 w 3525837"/>
                  <a:gd name="connsiteY20" fmla="*/ 623565 h 2466653"/>
                  <a:gd name="connsiteX21" fmla="*/ 2438548 w 3525837"/>
                  <a:gd name="connsiteY21" fmla="*/ 479549 h 2466653"/>
                  <a:gd name="connsiteX22" fmla="*/ 2366540 w 3525837"/>
                  <a:gd name="connsiteY22" fmla="*/ 479549 h 2466653"/>
                  <a:gd name="connsiteX23" fmla="*/ 2195512 w 3525837"/>
                  <a:gd name="connsiteY23" fmla="*/ 444500 h 2466653"/>
                  <a:gd name="connsiteX24" fmla="*/ 1681162 w 3525837"/>
                  <a:gd name="connsiteY24" fmla="*/ 130175 h 2466653"/>
                  <a:gd name="connsiteX25" fmla="*/ 1528762 w 3525837"/>
                  <a:gd name="connsiteY25" fmla="*/ 6350 h 2466653"/>
                  <a:gd name="connsiteX26" fmla="*/ 928687 w 3525837"/>
                  <a:gd name="connsiteY26" fmla="*/ 92075 h 2466653"/>
                  <a:gd name="connsiteX27" fmla="*/ 604837 w 3525837"/>
                  <a:gd name="connsiteY27" fmla="*/ 282575 h 2466653"/>
                  <a:gd name="connsiteX28" fmla="*/ 566737 w 3525837"/>
                  <a:gd name="connsiteY28" fmla="*/ 454025 h 2466653"/>
                  <a:gd name="connsiteX29" fmla="*/ 452437 w 3525837"/>
                  <a:gd name="connsiteY29" fmla="*/ 663575 h 2466653"/>
                  <a:gd name="connsiteX30" fmla="*/ 223837 w 3525837"/>
                  <a:gd name="connsiteY30" fmla="*/ 825500 h 2466653"/>
                  <a:gd name="connsiteX31" fmla="*/ 52387 w 3525837"/>
                  <a:gd name="connsiteY31" fmla="*/ 987425 h 2466653"/>
                  <a:gd name="connsiteX0" fmla="*/ 52387 w 3524249"/>
                  <a:gd name="connsiteY0" fmla="*/ 987425 h 2447770"/>
                  <a:gd name="connsiteX1" fmla="*/ 4762 w 3524249"/>
                  <a:gd name="connsiteY1" fmla="*/ 1273175 h 2447770"/>
                  <a:gd name="connsiteX2" fmla="*/ 80962 w 3524249"/>
                  <a:gd name="connsiteY2" fmla="*/ 1492250 h 2447770"/>
                  <a:gd name="connsiteX3" fmla="*/ 223837 w 3524249"/>
                  <a:gd name="connsiteY3" fmla="*/ 1644650 h 2447770"/>
                  <a:gd name="connsiteX4" fmla="*/ 500062 w 3524249"/>
                  <a:gd name="connsiteY4" fmla="*/ 1625600 h 2447770"/>
                  <a:gd name="connsiteX5" fmla="*/ 719137 w 3524249"/>
                  <a:gd name="connsiteY5" fmla="*/ 1720850 h 2447770"/>
                  <a:gd name="connsiteX6" fmla="*/ 928687 w 3524249"/>
                  <a:gd name="connsiteY6" fmla="*/ 1911350 h 2447770"/>
                  <a:gd name="connsiteX7" fmla="*/ 1214437 w 3524249"/>
                  <a:gd name="connsiteY7" fmla="*/ 2159000 h 2447770"/>
                  <a:gd name="connsiteX8" fmla="*/ 1286420 w 3524249"/>
                  <a:gd name="connsiteY8" fmla="*/ 2279751 h 2447770"/>
                  <a:gd name="connsiteX9" fmla="*/ 1430436 w 3524249"/>
                  <a:gd name="connsiteY9" fmla="*/ 2423767 h 2447770"/>
                  <a:gd name="connsiteX10" fmla="*/ 1934492 w 3524249"/>
                  <a:gd name="connsiteY10" fmla="*/ 2423767 h 2447770"/>
                  <a:gd name="connsiteX11" fmla="*/ 3233737 w 3524249"/>
                  <a:gd name="connsiteY11" fmla="*/ 2292350 h 2447770"/>
                  <a:gd name="connsiteX12" fmla="*/ 3328987 w 3524249"/>
                  <a:gd name="connsiteY12" fmla="*/ 2301875 h 2447770"/>
                  <a:gd name="connsiteX13" fmla="*/ 3471862 w 3524249"/>
                  <a:gd name="connsiteY13" fmla="*/ 2225675 h 2447770"/>
                  <a:gd name="connsiteX14" fmla="*/ 3500437 w 3524249"/>
                  <a:gd name="connsiteY14" fmla="*/ 1654175 h 2447770"/>
                  <a:gd name="connsiteX15" fmla="*/ 3471862 w 3524249"/>
                  <a:gd name="connsiteY15" fmla="*/ 1282700 h 2447770"/>
                  <a:gd name="connsiteX16" fmla="*/ 3186112 w 3524249"/>
                  <a:gd name="connsiteY16" fmla="*/ 1206500 h 2447770"/>
                  <a:gd name="connsiteX17" fmla="*/ 2928937 w 3524249"/>
                  <a:gd name="connsiteY17" fmla="*/ 1139825 h 2447770"/>
                  <a:gd name="connsiteX18" fmla="*/ 2726580 w 3524249"/>
                  <a:gd name="connsiteY18" fmla="*/ 983605 h 2447770"/>
                  <a:gd name="connsiteX19" fmla="*/ 2582564 w 3524249"/>
                  <a:gd name="connsiteY19" fmla="*/ 767581 h 2447770"/>
                  <a:gd name="connsiteX20" fmla="*/ 2510556 w 3524249"/>
                  <a:gd name="connsiteY20" fmla="*/ 623565 h 2447770"/>
                  <a:gd name="connsiteX21" fmla="*/ 2438548 w 3524249"/>
                  <a:gd name="connsiteY21" fmla="*/ 479549 h 2447770"/>
                  <a:gd name="connsiteX22" fmla="*/ 2366540 w 3524249"/>
                  <a:gd name="connsiteY22" fmla="*/ 479549 h 2447770"/>
                  <a:gd name="connsiteX23" fmla="*/ 2195512 w 3524249"/>
                  <a:gd name="connsiteY23" fmla="*/ 444500 h 2447770"/>
                  <a:gd name="connsiteX24" fmla="*/ 1681162 w 3524249"/>
                  <a:gd name="connsiteY24" fmla="*/ 130175 h 2447770"/>
                  <a:gd name="connsiteX25" fmla="*/ 1528762 w 3524249"/>
                  <a:gd name="connsiteY25" fmla="*/ 6350 h 2447770"/>
                  <a:gd name="connsiteX26" fmla="*/ 928687 w 3524249"/>
                  <a:gd name="connsiteY26" fmla="*/ 92075 h 2447770"/>
                  <a:gd name="connsiteX27" fmla="*/ 604837 w 3524249"/>
                  <a:gd name="connsiteY27" fmla="*/ 282575 h 2447770"/>
                  <a:gd name="connsiteX28" fmla="*/ 566737 w 3524249"/>
                  <a:gd name="connsiteY28" fmla="*/ 454025 h 2447770"/>
                  <a:gd name="connsiteX29" fmla="*/ 452437 w 3524249"/>
                  <a:gd name="connsiteY29" fmla="*/ 663575 h 2447770"/>
                  <a:gd name="connsiteX30" fmla="*/ 223837 w 3524249"/>
                  <a:gd name="connsiteY30" fmla="*/ 825500 h 2447770"/>
                  <a:gd name="connsiteX31" fmla="*/ 52387 w 3524249"/>
                  <a:gd name="connsiteY31" fmla="*/ 987425 h 2447770"/>
                  <a:gd name="connsiteX0" fmla="*/ 52387 w 3524249"/>
                  <a:gd name="connsiteY0" fmla="*/ 987425 h 2447770"/>
                  <a:gd name="connsiteX1" fmla="*/ 4762 w 3524249"/>
                  <a:gd name="connsiteY1" fmla="*/ 1273175 h 2447770"/>
                  <a:gd name="connsiteX2" fmla="*/ 80962 w 3524249"/>
                  <a:gd name="connsiteY2" fmla="*/ 1492250 h 2447770"/>
                  <a:gd name="connsiteX3" fmla="*/ 223837 w 3524249"/>
                  <a:gd name="connsiteY3" fmla="*/ 1644650 h 2447770"/>
                  <a:gd name="connsiteX4" fmla="*/ 500062 w 3524249"/>
                  <a:gd name="connsiteY4" fmla="*/ 1625600 h 2447770"/>
                  <a:gd name="connsiteX5" fmla="*/ 719137 w 3524249"/>
                  <a:gd name="connsiteY5" fmla="*/ 1720850 h 2447770"/>
                  <a:gd name="connsiteX6" fmla="*/ 928687 w 3524249"/>
                  <a:gd name="connsiteY6" fmla="*/ 1911350 h 2447770"/>
                  <a:gd name="connsiteX7" fmla="*/ 1214437 w 3524249"/>
                  <a:gd name="connsiteY7" fmla="*/ 2159000 h 2447770"/>
                  <a:gd name="connsiteX8" fmla="*/ 1286420 w 3524249"/>
                  <a:gd name="connsiteY8" fmla="*/ 2279751 h 2447770"/>
                  <a:gd name="connsiteX9" fmla="*/ 1502444 w 3524249"/>
                  <a:gd name="connsiteY9" fmla="*/ 2423767 h 2447770"/>
                  <a:gd name="connsiteX10" fmla="*/ 1934492 w 3524249"/>
                  <a:gd name="connsiteY10" fmla="*/ 2423767 h 2447770"/>
                  <a:gd name="connsiteX11" fmla="*/ 3233737 w 3524249"/>
                  <a:gd name="connsiteY11" fmla="*/ 2292350 h 2447770"/>
                  <a:gd name="connsiteX12" fmla="*/ 3328987 w 3524249"/>
                  <a:gd name="connsiteY12" fmla="*/ 2301875 h 2447770"/>
                  <a:gd name="connsiteX13" fmla="*/ 3471862 w 3524249"/>
                  <a:gd name="connsiteY13" fmla="*/ 2225675 h 2447770"/>
                  <a:gd name="connsiteX14" fmla="*/ 3500437 w 3524249"/>
                  <a:gd name="connsiteY14" fmla="*/ 1654175 h 2447770"/>
                  <a:gd name="connsiteX15" fmla="*/ 3471862 w 3524249"/>
                  <a:gd name="connsiteY15" fmla="*/ 1282700 h 2447770"/>
                  <a:gd name="connsiteX16" fmla="*/ 3186112 w 3524249"/>
                  <a:gd name="connsiteY16" fmla="*/ 1206500 h 2447770"/>
                  <a:gd name="connsiteX17" fmla="*/ 2928937 w 3524249"/>
                  <a:gd name="connsiteY17" fmla="*/ 1139825 h 2447770"/>
                  <a:gd name="connsiteX18" fmla="*/ 2726580 w 3524249"/>
                  <a:gd name="connsiteY18" fmla="*/ 983605 h 2447770"/>
                  <a:gd name="connsiteX19" fmla="*/ 2582564 w 3524249"/>
                  <a:gd name="connsiteY19" fmla="*/ 767581 h 2447770"/>
                  <a:gd name="connsiteX20" fmla="*/ 2510556 w 3524249"/>
                  <a:gd name="connsiteY20" fmla="*/ 623565 h 2447770"/>
                  <a:gd name="connsiteX21" fmla="*/ 2438548 w 3524249"/>
                  <a:gd name="connsiteY21" fmla="*/ 479549 h 2447770"/>
                  <a:gd name="connsiteX22" fmla="*/ 2366540 w 3524249"/>
                  <a:gd name="connsiteY22" fmla="*/ 479549 h 2447770"/>
                  <a:gd name="connsiteX23" fmla="*/ 2195512 w 3524249"/>
                  <a:gd name="connsiteY23" fmla="*/ 444500 h 2447770"/>
                  <a:gd name="connsiteX24" fmla="*/ 1681162 w 3524249"/>
                  <a:gd name="connsiteY24" fmla="*/ 130175 h 2447770"/>
                  <a:gd name="connsiteX25" fmla="*/ 1528762 w 3524249"/>
                  <a:gd name="connsiteY25" fmla="*/ 6350 h 2447770"/>
                  <a:gd name="connsiteX26" fmla="*/ 928687 w 3524249"/>
                  <a:gd name="connsiteY26" fmla="*/ 92075 h 2447770"/>
                  <a:gd name="connsiteX27" fmla="*/ 604837 w 3524249"/>
                  <a:gd name="connsiteY27" fmla="*/ 282575 h 2447770"/>
                  <a:gd name="connsiteX28" fmla="*/ 566737 w 3524249"/>
                  <a:gd name="connsiteY28" fmla="*/ 454025 h 2447770"/>
                  <a:gd name="connsiteX29" fmla="*/ 452437 w 3524249"/>
                  <a:gd name="connsiteY29" fmla="*/ 663575 h 2447770"/>
                  <a:gd name="connsiteX30" fmla="*/ 223837 w 3524249"/>
                  <a:gd name="connsiteY30" fmla="*/ 825500 h 2447770"/>
                  <a:gd name="connsiteX31" fmla="*/ 52387 w 3524249"/>
                  <a:gd name="connsiteY31" fmla="*/ 987425 h 2447770"/>
                  <a:gd name="connsiteX0" fmla="*/ 52387 w 3524249"/>
                  <a:gd name="connsiteY0" fmla="*/ 987425 h 2447770"/>
                  <a:gd name="connsiteX1" fmla="*/ 4762 w 3524249"/>
                  <a:gd name="connsiteY1" fmla="*/ 1273175 h 2447770"/>
                  <a:gd name="connsiteX2" fmla="*/ 80962 w 3524249"/>
                  <a:gd name="connsiteY2" fmla="*/ 1492250 h 2447770"/>
                  <a:gd name="connsiteX3" fmla="*/ 223837 w 3524249"/>
                  <a:gd name="connsiteY3" fmla="*/ 1644650 h 2447770"/>
                  <a:gd name="connsiteX4" fmla="*/ 500062 w 3524249"/>
                  <a:gd name="connsiteY4" fmla="*/ 1625600 h 2447770"/>
                  <a:gd name="connsiteX5" fmla="*/ 719137 w 3524249"/>
                  <a:gd name="connsiteY5" fmla="*/ 1720850 h 2447770"/>
                  <a:gd name="connsiteX6" fmla="*/ 928687 w 3524249"/>
                  <a:gd name="connsiteY6" fmla="*/ 1911350 h 2447770"/>
                  <a:gd name="connsiteX7" fmla="*/ 1214437 w 3524249"/>
                  <a:gd name="connsiteY7" fmla="*/ 2159000 h 2447770"/>
                  <a:gd name="connsiteX8" fmla="*/ 1286420 w 3524249"/>
                  <a:gd name="connsiteY8" fmla="*/ 2279751 h 2447770"/>
                  <a:gd name="connsiteX9" fmla="*/ 1502444 w 3524249"/>
                  <a:gd name="connsiteY9" fmla="*/ 2423767 h 2447770"/>
                  <a:gd name="connsiteX10" fmla="*/ 1934492 w 3524249"/>
                  <a:gd name="connsiteY10" fmla="*/ 2423767 h 2447770"/>
                  <a:gd name="connsiteX11" fmla="*/ 2942604 w 3524249"/>
                  <a:gd name="connsiteY11" fmla="*/ 2351759 h 2447770"/>
                  <a:gd name="connsiteX12" fmla="*/ 3328987 w 3524249"/>
                  <a:gd name="connsiteY12" fmla="*/ 2301875 h 2447770"/>
                  <a:gd name="connsiteX13" fmla="*/ 3471862 w 3524249"/>
                  <a:gd name="connsiteY13" fmla="*/ 2225675 h 2447770"/>
                  <a:gd name="connsiteX14" fmla="*/ 3500437 w 3524249"/>
                  <a:gd name="connsiteY14" fmla="*/ 1654175 h 2447770"/>
                  <a:gd name="connsiteX15" fmla="*/ 3471862 w 3524249"/>
                  <a:gd name="connsiteY15" fmla="*/ 1282700 h 2447770"/>
                  <a:gd name="connsiteX16" fmla="*/ 3186112 w 3524249"/>
                  <a:gd name="connsiteY16" fmla="*/ 1206500 h 2447770"/>
                  <a:gd name="connsiteX17" fmla="*/ 2928937 w 3524249"/>
                  <a:gd name="connsiteY17" fmla="*/ 1139825 h 2447770"/>
                  <a:gd name="connsiteX18" fmla="*/ 2726580 w 3524249"/>
                  <a:gd name="connsiteY18" fmla="*/ 983605 h 2447770"/>
                  <a:gd name="connsiteX19" fmla="*/ 2582564 w 3524249"/>
                  <a:gd name="connsiteY19" fmla="*/ 767581 h 2447770"/>
                  <a:gd name="connsiteX20" fmla="*/ 2510556 w 3524249"/>
                  <a:gd name="connsiteY20" fmla="*/ 623565 h 2447770"/>
                  <a:gd name="connsiteX21" fmla="*/ 2438548 w 3524249"/>
                  <a:gd name="connsiteY21" fmla="*/ 479549 h 2447770"/>
                  <a:gd name="connsiteX22" fmla="*/ 2366540 w 3524249"/>
                  <a:gd name="connsiteY22" fmla="*/ 479549 h 2447770"/>
                  <a:gd name="connsiteX23" fmla="*/ 2195512 w 3524249"/>
                  <a:gd name="connsiteY23" fmla="*/ 444500 h 2447770"/>
                  <a:gd name="connsiteX24" fmla="*/ 1681162 w 3524249"/>
                  <a:gd name="connsiteY24" fmla="*/ 130175 h 2447770"/>
                  <a:gd name="connsiteX25" fmla="*/ 1528762 w 3524249"/>
                  <a:gd name="connsiteY25" fmla="*/ 6350 h 2447770"/>
                  <a:gd name="connsiteX26" fmla="*/ 928687 w 3524249"/>
                  <a:gd name="connsiteY26" fmla="*/ 92075 h 2447770"/>
                  <a:gd name="connsiteX27" fmla="*/ 604837 w 3524249"/>
                  <a:gd name="connsiteY27" fmla="*/ 282575 h 2447770"/>
                  <a:gd name="connsiteX28" fmla="*/ 566737 w 3524249"/>
                  <a:gd name="connsiteY28" fmla="*/ 454025 h 2447770"/>
                  <a:gd name="connsiteX29" fmla="*/ 452437 w 3524249"/>
                  <a:gd name="connsiteY29" fmla="*/ 663575 h 2447770"/>
                  <a:gd name="connsiteX30" fmla="*/ 223837 w 3524249"/>
                  <a:gd name="connsiteY30" fmla="*/ 825500 h 2447770"/>
                  <a:gd name="connsiteX31" fmla="*/ 52387 w 3524249"/>
                  <a:gd name="connsiteY31" fmla="*/ 987425 h 2447770"/>
                  <a:gd name="connsiteX0" fmla="*/ 52387 w 3547243"/>
                  <a:gd name="connsiteY0" fmla="*/ 987425 h 2447770"/>
                  <a:gd name="connsiteX1" fmla="*/ 4762 w 3547243"/>
                  <a:gd name="connsiteY1" fmla="*/ 1273175 h 2447770"/>
                  <a:gd name="connsiteX2" fmla="*/ 80962 w 3547243"/>
                  <a:gd name="connsiteY2" fmla="*/ 1492250 h 2447770"/>
                  <a:gd name="connsiteX3" fmla="*/ 223837 w 3547243"/>
                  <a:gd name="connsiteY3" fmla="*/ 1644650 h 2447770"/>
                  <a:gd name="connsiteX4" fmla="*/ 500062 w 3547243"/>
                  <a:gd name="connsiteY4" fmla="*/ 1625600 h 2447770"/>
                  <a:gd name="connsiteX5" fmla="*/ 719137 w 3547243"/>
                  <a:gd name="connsiteY5" fmla="*/ 1720850 h 2447770"/>
                  <a:gd name="connsiteX6" fmla="*/ 928687 w 3547243"/>
                  <a:gd name="connsiteY6" fmla="*/ 1911350 h 2447770"/>
                  <a:gd name="connsiteX7" fmla="*/ 1214437 w 3547243"/>
                  <a:gd name="connsiteY7" fmla="*/ 2159000 h 2447770"/>
                  <a:gd name="connsiteX8" fmla="*/ 1286420 w 3547243"/>
                  <a:gd name="connsiteY8" fmla="*/ 2279751 h 2447770"/>
                  <a:gd name="connsiteX9" fmla="*/ 1502444 w 3547243"/>
                  <a:gd name="connsiteY9" fmla="*/ 2423767 h 2447770"/>
                  <a:gd name="connsiteX10" fmla="*/ 1934492 w 3547243"/>
                  <a:gd name="connsiteY10" fmla="*/ 2423767 h 2447770"/>
                  <a:gd name="connsiteX11" fmla="*/ 2942604 w 3547243"/>
                  <a:gd name="connsiteY11" fmla="*/ 2351759 h 2447770"/>
                  <a:gd name="connsiteX12" fmla="*/ 3328987 w 3547243"/>
                  <a:gd name="connsiteY12" fmla="*/ 2301875 h 2447770"/>
                  <a:gd name="connsiteX13" fmla="*/ 3518668 w 3547243"/>
                  <a:gd name="connsiteY13" fmla="*/ 2063727 h 2447770"/>
                  <a:gd name="connsiteX14" fmla="*/ 3500437 w 3547243"/>
                  <a:gd name="connsiteY14" fmla="*/ 1654175 h 2447770"/>
                  <a:gd name="connsiteX15" fmla="*/ 3471862 w 3547243"/>
                  <a:gd name="connsiteY15" fmla="*/ 1282700 h 2447770"/>
                  <a:gd name="connsiteX16" fmla="*/ 3186112 w 3547243"/>
                  <a:gd name="connsiteY16" fmla="*/ 1206500 h 2447770"/>
                  <a:gd name="connsiteX17" fmla="*/ 2928937 w 3547243"/>
                  <a:gd name="connsiteY17" fmla="*/ 1139825 h 2447770"/>
                  <a:gd name="connsiteX18" fmla="*/ 2726580 w 3547243"/>
                  <a:gd name="connsiteY18" fmla="*/ 983605 h 2447770"/>
                  <a:gd name="connsiteX19" fmla="*/ 2582564 w 3547243"/>
                  <a:gd name="connsiteY19" fmla="*/ 767581 h 2447770"/>
                  <a:gd name="connsiteX20" fmla="*/ 2510556 w 3547243"/>
                  <a:gd name="connsiteY20" fmla="*/ 623565 h 2447770"/>
                  <a:gd name="connsiteX21" fmla="*/ 2438548 w 3547243"/>
                  <a:gd name="connsiteY21" fmla="*/ 479549 h 2447770"/>
                  <a:gd name="connsiteX22" fmla="*/ 2366540 w 3547243"/>
                  <a:gd name="connsiteY22" fmla="*/ 479549 h 2447770"/>
                  <a:gd name="connsiteX23" fmla="*/ 2195512 w 3547243"/>
                  <a:gd name="connsiteY23" fmla="*/ 444500 h 2447770"/>
                  <a:gd name="connsiteX24" fmla="*/ 1681162 w 3547243"/>
                  <a:gd name="connsiteY24" fmla="*/ 130175 h 2447770"/>
                  <a:gd name="connsiteX25" fmla="*/ 1528762 w 3547243"/>
                  <a:gd name="connsiteY25" fmla="*/ 6350 h 2447770"/>
                  <a:gd name="connsiteX26" fmla="*/ 928687 w 3547243"/>
                  <a:gd name="connsiteY26" fmla="*/ 92075 h 2447770"/>
                  <a:gd name="connsiteX27" fmla="*/ 604837 w 3547243"/>
                  <a:gd name="connsiteY27" fmla="*/ 282575 h 2447770"/>
                  <a:gd name="connsiteX28" fmla="*/ 566737 w 3547243"/>
                  <a:gd name="connsiteY28" fmla="*/ 454025 h 2447770"/>
                  <a:gd name="connsiteX29" fmla="*/ 452437 w 3547243"/>
                  <a:gd name="connsiteY29" fmla="*/ 663575 h 2447770"/>
                  <a:gd name="connsiteX30" fmla="*/ 223837 w 3547243"/>
                  <a:gd name="connsiteY30" fmla="*/ 825500 h 2447770"/>
                  <a:gd name="connsiteX31" fmla="*/ 52387 w 3547243"/>
                  <a:gd name="connsiteY31" fmla="*/ 987425 h 2447770"/>
                  <a:gd name="connsiteX0" fmla="*/ 52387 w 3547243"/>
                  <a:gd name="connsiteY0" fmla="*/ 987425 h 2447770"/>
                  <a:gd name="connsiteX1" fmla="*/ 4762 w 3547243"/>
                  <a:gd name="connsiteY1" fmla="*/ 1273175 h 2447770"/>
                  <a:gd name="connsiteX2" fmla="*/ 80962 w 3547243"/>
                  <a:gd name="connsiteY2" fmla="*/ 1492250 h 2447770"/>
                  <a:gd name="connsiteX3" fmla="*/ 223837 w 3547243"/>
                  <a:gd name="connsiteY3" fmla="*/ 1644650 h 2447770"/>
                  <a:gd name="connsiteX4" fmla="*/ 500062 w 3547243"/>
                  <a:gd name="connsiteY4" fmla="*/ 1625600 h 2447770"/>
                  <a:gd name="connsiteX5" fmla="*/ 719137 w 3547243"/>
                  <a:gd name="connsiteY5" fmla="*/ 1720850 h 2447770"/>
                  <a:gd name="connsiteX6" fmla="*/ 928687 w 3547243"/>
                  <a:gd name="connsiteY6" fmla="*/ 1911350 h 2447770"/>
                  <a:gd name="connsiteX7" fmla="*/ 1214437 w 3547243"/>
                  <a:gd name="connsiteY7" fmla="*/ 2159000 h 2447770"/>
                  <a:gd name="connsiteX8" fmla="*/ 1286420 w 3547243"/>
                  <a:gd name="connsiteY8" fmla="*/ 2279751 h 2447770"/>
                  <a:gd name="connsiteX9" fmla="*/ 1502444 w 3547243"/>
                  <a:gd name="connsiteY9" fmla="*/ 2423767 h 2447770"/>
                  <a:gd name="connsiteX10" fmla="*/ 1934492 w 3547243"/>
                  <a:gd name="connsiteY10" fmla="*/ 2423767 h 2447770"/>
                  <a:gd name="connsiteX11" fmla="*/ 2942604 w 3547243"/>
                  <a:gd name="connsiteY11" fmla="*/ 2351759 h 2447770"/>
                  <a:gd name="connsiteX12" fmla="*/ 3328987 w 3547243"/>
                  <a:gd name="connsiteY12" fmla="*/ 2301875 h 2447770"/>
                  <a:gd name="connsiteX13" fmla="*/ 3518668 w 3547243"/>
                  <a:gd name="connsiteY13" fmla="*/ 2063727 h 2447770"/>
                  <a:gd name="connsiteX14" fmla="*/ 3500437 w 3547243"/>
                  <a:gd name="connsiteY14" fmla="*/ 1654175 h 2447770"/>
                  <a:gd name="connsiteX15" fmla="*/ 3471862 w 3547243"/>
                  <a:gd name="connsiteY15" fmla="*/ 1282700 h 2447770"/>
                  <a:gd name="connsiteX16" fmla="*/ 3186112 w 3547243"/>
                  <a:gd name="connsiteY16" fmla="*/ 1206500 h 2447770"/>
                  <a:gd name="connsiteX17" fmla="*/ 2928937 w 3547243"/>
                  <a:gd name="connsiteY17" fmla="*/ 1139825 h 2447770"/>
                  <a:gd name="connsiteX18" fmla="*/ 2654572 w 3547243"/>
                  <a:gd name="connsiteY18" fmla="*/ 1055615 h 2447770"/>
                  <a:gd name="connsiteX19" fmla="*/ 2582564 w 3547243"/>
                  <a:gd name="connsiteY19" fmla="*/ 767581 h 2447770"/>
                  <a:gd name="connsiteX20" fmla="*/ 2510556 w 3547243"/>
                  <a:gd name="connsiteY20" fmla="*/ 623565 h 2447770"/>
                  <a:gd name="connsiteX21" fmla="*/ 2438548 w 3547243"/>
                  <a:gd name="connsiteY21" fmla="*/ 479549 h 2447770"/>
                  <a:gd name="connsiteX22" fmla="*/ 2366540 w 3547243"/>
                  <a:gd name="connsiteY22" fmla="*/ 479549 h 2447770"/>
                  <a:gd name="connsiteX23" fmla="*/ 2195512 w 3547243"/>
                  <a:gd name="connsiteY23" fmla="*/ 444500 h 2447770"/>
                  <a:gd name="connsiteX24" fmla="*/ 1681162 w 3547243"/>
                  <a:gd name="connsiteY24" fmla="*/ 130175 h 2447770"/>
                  <a:gd name="connsiteX25" fmla="*/ 1528762 w 3547243"/>
                  <a:gd name="connsiteY25" fmla="*/ 6350 h 2447770"/>
                  <a:gd name="connsiteX26" fmla="*/ 928687 w 3547243"/>
                  <a:gd name="connsiteY26" fmla="*/ 92075 h 2447770"/>
                  <a:gd name="connsiteX27" fmla="*/ 604837 w 3547243"/>
                  <a:gd name="connsiteY27" fmla="*/ 282575 h 2447770"/>
                  <a:gd name="connsiteX28" fmla="*/ 566737 w 3547243"/>
                  <a:gd name="connsiteY28" fmla="*/ 454025 h 2447770"/>
                  <a:gd name="connsiteX29" fmla="*/ 452437 w 3547243"/>
                  <a:gd name="connsiteY29" fmla="*/ 663575 h 2447770"/>
                  <a:gd name="connsiteX30" fmla="*/ 223837 w 3547243"/>
                  <a:gd name="connsiteY30" fmla="*/ 825500 h 2447770"/>
                  <a:gd name="connsiteX31" fmla="*/ 52387 w 3547243"/>
                  <a:gd name="connsiteY31" fmla="*/ 987425 h 2447770"/>
                  <a:gd name="connsiteX0" fmla="*/ 52387 w 3547243"/>
                  <a:gd name="connsiteY0" fmla="*/ 987425 h 2447770"/>
                  <a:gd name="connsiteX1" fmla="*/ 4762 w 3547243"/>
                  <a:gd name="connsiteY1" fmla="*/ 1273175 h 2447770"/>
                  <a:gd name="connsiteX2" fmla="*/ 80962 w 3547243"/>
                  <a:gd name="connsiteY2" fmla="*/ 1492250 h 2447770"/>
                  <a:gd name="connsiteX3" fmla="*/ 223837 w 3547243"/>
                  <a:gd name="connsiteY3" fmla="*/ 1644650 h 2447770"/>
                  <a:gd name="connsiteX4" fmla="*/ 500062 w 3547243"/>
                  <a:gd name="connsiteY4" fmla="*/ 1625600 h 2447770"/>
                  <a:gd name="connsiteX5" fmla="*/ 719137 w 3547243"/>
                  <a:gd name="connsiteY5" fmla="*/ 1720850 h 2447770"/>
                  <a:gd name="connsiteX6" fmla="*/ 928687 w 3547243"/>
                  <a:gd name="connsiteY6" fmla="*/ 1911350 h 2447770"/>
                  <a:gd name="connsiteX7" fmla="*/ 1214437 w 3547243"/>
                  <a:gd name="connsiteY7" fmla="*/ 2159000 h 2447770"/>
                  <a:gd name="connsiteX8" fmla="*/ 1286420 w 3547243"/>
                  <a:gd name="connsiteY8" fmla="*/ 2279751 h 2447770"/>
                  <a:gd name="connsiteX9" fmla="*/ 1502444 w 3547243"/>
                  <a:gd name="connsiteY9" fmla="*/ 2423767 h 2447770"/>
                  <a:gd name="connsiteX10" fmla="*/ 1934492 w 3547243"/>
                  <a:gd name="connsiteY10" fmla="*/ 2423767 h 2447770"/>
                  <a:gd name="connsiteX11" fmla="*/ 2942604 w 3547243"/>
                  <a:gd name="connsiteY11" fmla="*/ 2351759 h 2447770"/>
                  <a:gd name="connsiteX12" fmla="*/ 3328987 w 3547243"/>
                  <a:gd name="connsiteY12" fmla="*/ 2301875 h 2447770"/>
                  <a:gd name="connsiteX13" fmla="*/ 3518668 w 3547243"/>
                  <a:gd name="connsiteY13" fmla="*/ 2063727 h 2447770"/>
                  <a:gd name="connsiteX14" fmla="*/ 3500437 w 3547243"/>
                  <a:gd name="connsiteY14" fmla="*/ 1654175 h 2447770"/>
                  <a:gd name="connsiteX15" fmla="*/ 3471862 w 3547243"/>
                  <a:gd name="connsiteY15" fmla="*/ 1282700 h 2447770"/>
                  <a:gd name="connsiteX16" fmla="*/ 3186112 w 3547243"/>
                  <a:gd name="connsiteY16" fmla="*/ 1206500 h 2447770"/>
                  <a:gd name="connsiteX17" fmla="*/ 2870596 w 3547243"/>
                  <a:gd name="connsiteY17" fmla="*/ 1199631 h 2447770"/>
                  <a:gd name="connsiteX18" fmla="*/ 2654572 w 3547243"/>
                  <a:gd name="connsiteY18" fmla="*/ 1055615 h 2447770"/>
                  <a:gd name="connsiteX19" fmla="*/ 2582564 w 3547243"/>
                  <a:gd name="connsiteY19" fmla="*/ 767581 h 2447770"/>
                  <a:gd name="connsiteX20" fmla="*/ 2510556 w 3547243"/>
                  <a:gd name="connsiteY20" fmla="*/ 623565 h 2447770"/>
                  <a:gd name="connsiteX21" fmla="*/ 2438548 w 3547243"/>
                  <a:gd name="connsiteY21" fmla="*/ 479549 h 2447770"/>
                  <a:gd name="connsiteX22" fmla="*/ 2366540 w 3547243"/>
                  <a:gd name="connsiteY22" fmla="*/ 479549 h 2447770"/>
                  <a:gd name="connsiteX23" fmla="*/ 2195512 w 3547243"/>
                  <a:gd name="connsiteY23" fmla="*/ 444500 h 2447770"/>
                  <a:gd name="connsiteX24" fmla="*/ 1681162 w 3547243"/>
                  <a:gd name="connsiteY24" fmla="*/ 130175 h 2447770"/>
                  <a:gd name="connsiteX25" fmla="*/ 1528762 w 3547243"/>
                  <a:gd name="connsiteY25" fmla="*/ 6350 h 2447770"/>
                  <a:gd name="connsiteX26" fmla="*/ 928687 w 3547243"/>
                  <a:gd name="connsiteY26" fmla="*/ 92075 h 2447770"/>
                  <a:gd name="connsiteX27" fmla="*/ 604837 w 3547243"/>
                  <a:gd name="connsiteY27" fmla="*/ 282575 h 2447770"/>
                  <a:gd name="connsiteX28" fmla="*/ 566737 w 3547243"/>
                  <a:gd name="connsiteY28" fmla="*/ 454025 h 2447770"/>
                  <a:gd name="connsiteX29" fmla="*/ 452437 w 3547243"/>
                  <a:gd name="connsiteY29" fmla="*/ 663575 h 2447770"/>
                  <a:gd name="connsiteX30" fmla="*/ 223837 w 3547243"/>
                  <a:gd name="connsiteY30" fmla="*/ 825500 h 2447770"/>
                  <a:gd name="connsiteX31" fmla="*/ 52387 w 3547243"/>
                  <a:gd name="connsiteY31" fmla="*/ 987425 h 2447770"/>
                  <a:gd name="connsiteX0" fmla="*/ 52387 w 3547243"/>
                  <a:gd name="connsiteY0" fmla="*/ 987425 h 2447770"/>
                  <a:gd name="connsiteX1" fmla="*/ 4762 w 3547243"/>
                  <a:gd name="connsiteY1" fmla="*/ 1273175 h 2447770"/>
                  <a:gd name="connsiteX2" fmla="*/ 80962 w 3547243"/>
                  <a:gd name="connsiteY2" fmla="*/ 1492250 h 2447770"/>
                  <a:gd name="connsiteX3" fmla="*/ 223837 w 3547243"/>
                  <a:gd name="connsiteY3" fmla="*/ 1644650 h 2447770"/>
                  <a:gd name="connsiteX4" fmla="*/ 500062 w 3547243"/>
                  <a:gd name="connsiteY4" fmla="*/ 1625600 h 2447770"/>
                  <a:gd name="connsiteX5" fmla="*/ 719137 w 3547243"/>
                  <a:gd name="connsiteY5" fmla="*/ 1720850 h 2447770"/>
                  <a:gd name="connsiteX6" fmla="*/ 928687 w 3547243"/>
                  <a:gd name="connsiteY6" fmla="*/ 1911350 h 2447770"/>
                  <a:gd name="connsiteX7" fmla="*/ 1214437 w 3547243"/>
                  <a:gd name="connsiteY7" fmla="*/ 2159000 h 2447770"/>
                  <a:gd name="connsiteX8" fmla="*/ 1286420 w 3547243"/>
                  <a:gd name="connsiteY8" fmla="*/ 2279751 h 2447770"/>
                  <a:gd name="connsiteX9" fmla="*/ 1502444 w 3547243"/>
                  <a:gd name="connsiteY9" fmla="*/ 2423767 h 2447770"/>
                  <a:gd name="connsiteX10" fmla="*/ 1934492 w 3547243"/>
                  <a:gd name="connsiteY10" fmla="*/ 2423767 h 2447770"/>
                  <a:gd name="connsiteX11" fmla="*/ 2942604 w 3547243"/>
                  <a:gd name="connsiteY11" fmla="*/ 2351759 h 2447770"/>
                  <a:gd name="connsiteX12" fmla="*/ 3328987 w 3547243"/>
                  <a:gd name="connsiteY12" fmla="*/ 2301875 h 2447770"/>
                  <a:gd name="connsiteX13" fmla="*/ 3518668 w 3547243"/>
                  <a:gd name="connsiteY13" fmla="*/ 2063727 h 2447770"/>
                  <a:gd name="connsiteX14" fmla="*/ 3500437 w 3547243"/>
                  <a:gd name="connsiteY14" fmla="*/ 1654175 h 2447770"/>
                  <a:gd name="connsiteX15" fmla="*/ 3471862 w 3547243"/>
                  <a:gd name="connsiteY15" fmla="*/ 1282700 h 2447770"/>
                  <a:gd name="connsiteX16" fmla="*/ 3086620 w 3547243"/>
                  <a:gd name="connsiteY16" fmla="*/ 1271639 h 2447770"/>
                  <a:gd name="connsiteX17" fmla="*/ 2870596 w 3547243"/>
                  <a:gd name="connsiteY17" fmla="*/ 1199631 h 2447770"/>
                  <a:gd name="connsiteX18" fmla="*/ 2654572 w 3547243"/>
                  <a:gd name="connsiteY18" fmla="*/ 1055615 h 2447770"/>
                  <a:gd name="connsiteX19" fmla="*/ 2582564 w 3547243"/>
                  <a:gd name="connsiteY19" fmla="*/ 767581 h 2447770"/>
                  <a:gd name="connsiteX20" fmla="*/ 2510556 w 3547243"/>
                  <a:gd name="connsiteY20" fmla="*/ 623565 h 2447770"/>
                  <a:gd name="connsiteX21" fmla="*/ 2438548 w 3547243"/>
                  <a:gd name="connsiteY21" fmla="*/ 479549 h 2447770"/>
                  <a:gd name="connsiteX22" fmla="*/ 2366540 w 3547243"/>
                  <a:gd name="connsiteY22" fmla="*/ 479549 h 2447770"/>
                  <a:gd name="connsiteX23" fmla="*/ 2195512 w 3547243"/>
                  <a:gd name="connsiteY23" fmla="*/ 444500 h 2447770"/>
                  <a:gd name="connsiteX24" fmla="*/ 1681162 w 3547243"/>
                  <a:gd name="connsiteY24" fmla="*/ 130175 h 2447770"/>
                  <a:gd name="connsiteX25" fmla="*/ 1528762 w 3547243"/>
                  <a:gd name="connsiteY25" fmla="*/ 6350 h 2447770"/>
                  <a:gd name="connsiteX26" fmla="*/ 928687 w 3547243"/>
                  <a:gd name="connsiteY26" fmla="*/ 92075 h 2447770"/>
                  <a:gd name="connsiteX27" fmla="*/ 604837 w 3547243"/>
                  <a:gd name="connsiteY27" fmla="*/ 282575 h 2447770"/>
                  <a:gd name="connsiteX28" fmla="*/ 566737 w 3547243"/>
                  <a:gd name="connsiteY28" fmla="*/ 454025 h 2447770"/>
                  <a:gd name="connsiteX29" fmla="*/ 452437 w 3547243"/>
                  <a:gd name="connsiteY29" fmla="*/ 663575 h 2447770"/>
                  <a:gd name="connsiteX30" fmla="*/ 223837 w 3547243"/>
                  <a:gd name="connsiteY30" fmla="*/ 825500 h 2447770"/>
                  <a:gd name="connsiteX31" fmla="*/ 52387 w 3547243"/>
                  <a:gd name="connsiteY31" fmla="*/ 987425 h 2447770"/>
                  <a:gd name="connsiteX0" fmla="*/ 52387 w 3547243"/>
                  <a:gd name="connsiteY0" fmla="*/ 987425 h 2447770"/>
                  <a:gd name="connsiteX1" fmla="*/ 4762 w 3547243"/>
                  <a:gd name="connsiteY1" fmla="*/ 1273175 h 2447770"/>
                  <a:gd name="connsiteX2" fmla="*/ 80962 w 3547243"/>
                  <a:gd name="connsiteY2" fmla="*/ 1492250 h 2447770"/>
                  <a:gd name="connsiteX3" fmla="*/ 223837 w 3547243"/>
                  <a:gd name="connsiteY3" fmla="*/ 1644650 h 2447770"/>
                  <a:gd name="connsiteX4" fmla="*/ 500062 w 3547243"/>
                  <a:gd name="connsiteY4" fmla="*/ 1625600 h 2447770"/>
                  <a:gd name="connsiteX5" fmla="*/ 719137 w 3547243"/>
                  <a:gd name="connsiteY5" fmla="*/ 1720850 h 2447770"/>
                  <a:gd name="connsiteX6" fmla="*/ 928687 w 3547243"/>
                  <a:gd name="connsiteY6" fmla="*/ 1911350 h 2447770"/>
                  <a:gd name="connsiteX7" fmla="*/ 1214437 w 3547243"/>
                  <a:gd name="connsiteY7" fmla="*/ 2159000 h 2447770"/>
                  <a:gd name="connsiteX8" fmla="*/ 1286420 w 3547243"/>
                  <a:gd name="connsiteY8" fmla="*/ 2279751 h 2447770"/>
                  <a:gd name="connsiteX9" fmla="*/ 1502444 w 3547243"/>
                  <a:gd name="connsiteY9" fmla="*/ 2423767 h 2447770"/>
                  <a:gd name="connsiteX10" fmla="*/ 1934492 w 3547243"/>
                  <a:gd name="connsiteY10" fmla="*/ 2423767 h 2447770"/>
                  <a:gd name="connsiteX11" fmla="*/ 2942604 w 3547243"/>
                  <a:gd name="connsiteY11" fmla="*/ 2351759 h 2447770"/>
                  <a:gd name="connsiteX12" fmla="*/ 3328987 w 3547243"/>
                  <a:gd name="connsiteY12" fmla="*/ 2301875 h 2447770"/>
                  <a:gd name="connsiteX13" fmla="*/ 3518668 w 3547243"/>
                  <a:gd name="connsiteY13" fmla="*/ 2063727 h 2447770"/>
                  <a:gd name="connsiteX14" fmla="*/ 3500437 w 3547243"/>
                  <a:gd name="connsiteY14" fmla="*/ 1654175 h 2447770"/>
                  <a:gd name="connsiteX15" fmla="*/ 3374652 w 3547243"/>
                  <a:gd name="connsiteY15" fmla="*/ 1415655 h 2447770"/>
                  <a:gd name="connsiteX16" fmla="*/ 3086620 w 3547243"/>
                  <a:gd name="connsiteY16" fmla="*/ 1271639 h 2447770"/>
                  <a:gd name="connsiteX17" fmla="*/ 2870596 w 3547243"/>
                  <a:gd name="connsiteY17" fmla="*/ 1199631 h 2447770"/>
                  <a:gd name="connsiteX18" fmla="*/ 2654572 w 3547243"/>
                  <a:gd name="connsiteY18" fmla="*/ 1055615 h 2447770"/>
                  <a:gd name="connsiteX19" fmla="*/ 2582564 w 3547243"/>
                  <a:gd name="connsiteY19" fmla="*/ 767581 h 2447770"/>
                  <a:gd name="connsiteX20" fmla="*/ 2510556 w 3547243"/>
                  <a:gd name="connsiteY20" fmla="*/ 623565 h 2447770"/>
                  <a:gd name="connsiteX21" fmla="*/ 2438548 w 3547243"/>
                  <a:gd name="connsiteY21" fmla="*/ 479549 h 2447770"/>
                  <a:gd name="connsiteX22" fmla="*/ 2366540 w 3547243"/>
                  <a:gd name="connsiteY22" fmla="*/ 479549 h 2447770"/>
                  <a:gd name="connsiteX23" fmla="*/ 2195512 w 3547243"/>
                  <a:gd name="connsiteY23" fmla="*/ 444500 h 2447770"/>
                  <a:gd name="connsiteX24" fmla="*/ 1681162 w 3547243"/>
                  <a:gd name="connsiteY24" fmla="*/ 130175 h 2447770"/>
                  <a:gd name="connsiteX25" fmla="*/ 1528762 w 3547243"/>
                  <a:gd name="connsiteY25" fmla="*/ 6350 h 2447770"/>
                  <a:gd name="connsiteX26" fmla="*/ 928687 w 3547243"/>
                  <a:gd name="connsiteY26" fmla="*/ 92075 h 2447770"/>
                  <a:gd name="connsiteX27" fmla="*/ 604837 w 3547243"/>
                  <a:gd name="connsiteY27" fmla="*/ 282575 h 2447770"/>
                  <a:gd name="connsiteX28" fmla="*/ 566737 w 3547243"/>
                  <a:gd name="connsiteY28" fmla="*/ 454025 h 2447770"/>
                  <a:gd name="connsiteX29" fmla="*/ 452437 w 3547243"/>
                  <a:gd name="connsiteY29" fmla="*/ 663575 h 2447770"/>
                  <a:gd name="connsiteX30" fmla="*/ 223837 w 3547243"/>
                  <a:gd name="connsiteY30" fmla="*/ 825500 h 2447770"/>
                  <a:gd name="connsiteX31" fmla="*/ 52387 w 3547243"/>
                  <a:gd name="connsiteY31" fmla="*/ 987425 h 2447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547243" h="2447770">
                    <a:moveTo>
                      <a:pt x="52387" y="987425"/>
                    </a:moveTo>
                    <a:cubicBezTo>
                      <a:pt x="15875" y="1062037"/>
                      <a:pt x="0" y="1189038"/>
                      <a:pt x="4762" y="1273175"/>
                    </a:cubicBezTo>
                    <a:cubicBezTo>
                      <a:pt x="9524" y="1357312"/>
                      <a:pt x="44450" y="1430338"/>
                      <a:pt x="80962" y="1492250"/>
                    </a:cubicBezTo>
                    <a:cubicBezTo>
                      <a:pt x="117474" y="1554162"/>
                      <a:pt x="153987" y="1622425"/>
                      <a:pt x="223837" y="1644650"/>
                    </a:cubicBezTo>
                    <a:cubicBezTo>
                      <a:pt x="293687" y="1666875"/>
                      <a:pt x="417512" y="1612900"/>
                      <a:pt x="500062" y="1625600"/>
                    </a:cubicBezTo>
                    <a:cubicBezTo>
                      <a:pt x="582612" y="1638300"/>
                      <a:pt x="647699" y="1673225"/>
                      <a:pt x="719137" y="1720850"/>
                    </a:cubicBezTo>
                    <a:cubicBezTo>
                      <a:pt x="790575" y="1768475"/>
                      <a:pt x="846137" y="1838325"/>
                      <a:pt x="928687" y="1911350"/>
                    </a:cubicBezTo>
                    <a:cubicBezTo>
                      <a:pt x="1011237" y="1984375"/>
                      <a:pt x="1154815" y="2097600"/>
                      <a:pt x="1214437" y="2159000"/>
                    </a:cubicBezTo>
                    <a:cubicBezTo>
                      <a:pt x="1274059" y="2220400"/>
                      <a:pt x="1238419" y="2235623"/>
                      <a:pt x="1286420" y="2279751"/>
                    </a:cubicBezTo>
                    <a:cubicBezTo>
                      <a:pt x="1334421" y="2323879"/>
                      <a:pt x="1394432" y="2399764"/>
                      <a:pt x="1502444" y="2423767"/>
                    </a:cubicBezTo>
                    <a:cubicBezTo>
                      <a:pt x="1610456" y="2447770"/>
                      <a:pt x="1694465" y="2435768"/>
                      <a:pt x="1934492" y="2423767"/>
                    </a:cubicBezTo>
                    <a:cubicBezTo>
                      <a:pt x="2174519" y="2411766"/>
                      <a:pt x="2710188" y="2372074"/>
                      <a:pt x="2942604" y="2351759"/>
                    </a:cubicBezTo>
                    <a:cubicBezTo>
                      <a:pt x="3175020" y="2331444"/>
                      <a:pt x="3232976" y="2349880"/>
                      <a:pt x="3328987" y="2301875"/>
                    </a:cubicBezTo>
                    <a:cubicBezTo>
                      <a:pt x="3424998" y="2253870"/>
                      <a:pt x="3490093" y="2171677"/>
                      <a:pt x="3518668" y="2063727"/>
                    </a:cubicBezTo>
                    <a:cubicBezTo>
                      <a:pt x="3547243" y="1955777"/>
                      <a:pt x="3524440" y="1762187"/>
                      <a:pt x="3500437" y="1654175"/>
                    </a:cubicBezTo>
                    <a:cubicBezTo>
                      <a:pt x="3476434" y="1546163"/>
                      <a:pt x="3443621" y="1479411"/>
                      <a:pt x="3374652" y="1415655"/>
                    </a:cubicBezTo>
                    <a:cubicBezTo>
                      <a:pt x="3305683" y="1351899"/>
                      <a:pt x="3086620" y="1271639"/>
                      <a:pt x="3086620" y="1271639"/>
                    </a:cubicBezTo>
                    <a:cubicBezTo>
                      <a:pt x="2996133" y="1247827"/>
                      <a:pt x="2942604" y="1235635"/>
                      <a:pt x="2870596" y="1199631"/>
                    </a:cubicBezTo>
                    <a:cubicBezTo>
                      <a:pt x="2798588" y="1163627"/>
                      <a:pt x="2702577" y="1127623"/>
                      <a:pt x="2654572" y="1055615"/>
                    </a:cubicBezTo>
                    <a:cubicBezTo>
                      <a:pt x="2606567" y="983607"/>
                      <a:pt x="2606567" y="839589"/>
                      <a:pt x="2582564" y="767581"/>
                    </a:cubicBezTo>
                    <a:cubicBezTo>
                      <a:pt x="2558561" y="695573"/>
                      <a:pt x="2534559" y="671570"/>
                      <a:pt x="2510556" y="623565"/>
                    </a:cubicBezTo>
                    <a:cubicBezTo>
                      <a:pt x="2486553" y="575560"/>
                      <a:pt x="2462551" y="503552"/>
                      <a:pt x="2438548" y="479549"/>
                    </a:cubicBezTo>
                    <a:cubicBezTo>
                      <a:pt x="2414545" y="455546"/>
                      <a:pt x="2407046" y="485390"/>
                      <a:pt x="2366540" y="479549"/>
                    </a:cubicBezTo>
                    <a:cubicBezTo>
                      <a:pt x="2326034" y="473708"/>
                      <a:pt x="2309742" y="502729"/>
                      <a:pt x="2195512" y="444500"/>
                    </a:cubicBezTo>
                    <a:cubicBezTo>
                      <a:pt x="2081282" y="386271"/>
                      <a:pt x="1792287" y="203200"/>
                      <a:pt x="1681162" y="130175"/>
                    </a:cubicBezTo>
                    <a:cubicBezTo>
                      <a:pt x="1570037" y="57150"/>
                      <a:pt x="1654175" y="12700"/>
                      <a:pt x="1528762" y="6350"/>
                    </a:cubicBezTo>
                    <a:cubicBezTo>
                      <a:pt x="1403350" y="0"/>
                      <a:pt x="1082674" y="46038"/>
                      <a:pt x="928687" y="92075"/>
                    </a:cubicBezTo>
                    <a:cubicBezTo>
                      <a:pt x="774700" y="138112"/>
                      <a:pt x="665162" y="222250"/>
                      <a:pt x="604837" y="282575"/>
                    </a:cubicBezTo>
                    <a:cubicBezTo>
                      <a:pt x="544512" y="342900"/>
                      <a:pt x="592137" y="390525"/>
                      <a:pt x="566737" y="454025"/>
                    </a:cubicBezTo>
                    <a:cubicBezTo>
                      <a:pt x="541337" y="517525"/>
                      <a:pt x="509587" y="601663"/>
                      <a:pt x="452437" y="663575"/>
                    </a:cubicBezTo>
                    <a:cubicBezTo>
                      <a:pt x="395287" y="725487"/>
                      <a:pt x="290512" y="769938"/>
                      <a:pt x="223837" y="825500"/>
                    </a:cubicBezTo>
                    <a:cubicBezTo>
                      <a:pt x="157162" y="881062"/>
                      <a:pt x="88899" y="912813"/>
                      <a:pt x="52387" y="987425"/>
                    </a:cubicBezTo>
                    <a:close/>
                  </a:path>
                </a:pathLst>
              </a:custGeom>
              <a:noFill/>
              <a:ln w="44450"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</p:grpSp>
        <p:cxnSp>
          <p:nvCxnSpPr>
            <p:cNvPr id="10" name="直接箭头连接符 17"/>
            <p:cNvCxnSpPr/>
            <p:nvPr/>
          </p:nvCxnSpPr>
          <p:spPr>
            <a:xfrm flipV="1">
              <a:off x="6536975" y="2043846"/>
              <a:ext cx="384630" cy="1997186"/>
            </a:xfrm>
            <a:prstGeom prst="straightConnector1">
              <a:avLst/>
            </a:prstGeom>
            <a:ln w="38100">
              <a:solidFill>
                <a:srgbClr val="FF99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38"/>
            <p:cNvCxnSpPr/>
            <p:nvPr/>
          </p:nvCxnSpPr>
          <p:spPr>
            <a:xfrm>
              <a:off x="4572023" y="1268695"/>
              <a:ext cx="431772" cy="71436"/>
            </a:xfrm>
            <a:prstGeom prst="straightConnector1">
              <a:avLst/>
            </a:prstGeom>
            <a:ln w="317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直接箭头连接符 16"/>
          <p:cNvCxnSpPr/>
          <p:nvPr/>
        </p:nvCxnSpPr>
        <p:spPr>
          <a:xfrm flipH="1">
            <a:off x="3419872" y="4494138"/>
            <a:ext cx="2448272" cy="86990"/>
          </a:xfrm>
          <a:prstGeom prst="straightConnector1">
            <a:avLst/>
          </a:prstGeom>
          <a:ln w="38100">
            <a:solidFill>
              <a:srgbClr val="FF99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22"/>
          <p:cNvCxnSpPr/>
          <p:nvPr/>
        </p:nvCxnSpPr>
        <p:spPr>
          <a:xfrm flipH="1">
            <a:off x="1631247" y="2913369"/>
            <a:ext cx="1260623" cy="1439912"/>
          </a:xfrm>
          <a:prstGeom prst="straightConnector1">
            <a:avLst/>
          </a:prstGeom>
          <a:ln w="38100">
            <a:solidFill>
              <a:srgbClr val="FF99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23"/>
          <p:cNvCxnSpPr/>
          <p:nvPr/>
        </p:nvCxnSpPr>
        <p:spPr>
          <a:xfrm flipV="1">
            <a:off x="3601020" y="1844824"/>
            <a:ext cx="1475036" cy="720576"/>
          </a:xfrm>
          <a:prstGeom prst="straightConnector1">
            <a:avLst/>
          </a:prstGeom>
          <a:ln w="38100">
            <a:solidFill>
              <a:srgbClr val="FF99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5789705" y="4908177"/>
            <a:ext cx="3200400" cy="168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110000"/>
              </a:lnSpc>
              <a:buClr>
                <a:srgbClr val="FF5050"/>
              </a:buClr>
              <a:buSzPct val="85000"/>
              <a:buFont typeface="Wingdings" pitchFamily="2" charset="2"/>
              <a:buNone/>
            </a:pPr>
            <a:r>
              <a:rPr lang="zh-CN" altLang="en-US" sz="2400" dirty="0" smtClean="0">
                <a:solidFill>
                  <a:srgbClr val="FFFFFF"/>
                </a:solidFill>
                <a:latin typeface="黑体"/>
                <a:ea typeface="黑体"/>
                <a:cs typeface="黑体"/>
                <a:sym typeface="Wingdings 3"/>
              </a:rPr>
              <a:t>克拉通常见现象；</a:t>
            </a:r>
            <a:endParaRPr lang="en-US" altLang="zh-CN" sz="2400" dirty="0">
              <a:solidFill>
                <a:srgbClr val="FFFFFF"/>
              </a:solidFill>
              <a:latin typeface="黑体"/>
              <a:ea typeface="黑体"/>
              <a:cs typeface="黑体"/>
              <a:sym typeface="Wingdings 3"/>
            </a:endParaRPr>
          </a:p>
          <a:p>
            <a:pPr algn="l" eaLnBrk="1" hangingPunct="1">
              <a:spcBef>
                <a:spcPts val="600"/>
              </a:spcBef>
              <a:buClr>
                <a:srgbClr val="FF5050"/>
              </a:buClr>
              <a:buSzPct val="85000"/>
              <a:buFont typeface="Wingdings" pitchFamily="2" charset="2"/>
              <a:buNone/>
            </a:pPr>
            <a:r>
              <a:rPr lang="zh-CN" altLang="en-US" sz="2400" dirty="0" smtClean="0">
                <a:solidFill>
                  <a:srgbClr val="FFFFFF"/>
                </a:solidFill>
                <a:latin typeface="黑体"/>
                <a:ea typeface="黑体"/>
                <a:cs typeface="黑体"/>
                <a:sym typeface="Wingdings 3"/>
              </a:rPr>
              <a:t>往往发生于岩石圈中先存薄弱带</a:t>
            </a:r>
            <a:r>
              <a:rPr lang="en-US" altLang="zh-CN" sz="2400" dirty="0" smtClean="0">
                <a:solidFill>
                  <a:srgbClr val="FFFFFF"/>
                </a:solidFill>
                <a:latin typeface="黑体"/>
                <a:ea typeface="黑体"/>
                <a:cs typeface="黑体"/>
                <a:sym typeface="Wingdings 3"/>
              </a:rPr>
              <a:t>(</a:t>
            </a:r>
            <a:r>
              <a:rPr lang="zh-CN" altLang="en-US" sz="2400" dirty="0" smtClean="0">
                <a:solidFill>
                  <a:srgbClr val="FFFFFF"/>
                </a:solidFill>
                <a:latin typeface="黑体"/>
                <a:ea typeface="黑体"/>
                <a:cs typeface="黑体"/>
                <a:sym typeface="Wingdings 3"/>
              </a:rPr>
              <a:t>本身的</a:t>
            </a:r>
            <a:endParaRPr lang="en-US" altLang="zh-CN" sz="2400" dirty="0" smtClean="0">
              <a:solidFill>
                <a:srgbClr val="FFFFFF"/>
              </a:solidFill>
              <a:latin typeface="黑体"/>
              <a:ea typeface="黑体"/>
              <a:cs typeface="黑体"/>
              <a:sym typeface="Wingdings 3"/>
            </a:endParaRPr>
          </a:p>
          <a:p>
            <a:pPr algn="l" eaLnBrk="1" hangingPunct="1">
              <a:buClr>
                <a:srgbClr val="FF5050"/>
              </a:buClr>
              <a:buSzPct val="85000"/>
              <a:buFont typeface="Wingdings" pitchFamily="2" charset="2"/>
              <a:buNone/>
            </a:pPr>
            <a:r>
              <a:rPr lang="zh-CN" altLang="en-US" sz="2400" dirty="0" smtClean="0">
                <a:solidFill>
                  <a:srgbClr val="FFFF7D"/>
                </a:solidFill>
                <a:latin typeface="黑体"/>
                <a:ea typeface="黑体"/>
                <a:cs typeface="黑体"/>
                <a:sym typeface="Wingdings 3"/>
              </a:rPr>
              <a:t>横向不均匀性</a:t>
            </a:r>
            <a:r>
              <a:rPr lang="en-US" altLang="zh-CN" sz="2400" dirty="0" smtClean="0">
                <a:solidFill>
                  <a:srgbClr val="FFFFFF"/>
                </a:solidFill>
                <a:latin typeface="黑体"/>
                <a:ea typeface="黑体"/>
                <a:cs typeface="黑体"/>
                <a:sym typeface="Wingdings 3"/>
              </a:rPr>
              <a:t>)</a:t>
            </a:r>
            <a:endParaRPr lang="zh-CN" altLang="en-US" sz="2400" dirty="0">
              <a:solidFill>
                <a:srgbClr val="FFFFFF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23" name="Rectangle 48"/>
          <p:cNvSpPr>
            <a:spLocks noChangeArrowheads="1"/>
          </p:cNvSpPr>
          <p:nvPr/>
        </p:nvSpPr>
        <p:spPr bwMode="auto">
          <a:xfrm>
            <a:off x="4355976" y="6309320"/>
            <a:ext cx="794819" cy="313351"/>
          </a:xfrm>
          <a:prstGeom prst="rect">
            <a:avLst/>
          </a:prstGeom>
          <a:solidFill>
            <a:srgbClr val="4D4D4D"/>
          </a:solidFill>
          <a:ln w="12700" cap="sq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square" lIns="36000" tIns="18000" rIns="36000" bIns="18000">
            <a:spAutoFit/>
          </a:bodyPr>
          <a:lstStyle/>
          <a:p>
            <a:pPr algn="ctr"/>
            <a:r>
              <a:rPr lang="zh-CN" altLang="en-US" sz="18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南非</a:t>
            </a:r>
            <a:endParaRPr lang="en-US" altLang="zh-CN" sz="1800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4" name="Rectangle 48"/>
          <p:cNvSpPr>
            <a:spLocks noChangeArrowheads="1"/>
          </p:cNvSpPr>
          <p:nvPr/>
        </p:nvSpPr>
        <p:spPr bwMode="auto">
          <a:xfrm>
            <a:off x="4499992" y="260648"/>
            <a:ext cx="818780" cy="313350"/>
          </a:xfrm>
          <a:prstGeom prst="rect">
            <a:avLst/>
          </a:prstGeom>
          <a:solidFill>
            <a:srgbClr val="4D4D4D"/>
          </a:solidFill>
          <a:ln w="12700" cap="sq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square" lIns="36000" tIns="18000" rIns="36000" bIns="18000">
            <a:spAutoFit/>
          </a:bodyPr>
          <a:lstStyle/>
          <a:p>
            <a:pPr algn="ctr"/>
            <a:r>
              <a:rPr lang="zh-CN" altLang="en-US" sz="18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东欧</a:t>
            </a:r>
            <a:endParaRPr lang="en-US" altLang="zh-CN" sz="1800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5" name="圆角矩形标注 24"/>
          <p:cNvSpPr/>
          <p:nvPr/>
        </p:nvSpPr>
        <p:spPr>
          <a:xfrm>
            <a:off x="2699792" y="2423240"/>
            <a:ext cx="997967" cy="612934"/>
          </a:xfrm>
          <a:prstGeom prst="wedgeRoundRectCallout">
            <a:avLst>
              <a:gd name="adj1" fmla="val 49837"/>
              <a:gd name="adj2" fmla="val -25961"/>
              <a:gd name="adj3" fmla="val 16667"/>
            </a:avLst>
          </a:prstGeom>
          <a:solidFill>
            <a:schemeClr val="bg1"/>
          </a:solidFill>
          <a:ln w="1905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anchor="ctr">
            <a:spAutoFit/>
          </a:bodyPr>
          <a:lstStyle/>
          <a:p>
            <a:pPr algn="ctr">
              <a:defRPr/>
            </a:pPr>
            <a:r>
              <a:rPr lang="zh-CN" altLang="en-US" sz="1800" dirty="0" smtClean="0"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  <a:cs typeface="Arial" pitchFamily="34" charset="0"/>
              </a:rPr>
              <a:t>克拉通边界带</a:t>
            </a:r>
            <a:endParaRPr lang="zh-CN" altLang="en-US" sz="1800" dirty="0">
              <a:solidFill>
                <a:schemeClr val="tx1"/>
              </a:solidFill>
              <a:latin typeface="华文新魏" pitchFamily="2" charset="-122"/>
              <a:ea typeface="华文新魏" pitchFamily="2" charset="-122"/>
              <a:cs typeface="Arial" pitchFamily="34" charset="0"/>
            </a:endParaRPr>
          </a:p>
        </p:txBody>
      </p:sp>
      <p:sp>
        <p:nvSpPr>
          <p:cNvPr id="26" name="圆角矩形标注 25"/>
          <p:cNvSpPr/>
          <p:nvPr/>
        </p:nvSpPr>
        <p:spPr>
          <a:xfrm>
            <a:off x="5715000" y="4077927"/>
            <a:ext cx="1370856" cy="612934"/>
          </a:xfrm>
          <a:prstGeom prst="wedgeRoundRectCallout">
            <a:avLst>
              <a:gd name="adj1" fmla="val 49837"/>
              <a:gd name="adj2" fmla="val -25961"/>
              <a:gd name="adj3" fmla="val 16667"/>
            </a:avLst>
          </a:prstGeom>
          <a:solidFill>
            <a:schemeClr val="bg1"/>
          </a:solidFill>
          <a:ln w="1905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anchor="ctr">
            <a:spAutoFit/>
          </a:bodyPr>
          <a:lstStyle/>
          <a:p>
            <a:pPr algn="ctr">
              <a:defRPr/>
            </a:pPr>
            <a:r>
              <a:rPr lang="zh-CN" altLang="en-US" sz="1800" dirty="0" smtClean="0"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  <a:cs typeface="Arial" pitchFamily="34" charset="0"/>
              </a:rPr>
              <a:t>克拉通内部薄弱带</a:t>
            </a:r>
            <a:endParaRPr lang="zh-CN" altLang="en-US" sz="1800" dirty="0">
              <a:solidFill>
                <a:schemeClr val="tx1"/>
              </a:solidFill>
              <a:latin typeface="华文新魏" pitchFamily="2" charset="-122"/>
              <a:ea typeface="华文新魏" pitchFamily="2" charset="-122"/>
              <a:cs typeface="Arial" pitchFamily="34" charset="0"/>
            </a:endParaRPr>
          </a:p>
        </p:txBody>
      </p:sp>
      <p:sp>
        <p:nvSpPr>
          <p:cNvPr id="27" name="TextBox 40"/>
          <p:cNvSpPr txBox="1">
            <a:spLocks noChangeArrowheads="1"/>
          </p:cNvSpPr>
          <p:nvPr/>
        </p:nvSpPr>
        <p:spPr bwMode="auto">
          <a:xfrm>
            <a:off x="3744510" y="980508"/>
            <a:ext cx="85571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1600" b="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  <a:cs typeface="Times New Roman" pitchFamily="18" charset="0"/>
              </a:rPr>
              <a:t>克拉通边界</a:t>
            </a:r>
            <a:endParaRPr lang="zh-CN" altLang="en-US" sz="1600" b="0" dirty="0">
              <a:solidFill>
                <a:schemeClr val="bg1"/>
              </a:solidFill>
              <a:latin typeface="黑体" pitchFamily="2" charset="-122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28" name="TextBox 25"/>
          <p:cNvSpPr txBox="1"/>
          <p:nvPr/>
        </p:nvSpPr>
        <p:spPr>
          <a:xfrm>
            <a:off x="2987824" y="4643844"/>
            <a:ext cx="864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~2.1Ga</a:t>
            </a:r>
            <a:endParaRPr lang="zh-CN" altLang="en-US" sz="1600" dirty="0"/>
          </a:p>
        </p:txBody>
      </p:sp>
      <p:sp>
        <p:nvSpPr>
          <p:cNvPr id="29" name="TextBox 26"/>
          <p:cNvSpPr txBox="1"/>
          <p:nvPr/>
        </p:nvSpPr>
        <p:spPr>
          <a:xfrm rot="19408574">
            <a:off x="6882711" y="1823729"/>
            <a:ext cx="1098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1.3-0.6Ga</a:t>
            </a:r>
            <a:endParaRPr lang="zh-CN" altLang="en-US" sz="1600" dirty="0"/>
          </a:p>
        </p:txBody>
      </p:sp>
      <p:sp>
        <p:nvSpPr>
          <p:cNvPr id="30" name="TextBox 27"/>
          <p:cNvSpPr txBox="1"/>
          <p:nvPr/>
        </p:nvSpPr>
        <p:spPr>
          <a:xfrm>
            <a:off x="1028903" y="4600178"/>
            <a:ext cx="1098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1.1-1.9Ga</a:t>
            </a:r>
            <a:endParaRPr lang="zh-CN" altLang="en-US" sz="1600" dirty="0"/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323528" y="116632"/>
            <a:ext cx="4096072" cy="584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1" lang="zh-CN" altLang="en-US" sz="3200" dirty="0" smtClean="0">
                <a:solidFill>
                  <a:srgbClr val="FFFF7D"/>
                </a:solidFill>
                <a:latin typeface="黑体" pitchFamily="2" charset="-122"/>
                <a:ea typeface="黑体" pitchFamily="2" charset="-122"/>
              </a:rPr>
              <a:t>克拉通岩石圈的改造</a:t>
            </a:r>
            <a:endParaRPr kumimoji="1" lang="en-US" altLang="zh-CN" sz="3200" dirty="0">
              <a:solidFill>
                <a:srgbClr val="FFFF7D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2" name="TextBox 3"/>
          <p:cNvSpPr txBox="1">
            <a:spLocks noChangeArrowheads="1"/>
          </p:cNvSpPr>
          <p:nvPr/>
        </p:nvSpPr>
        <p:spPr bwMode="auto">
          <a:xfrm>
            <a:off x="457200" y="795278"/>
            <a:ext cx="176625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2000" dirty="0" smtClean="0">
                <a:solidFill>
                  <a:srgbClr val="FFFF7D"/>
                </a:solidFill>
                <a:latin typeface="黑体" pitchFamily="2" charset="-122"/>
                <a:ea typeface="黑体" pitchFamily="2" charset="-122"/>
              </a:rPr>
              <a:t>华北中</a:t>
            </a:r>
            <a:r>
              <a:rPr lang="en-US" altLang="zh-CN" sz="2000" dirty="0" smtClean="0">
                <a:solidFill>
                  <a:srgbClr val="FFFF7D"/>
                </a:solidFill>
                <a:latin typeface="黑体" pitchFamily="2" charset="-122"/>
                <a:ea typeface="黑体" pitchFamily="2" charset="-122"/>
              </a:rPr>
              <a:t>-</a:t>
            </a:r>
            <a:r>
              <a:rPr lang="zh-CN" altLang="en-US" sz="2000" dirty="0" smtClean="0">
                <a:solidFill>
                  <a:srgbClr val="FFFF7D"/>
                </a:solidFill>
                <a:latin typeface="黑体" pitchFamily="2" charset="-122"/>
                <a:ea typeface="黑体" pitchFamily="2" charset="-122"/>
              </a:rPr>
              <a:t>西部</a:t>
            </a:r>
            <a:endParaRPr lang="en-US" altLang="zh-CN" sz="2000" dirty="0">
              <a:solidFill>
                <a:srgbClr val="FFFF7D"/>
              </a:solidFill>
              <a:latin typeface="黑体" pitchFamily="2" charset="-122"/>
              <a:ea typeface="黑体" pitchFamily="2" charset="-122"/>
            </a:endParaRPr>
          </a:p>
          <a:p>
            <a:pPr algn="l"/>
            <a:r>
              <a:rPr lang="zh-CN" altLang="en-US" sz="20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南非</a:t>
            </a:r>
            <a:endParaRPr lang="en-US" altLang="zh-CN" sz="2000" dirty="0">
              <a:solidFill>
                <a:schemeClr val="bg1"/>
              </a:solidFill>
              <a:latin typeface="Arial" pitchFamily="34" charset="0"/>
              <a:ea typeface="黑体" pitchFamily="2" charset="-122"/>
              <a:cs typeface="Arial" pitchFamily="34" charset="0"/>
            </a:endParaRPr>
          </a:p>
          <a:p>
            <a:pPr algn="l"/>
            <a:r>
              <a:rPr lang="zh-CN" altLang="en-US" sz="20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东欧</a:t>
            </a:r>
            <a:endParaRPr lang="en-US" altLang="zh-CN" sz="2000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algn="l"/>
            <a:r>
              <a:rPr lang="zh-CN" altLang="en-US" sz="20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西伯利亚</a:t>
            </a:r>
            <a:endParaRPr lang="en-US" altLang="zh-CN" sz="2000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algn="l"/>
            <a:r>
              <a:rPr lang="zh-CN" altLang="en-US" sz="20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东非</a:t>
            </a:r>
            <a:endParaRPr lang="en-US" altLang="zh-CN" sz="2000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algn="l"/>
            <a:r>
              <a:rPr lang="zh-CN" altLang="en-US" sz="20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北美</a:t>
            </a:r>
            <a:endParaRPr lang="en-US" altLang="zh-CN" sz="2000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algn="l"/>
            <a:r>
              <a:rPr lang="zh-CN" altLang="en-US" sz="20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澳大利亚</a:t>
            </a:r>
            <a:endParaRPr lang="en-US" altLang="zh-CN" sz="2000" dirty="0" smtClean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algn="l"/>
            <a:r>
              <a:rPr lang="en-US" altLang="zh-CN" sz="20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……</a:t>
            </a:r>
            <a:endParaRPr lang="zh-CN" altLang="en-US" sz="2000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81661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98" name="组合 9"/>
          <p:cNvGrpSpPr>
            <a:grpSpLocks/>
          </p:cNvGrpSpPr>
          <p:nvPr/>
        </p:nvGrpSpPr>
        <p:grpSpPr bwMode="auto">
          <a:xfrm>
            <a:off x="827088" y="202150"/>
            <a:ext cx="3959225" cy="2752725"/>
            <a:chOff x="395536" y="333375"/>
            <a:chExt cx="3959225" cy="2752534"/>
          </a:xfrm>
        </p:grpSpPr>
        <p:pic>
          <p:nvPicPr>
            <p:cNvPr id="106506" name="Picture 2" descr="Figure 1 Map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33375"/>
              <a:ext cx="3959225" cy="27525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507" name="Text Box 6"/>
            <p:cNvSpPr txBox="1">
              <a:spLocks noChangeArrowheads="1"/>
            </p:cNvSpPr>
            <p:nvPr/>
          </p:nvSpPr>
          <p:spPr bwMode="auto">
            <a:xfrm>
              <a:off x="1116261" y="765145"/>
              <a:ext cx="652463" cy="255570"/>
            </a:xfrm>
            <a:prstGeom prst="rect">
              <a:avLst/>
            </a:prstGeom>
            <a:solidFill>
              <a:srgbClr val="5F5F5F"/>
            </a:solidFill>
            <a:ln w="38100" cmpd="dbl">
              <a:solidFill>
                <a:srgbClr val="5F5F5F"/>
              </a:solidFill>
              <a:miter lim="800000"/>
              <a:headEnd/>
              <a:tailEnd/>
            </a:ln>
          </p:spPr>
          <p:txBody>
            <a:bodyPr wrap="none" lIns="36000" tIns="18000" rIns="36000" bIns="180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/>
              <a:r>
                <a:rPr kumimoji="1" lang="en-US" altLang="zh-CN" sz="1200" b="1" dirty="0">
                  <a:solidFill>
                    <a:schemeClr val="bg1"/>
                  </a:solidFill>
                  <a:latin typeface="Times New Roman" charset="0"/>
                </a:rPr>
                <a:t>~1.95Ga</a:t>
              </a:r>
            </a:p>
          </p:txBody>
        </p:sp>
        <p:sp>
          <p:nvSpPr>
            <p:cNvPr id="106508" name="Text Box 19"/>
            <p:cNvSpPr txBox="1">
              <a:spLocks noChangeArrowheads="1"/>
            </p:cNvSpPr>
            <p:nvPr/>
          </p:nvSpPr>
          <p:spPr bwMode="auto">
            <a:xfrm>
              <a:off x="1476624" y="1484233"/>
              <a:ext cx="652462" cy="255569"/>
            </a:xfrm>
            <a:prstGeom prst="rect">
              <a:avLst/>
            </a:prstGeom>
            <a:solidFill>
              <a:srgbClr val="5F5F5F"/>
            </a:solidFill>
            <a:ln w="38100" cmpd="dbl">
              <a:solidFill>
                <a:srgbClr val="5F5F5F"/>
              </a:solidFill>
              <a:miter lim="800000"/>
              <a:headEnd/>
              <a:tailEnd/>
            </a:ln>
          </p:spPr>
          <p:txBody>
            <a:bodyPr wrap="none" lIns="36000" tIns="18000" rIns="36000" bIns="180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/>
              <a:r>
                <a:rPr kumimoji="1" lang="en-US" altLang="zh-CN" sz="1200" b="1">
                  <a:solidFill>
                    <a:schemeClr val="bg1"/>
                  </a:solidFill>
                  <a:latin typeface="Times New Roman" charset="0"/>
                </a:rPr>
                <a:t>~1.85Ga</a:t>
              </a:r>
            </a:p>
          </p:txBody>
        </p:sp>
      </p:grpSp>
      <p:sp>
        <p:nvSpPr>
          <p:cNvPr id="106500" name="TextBox 3"/>
          <p:cNvSpPr txBox="1">
            <a:spLocks noChangeArrowheads="1"/>
          </p:cNvSpPr>
          <p:nvPr/>
        </p:nvSpPr>
        <p:spPr bwMode="auto">
          <a:xfrm>
            <a:off x="755577" y="3068960"/>
            <a:ext cx="6912767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zh-CN" altLang="en-US" sz="2800" dirty="0" smtClean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被改造的克拉通岩石圈</a:t>
            </a:r>
            <a:r>
              <a:rPr lang="zh-CN" altLang="en-US" sz="2800" b="0" dirty="0" smtClean="0">
                <a:solidFill>
                  <a:schemeClr val="bg1"/>
                </a:solidFill>
                <a:latin typeface="Arial"/>
                <a:cs typeface="Arial"/>
              </a:rPr>
              <a:t>：</a:t>
            </a:r>
            <a:endParaRPr lang="en-US" altLang="zh-CN" sz="2800" b="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l" eaLnBrk="1" hangingPunct="1"/>
            <a:r>
              <a:rPr lang="en-US" altLang="zh-CN" sz="2000" b="0" dirty="0" smtClean="0">
                <a:solidFill>
                  <a:schemeClr val="bg1"/>
                </a:solidFill>
                <a:latin typeface="Arial"/>
                <a:cs typeface="Arial"/>
              </a:rPr>
              <a:t>Great </a:t>
            </a:r>
            <a:r>
              <a:rPr lang="en-US" altLang="zh-CN" sz="2000" b="0" dirty="0">
                <a:solidFill>
                  <a:schemeClr val="bg1"/>
                </a:solidFill>
                <a:latin typeface="Arial"/>
                <a:cs typeface="Arial"/>
              </a:rPr>
              <a:t>Dyke: </a:t>
            </a:r>
            <a:r>
              <a:rPr lang="en-US" altLang="zh-CN" sz="2000" b="0" dirty="0">
                <a:solidFill>
                  <a:srgbClr val="FFFF99"/>
                </a:solidFill>
                <a:latin typeface="Arial"/>
                <a:cs typeface="Arial"/>
              </a:rPr>
              <a:t>~2.7 </a:t>
            </a:r>
            <a:r>
              <a:rPr lang="en-US" altLang="zh-CN" sz="2000" b="0" dirty="0" err="1">
                <a:solidFill>
                  <a:srgbClr val="FFFF99"/>
                </a:solidFill>
                <a:latin typeface="Arial"/>
                <a:cs typeface="Arial"/>
              </a:rPr>
              <a:t>Ga</a:t>
            </a:r>
            <a:endParaRPr lang="en-US" altLang="zh-CN" sz="2000" b="0" dirty="0">
              <a:solidFill>
                <a:srgbClr val="FFFF99"/>
              </a:solidFill>
              <a:latin typeface="Arial"/>
              <a:cs typeface="Arial"/>
            </a:endParaRPr>
          </a:p>
          <a:p>
            <a:pPr algn="l" eaLnBrk="1" hangingPunct="1"/>
            <a:r>
              <a:rPr lang="en-US" altLang="zh-CN" sz="2000" b="0" dirty="0" err="1">
                <a:solidFill>
                  <a:schemeClr val="bg1"/>
                </a:solidFill>
                <a:latin typeface="Arial"/>
                <a:cs typeface="Arial"/>
              </a:rPr>
              <a:t>Bushveld</a:t>
            </a:r>
            <a:r>
              <a:rPr lang="en-US" altLang="zh-CN" sz="2000" b="0" dirty="0">
                <a:solidFill>
                  <a:schemeClr val="bg1"/>
                </a:solidFill>
                <a:latin typeface="Arial"/>
                <a:cs typeface="Arial"/>
              </a:rPr>
              <a:t>, South Africa:  </a:t>
            </a:r>
            <a:r>
              <a:rPr lang="en-US" altLang="zh-CN" sz="2000" b="0" dirty="0">
                <a:solidFill>
                  <a:srgbClr val="FFFF99"/>
                </a:solidFill>
                <a:latin typeface="Arial"/>
                <a:cs typeface="Arial"/>
              </a:rPr>
              <a:t>~2.06 </a:t>
            </a:r>
            <a:r>
              <a:rPr lang="en-US" altLang="zh-CN" sz="2000" b="0" dirty="0" err="1">
                <a:solidFill>
                  <a:srgbClr val="FFFF99"/>
                </a:solidFill>
                <a:latin typeface="Arial"/>
                <a:cs typeface="Arial"/>
              </a:rPr>
              <a:t>Ga</a:t>
            </a:r>
            <a:r>
              <a:rPr lang="en-US" altLang="zh-CN" sz="2000" b="0" dirty="0">
                <a:solidFill>
                  <a:srgbClr val="FFFF99"/>
                </a:solidFill>
                <a:latin typeface="Arial"/>
                <a:cs typeface="Arial"/>
              </a:rPr>
              <a:t> </a:t>
            </a:r>
          </a:p>
          <a:p>
            <a:pPr algn="l" eaLnBrk="1" hangingPunct="1"/>
            <a:r>
              <a:rPr lang="en-US" altLang="zh-CN" sz="2000" b="0" dirty="0">
                <a:solidFill>
                  <a:schemeClr val="bg1"/>
                </a:solidFill>
                <a:latin typeface="Arial"/>
                <a:cs typeface="Arial"/>
              </a:rPr>
              <a:t>Central and western NCC: </a:t>
            </a:r>
            <a:r>
              <a:rPr lang="en-US" altLang="zh-CN" sz="2000" b="0" dirty="0">
                <a:solidFill>
                  <a:srgbClr val="FFFF99"/>
                </a:solidFill>
                <a:latin typeface="Arial"/>
                <a:cs typeface="Arial"/>
              </a:rPr>
              <a:t>~1.95 </a:t>
            </a:r>
            <a:r>
              <a:rPr lang="en-US" altLang="zh-CN" sz="2000" b="0" dirty="0" err="1">
                <a:solidFill>
                  <a:srgbClr val="FFFF99"/>
                </a:solidFill>
                <a:latin typeface="Arial"/>
                <a:cs typeface="Arial"/>
              </a:rPr>
              <a:t>Ga</a:t>
            </a:r>
            <a:r>
              <a:rPr lang="en-US" altLang="zh-CN" sz="2000" b="0" dirty="0">
                <a:solidFill>
                  <a:srgbClr val="FFFF99"/>
                </a:solidFill>
                <a:latin typeface="Arial"/>
                <a:cs typeface="Arial"/>
              </a:rPr>
              <a:t>, ~1.85 </a:t>
            </a:r>
            <a:r>
              <a:rPr lang="en-US" altLang="zh-CN" sz="2000" b="0" dirty="0" err="1">
                <a:solidFill>
                  <a:srgbClr val="FFFF99"/>
                </a:solidFill>
                <a:latin typeface="Arial"/>
                <a:cs typeface="Arial"/>
              </a:rPr>
              <a:t>Ga</a:t>
            </a:r>
            <a:endParaRPr lang="en-US" altLang="zh-CN" sz="2000" b="0" dirty="0">
              <a:solidFill>
                <a:srgbClr val="FFFF99"/>
              </a:solidFill>
              <a:latin typeface="Arial"/>
              <a:cs typeface="Arial"/>
            </a:endParaRPr>
          </a:p>
          <a:p>
            <a:pPr algn="l" eaLnBrk="1" hangingPunct="1"/>
            <a:r>
              <a:rPr lang="en-US" altLang="zh-CN" sz="2000" b="0" dirty="0">
                <a:solidFill>
                  <a:schemeClr val="bg1"/>
                </a:solidFill>
                <a:latin typeface="Arial"/>
                <a:cs typeface="Arial"/>
              </a:rPr>
              <a:t>Trans Hudson and Little Belt, North America: </a:t>
            </a:r>
            <a:r>
              <a:rPr lang="en-US" altLang="zh-CN" sz="2000" b="0" dirty="0">
                <a:solidFill>
                  <a:srgbClr val="FFFF99"/>
                </a:solidFill>
                <a:latin typeface="Arial"/>
                <a:cs typeface="Arial"/>
              </a:rPr>
              <a:t>&gt; 1.75 </a:t>
            </a:r>
            <a:r>
              <a:rPr lang="en-US" altLang="zh-CN" sz="2000" b="0" dirty="0" err="1">
                <a:solidFill>
                  <a:srgbClr val="FFFF99"/>
                </a:solidFill>
                <a:latin typeface="Arial"/>
                <a:cs typeface="Arial"/>
              </a:rPr>
              <a:t>Ga</a:t>
            </a:r>
            <a:endParaRPr lang="en-US" altLang="zh-CN" sz="2000" b="0" dirty="0">
              <a:solidFill>
                <a:srgbClr val="FFFF99"/>
              </a:solidFill>
              <a:latin typeface="Arial"/>
              <a:cs typeface="Arial"/>
            </a:endParaRPr>
          </a:p>
          <a:p>
            <a:pPr algn="l" eaLnBrk="1" hangingPunct="1"/>
            <a:r>
              <a:rPr lang="en-US" altLang="zh-CN" sz="2000" b="0" dirty="0">
                <a:solidFill>
                  <a:schemeClr val="bg1"/>
                </a:solidFill>
                <a:latin typeface="Arial"/>
                <a:cs typeface="Arial"/>
              </a:rPr>
              <a:t>Central Russia rift , East Europe: </a:t>
            </a:r>
            <a:r>
              <a:rPr lang="en-US" altLang="zh-CN" sz="2000" b="0" dirty="0">
                <a:solidFill>
                  <a:srgbClr val="FFFF99"/>
                </a:solidFill>
                <a:latin typeface="Arial"/>
                <a:cs typeface="Arial"/>
              </a:rPr>
              <a:t>1300-650 Ma</a:t>
            </a:r>
          </a:p>
          <a:p>
            <a:pPr algn="l" eaLnBrk="1" hangingPunct="1"/>
            <a:r>
              <a:rPr lang="en-US" altLang="zh-CN" sz="2000" b="0" dirty="0">
                <a:solidFill>
                  <a:schemeClr val="bg1"/>
                </a:solidFill>
                <a:latin typeface="Arial"/>
                <a:cs typeface="Arial"/>
              </a:rPr>
              <a:t>Trans-European Suture Zone:  </a:t>
            </a:r>
            <a:r>
              <a:rPr lang="en-US" altLang="zh-CN" sz="2000" b="0" dirty="0">
                <a:solidFill>
                  <a:srgbClr val="FFFF99"/>
                </a:solidFill>
                <a:latin typeface="Arial"/>
                <a:cs typeface="Arial"/>
              </a:rPr>
              <a:t>~800-560 Ma</a:t>
            </a:r>
          </a:p>
          <a:p>
            <a:pPr algn="l" eaLnBrk="1" hangingPunct="1"/>
            <a:r>
              <a:rPr lang="en-US" altLang="zh-CN" sz="2000" b="0" dirty="0">
                <a:solidFill>
                  <a:schemeClr val="bg1"/>
                </a:solidFill>
                <a:latin typeface="Arial"/>
                <a:cs typeface="Arial"/>
              </a:rPr>
              <a:t>Mozambique Belt, East Africa: </a:t>
            </a:r>
            <a:r>
              <a:rPr lang="en-US" altLang="zh-CN" sz="2000" b="0" dirty="0">
                <a:solidFill>
                  <a:srgbClr val="FFFF99"/>
                </a:solidFill>
                <a:latin typeface="Arial"/>
                <a:cs typeface="Arial"/>
              </a:rPr>
              <a:t>~800 -540 Ma</a:t>
            </a:r>
          </a:p>
          <a:p>
            <a:pPr algn="l" eaLnBrk="1" hangingPunct="1"/>
            <a:r>
              <a:rPr lang="en-US" altLang="zh-CN" sz="2000" b="0" dirty="0">
                <a:solidFill>
                  <a:schemeClr val="bg1"/>
                </a:solidFill>
                <a:latin typeface="Arial"/>
                <a:cs typeface="Arial"/>
              </a:rPr>
              <a:t>Tasman Line, Australia: </a:t>
            </a:r>
            <a:r>
              <a:rPr lang="en-US" altLang="zh-CN" sz="2000" b="0" dirty="0">
                <a:solidFill>
                  <a:srgbClr val="FFFF99"/>
                </a:solidFill>
                <a:latin typeface="Arial"/>
                <a:cs typeface="Arial"/>
              </a:rPr>
              <a:t>~780 Ma</a:t>
            </a:r>
          </a:p>
          <a:p>
            <a:pPr algn="l" eaLnBrk="1" hangingPunct="1"/>
            <a:r>
              <a:rPr lang="en-US" altLang="zh-CN" sz="2000" b="0" dirty="0">
                <a:solidFill>
                  <a:schemeClr val="bg1"/>
                </a:solidFill>
                <a:latin typeface="Arial"/>
                <a:cs typeface="Arial"/>
              </a:rPr>
              <a:t>Baikal rift zone, Siberia: </a:t>
            </a:r>
            <a:r>
              <a:rPr lang="en-US" altLang="zh-CN" sz="2000" b="0" dirty="0">
                <a:solidFill>
                  <a:srgbClr val="FFFF99"/>
                </a:solidFill>
                <a:latin typeface="Arial"/>
                <a:cs typeface="Arial"/>
              </a:rPr>
              <a:t>Proterozoic to Paleozoic</a:t>
            </a:r>
          </a:p>
          <a:p>
            <a:pPr algn="l" eaLnBrk="1" hangingPunct="1"/>
            <a:r>
              <a:rPr lang="en-US" altLang="zh-CN" sz="2000" b="0" dirty="0">
                <a:solidFill>
                  <a:schemeClr val="bg1"/>
                </a:solidFill>
                <a:latin typeface="Arial"/>
                <a:cs typeface="Arial"/>
              </a:rPr>
              <a:t>……</a:t>
            </a:r>
            <a:endParaRPr lang="zh-CN" altLang="en-US" sz="2000" b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106501" name="直接箭头连接符 12"/>
          <p:cNvCxnSpPr>
            <a:cxnSpLocks noChangeShapeType="1"/>
          </p:cNvCxnSpPr>
          <p:nvPr/>
        </p:nvCxnSpPr>
        <p:spPr bwMode="auto">
          <a:xfrm rot="5400000">
            <a:off x="6182058" y="4976106"/>
            <a:ext cx="2664000" cy="1588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 type="triangle" w="med" len="lg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6502" name="TextBox 13"/>
          <p:cNvSpPr txBox="1">
            <a:spLocks noChangeArrowheads="1"/>
          </p:cNvSpPr>
          <p:nvPr/>
        </p:nvSpPr>
        <p:spPr bwMode="auto">
          <a:xfrm>
            <a:off x="7586290" y="3429000"/>
            <a:ext cx="57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sz="2400">
                <a:solidFill>
                  <a:schemeClr val="bg1"/>
                </a:solidFill>
                <a:latin typeface="Arial Narrow"/>
                <a:cs typeface="Arial Narrow"/>
              </a:rPr>
              <a:t>old</a:t>
            </a:r>
            <a:endParaRPr lang="zh-CN" altLang="en-US" sz="240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106503" name="TextBox 14"/>
          <p:cNvSpPr txBox="1">
            <a:spLocks noChangeArrowheads="1"/>
          </p:cNvSpPr>
          <p:nvPr/>
        </p:nvSpPr>
        <p:spPr bwMode="auto">
          <a:xfrm>
            <a:off x="7586290" y="5923681"/>
            <a:ext cx="94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chemeClr val="bg1"/>
                </a:solidFill>
                <a:latin typeface="Arial Narrow"/>
                <a:cs typeface="Arial Narrow"/>
              </a:rPr>
              <a:t>young</a:t>
            </a:r>
            <a:endParaRPr lang="zh-CN" altLang="en-US" sz="24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grpSp>
        <p:nvGrpSpPr>
          <p:cNvPr id="13" name="组 12"/>
          <p:cNvGrpSpPr>
            <a:grpSpLocks noChangeAspect="1"/>
          </p:cNvGrpSpPr>
          <p:nvPr/>
        </p:nvGrpSpPr>
        <p:grpSpPr>
          <a:xfrm>
            <a:off x="5220072" y="204800"/>
            <a:ext cx="3192757" cy="2864160"/>
            <a:chOff x="126569" y="82800"/>
            <a:chExt cx="3009761" cy="2700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229" b="-2411"/>
            <a:stretch/>
          </p:blipFill>
          <p:spPr>
            <a:xfrm>
              <a:off x="130488" y="82800"/>
              <a:ext cx="3005842" cy="2700000"/>
            </a:xfrm>
            <a:prstGeom prst="rect">
              <a:avLst/>
            </a:prstGeom>
            <a:solidFill>
              <a:srgbClr val="FFFFFF"/>
            </a:solidFill>
          </p:spPr>
        </p:pic>
        <p:grpSp>
          <p:nvGrpSpPr>
            <p:cNvPr id="15" name="组 14"/>
            <p:cNvGrpSpPr>
              <a:grpSpLocks noChangeAspect="1"/>
            </p:cNvGrpSpPr>
            <p:nvPr/>
          </p:nvGrpSpPr>
          <p:grpSpPr>
            <a:xfrm>
              <a:off x="126569" y="153444"/>
              <a:ext cx="2652612" cy="2609052"/>
              <a:chOff x="277726" y="182553"/>
              <a:chExt cx="3646202" cy="3586326"/>
            </a:xfrm>
          </p:grpSpPr>
          <p:sp>
            <p:nvSpPr>
              <p:cNvPr id="16" name="Rectangle 11"/>
              <p:cNvSpPr>
                <a:spLocks noChangeArrowheads="1"/>
              </p:cNvSpPr>
              <p:nvPr/>
            </p:nvSpPr>
            <p:spPr bwMode="auto">
              <a:xfrm>
                <a:off x="277726" y="182553"/>
                <a:ext cx="1755435" cy="42306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1" hangingPunct="1">
                  <a:buClr>
                    <a:srgbClr val="CC66FF"/>
                  </a:buClr>
                  <a:buFont typeface="Wingdings" pitchFamily="2" charset="2"/>
                  <a:buNone/>
                </a:pPr>
                <a:r>
                  <a:rPr lang="zh-CN" altLang="en-US" sz="1400" dirty="0" smtClean="0">
                    <a:solidFill>
                      <a:srgbClr val="333333"/>
                    </a:solidFill>
                    <a:latin typeface="黑体" pitchFamily="2" charset="-122"/>
                    <a:ea typeface="黑体" pitchFamily="2" charset="-122"/>
                  </a:rPr>
                  <a:t>岩石圈厚度</a:t>
                </a:r>
                <a:endParaRPr lang="en-US" altLang="zh-CN" sz="1400" dirty="0">
                  <a:solidFill>
                    <a:srgbClr val="333333"/>
                  </a:solidFill>
                  <a:latin typeface="黑体" pitchFamily="2" charset="-122"/>
                  <a:ea typeface="黑体" pitchFamily="2" charset="-122"/>
                </a:endParaRPr>
              </a:p>
            </p:txBody>
          </p:sp>
          <p:grpSp>
            <p:nvGrpSpPr>
              <p:cNvPr id="17" name="组 16"/>
              <p:cNvGrpSpPr/>
              <p:nvPr/>
            </p:nvGrpSpPr>
            <p:grpSpPr>
              <a:xfrm>
                <a:off x="611560" y="3342881"/>
                <a:ext cx="3312368" cy="425998"/>
                <a:chOff x="611560" y="3356992"/>
                <a:chExt cx="3360504" cy="425998"/>
              </a:xfrm>
            </p:grpSpPr>
            <p:pic>
              <p:nvPicPr>
                <p:cNvPr id="18" name="图片 17"/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-1" r="-6338"/>
                <a:stretch/>
              </p:blipFill>
              <p:spPr>
                <a:xfrm>
                  <a:off x="611560" y="3356992"/>
                  <a:ext cx="3335194" cy="424786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  <p:pic>
              <p:nvPicPr>
                <p:cNvPr id="19" name="图片 18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7904" y="3615350"/>
                  <a:ext cx="264160" cy="167640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5047232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Box 7"/>
          <p:cNvSpPr txBox="1">
            <a:spLocks noChangeArrowheads="1"/>
          </p:cNvSpPr>
          <p:nvPr/>
        </p:nvSpPr>
        <p:spPr bwMode="auto">
          <a:xfrm>
            <a:off x="287659" y="3645024"/>
            <a:ext cx="60960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zh-CN" altLang="en-US" sz="2800" dirty="0">
                <a:solidFill>
                  <a:srgbClr val="FFFF7D"/>
                </a:solidFill>
                <a:latin typeface="华文新魏" pitchFamily="2" charset="-122"/>
                <a:ea typeface="华文新魏" pitchFamily="2" charset="-122"/>
              </a:rPr>
              <a:t>古老活动</a:t>
            </a:r>
            <a:r>
              <a:rPr lang="zh-CN" altLang="zh-CN" sz="2800" dirty="0">
                <a:solidFill>
                  <a:srgbClr val="FFFF7D"/>
                </a:solidFill>
                <a:latin typeface="华文新魏" pitchFamily="2" charset="-122"/>
                <a:ea typeface="华文新魏" pitchFamily="2" charset="-122"/>
              </a:rPr>
              <a:t>构造带</a:t>
            </a:r>
            <a:r>
              <a:rPr lang="en-US" altLang="zh-CN" sz="2800" dirty="0">
                <a:solidFill>
                  <a:srgbClr val="FFFF7D"/>
                </a:solidFill>
                <a:latin typeface="华文新魏" pitchFamily="2" charset="-122"/>
                <a:ea typeface="华文新魏" pitchFamily="2" charset="-122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  <a:sym typeface="Wingdings 3"/>
              </a:rPr>
              <a:t></a:t>
            </a:r>
            <a:r>
              <a:rPr lang="zh-CN" altLang="en-US" sz="28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受</a:t>
            </a:r>
            <a:r>
              <a:rPr lang="zh-CN" altLang="zh-CN" sz="28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热和应变集中区</a:t>
            </a:r>
            <a:endParaRPr lang="en-US" altLang="zh-CN" sz="2800" dirty="0">
              <a:solidFill>
                <a:schemeClr val="bg1"/>
              </a:solidFill>
              <a:latin typeface="华文新魏" pitchFamily="2" charset="-122"/>
              <a:ea typeface="华文新魏" pitchFamily="2" charset="-122"/>
            </a:endParaRPr>
          </a:p>
          <a:p>
            <a:pPr indent="2151063" algn="l">
              <a:lnSpc>
                <a:spcPct val="120000"/>
              </a:lnSpc>
              <a:defRPr/>
            </a:pPr>
            <a:r>
              <a:rPr lang="en-US" altLang="zh-CN" sz="28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  <a:sym typeface="Wingdings 3"/>
              </a:rPr>
              <a:t>     </a:t>
            </a:r>
            <a:r>
              <a:rPr lang="zh-CN" altLang="zh-CN" sz="28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岩石圈改造</a:t>
            </a:r>
            <a:r>
              <a:rPr lang="zh-CN" altLang="en-US" sz="28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区</a:t>
            </a:r>
            <a:endParaRPr lang="zh-CN" altLang="en-US" sz="2800" dirty="0">
              <a:solidFill>
                <a:schemeClr val="bg1"/>
              </a:solidFill>
              <a:latin typeface="华文新魏" pitchFamily="2" charset="-122"/>
              <a:ea typeface="华文新魏" pitchFamily="2" charset="-122"/>
              <a:cs typeface="Times New Roman" pitchFamily="18" charset="0"/>
            </a:endParaRPr>
          </a:p>
        </p:txBody>
      </p:sp>
      <p:grpSp>
        <p:nvGrpSpPr>
          <p:cNvPr id="55300" name="组合 34"/>
          <p:cNvGrpSpPr>
            <a:grpSpLocks/>
          </p:cNvGrpSpPr>
          <p:nvPr/>
        </p:nvGrpSpPr>
        <p:grpSpPr bwMode="auto">
          <a:xfrm>
            <a:off x="3885133" y="638080"/>
            <a:ext cx="5367387" cy="2730324"/>
            <a:chOff x="3293466" y="750588"/>
            <a:chExt cx="5368131" cy="2731370"/>
          </a:xfrm>
        </p:grpSpPr>
        <p:sp>
          <p:nvSpPr>
            <p:cNvPr id="29" name="矩形 28"/>
            <p:cNvSpPr/>
            <p:nvPr/>
          </p:nvSpPr>
          <p:spPr>
            <a:xfrm>
              <a:off x="3654946" y="798055"/>
              <a:ext cx="4680599" cy="2683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/>
            </a:p>
          </p:txBody>
        </p:sp>
        <p:grpSp>
          <p:nvGrpSpPr>
            <p:cNvPr id="55308" name="Group 6"/>
            <p:cNvGrpSpPr>
              <a:grpSpLocks noChangeAspect="1"/>
            </p:cNvGrpSpPr>
            <p:nvPr/>
          </p:nvGrpSpPr>
          <p:grpSpPr bwMode="auto">
            <a:xfrm>
              <a:off x="3942483" y="983979"/>
              <a:ext cx="4077396" cy="761954"/>
              <a:chOff x="2800" y="4618"/>
              <a:chExt cx="1534" cy="271"/>
            </a:xfrm>
          </p:grpSpPr>
          <p:pic>
            <p:nvPicPr>
              <p:cNvPr id="55323" name="Picture 7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0" y="4618"/>
                <a:ext cx="1525" cy="26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55324" name="Line 8"/>
              <p:cNvSpPr>
                <a:spLocks noChangeAspect="1" noChangeShapeType="1"/>
              </p:cNvSpPr>
              <p:nvPr/>
            </p:nvSpPr>
            <p:spPr bwMode="auto">
              <a:xfrm>
                <a:off x="2800" y="4652"/>
                <a:ext cx="0" cy="23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5325" name="Line 9"/>
              <p:cNvSpPr>
                <a:spLocks noChangeAspect="1" noChangeShapeType="1"/>
              </p:cNvSpPr>
              <p:nvPr/>
            </p:nvSpPr>
            <p:spPr bwMode="auto">
              <a:xfrm>
                <a:off x="4323" y="4648"/>
                <a:ext cx="0" cy="23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5326" name="Line 10"/>
              <p:cNvSpPr>
                <a:spLocks noChangeAspect="1" noChangeShapeType="1"/>
              </p:cNvSpPr>
              <p:nvPr/>
            </p:nvSpPr>
            <p:spPr bwMode="auto">
              <a:xfrm>
                <a:off x="2804" y="4886"/>
                <a:ext cx="153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55309" name="Group 13"/>
            <p:cNvGrpSpPr>
              <a:grpSpLocks/>
            </p:cNvGrpSpPr>
            <p:nvPr/>
          </p:nvGrpSpPr>
          <p:grpSpPr bwMode="auto">
            <a:xfrm>
              <a:off x="3547649" y="2047135"/>
              <a:ext cx="4897453" cy="1380626"/>
              <a:chOff x="1049" y="3205"/>
              <a:chExt cx="4181" cy="1114"/>
            </a:xfrm>
          </p:grpSpPr>
          <p:grpSp>
            <p:nvGrpSpPr>
              <p:cNvPr id="55314" name="Group 14"/>
              <p:cNvGrpSpPr>
                <a:grpSpLocks noChangeAspect="1"/>
              </p:cNvGrpSpPr>
              <p:nvPr/>
            </p:nvGrpSpPr>
            <p:grpSpPr bwMode="auto">
              <a:xfrm>
                <a:off x="1396" y="3408"/>
                <a:ext cx="3496" cy="669"/>
                <a:chOff x="2788" y="5559"/>
                <a:chExt cx="1537" cy="294"/>
              </a:xfrm>
            </p:grpSpPr>
            <p:pic>
              <p:nvPicPr>
                <p:cNvPr id="55319" name="Picture 15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17107"/>
                <a:stretch>
                  <a:fillRect/>
                </a:stretch>
              </p:blipFill>
              <p:spPr bwMode="auto">
                <a:xfrm>
                  <a:off x="2788" y="5559"/>
                  <a:ext cx="1537" cy="29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5320" name="Line 16"/>
                <p:cNvSpPr>
                  <a:spLocks noChangeAspect="1" noChangeShapeType="1"/>
                </p:cNvSpPr>
                <p:nvPr/>
              </p:nvSpPr>
              <p:spPr bwMode="auto">
                <a:xfrm>
                  <a:off x="2788" y="5613"/>
                  <a:ext cx="0" cy="2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55321" name="Line 17"/>
                <p:cNvSpPr>
                  <a:spLocks noChangeAspect="1" noChangeShapeType="1"/>
                </p:cNvSpPr>
                <p:nvPr/>
              </p:nvSpPr>
              <p:spPr bwMode="auto">
                <a:xfrm>
                  <a:off x="4317" y="5613"/>
                  <a:ext cx="0" cy="2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55322" name="Line 18"/>
                <p:cNvSpPr>
                  <a:spLocks noChangeAspect="1" noChangeShapeType="1"/>
                </p:cNvSpPr>
                <p:nvPr/>
              </p:nvSpPr>
              <p:spPr bwMode="auto">
                <a:xfrm>
                  <a:off x="2792" y="5853"/>
                  <a:ext cx="152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55315" name="Rectangle 20"/>
              <p:cNvSpPr>
                <a:spLocks noChangeArrowheads="1"/>
              </p:cNvSpPr>
              <p:nvPr/>
            </p:nvSpPr>
            <p:spPr bwMode="auto">
              <a:xfrm>
                <a:off x="1049" y="4048"/>
                <a:ext cx="4181" cy="27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 lIns="90487" tIns="44450" rIns="90487" bIns="44450">
                <a:spAutoFit/>
              </a:bodyPr>
              <a:lstStyle/>
              <a:p>
                <a:r>
                  <a:rPr lang="en-US" altLang="zh-CN" sz="1600" b="0" dirty="0">
                    <a:latin typeface="Times New Roman" pitchFamily="18" charset="0"/>
                    <a:cs typeface="Times New Roman" pitchFamily="18" charset="0"/>
                  </a:rPr>
                  <a:t>no crumple zone </a:t>
                </a:r>
                <a:r>
                  <a:rPr lang="en-US" altLang="zh-CN" sz="1600" b="0" dirty="0">
                    <a:latin typeface="Times New Roman" pitchFamily="18" charset="0"/>
                    <a:cs typeface="Times New Roman" pitchFamily="18" charset="0"/>
                    <a:sym typeface="Wingdings 3" pitchFamily="18" charset="2"/>
                  </a:rPr>
                  <a:t> much thinned </a:t>
                </a:r>
                <a:r>
                  <a:rPr lang="en-US" altLang="zh-CN" sz="1600" b="0" dirty="0" err="1">
                    <a:latin typeface="Times New Roman" pitchFamily="18" charset="0"/>
                    <a:cs typeface="Times New Roman" pitchFamily="18" charset="0"/>
                    <a:sym typeface="Wingdings 3" pitchFamily="18" charset="2"/>
                  </a:rPr>
                  <a:t>cratonic</a:t>
                </a:r>
                <a:r>
                  <a:rPr lang="en-US" altLang="zh-CN" sz="1600" b="0" dirty="0">
                    <a:latin typeface="Times New Roman" pitchFamily="18" charset="0"/>
                    <a:cs typeface="Times New Roman" pitchFamily="18" charset="0"/>
                    <a:sym typeface="Wingdings 3" pitchFamily="18" charset="2"/>
                  </a:rPr>
                  <a:t> lithosphere</a:t>
                </a:r>
                <a:endParaRPr lang="en-US" altLang="zh-CN" sz="1600" b="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316" name="Rectangle 21"/>
              <p:cNvSpPr>
                <a:spLocks noChangeArrowheads="1"/>
              </p:cNvSpPr>
              <p:nvPr/>
            </p:nvSpPr>
            <p:spPr bwMode="auto">
              <a:xfrm>
                <a:off x="2315" y="3205"/>
                <a:ext cx="873" cy="29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 lIns="90487" tIns="44450" rIns="90487" bIns="44450">
                <a:spAutoFit/>
              </a:bodyPr>
              <a:lstStyle/>
              <a:p>
                <a:r>
                  <a:rPr lang="en-US" altLang="zh-CN" dirty="0" err="1">
                    <a:latin typeface="Times New Roman" pitchFamily="18" charset="0"/>
                  </a:rPr>
                  <a:t>craton</a:t>
                </a:r>
                <a:endParaRPr lang="en-US" altLang="zh-CN" dirty="0">
                  <a:latin typeface="Times New Roman" pitchFamily="18" charset="0"/>
                </a:endParaRPr>
              </a:p>
            </p:txBody>
          </p:sp>
          <p:sp>
            <p:nvSpPr>
              <p:cNvPr id="55317" name="Line 22"/>
              <p:cNvSpPr>
                <a:spLocks noChangeShapeType="1"/>
              </p:cNvSpPr>
              <p:nvPr/>
            </p:nvSpPr>
            <p:spPr bwMode="auto">
              <a:xfrm flipV="1">
                <a:off x="3264" y="3274"/>
                <a:ext cx="0" cy="17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55318" name="Line 23"/>
              <p:cNvSpPr>
                <a:spLocks noChangeShapeType="1"/>
              </p:cNvSpPr>
              <p:nvPr/>
            </p:nvSpPr>
            <p:spPr bwMode="auto">
              <a:xfrm flipH="1">
                <a:off x="3072" y="3360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55310" name="Rectangle 21"/>
            <p:cNvSpPr>
              <a:spLocks noChangeArrowheads="1"/>
            </p:cNvSpPr>
            <p:nvPr/>
          </p:nvSpPr>
          <p:spPr bwMode="auto">
            <a:xfrm>
              <a:off x="4600307" y="750588"/>
              <a:ext cx="964517" cy="3636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487" tIns="44450" rIns="90487" bIns="44450">
              <a:spAutoFit/>
            </a:bodyPr>
            <a:lstStyle/>
            <a:p>
              <a:r>
                <a:rPr lang="en-US" altLang="zh-CN" dirty="0" err="1">
                  <a:latin typeface="Times New Roman" pitchFamily="18" charset="0"/>
                </a:rPr>
                <a:t>craton</a:t>
              </a:r>
              <a:endParaRPr lang="en-US" altLang="zh-CN" dirty="0">
                <a:latin typeface="Times New Roman" pitchFamily="18" charset="0"/>
              </a:endParaRPr>
            </a:p>
          </p:txBody>
        </p:sp>
        <p:sp>
          <p:nvSpPr>
            <p:cNvPr id="55311" name="Line 22"/>
            <p:cNvSpPr>
              <a:spLocks noChangeShapeType="1"/>
            </p:cNvSpPr>
            <p:nvPr/>
          </p:nvSpPr>
          <p:spPr bwMode="auto">
            <a:xfrm flipV="1">
              <a:off x="5671845" y="836055"/>
              <a:ext cx="0" cy="216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5312" name="Line 23"/>
            <p:cNvSpPr>
              <a:spLocks noChangeShapeType="1"/>
            </p:cNvSpPr>
            <p:nvPr/>
          </p:nvSpPr>
          <p:spPr bwMode="auto">
            <a:xfrm flipH="1">
              <a:off x="5446944" y="943169"/>
              <a:ext cx="22490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5313" name="Rectangle 20"/>
            <p:cNvSpPr>
              <a:spLocks noChangeArrowheads="1"/>
            </p:cNvSpPr>
            <p:nvPr/>
          </p:nvSpPr>
          <p:spPr bwMode="auto">
            <a:xfrm>
              <a:off x="3293466" y="1676278"/>
              <a:ext cx="5368131" cy="3361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487" tIns="44450" rIns="90487" bIns="44450">
              <a:spAutoFit/>
            </a:bodyPr>
            <a:lstStyle/>
            <a:p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</a:rPr>
                <a:t>crumple zone </a:t>
              </a:r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  <a:sym typeface="Wingdings 3" pitchFamily="18" charset="2"/>
                </a:rPr>
                <a:t> largely preserved </a:t>
              </a:r>
              <a:r>
                <a:rPr lang="en-US" altLang="zh-CN" sz="1600" b="0" dirty="0" err="1">
                  <a:latin typeface="Times New Roman" pitchFamily="18" charset="0"/>
                  <a:cs typeface="Times New Roman" pitchFamily="18" charset="0"/>
                  <a:sym typeface="Wingdings 3" pitchFamily="18" charset="2"/>
                </a:rPr>
                <a:t>cratonic</a:t>
              </a:r>
              <a:r>
                <a:rPr lang="en-US" altLang="zh-CN" sz="1600" b="0" dirty="0">
                  <a:latin typeface="Times New Roman" pitchFamily="18" charset="0"/>
                  <a:cs typeface="Times New Roman" pitchFamily="18" charset="0"/>
                  <a:sym typeface="Wingdings 3" pitchFamily="18" charset="2"/>
                </a:rPr>
                <a:t> lithosphere</a:t>
              </a:r>
              <a:endParaRPr lang="en-US" altLang="zh-CN" sz="1600" b="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5301" name="TextBox 35"/>
          <p:cNvSpPr txBox="1">
            <a:spLocks noChangeArrowheads="1"/>
          </p:cNvSpPr>
          <p:nvPr/>
        </p:nvSpPr>
        <p:spPr bwMode="auto">
          <a:xfrm>
            <a:off x="7153699" y="3342225"/>
            <a:ext cx="1954805" cy="31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00" b="0" dirty="0" err="1" smtClean="0">
                <a:solidFill>
                  <a:schemeClr val="bg1"/>
                </a:solidFill>
                <a:latin typeface="Arial"/>
                <a:cs typeface="Arial"/>
              </a:rPr>
              <a:t>Lenardic</a:t>
            </a:r>
            <a:r>
              <a:rPr lang="en-US" altLang="zh-CN" sz="1400" b="0" dirty="0">
                <a:solidFill>
                  <a:schemeClr val="bg1"/>
                </a:solidFill>
                <a:latin typeface="Arial"/>
                <a:cs typeface="Arial"/>
              </a:rPr>
              <a:t>, 2011</a:t>
            </a:r>
            <a:endParaRPr lang="zh-CN" altLang="en-US" sz="1400" b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5302" name="TextBox 36"/>
          <p:cNvSpPr txBox="1">
            <a:spLocks noChangeArrowheads="1"/>
          </p:cNvSpPr>
          <p:nvPr/>
        </p:nvSpPr>
        <p:spPr bwMode="auto">
          <a:xfrm>
            <a:off x="48347" y="260648"/>
            <a:ext cx="4379637" cy="350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Arial Rounded MT Bold"/>
                <a:cs typeface="Arial Rounded MT Bold"/>
              </a:rPr>
              <a:t>Like  the crumple zones of an automobile</a:t>
            </a:r>
            <a:endParaRPr lang="zh-CN" altLang="en-US" sz="1600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5303" name="TextBox 37"/>
          <p:cNvSpPr txBox="1">
            <a:spLocks noChangeArrowheads="1"/>
          </p:cNvSpPr>
          <p:nvPr/>
        </p:nvSpPr>
        <p:spPr bwMode="auto">
          <a:xfrm>
            <a:off x="4776788" y="188640"/>
            <a:ext cx="3529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Arial Rounded MT Bold"/>
                <a:cs typeface="Arial Rounded MT Bold"/>
              </a:rPr>
              <a:t>Numerical simulations</a:t>
            </a:r>
            <a:endParaRPr lang="zh-CN" altLang="en-US" sz="2000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55305" name="右箭头 30"/>
          <p:cNvSpPr>
            <a:spLocks noChangeArrowheads="1"/>
          </p:cNvSpPr>
          <p:nvPr/>
        </p:nvSpPr>
        <p:spPr bwMode="auto">
          <a:xfrm>
            <a:off x="6307459" y="4046662"/>
            <a:ext cx="533400" cy="381000"/>
          </a:xfrm>
          <a:prstGeom prst="rightArrow">
            <a:avLst>
              <a:gd name="adj1" fmla="val 50000"/>
              <a:gd name="adj2" fmla="val 49998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5306" name="TextBox 31"/>
          <p:cNvSpPr txBox="1">
            <a:spLocks noChangeArrowheads="1"/>
          </p:cNvSpPr>
          <p:nvPr/>
        </p:nvSpPr>
        <p:spPr bwMode="auto">
          <a:xfrm>
            <a:off x="6840859" y="3949824"/>
            <a:ext cx="19796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保护克拉通</a:t>
            </a:r>
          </a:p>
        </p:txBody>
      </p:sp>
      <p:pic>
        <p:nvPicPr>
          <p:cNvPr id="31" name="图片 30" descr="crumplezones_560x420_2_560x42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869" y="665674"/>
            <a:ext cx="4033765" cy="2698652"/>
          </a:xfrm>
          <a:prstGeom prst="rect">
            <a:avLst/>
          </a:prstGeom>
        </p:spPr>
      </p:pic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899592" y="4882670"/>
            <a:ext cx="7467600" cy="1033103"/>
          </a:xfrm>
          <a:prstGeom prst="rect">
            <a:avLst/>
          </a:prstGeom>
          <a:solidFill>
            <a:schemeClr val="tx1"/>
          </a:solidFill>
          <a:ln w="12700" cmpd="sng">
            <a:solidFill>
              <a:schemeClr val="bg1"/>
            </a:solidFill>
            <a:miter lim="800000"/>
            <a:headEnd/>
            <a:tailEnd/>
          </a:ln>
        </p:spPr>
        <p:txBody>
          <a:bodyPr wrap="square" rIns="36000">
            <a:spAutoFit/>
          </a:bodyPr>
          <a:lstStyle/>
          <a:p>
            <a:pPr eaLnBrk="1" hangingPunct="1">
              <a:lnSpc>
                <a:spcPct val="110000"/>
              </a:lnSpc>
              <a:buClr>
                <a:srgbClr val="CC66FF"/>
              </a:buClr>
              <a:buFont typeface="Wingdings" pitchFamily="2" charset="2"/>
              <a:buNone/>
              <a:defRPr/>
            </a:pPr>
            <a:r>
              <a:rPr kumimoji="0" lang="zh-CN" altLang="en-US" sz="2800" b="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岩石圈本身</a:t>
            </a:r>
            <a:r>
              <a:rPr kumimoji="0" lang="zh-CN" altLang="en-US" sz="2800" b="0" dirty="0" smtClean="0">
                <a:solidFill>
                  <a:srgbClr val="FFFF7D"/>
                </a:solidFill>
                <a:latin typeface="黑体" pitchFamily="2" charset="-122"/>
                <a:ea typeface="黑体" pitchFamily="2" charset="-122"/>
              </a:rPr>
              <a:t>横向不均匀</a:t>
            </a:r>
            <a:r>
              <a:rPr kumimoji="0" lang="zh-CN" altLang="en-US" sz="2800" b="0" dirty="0">
                <a:solidFill>
                  <a:srgbClr val="FFFF7D"/>
                </a:solidFill>
                <a:latin typeface="黑体" pitchFamily="2" charset="-122"/>
                <a:ea typeface="黑体" pitchFamily="2" charset="-122"/>
              </a:rPr>
              <a:t>性</a:t>
            </a:r>
            <a:r>
              <a:rPr kumimoji="0" lang="en-US" altLang="zh-CN" sz="2800" b="0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 </a:t>
            </a:r>
            <a:r>
              <a:rPr kumimoji="0" lang="en-US" altLang="zh-CN" sz="2800" b="0" dirty="0">
                <a:solidFill>
                  <a:schemeClr val="bg1"/>
                </a:solidFill>
                <a:ea typeface="黑体" pitchFamily="2" charset="-122"/>
              </a:rPr>
              <a:t>+ </a:t>
            </a:r>
            <a:r>
              <a:rPr kumimoji="0" lang="zh-CN" altLang="en-US" sz="2800" b="0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  <a:sym typeface="Wingdings 3" pitchFamily="18" charset="2"/>
              </a:rPr>
              <a:t>薄弱带的活化</a:t>
            </a:r>
            <a:endParaRPr kumimoji="0" lang="en-US" altLang="zh-CN" sz="2800" b="0" dirty="0">
              <a:solidFill>
                <a:schemeClr val="bg1"/>
              </a:solidFill>
              <a:latin typeface="黑体" pitchFamily="2" charset="-122"/>
              <a:ea typeface="黑体" pitchFamily="2" charset="-122"/>
              <a:sym typeface="Wingdings 3" pitchFamily="18" charset="2"/>
            </a:endParaRPr>
          </a:p>
          <a:p>
            <a:pPr marL="363538" indent="-363538" eaLnBrk="1" hangingPunct="1">
              <a:lnSpc>
                <a:spcPct val="110000"/>
              </a:lnSpc>
              <a:buClr>
                <a:srgbClr val="CC66FF"/>
              </a:buClr>
              <a:buFont typeface="Wingdings" pitchFamily="2" charset="2"/>
              <a:buNone/>
              <a:defRPr/>
            </a:pPr>
            <a:r>
              <a:rPr kumimoji="0" lang="en-US" altLang="zh-CN" sz="2400" b="0" dirty="0">
                <a:solidFill>
                  <a:schemeClr val="bg1"/>
                </a:solidFill>
                <a:ea typeface="华文新魏" pitchFamily="2" charset="-122"/>
                <a:sym typeface="Wingdings 3" pitchFamily="18" charset="2"/>
              </a:rPr>
              <a:t> </a:t>
            </a:r>
            <a:r>
              <a:rPr kumimoji="0" lang="zh-CN" altLang="en-US" sz="2800" b="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  <a:sym typeface="Wingdings 3" pitchFamily="18" charset="2"/>
              </a:rPr>
              <a:t>克拉通长期稳定和岩石圈</a:t>
            </a:r>
            <a:r>
              <a:rPr kumimoji="0" lang="zh-CN" altLang="en-US" sz="2800" b="0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  <a:sym typeface="Wingdings 3" pitchFamily="18" charset="2"/>
              </a:rPr>
              <a:t>局部改造</a:t>
            </a:r>
            <a:endParaRPr kumimoji="0" lang="en-US" altLang="zh-CN" sz="2800" b="0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3" name="Rectangle 167"/>
          <p:cNvSpPr>
            <a:spLocks noChangeArrowheads="1"/>
          </p:cNvSpPr>
          <p:nvPr/>
        </p:nvSpPr>
        <p:spPr bwMode="auto">
          <a:xfrm>
            <a:off x="1691680" y="6021288"/>
            <a:ext cx="6120680" cy="5847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42925" indent="-542925" algn="l" eaLnBrk="0" hangingPunct="0"/>
            <a:r>
              <a:rPr kumimoji="1" lang="zh-CN" altLang="en-US" sz="3200" b="0" dirty="0" smtClean="0">
                <a:solidFill>
                  <a:schemeClr val="bg1"/>
                </a:solidFill>
                <a:ea typeface="华文新魏" pitchFamily="2" charset="-122"/>
                <a:sym typeface="Wingdings 3" pitchFamily="18" charset="2"/>
              </a:rPr>
              <a:t> </a:t>
            </a:r>
            <a:r>
              <a:rPr kumimoji="1" lang="zh-CN" altLang="en-US" sz="3200" b="0" dirty="0" smtClean="0">
                <a:solidFill>
                  <a:srgbClr val="FFFF7D"/>
                </a:solidFill>
                <a:latin typeface="黑体" pitchFamily="2" charset="-122"/>
                <a:ea typeface="黑体" pitchFamily="2" charset="-122"/>
                <a:sym typeface="Wingdings 3" pitchFamily="18" charset="2"/>
              </a:rPr>
              <a:t>岩石圈结构和性质横向差异</a:t>
            </a:r>
            <a:endParaRPr kumimoji="1" lang="zh-CN" altLang="en-US" sz="3200" b="0" dirty="0">
              <a:solidFill>
                <a:srgbClr val="FFFF7D"/>
              </a:solidFill>
              <a:latin typeface="黑体" pitchFamily="2" charset="-122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70394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 11"/>
          <p:cNvGrpSpPr/>
          <p:nvPr/>
        </p:nvGrpSpPr>
        <p:grpSpPr>
          <a:xfrm>
            <a:off x="395536" y="1124744"/>
            <a:ext cx="4329544" cy="2534168"/>
            <a:chOff x="98440" y="116632"/>
            <a:chExt cx="4329544" cy="2534168"/>
          </a:xfrm>
        </p:grpSpPr>
        <p:grpSp>
          <p:nvGrpSpPr>
            <p:cNvPr id="9" name="组 8"/>
            <p:cNvGrpSpPr/>
            <p:nvPr/>
          </p:nvGrpSpPr>
          <p:grpSpPr>
            <a:xfrm>
              <a:off x="207487" y="116632"/>
              <a:ext cx="4220497" cy="2534168"/>
              <a:chOff x="135479" y="102744"/>
              <a:chExt cx="4220497" cy="2534168"/>
            </a:xfrm>
          </p:grpSpPr>
          <p:pic>
            <p:nvPicPr>
              <p:cNvPr id="34" name="图片 33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5479" y="102744"/>
                <a:ext cx="4220497" cy="2534168"/>
              </a:xfrm>
              <a:prstGeom prst="rect">
                <a:avLst/>
              </a:prstGeom>
            </p:spPr>
          </p:pic>
          <p:grpSp>
            <p:nvGrpSpPr>
              <p:cNvPr id="35" name="组 34"/>
              <p:cNvGrpSpPr>
                <a:grpSpLocks noChangeAspect="1"/>
              </p:cNvGrpSpPr>
              <p:nvPr/>
            </p:nvGrpSpPr>
            <p:grpSpPr>
              <a:xfrm>
                <a:off x="2763514" y="1366322"/>
                <a:ext cx="1429425" cy="784502"/>
                <a:chOff x="3563888" y="1758704"/>
                <a:chExt cx="1744356" cy="957346"/>
              </a:xfrm>
            </p:grpSpPr>
            <p:sp>
              <p:nvSpPr>
                <p:cNvPr id="36" name="Line 95"/>
                <p:cNvSpPr>
                  <a:spLocks noChangeShapeType="1"/>
                </p:cNvSpPr>
                <p:nvPr/>
              </p:nvSpPr>
              <p:spPr bwMode="auto">
                <a:xfrm flipH="1" flipV="1">
                  <a:off x="4789478" y="1758704"/>
                  <a:ext cx="214570" cy="73419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</p:spPr>
              <p:txBody>
                <a:bodyPr wrap="square">
                  <a:spAutoFit/>
                </a:bodyPr>
                <a:lstStyle/>
                <a:p>
                  <a:endParaRPr lang="zh-CN" altLang="en-US" sz="1400"/>
                </a:p>
              </p:txBody>
            </p:sp>
            <p:sp>
              <p:nvSpPr>
                <p:cNvPr id="37" name="Line 95"/>
                <p:cNvSpPr>
                  <a:spLocks noChangeShapeType="1"/>
                </p:cNvSpPr>
                <p:nvPr/>
              </p:nvSpPr>
              <p:spPr bwMode="auto">
                <a:xfrm flipH="1">
                  <a:off x="3563888" y="2564904"/>
                  <a:ext cx="1152128" cy="7200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</p:spPr>
              <p:txBody>
                <a:bodyPr wrap="square">
                  <a:spAutoFit/>
                </a:bodyPr>
                <a:lstStyle/>
                <a:p>
                  <a:endParaRPr lang="zh-CN" altLang="en-US" sz="1400"/>
                </a:p>
              </p:txBody>
            </p:sp>
            <p:sp>
              <p:nvSpPr>
                <p:cNvPr id="38" name="Rectangle 96"/>
                <p:cNvSpPr>
                  <a:spLocks noChangeArrowheads="1"/>
                </p:cNvSpPr>
                <p:nvPr/>
              </p:nvSpPr>
              <p:spPr bwMode="auto">
                <a:xfrm>
                  <a:off x="4684356" y="2457125"/>
                  <a:ext cx="623888" cy="258925"/>
                </a:xfrm>
                <a:prstGeom prst="rect">
                  <a:avLst/>
                </a:prstGeom>
                <a:solidFill>
                  <a:srgbClr val="4D4D4D"/>
                </a:solidFill>
                <a:ln w="12700" cap="sq">
                  <a:solidFill>
                    <a:schemeClr val="bg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square" lIns="0" tIns="18000" rIns="0" bIns="18000">
                  <a:spAutoFit/>
                </a:bodyPr>
                <a:lstStyle/>
                <a:p>
                  <a:pPr algn="ctr"/>
                  <a:r>
                    <a:rPr kumimoji="1" lang="en-US" altLang="zh-CN" sz="1200" b="0" dirty="0" smtClean="0">
                      <a:solidFill>
                        <a:schemeClr val="bg1"/>
                      </a:solidFill>
                      <a:ea typeface="黑体" pitchFamily="2" charset="-122"/>
                    </a:rPr>
                    <a:t>LAB</a:t>
                  </a:r>
                  <a:endParaRPr kumimoji="1" lang="zh-CN" altLang="en-US" sz="1200" b="0" dirty="0">
                    <a:solidFill>
                      <a:schemeClr val="bg1"/>
                    </a:solidFill>
                    <a:ea typeface="黑体" pitchFamily="2" charset="-122"/>
                  </a:endParaRPr>
                </a:p>
              </p:txBody>
            </p:sp>
          </p:grpSp>
        </p:grpSp>
        <p:grpSp>
          <p:nvGrpSpPr>
            <p:cNvPr id="16" name="组 15"/>
            <p:cNvGrpSpPr/>
            <p:nvPr/>
          </p:nvGrpSpPr>
          <p:grpSpPr>
            <a:xfrm>
              <a:off x="98440" y="1268760"/>
              <a:ext cx="3205911" cy="1185918"/>
              <a:chOff x="98440" y="1268760"/>
              <a:chExt cx="3205911" cy="1185918"/>
            </a:xfrm>
          </p:grpSpPr>
          <p:sp>
            <p:nvSpPr>
              <p:cNvPr id="17" name="Rectangle 48"/>
              <p:cNvSpPr>
                <a:spLocks noChangeArrowheads="1"/>
              </p:cNvSpPr>
              <p:nvPr/>
            </p:nvSpPr>
            <p:spPr bwMode="auto">
              <a:xfrm>
                <a:off x="98440" y="1925884"/>
                <a:ext cx="1526279" cy="528794"/>
              </a:xfrm>
              <a:prstGeom prst="rect">
                <a:avLst/>
              </a:prstGeom>
              <a:solidFill>
                <a:srgbClr val="4D4D4D"/>
              </a:solidFill>
              <a:ln w="12700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square" lIns="36000" tIns="18000" rIns="36000" bIns="18000">
                <a:spAutoFit/>
              </a:bodyPr>
              <a:lstStyle/>
              <a:p>
                <a:pPr algn="ctr"/>
                <a:r>
                  <a:rPr lang="en-US" altLang="zh-CN" sz="1600" b="1" dirty="0" smtClean="0">
                    <a:solidFill>
                      <a:schemeClr val="bg1"/>
                    </a:solidFill>
                    <a:latin typeface="Arial Narrow"/>
                    <a:ea typeface="华文新魏" pitchFamily="2" charset="-122"/>
                    <a:cs typeface="Arial Narrow"/>
                  </a:rPr>
                  <a:t>W-CNCC:</a:t>
                </a:r>
              </a:p>
              <a:p>
                <a:pPr algn="ctr"/>
                <a:r>
                  <a:rPr lang="en-US" altLang="zh-CN" sz="1600" b="1" dirty="0" smtClean="0">
                    <a:solidFill>
                      <a:schemeClr val="bg1"/>
                    </a:solidFill>
                    <a:latin typeface="Arial Narrow"/>
                    <a:ea typeface="华文新魏" pitchFamily="2" charset="-122"/>
                    <a:cs typeface="Arial Narrow"/>
                  </a:rPr>
                  <a:t>MLD &amp; LV layer</a:t>
                </a:r>
                <a:endParaRPr lang="en-US" altLang="zh-CN" sz="1600" b="1" dirty="0">
                  <a:solidFill>
                    <a:schemeClr val="bg1"/>
                  </a:solidFill>
                  <a:latin typeface="Arial Narrow"/>
                  <a:ea typeface="华文新魏" pitchFamily="2" charset="-122"/>
                  <a:cs typeface="Arial Narrow"/>
                </a:endParaRPr>
              </a:p>
            </p:txBody>
          </p:sp>
          <p:sp>
            <p:nvSpPr>
              <p:cNvPr id="19" name="Rectangle 96"/>
              <p:cNvSpPr>
                <a:spLocks noChangeArrowheads="1"/>
              </p:cNvSpPr>
              <p:nvPr/>
            </p:nvSpPr>
            <p:spPr bwMode="auto">
              <a:xfrm>
                <a:off x="2771800" y="1268760"/>
                <a:ext cx="532551" cy="221018"/>
              </a:xfrm>
              <a:prstGeom prst="rect">
                <a:avLst/>
              </a:prstGeom>
              <a:solidFill>
                <a:srgbClr val="4D4D4D"/>
              </a:solidFill>
              <a:ln w="12700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square" lIns="0" tIns="18000" rIns="0" bIns="18000">
                <a:spAutoFit/>
              </a:bodyPr>
              <a:lstStyle/>
              <a:p>
                <a:pPr algn="ctr"/>
                <a:r>
                  <a:rPr kumimoji="1" lang="en-US" altLang="zh-CN" sz="1200" b="0" dirty="0" smtClean="0">
                    <a:solidFill>
                      <a:schemeClr val="bg1"/>
                    </a:solidFill>
                    <a:ea typeface="黑体" pitchFamily="2" charset="-122"/>
                  </a:rPr>
                  <a:t>MLD</a:t>
                </a:r>
                <a:endParaRPr kumimoji="1" lang="zh-CN" altLang="en-US" sz="1200" b="0" dirty="0">
                  <a:solidFill>
                    <a:schemeClr val="bg1"/>
                  </a:solidFill>
                  <a:ea typeface="黑体" pitchFamily="2" charset="-122"/>
                </a:endParaRPr>
              </a:p>
            </p:txBody>
          </p:sp>
        </p:grpSp>
      </p:grpSp>
      <p:sp>
        <p:nvSpPr>
          <p:cNvPr id="43" name="矩形 42"/>
          <p:cNvSpPr/>
          <p:nvPr/>
        </p:nvSpPr>
        <p:spPr>
          <a:xfrm>
            <a:off x="5940152" y="6237312"/>
            <a:ext cx="23762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dirty="0" smtClean="0">
                <a:solidFill>
                  <a:srgbClr val="FFFFFF"/>
                </a:solidFill>
              </a:rPr>
              <a:t>Ford  et al., EPSL, 2010</a:t>
            </a:r>
            <a:endParaRPr lang="zh-CN" altLang="en-US" sz="1400" b="0" dirty="0">
              <a:solidFill>
                <a:srgbClr val="FFFFFF"/>
              </a:solidFill>
            </a:endParaRPr>
          </a:p>
        </p:txBody>
      </p:sp>
      <p:grpSp>
        <p:nvGrpSpPr>
          <p:cNvPr id="15" name="组 14"/>
          <p:cNvGrpSpPr>
            <a:grpSpLocks noChangeAspect="1"/>
          </p:cNvGrpSpPr>
          <p:nvPr/>
        </p:nvGrpSpPr>
        <p:grpSpPr>
          <a:xfrm>
            <a:off x="5436096" y="3573016"/>
            <a:ext cx="3240360" cy="2619651"/>
            <a:chOff x="111689" y="4266185"/>
            <a:chExt cx="3028374" cy="2448272"/>
          </a:xfrm>
        </p:grpSpPr>
        <p:grpSp>
          <p:nvGrpSpPr>
            <p:cNvPr id="14" name="组 13"/>
            <p:cNvGrpSpPr/>
            <p:nvPr/>
          </p:nvGrpSpPr>
          <p:grpSpPr>
            <a:xfrm>
              <a:off x="200789" y="4540598"/>
              <a:ext cx="2931051" cy="2173859"/>
              <a:chOff x="200789" y="4540598"/>
              <a:chExt cx="2931051" cy="2173859"/>
            </a:xfrm>
          </p:grpSpPr>
          <p:pic>
            <p:nvPicPr>
              <p:cNvPr id="41" name="图片 40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0789" y="4540598"/>
                <a:ext cx="2771771" cy="2173859"/>
              </a:xfrm>
              <a:prstGeom prst="rect">
                <a:avLst/>
              </a:prstGeom>
            </p:spPr>
          </p:pic>
          <p:sp>
            <p:nvSpPr>
              <p:cNvPr id="44" name="矩形 43"/>
              <p:cNvSpPr/>
              <p:nvPr/>
            </p:nvSpPr>
            <p:spPr>
              <a:xfrm>
                <a:off x="1221118" y="5346196"/>
                <a:ext cx="68658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400" dirty="0" smtClean="0">
                    <a:solidFill>
                      <a:srgbClr val="0000A4"/>
                    </a:solidFill>
                    <a:latin typeface="Arial Rounded MT Bold"/>
                    <a:ea typeface="华文新魏"/>
                    <a:cs typeface="Arial Rounded MT Bold"/>
                  </a:rPr>
                  <a:t>MLD</a:t>
                </a:r>
                <a:endParaRPr lang="en-US" altLang="zh-CN" sz="1400" dirty="0">
                  <a:solidFill>
                    <a:srgbClr val="0000A4"/>
                  </a:solidFill>
                  <a:latin typeface="Arial Rounded MT Bold"/>
                  <a:ea typeface="华文新魏"/>
                  <a:cs typeface="Arial Rounded MT Bold"/>
                </a:endParaRPr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2445254" y="5229200"/>
                <a:ext cx="68658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400" dirty="0">
                    <a:solidFill>
                      <a:srgbClr val="9C0101"/>
                    </a:solidFill>
                    <a:latin typeface="Arial Rounded MT Bold"/>
                    <a:ea typeface="华文新魏"/>
                    <a:cs typeface="Arial Rounded MT Bold"/>
                  </a:rPr>
                  <a:t>LAB</a:t>
                </a:r>
              </a:p>
            </p:txBody>
          </p:sp>
          <p:sp>
            <p:nvSpPr>
              <p:cNvPr id="46" name="矩形 45"/>
              <p:cNvSpPr/>
              <p:nvPr/>
            </p:nvSpPr>
            <p:spPr bwMode="auto">
              <a:xfrm>
                <a:off x="735900" y="5571272"/>
                <a:ext cx="144000" cy="576000"/>
              </a:xfrm>
              <a:prstGeom prst="rect">
                <a:avLst/>
              </a:prstGeom>
              <a:solidFill>
                <a:srgbClr val="636363">
                  <a:alpha val="50000"/>
                </a:srgbClr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Arial" pitchFamily="34" charset="0"/>
                </a:endParaRPr>
              </a:p>
            </p:txBody>
          </p:sp>
          <p:sp>
            <p:nvSpPr>
              <p:cNvPr id="47" name="矩形 46"/>
              <p:cNvSpPr/>
              <p:nvPr/>
            </p:nvSpPr>
            <p:spPr bwMode="auto">
              <a:xfrm>
                <a:off x="951924" y="5737182"/>
                <a:ext cx="144000" cy="738000"/>
              </a:xfrm>
              <a:prstGeom prst="rect">
                <a:avLst/>
              </a:prstGeom>
              <a:solidFill>
                <a:srgbClr val="636363">
                  <a:alpha val="50000"/>
                </a:srgbClr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Arial" pitchFamily="34" charset="0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 bwMode="auto">
              <a:xfrm>
                <a:off x="1259632" y="5751224"/>
                <a:ext cx="144000" cy="540000"/>
              </a:xfrm>
              <a:prstGeom prst="rect">
                <a:avLst/>
              </a:prstGeom>
              <a:solidFill>
                <a:srgbClr val="636363">
                  <a:alpha val="50000"/>
                </a:srgbClr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Arial" pitchFamily="34" charset="0"/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 bwMode="auto">
              <a:xfrm>
                <a:off x="2452296" y="5112204"/>
                <a:ext cx="144000" cy="828000"/>
              </a:xfrm>
              <a:prstGeom prst="rect">
                <a:avLst/>
              </a:prstGeom>
              <a:solidFill>
                <a:srgbClr val="636363">
                  <a:alpha val="50000"/>
                </a:srgbClr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Arial" pitchFamily="34" charset="0"/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 bwMode="auto">
              <a:xfrm>
                <a:off x="2006736" y="5589240"/>
                <a:ext cx="144000" cy="540000"/>
              </a:xfrm>
              <a:prstGeom prst="rect">
                <a:avLst/>
              </a:prstGeom>
              <a:solidFill>
                <a:srgbClr val="636363">
                  <a:alpha val="50000"/>
                </a:srgbClr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Arial" pitchFamily="34" charset="0"/>
                </a:endParaRPr>
              </a:p>
            </p:txBody>
          </p:sp>
          <p:sp>
            <p:nvSpPr>
              <p:cNvPr id="51" name="矩形 50"/>
              <p:cNvSpPr/>
              <p:nvPr/>
            </p:nvSpPr>
            <p:spPr bwMode="auto">
              <a:xfrm>
                <a:off x="1763688" y="5935770"/>
                <a:ext cx="144000" cy="172800"/>
              </a:xfrm>
              <a:prstGeom prst="rect">
                <a:avLst/>
              </a:prstGeom>
              <a:solidFill>
                <a:srgbClr val="636363">
                  <a:alpha val="50000"/>
                </a:srgbClr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Arial" pitchFamily="34" charset="0"/>
                </a:endParaRPr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1228160" y="5877272"/>
                <a:ext cx="68658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400" dirty="0">
                    <a:solidFill>
                      <a:srgbClr val="9C0101"/>
                    </a:solidFill>
                    <a:latin typeface="Arial Rounded MT Bold"/>
                    <a:ea typeface="华文新魏"/>
                    <a:cs typeface="Arial Rounded MT Bold"/>
                  </a:rPr>
                  <a:t>LAB</a:t>
                </a:r>
              </a:p>
            </p:txBody>
          </p:sp>
        </p:grpSp>
        <p:sp>
          <p:nvSpPr>
            <p:cNvPr id="55" name="Rectangle 48"/>
            <p:cNvSpPr>
              <a:spLocks noChangeArrowheads="1"/>
            </p:cNvSpPr>
            <p:nvPr/>
          </p:nvSpPr>
          <p:spPr bwMode="auto">
            <a:xfrm>
              <a:off x="111689" y="4266185"/>
              <a:ext cx="3028374" cy="264087"/>
            </a:xfrm>
            <a:prstGeom prst="rect">
              <a:avLst/>
            </a:prstGeom>
            <a:solidFill>
              <a:srgbClr val="4D4D4D"/>
            </a:solidFill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</p:spPr>
          <p:txBody>
            <a:bodyPr wrap="square" lIns="36000" tIns="18000" rIns="36000" bIns="1800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latin typeface="Arial Narrow"/>
                  <a:ea typeface="华文新魏" pitchFamily="2" charset="-122"/>
                  <a:cs typeface="Arial Narrow"/>
                </a:rPr>
                <a:t>W Australia                        E Australia</a:t>
              </a:r>
              <a:endParaRPr lang="en-US" altLang="zh-CN" sz="1600" b="1" dirty="0">
                <a:solidFill>
                  <a:schemeClr val="bg1"/>
                </a:solidFill>
                <a:latin typeface="Arial Narrow"/>
                <a:ea typeface="华文新魏" pitchFamily="2" charset="-122"/>
                <a:cs typeface="Arial Narrow"/>
              </a:endParaRPr>
            </a:p>
          </p:txBody>
        </p:sp>
      </p:grpSp>
      <p:grpSp>
        <p:nvGrpSpPr>
          <p:cNvPr id="18" name="组 17"/>
          <p:cNvGrpSpPr>
            <a:grpSpLocks noChangeAspect="1"/>
          </p:cNvGrpSpPr>
          <p:nvPr/>
        </p:nvGrpSpPr>
        <p:grpSpPr>
          <a:xfrm>
            <a:off x="541407" y="4005063"/>
            <a:ext cx="4678665" cy="2440150"/>
            <a:chOff x="323528" y="4365104"/>
            <a:chExt cx="4542394" cy="2369078"/>
          </a:xfrm>
        </p:grpSpPr>
        <p:grpSp>
          <p:nvGrpSpPr>
            <p:cNvPr id="13" name="组 12"/>
            <p:cNvGrpSpPr/>
            <p:nvPr/>
          </p:nvGrpSpPr>
          <p:grpSpPr>
            <a:xfrm>
              <a:off x="323528" y="4390742"/>
              <a:ext cx="4542394" cy="2343440"/>
              <a:chOff x="245630" y="2691551"/>
              <a:chExt cx="4542394" cy="2343440"/>
            </a:xfrm>
          </p:grpSpPr>
          <p:grpSp>
            <p:nvGrpSpPr>
              <p:cNvPr id="25" name="组 24"/>
              <p:cNvGrpSpPr>
                <a:grpSpLocks noChangeAspect="1"/>
              </p:cNvGrpSpPr>
              <p:nvPr/>
            </p:nvGrpSpPr>
            <p:grpSpPr>
              <a:xfrm>
                <a:off x="245630" y="2691551"/>
                <a:ext cx="4542394" cy="2343440"/>
                <a:chOff x="252973" y="2408261"/>
                <a:chExt cx="5047105" cy="2603820"/>
              </a:xfrm>
            </p:grpSpPr>
            <p:grpSp>
              <p:nvGrpSpPr>
                <p:cNvPr id="26" name="组 25"/>
                <p:cNvGrpSpPr/>
                <p:nvPr/>
              </p:nvGrpSpPr>
              <p:grpSpPr>
                <a:xfrm>
                  <a:off x="252973" y="2408261"/>
                  <a:ext cx="4585816" cy="2603820"/>
                  <a:chOff x="182418" y="2581351"/>
                  <a:chExt cx="4585816" cy="2603820"/>
                </a:xfrm>
              </p:grpSpPr>
              <p:pic>
                <p:nvPicPr>
                  <p:cNvPr id="31" name="图片 30"/>
                  <p:cNvPicPr>
                    <a:picLocks noChangeAspect="1"/>
                  </p:cNvPicPr>
                  <p:nvPr/>
                </p:nvPicPr>
                <p:blipFill rotWithShape="1"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t="-13854"/>
                  <a:stretch/>
                </p:blipFill>
                <p:spPr>
                  <a:xfrm>
                    <a:off x="182418" y="2581351"/>
                    <a:ext cx="4585816" cy="2231990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</p:pic>
              <p:sp>
                <p:nvSpPr>
                  <p:cNvPr id="32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815525" y="4373104"/>
                    <a:ext cx="1468682" cy="313970"/>
                  </a:xfrm>
                  <a:prstGeom prst="rect">
                    <a:avLst/>
                  </a:prstGeom>
                  <a:solidFill>
                    <a:srgbClr val="4D4D4D"/>
                  </a:solidFill>
                  <a:ln w="12700" cap="sq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square" lIns="36000" tIns="18000" rIns="36000" bIns="18000">
                    <a:spAutoFit/>
                  </a:bodyPr>
                  <a:lstStyle/>
                  <a:p>
                    <a:pPr algn="ctr"/>
                    <a:r>
                      <a:rPr lang="en-US" altLang="zh-CN" sz="1600" b="1" dirty="0" smtClean="0">
                        <a:solidFill>
                          <a:schemeClr val="bg1"/>
                        </a:solidFill>
                        <a:latin typeface="Arial Narrow"/>
                        <a:ea typeface="华文新魏" pitchFamily="2" charset="-122"/>
                        <a:cs typeface="Arial Narrow"/>
                      </a:rPr>
                      <a:t>N. America</a:t>
                    </a:r>
                    <a:endParaRPr lang="en-US" altLang="zh-CN" sz="1600" b="1" dirty="0">
                      <a:solidFill>
                        <a:schemeClr val="bg1"/>
                      </a:solidFill>
                      <a:latin typeface="Arial Narrow"/>
                      <a:ea typeface="华文新魏" pitchFamily="2" charset="-122"/>
                      <a:cs typeface="Arial Narrow"/>
                    </a:endParaRPr>
                  </a:p>
                </p:txBody>
              </p:sp>
              <p:sp>
                <p:nvSpPr>
                  <p:cNvPr id="33" name="矩形 32"/>
                  <p:cNvSpPr/>
                  <p:nvPr/>
                </p:nvSpPr>
                <p:spPr>
                  <a:xfrm>
                    <a:off x="422445" y="4853157"/>
                    <a:ext cx="4102012" cy="33201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zh-CN" sz="1400" b="0" dirty="0" smtClean="0">
                        <a:solidFill>
                          <a:srgbClr val="FFFFFF"/>
                        </a:solidFill>
                      </a:rPr>
                      <a:t>Modified from Foster et al., EPSL, 2014</a:t>
                    </a:r>
                    <a:endParaRPr lang="zh-CN" altLang="en-US" sz="1400" b="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27" name="Rectangle 96"/>
                <p:cNvSpPr>
                  <a:spLocks noChangeArrowheads="1"/>
                </p:cNvSpPr>
                <p:nvPr/>
              </p:nvSpPr>
              <p:spPr bwMode="auto">
                <a:xfrm>
                  <a:off x="4716016" y="3859501"/>
                  <a:ext cx="584062" cy="245575"/>
                </a:xfrm>
                <a:prstGeom prst="rect">
                  <a:avLst/>
                </a:prstGeom>
                <a:solidFill>
                  <a:srgbClr val="4D4D4D"/>
                </a:solidFill>
                <a:ln w="12700" cap="sq">
                  <a:solidFill>
                    <a:schemeClr val="bg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square" lIns="0" tIns="18000" rIns="0" bIns="18000">
                  <a:spAutoFit/>
                </a:bodyPr>
                <a:lstStyle/>
                <a:p>
                  <a:pPr algn="ctr"/>
                  <a:r>
                    <a:rPr kumimoji="1" lang="en-US" altLang="zh-CN" sz="1200" b="0" dirty="0" smtClean="0">
                      <a:solidFill>
                        <a:schemeClr val="bg1"/>
                      </a:solidFill>
                      <a:ea typeface="黑体" pitchFamily="2" charset="-122"/>
                    </a:rPr>
                    <a:t>LAB</a:t>
                  </a:r>
                  <a:endParaRPr kumimoji="1" lang="zh-CN" altLang="en-US" sz="1200" b="0" dirty="0">
                    <a:solidFill>
                      <a:schemeClr val="bg1"/>
                    </a:solidFill>
                    <a:ea typeface="黑体" pitchFamily="2" charset="-122"/>
                  </a:endParaRPr>
                </a:p>
              </p:txBody>
            </p:sp>
            <p:sp>
              <p:nvSpPr>
                <p:cNvPr id="28" name="Rectangle 96"/>
                <p:cNvSpPr>
                  <a:spLocks noChangeArrowheads="1"/>
                </p:cNvSpPr>
                <p:nvPr/>
              </p:nvSpPr>
              <p:spPr bwMode="auto">
                <a:xfrm>
                  <a:off x="4716016" y="3212975"/>
                  <a:ext cx="584062" cy="245575"/>
                </a:xfrm>
                <a:prstGeom prst="rect">
                  <a:avLst/>
                </a:prstGeom>
                <a:solidFill>
                  <a:srgbClr val="4D4D4D"/>
                </a:solidFill>
                <a:ln w="12700" cap="sq">
                  <a:solidFill>
                    <a:schemeClr val="bg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square" lIns="0" tIns="18000" rIns="0" bIns="18000">
                  <a:spAutoFit/>
                </a:bodyPr>
                <a:lstStyle/>
                <a:p>
                  <a:pPr algn="ctr"/>
                  <a:r>
                    <a:rPr kumimoji="1" lang="en-US" altLang="zh-CN" sz="1200" b="0" dirty="0" smtClean="0">
                      <a:solidFill>
                        <a:schemeClr val="bg1"/>
                      </a:solidFill>
                      <a:ea typeface="黑体" pitchFamily="2" charset="-122"/>
                    </a:rPr>
                    <a:t>MLD</a:t>
                  </a:r>
                  <a:endParaRPr kumimoji="1" lang="zh-CN" altLang="en-US" sz="1200" b="0" dirty="0">
                    <a:solidFill>
                      <a:schemeClr val="bg1"/>
                    </a:solidFill>
                    <a:ea typeface="黑体" pitchFamily="2" charset="-122"/>
                  </a:endParaRPr>
                </a:p>
              </p:txBody>
            </p:sp>
            <p:sp>
              <p:nvSpPr>
                <p:cNvPr id="30" name="任意形状 29"/>
                <p:cNvSpPr/>
                <p:nvPr/>
              </p:nvSpPr>
              <p:spPr>
                <a:xfrm>
                  <a:off x="1481341" y="3858910"/>
                  <a:ext cx="3212504" cy="212103"/>
                </a:xfrm>
                <a:custGeom>
                  <a:avLst/>
                  <a:gdLst>
                    <a:gd name="connsiteX0" fmla="*/ 0 w 2921296"/>
                    <a:gd name="connsiteY0" fmla="*/ 0 h 282505"/>
                    <a:gd name="connsiteX1" fmla="*/ 536222 w 2921296"/>
                    <a:gd name="connsiteY1" fmla="*/ 225778 h 282505"/>
                    <a:gd name="connsiteX2" fmla="*/ 945444 w 2921296"/>
                    <a:gd name="connsiteY2" fmla="*/ 282223 h 282505"/>
                    <a:gd name="connsiteX3" fmla="*/ 1354667 w 2921296"/>
                    <a:gd name="connsiteY3" fmla="*/ 211667 h 282505"/>
                    <a:gd name="connsiteX4" fmla="*/ 1778000 w 2921296"/>
                    <a:gd name="connsiteY4" fmla="*/ 169334 h 282505"/>
                    <a:gd name="connsiteX5" fmla="*/ 2173111 w 2921296"/>
                    <a:gd name="connsiteY5" fmla="*/ 155223 h 282505"/>
                    <a:gd name="connsiteX6" fmla="*/ 2808111 w 2921296"/>
                    <a:gd name="connsiteY6" fmla="*/ 70556 h 282505"/>
                    <a:gd name="connsiteX7" fmla="*/ 2921000 w 2921296"/>
                    <a:gd name="connsiteY7" fmla="*/ 70556 h 282505"/>
                    <a:gd name="connsiteX8" fmla="*/ 2921000 w 2921296"/>
                    <a:gd name="connsiteY8" fmla="*/ 70556 h 282505"/>
                    <a:gd name="connsiteX0" fmla="*/ 0 w 2921000"/>
                    <a:gd name="connsiteY0" fmla="*/ 0 h 282505"/>
                    <a:gd name="connsiteX1" fmla="*/ 536222 w 2921000"/>
                    <a:gd name="connsiteY1" fmla="*/ 225778 h 282505"/>
                    <a:gd name="connsiteX2" fmla="*/ 945444 w 2921000"/>
                    <a:gd name="connsiteY2" fmla="*/ 282223 h 282505"/>
                    <a:gd name="connsiteX3" fmla="*/ 1354667 w 2921000"/>
                    <a:gd name="connsiteY3" fmla="*/ 211667 h 282505"/>
                    <a:gd name="connsiteX4" fmla="*/ 1778000 w 2921000"/>
                    <a:gd name="connsiteY4" fmla="*/ 169334 h 282505"/>
                    <a:gd name="connsiteX5" fmla="*/ 2173111 w 2921000"/>
                    <a:gd name="connsiteY5" fmla="*/ 155223 h 282505"/>
                    <a:gd name="connsiteX6" fmla="*/ 2447252 w 2921000"/>
                    <a:gd name="connsiteY6" fmla="*/ 182993 h 282505"/>
                    <a:gd name="connsiteX7" fmla="*/ 2921000 w 2921000"/>
                    <a:gd name="connsiteY7" fmla="*/ 70556 h 282505"/>
                    <a:gd name="connsiteX8" fmla="*/ 2921000 w 2921000"/>
                    <a:gd name="connsiteY8" fmla="*/ 70556 h 282505"/>
                    <a:gd name="connsiteX0" fmla="*/ 0 w 2921000"/>
                    <a:gd name="connsiteY0" fmla="*/ 0 h 282505"/>
                    <a:gd name="connsiteX1" fmla="*/ 536222 w 2921000"/>
                    <a:gd name="connsiteY1" fmla="*/ 225778 h 282505"/>
                    <a:gd name="connsiteX2" fmla="*/ 945444 w 2921000"/>
                    <a:gd name="connsiteY2" fmla="*/ 282223 h 282505"/>
                    <a:gd name="connsiteX3" fmla="*/ 1354667 w 2921000"/>
                    <a:gd name="connsiteY3" fmla="*/ 211667 h 282505"/>
                    <a:gd name="connsiteX4" fmla="*/ 1778000 w 2921000"/>
                    <a:gd name="connsiteY4" fmla="*/ 169334 h 282505"/>
                    <a:gd name="connsiteX5" fmla="*/ 2057121 w 2921000"/>
                    <a:gd name="connsiteY5" fmla="*/ 155224 h 282505"/>
                    <a:gd name="connsiteX6" fmla="*/ 2447252 w 2921000"/>
                    <a:gd name="connsiteY6" fmla="*/ 182993 h 282505"/>
                    <a:gd name="connsiteX7" fmla="*/ 2921000 w 2921000"/>
                    <a:gd name="connsiteY7" fmla="*/ 70556 h 282505"/>
                    <a:gd name="connsiteX8" fmla="*/ 2921000 w 2921000"/>
                    <a:gd name="connsiteY8" fmla="*/ 70556 h 282505"/>
                    <a:gd name="connsiteX0" fmla="*/ 0 w 2921000"/>
                    <a:gd name="connsiteY0" fmla="*/ 0 h 282505"/>
                    <a:gd name="connsiteX1" fmla="*/ 536222 w 2921000"/>
                    <a:gd name="connsiteY1" fmla="*/ 225778 h 282505"/>
                    <a:gd name="connsiteX2" fmla="*/ 945444 w 2921000"/>
                    <a:gd name="connsiteY2" fmla="*/ 282223 h 282505"/>
                    <a:gd name="connsiteX3" fmla="*/ 1354667 w 2921000"/>
                    <a:gd name="connsiteY3" fmla="*/ 211667 h 282505"/>
                    <a:gd name="connsiteX4" fmla="*/ 1778000 w 2921000"/>
                    <a:gd name="connsiteY4" fmla="*/ 169334 h 282505"/>
                    <a:gd name="connsiteX5" fmla="*/ 2057121 w 2921000"/>
                    <a:gd name="connsiteY5" fmla="*/ 155224 h 282505"/>
                    <a:gd name="connsiteX6" fmla="*/ 2331262 w 2921000"/>
                    <a:gd name="connsiteY6" fmla="*/ 220472 h 282505"/>
                    <a:gd name="connsiteX7" fmla="*/ 2921000 w 2921000"/>
                    <a:gd name="connsiteY7" fmla="*/ 70556 h 282505"/>
                    <a:gd name="connsiteX8" fmla="*/ 2921000 w 2921000"/>
                    <a:gd name="connsiteY8" fmla="*/ 70556 h 282505"/>
                    <a:gd name="connsiteX0" fmla="*/ 0 w 3088542"/>
                    <a:gd name="connsiteY0" fmla="*/ 0 h 282505"/>
                    <a:gd name="connsiteX1" fmla="*/ 536222 w 3088542"/>
                    <a:gd name="connsiteY1" fmla="*/ 225778 h 282505"/>
                    <a:gd name="connsiteX2" fmla="*/ 945444 w 3088542"/>
                    <a:gd name="connsiteY2" fmla="*/ 282223 h 282505"/>
                    <a:gd name="connsiteX3" fmla="*/ 1354667 w 3088542"/>
                    <a:gd name="connsiteY3" fmla="*/ 211667 h 282505"/>
                    <a:gd name="connsiteX4" fmla="*/ 1778000 w 3088542"/>
                    <a:gd name="connsiteY4" fmla="*/ 169334 h 282505"/>
                    <a:gd name="connsiteX5" fmla="*/ 2057121 w 3088542"/>
                    <a:gd name="connsiteY5" fmla="*/ 155224 h 282505"/>
                    <a:gd name="connsiteX6" fmla="*/ 2331262 w 3088542"/>
                    <a:gd name="connsiteY6" fmla="*/ 220472 h 282505"/>
                    <a:gd name="connsiteX7" fmla="*/ 2921000 w 3088542"/>
                    <a:gd name="connsiteY7" fmla="*/ 70556 h 282505"/>
                    <a:gd name="connsiteX8" fmla="*/ 3088542 w 3088542"/>
                    <a:gd name="connsiteY8" fmla="*/ 14338 h 282505"/>
                    <a:gd name="connsiteX0" fmla="*/ 0 w 3088542"/>
                    <a:gd name="connsiteY0" fmla="*/ 0 h 282505"/>
                    <a:gd name="connsiteX1" fmla="*/ 536222 w 3088542"/>
                    <a:gd name="connsiteY1" fmla="*/ 225778 h 282505"/>
                    <a:gd name="connsiteX2" fmla="*/ 945444 w 3088542"/>
                    <a:gd name="connsiteY2" fmla="*/ 282223 h 282505"/>
                    <a:gd name="connsiteX3" fmla="*/ 1354667 w 3088542"/>
                    <a:gd name="connsiteY3" fmla="*/ 211667 h 282505"/>
                    <a:gd name="connsiteX4" fmla="*/ 1778000 w 3088542"/>
                    <a:gd name="connsiteY4" fmla="*/ 169334 h 282505"/>
                    <a:gd name="connsiteX5" fmla="*/ 2057121 w 3088542"/>
                    <a:gd name="connsiteY5" fmla="*/ 155224 h 282505"/>
                    <a:gd name="connsiteX6" fmla="*/ 2331262 w 3088542"/>
                    <a:gd name="connsiteY6" fmla="*/ 220472 h 282505"/>
                    <a:gd name="connsiteX7" fmla="*/ 2676131 w 3088542"/>
                    <a:gd name="connsiteY7" fmla="*/ 51817 h 282505"/>
                    <a:gd name="connsiteX8" fmla="*/ 3088542 w 3088542"/>
                    <a:gd name="connsiteY8" fmla="*/ 14338 h 282505"/>
                    <a:gd name="connsiteX0" fmla="*/ 0 w 3088542"/>
                    <a:gd name="connsiteY0" fmla="*/ 0 h 282505"/>
                    <a:gd name="connsiteX1" fmla="*/ 536222 w 3088542"/>
                    <a:gd name="connsiteY1" fmla="*/ 225778 h 282505"/>
                    <a:gd name="connsiteX2" fmla="*/ 945444 w 3088542"/>
                    <a:gd name="connsiteY2" fmla="*/ 282223 h 282505"/>
                    <a:gd name="connsiteX3" fmla="*/ 1354667 w 3088542"/>
                    <a:gd name="connsiteY3" fmla="*/ 211667 h 282505"/>
                    <a:gd name="connsiteX4" fmla="*/ 1778000 w 3088542"/>
                    <a:gd name="connsiteY4" fmla="*/ 169334 h 282505"/>
                    <a:gd name="connsiteX5" fmla="*/ 2057121 w 3088542"/>
                    <a:gd name="connsiteY5" fmla="*/ 155224 h 282505"/>
                    <a:gd name="connsiteX6" fmla="*/ 2331262 w 3088542"/>
                    <a:gd name="connsiteY6" fmla="*/ 220472 h 282505"/>
                    <a:gd name="connsiteX7" fmla="*/ 2676131 w 3088542"/>
                    <a:gd name="connsiteY7" fmla="*/ 51817 h 282505"/>
                    <a:gd name="connsiteX8" fmla="*/ 3088542 w 3088542"/>
                    <a:gd name="connsiteY8" fmla="*/ 14338 h 282505"/>
                    <a:gd name="connsiteX0" fmla="*/ 0 w 3088542"/>
                    <a:gd name="connsiteY0" fmla="*/ 0 h 282505"/>
                    <a:gd name="connsiteX1" fmla="*/ 536222 w 3088542"/>
                    <a:gd name="connsiteY1" fmla="*/ 225778 h 282505"/>
                    <a:gd name="connsiteX2" fmla="*/ 945444 w 3088542"/>
                    <a:gd name="connsiteY2" fmla="*/ 282223 h 282505"/>
                    <a:gd name="connsiteX3" fmla="*/ 1354667 w 3088542"/>
                    <a:gd name="connsiteY3" fmla="*/ 211667 h 282505"/>
                    <a:gd name="connsiteX4" fmla="*/ 1778000 w 3088542"/>
                    <a:gd name="connsiteY4" fmla="*/ 169334 h 282505"/>
                    <a:gd name="connsiteX5" fmla="*/ 2057121 w 3088542"/>
                    <a:gd name="connsiteY5" fmla="*/ 155224 h 282505"/>
                    <a:gd name="connsiteX6" fmla="*/ 2331262 w 3088542"/>
                    <a:gd name="connsiteY6" fmla="*/ 145513 h 282505"/>
                    <a:gd name="connsiteX7" fmla="*/ 2676131 w 3088542"/>
                    <a:gd name="connsiteY7" fmla="*/ 51817 h 282505"/>
                    <a:gd name="connsiteX8" fmla="*/ 3088542 w 3088542"/>
                    <a:gd name="connsiteY8" fmla="*/ 14338 h 282505"/>
                    <a:gd name="connsiteX0" fmla="*/ 0 w 2882337"/>
                    <a:gd name="connsiteY0" fmla="*/ 0 h 282505"/>
                    <a:gd name="connsiteX1" fmla="*/ 536222 w 2882337"/>
                    <a:gd name="connsiteY1" fmla="*/ 225778 h 282505"/>
                    <a:gd name="connsiteX2" fmla="*/ 945444 w 2882337"/>
                    <a:gd name="connsiteY2" fmla="*/ 282223 h 282505"/>
                    <a:gd name="connsiteX3" fmla="*/ 1354667 w 2882337"/>
                    <a:gd name="connsiteY3" fmla="*/ 211667 h 282505"/>
                    <a:gd name="connsiteX4" fmla="*/ 1778000 w 2882337"/>
                    <a:gd name="connsiteY4" fmla="*/ 169334 h 282505"/>
                    <a:gd name="connsiteX5" fmla="*/ 2057121 w 2882337"/>
                    <a:gd name="connsiteY5" fmla="*/ 155224 h 282505"/>
                    <a:gd name="connsiteX6" fmla="*/ 2331262 w 2882337"/>
                    <a:gd name="connsiteY6" fmla="*/ 145513 h 282505"/>
                    <a:gd name="connsiteX7" fmla="*/ 2676131 w 2882337"/>
                    <a:gd name="connsiteY7" fmla="*/ 51817 h 282505"/>
                    <a:gd name="connsiteX8" fmla="*/ 2882337 w 2882337"/>
                    <a:gd name="connsiteY8" fmla="*/ 14338 h 282505"/>
                    <a:gd name="connsiteX0" fmla="*/ 0 w 2882337"/>
                    <a:gd name="connsiteY0" fmla="*/ 0 h 282505"/>
                    <a:gd name="connsiteX1" fmla="*/ 536222 w 2882337"/>
                    <a:gd name="connsiteY1" fmla="*/ 225778 h 282505"/>
                    <a:gd name="connsiteX2" fmla="*/ 945444 w 2882337"/>
                    <a:gd name="connsiteY2" fmla="*/ 282223 h 282505"/>
                    <a:gd name="connsiteX3" fmla="*/ 1354667 w 2882337"/>
                    <a:gd name="connsiteY3" fmla="*/ 211667 h 282505"/>
                    <a:gd name="connsiteX4" fmla="*/ 1778000 w 2882337"/>
                    <a:gd name="connsiteY4" fmla="*/ 169334 h 282505"/>
                    <a:gd name="connsiteX5" fmla="*/ 2057121 w 2882337"/>
                    <a:gd name="connsiteY5" fmla="*/ 155224 h 282505"/>
                    <a:gd name="connsiteX6" fmla="*/ 2344150 w 2882337"/>
                    <a:gd name="connsiteY6" fmla="*/ 220472 h 282505"/>
                    <a:gd name="connsiteX7" fmla="*/ 2676131 w 2882337"/>
                    <a:gd name="connsiteY7" fmla="*/ 51817 h 282505"/>
                    <a:gd name="connsiteX8" fmla="*/ 2882337 w 2882337"/>
                    <a:gd name="connsiteY8" fmla="*/ 14338 h 282505"/>
                    <a:gd name="connsiteX0" fmla="*/ 0 w 2882337"/>
                    <a:gd name="connsiteY0" fmla="*/ 0 h 282378"/>
                    <a:gd name="connsiteX1" fmla="*/ 536222 w 2882337"/>
                    <a:gd name="connsiteY1" fmla="*/ 191008 h 282378"/>
                    <a:gd name="connsiteX2" fmla="*/ 945444 w 2882337"/>
                    <a:gd name="connsiteY2" fmla="*/ 282223 h 282378"/>
                    <a:gd name="connsiteX3" fmla="*/ 1354667 w 2882337"/>
                    <a:gd name="connsiteY3" fmla="*/ 211667 h 282378"/>
                    <a:gd name="connsiteX4" fmla="*/ 1778000 w 2882337"/>
                    <a:gd name="connsiteY4" fmla="*/ 169334 h 282378"/>
                    <a:gd name="connsiteX5" fmla="*/ 2057121 w 2882337"/>
                    <a:gd name="connsiteY5" fmla="*/ 155224 h 282378"/>
                    <a:gd name="connsiteX6" fmla="*/ 2344150 w 2882337"/>
                    <a:gd name="connsiteY6" fmla="*/ 220472 h 282378"/>
                    <a:gd name="connsiteX7" fmla="*/ 2676131 w 2882337"/>
                    <a:gd name="connsiteY7" fmla="*/ 51817 h 282378"/>
                    <a:gd name="connsiteX8" fmla="*/ 2882337 w 2882337"/>
                    <a:gd name="connsiteY8" fmla="*/ 14338 h 282378"/>
                    <a:gd name="connsiteX0" fmla="*/ 0 w 2882337"/>
                    <a:gd name="connsiteY0" fmla="*/ 0 h 284136"/>
                    <a:gd name="connsiteX1" fmla="*/ 536222 w 2882337"/>
                    <a:gd name="connsiteY1" fmla="*/ 191008 h 284136"/>
                    <a:gd name="connsiteX2" fmla="*/ 945444 w 2882337"/>
                    <a:gd name="connsiteY2" fmla="*/ 282223 h 284136"/>
                    <a:gd name="connsiteX3" fmla="*/ 1282134 w 2882337"/>
                    <a:gd name="connsiteY3" fmla="*/ 246438 h 284136"/>
                    <a:gd name="connsiteX4" fmla="*/ 1778000 w 2882337"/>
                    <a:gd name="connsiteY4" fmla="*/ 169334 h 284136"/>
                    <a:gd name="connsiteX5" fmla="*/ 2057121 w 2882337"/>
                    <a:gd name="connsiteY5" fmla="*/ 155224 h 284136"/>
                    <a:gd name="connsiteX6" fmla="*/ 2344150 w 2882337"/>
                    <a:gd name="connsiteY6" fmla="*/ 220472 h 284136"/>
                    <a:gd name="connsiteX7" fmla="*/ 2676131 w 2882337"/>
                    <a:gd name="connsiteY7" fmla="*/ 51817 h 284136"/>
                    <a:gd name="connsiteX8" fmla="*/ 2882337 w 2882337"/>
                    <a:gd name="connsiteY8" fmla="*/ 14338 h 284136"/>
                    <a:gd name="connsiteX0" fmla="*/ 0 w 2882337"/>
                    <a:gd name="connsiteY0" fmla="*/ 0 h 284299"/>
                    <a:gd name="connsiteX1" fmla="*/ 536222 w 2882337"/>
                    <a:gd name="connsiteY1" fmla="*/ 191008 h 284299"/>
                    <a:gd name="connsiteX2" fmla="*/ 945444 w 2882337"/>
                    <a:gd name="connsiteY2" fmla="*/ 282223 h 284299"/>
                    <a:gd name="connsiteX3" fmla="*/ 1282134 w 2882337"/>
                    <a:gd name="connsiteY3" fmla="*/ 246438 h 284299"/>
                    <a:gd name="connsiteX4" fmla="*/ 1579744 w 2882337"/>
                    <a:gd name="connsiteY4" fmla="*/ 151949 h 284299"/>
                    <a:gd name="connsiteX5" fmla="*/ 2057121 w 2882337"/>
                    <a:gd name="connsiteY5" fmla="*/ 155224 h 284299"/>
                    <a:gd name="connsiteX6" fmla="*/ 2344150 w 2882337"/>
                    <a:gd name="connsiteY6" fmla="*/ 220472 h 284299"/>
                    <a:gd name="connsiteX7" fmla="*/ 2676131 w 2882337"/>
                    <a:gd name="connsiteY7" fmla="*/ 51817 h 284299"/>
                    <a:gd name="connsiteX8" fmla="*/ 2882337 w 2882337"/>
                    <a:gd name="connsiteY8" fmla="*/ 14338 h 284299"/>
                    <a:gd name="connsiteX0" fmla="*/ 0 w 2882337"/>
                    <a:gd name="connsiteY0" fmla="*/ 0 h 284299"/>
                    <a:gd name="connsiteX1" fmla="*/ 536222 w 2882337"/>
                    <a:gd name="connsiteY1" fmla="*/ 191008 h 284299"/>
                    <a:gd name="connsiteX2" fmla="*/ 945444 w 2882337"/>
                    <a:gd name="connsiteY2" fmla="*/ 282223 h 284299"/>
                    <a:gd name="connsiteX3" fmla="*/ 1282134 w 2882337"/>
                    <a:gd name="connsiteY3" fmla="*/ 246438 h 284299"/>
                    <a:gd name="connsiteX4" fmla="*/ 1579744 w 2882337"/>
                    <a:gd name="connsiteY4" fmla="*/ 151949 h 284299"/>
                    <a:gd name="connsiteX5" fmla="*/ 1974917 w 2882337"/>
                    <a:gd name="connsiteY5" fmla="*/ 181303 h 284299"/>
                    <a:gd name="connsiteX6" fmla="*/ 2344150 w 2882337"/>
                    <a:gd name="connsiteY6" fmla="*/ 220472 h 284299"/>
                    <a:gd name="connsiteX7" fmla="*/ 2676131 w 2882337"/>
                    <a:gd name="connsiteY7" fmla="*/ 51817 h 284299"/>
                    <a:gd name="connsiteX8" fmla="*/ 2882337 w 2882337"/>
                    <a:gd name="connsiteY8" fmla="*/ 14338 h 284299"/>
                    <a:gd name="connsiteX0" fmla="*/ 0 w 2882337"/>
                    <a:gd name="connsiteY0" fmla="*/ 0 h 284299"/>
                    <a:gd name="connsiteX1" fmla="*/ 536222 w 2882337"/>
                    <a:gd name="connsiteY1" fmla="*/ 191008 h 284299"/>
                    <a:gd name="connsiteX2" fmla="*/ 945444 w 2882337"/>
                    <a:gd name="connsiteY2" fmla="*/ 282223 h 284299"/>
                    <a:gd name="connsiteX3" fmla="*/ 1282134 w 2882337"/>
                    <a:gd name="connsiteY3" fmla="*/ 246438 h 284299"/>
                    <a:gd name="connsiteX4" fmla="*/ 1579744 w 2882337"/>
                    <a:gd name="connsiteY4" fmla="*/ 151949 h 284299"/>
                    <a:gd name="connsiteX5" fmla="*/ 1974917 w 2882337"/>
                    <a:gd name="connsiteY5" fmla="*/ 181303 h 284299"/>
                    <a:gd name="connsiteX6" fmla="*/ 2344150 w 2882337"/>
                    <a:gd name="connsiteY6" fmla="*/ 220472 h 284299"/>
                    <a:gd name="connsiteX7" fmla="*/ 2593928 w 2882337"/>
                    <a:gd name="connsiteY7" fmla="*/ 51817 h 284299"/>
                    <a:gd name="connsiteX8" fmla="*/ 2882337 w 2882337"/>
                    <a:gd name="connsiteY8" fmla="*/ 14338 h 284299"/>
                    <a:gd name="connsiteX0" fmla="*/ 0 w 2872666"/>
                    <a:gd name="connsiteY0" fmla="*/ 0 h 284299"/>
                    <a:gd name="connsiteX1" fmla="*/ 536222 w 2872666"/>
                    <a:gd name="connsiteY1" fmla="*/ 191008 h 284299"/>
                    <a:gd name="connsiteX2" fmla="*/ 945444 w 2872666"/>
                    <a:gd name="connsiteY2" fmla="*/ 282223 h 284299"/>
                    <a:gd name="connsiteX3" fmla="*/ 1282134 w 2872666"/>
                    <a:gd name="connsiteY3" fmla="*/ 246438 h 284299"/>
                    <a:gd name="connsiteX4" fmla="*/ 1579744 w 2872666"/>
                    <a:gd name="connsiteY4" fmla="*/ 151949 h 284299"/>
                    <a:gd name="connsiteX5" fmla="*/ 1974917 w 2872666"/>
                    <a:gd name="connsiteY5" fmla="*/ 181303 h 284299"/>
                    <a:gd name="connsiteX6" fmla="*/ 2344150 w 2872666"/>
                    <a:gd name="connsiteY6" fmla="*/ 220472 h 284299"/>
                    <a:gd name="connsiteX7" fmla="*/ 2593928 w 2872666"/>
                    <a:gd name="connsiteY7" fmla="*/ 51817 h 284299"/>
                    <a:gd name="connsiteX8" fmla="*/ 2872666 w 2872666"/>
                    <a:gd name="connsiteY8" fmla="*/ 66493 h 284299"/>
                    <a:gd name="connsiteX0" fmla="*/ 0 w 2819475"/>
                    <a:gd name="connsiteY0" fmla="*/ 0 h 284299"/>
                    <a:gd name="connsiteX1" fmla="*/ 536222 w 2819475"/>
                    <a:gd name="connsiteY1" fmla="*/ 191008 h 284299"/>
                    <a:gd name="connsiteX2" fmla="*/ 945444 w 2819475"/>
                    <a:gd name="connsiteY2" fmla="*/ 282223 h 284299"/>
                    <a:gd name="connsiteX3" fmla="*/ 1282134 w 2819475"/>
                    <a:gd name="connsiteY3" fmla="*/ 246438 h 284299"/>
                    <a:gd name="connsiteX4" fmla="*/ 1579744 w 2819475"/>
                    <a:gd name="connsiteY4" fmla="*/ 151949 h 284299"/>
                    <a:gd name="connsiteX5" fmla="*/ 1974917 w 2819475"/>
                    <a:gd name="connsiteY5" fmla="*/ 181303 h 284299"/>
                    <a:gd name="connsiteX6" fmla="*/ 2344150 w 2819475"/>
                    <a:gd name="connsiteY6" fmla="*/ 220472 h 284299"/>
                    <a:gd name="connsiteX7" fmla="*/ 2593928 w 2819475"/>
                    <a:gd name="connsiteY7" fmla="*/ 51817 h 284299"/>
                    <a:gd name="connsiteX8" fmla="*/ 2819475 w 2819475"/>
                    <a:gd name="connsiteY8" fmla="*/ 40415 h 284299"/>
                    <a:gd name="connsiteX0" fmla="*/ 0 w 2887172"/>
                    <a:gd name="connsiteY0" fmla="*/ 0 h 284299"/>
                    <a:gd name="connsiteX1" fmla="*/ 536222 w 2887172"/>
                    <a:gd name="connsiteY1" fmla="*/ 191008 h 284299"/>
                    <a:gd name="connsiteX2" fmla="*/ 945444 w 2887172"/>
                    <a:gd name="connsiteY2" fmla="*/ 282223 h 284299"/>
                    <a:gd name="connsiteX3" fmla="*/ 1282134 w 2887172"/>
                    <a:gd name="connsiteY3" fmla="*/ 246438 h 284299"/>
                    <a:gd name="connsiteX4" fmla="*/ 1579744 w 2887172"/>
                    <a:gd name="connsiteY4" fmla="*/ 151949 h 284299"/>
                    <a:gd name="connsiteX5" fmla="*/ 1974917 w 2887172"/>
                    <a:gd name="connsiteY5" fmla="*/ 181303 h 284299"/>
                    <a:gd name="connsiteX6" fmla="*/ 2344150 w 2887172"/>
                    <a:gd name="connsiteY6" fmla="*/ 220472 h 284299"/>
                    <a:gd name="connsiteX7" fmla="*/ 2593928 w 2887172"/>
                    <a:gd name="connsiteY7" fmla="*/ 51817 h 284299"/>
                    <a:gd name="connsiteX8" fmla="*/ 2887172 w 2887172"/>
                    <a:gd name="connsiteY8" fmla="*/ 57799 h 284299"/>
                    <a:gd name="connsiteX0" fmla="*/ 0 w 3066086"/>
                    <a:gd name="connsiteY0" fmla="*/ 0 h 353842"/>
                    <a:gd name="connsiteX1" fmla="*/ 715136 w 3066086"/>
                    <a:gd name="connsiteY1" fmla="*/ 260551 h 353842"/>
                    <a:gd name="connsiteX2" fmla="*/ 1124358 w 3066086"/>
                    <a:gd name="connsiteY2" fmla="*/ 351766 h 353842"/>
                    <a:gd name="connsiteX3" fmla="*/ 1461048 w 3066086"/>
                    <a:gd name="connsiteY3" fmla="*/ 315981 h 353842"/>
                    <a:gd name="connsiteX4" fmla="*/ 1758658 w 3066086"/>
                    <a:gd name="connsiteY4" fmla="*/ 221492 h 353842"/>
                    <a:gd name="connsiteX5" fmla="*/ 2153831 w 3066086"/>
                    <a:gd name="connsiteY5" fmla="*/ 250846 h 353842"/>
                    <a:gd name="connsiteX6" fmla="*/ 2523064 w 3066086"/>
                    <a:gd name="connsiteY6" fmla="*/ 290015 h 353842"/>
                    <a:gd name="connsiteX7" fmla="*/ 2772842 w 3066086"/>
                    <a:gd name="connsiteY7" fmla="*/ 121360 h 353842"/>
                    <a:gd name="connsiteX8" fmla="*/ 3066086 w 3066086"/>
                    <a:gd name="connsiteY8" fmla="*/ 127342 h 353842"/>
                    <a:gd name="connsiteX0" fmla="*/ 0 w 3066086"/>
                    <a:gd name="connsiteY0" fmla="*/ 0 h 319072"/>
                    <a:gd name="connsiteX1" fmla="*/ 715136 w 3066086"/>
                    <a:gd name="connsiteY1" fmla="*/ 225781 h 319072"/>
                    <a:gd name="connsiteX2" fmla="*/ 1124358 w 3066086"/>
                    <a:gd name="connsiteY2" fmla="*/ 316996 h 319072"/>
                    <a:gd name="connsiteX3" fmla="*/ 1461048 w 3066086"/>
                    <a:gd name="connsiteY3" fmla="*/ 281211 h 319072"/>
                    <a:gd name="connsiteX4" fmla="*/ 1758658 w 3066086"/>
                    <a:gd name="connsiteY4" fmla="*/ 186722 h 319072"/>
                    <a:gd name="connsiteX5" fmla="*/ 2153831 w 3066086"/>
                    <a:gd name="connsiteY5" fmla="*/ 216076 h 319072"/>
                    <a:gd name="connsiteX6" fmla="*/ 2523064 w 3066086"/>
                    <a:gd name="connsiteY6" fmla="*/ 255245 h 319072"/>
                    <a:gd name="connsiteX7" fmla="*/ 2772842 w 3066086"/>
                    <a:gd name="connsiteY7" fmla="*/ 86590 h 319072"/>
                    <a:gd name="connsiteX8" fmla="*/ 3066086 w 3066086"/>
                    <a:gd name="connsiteY8" fmla="*/ 92572 h 319072"/>
                    <a:gd name="connsiteX0" fmla="*/ 0 w 3066086"/>
                    <a:gd name="connsiteY0" fmla="*/ 0 h 319072"/>
                    <a:gd name="connsiteX1" fmla="*/ 715136 w 3066086"/>
                    <a:gd name="connsiteY1" fmla="*/ 225781 h 319072"/>
                    <a:gd name="connsiteX2" fmla="*/ 1124358 w 3066086"/>
                    <a:gd name="connsiteY2" fmla="*/ 316996 h 319072"/>
                    <a:gd name="connsiteX3" fmla="*/ 1461048 w 3066086"/>
                    <a:gd name="connsiteY3" fmla="*/ 281211 h 319072"/>
                    <a:gd name="connsiteX4" fmla="*/ 1758658 w 3066086"/>
                    <a:gd name="connsiteY4" fmla="*/ 186722 h 319072"/>
                    <a:gd name="connsiteX5" fmla="*/ 2153831 w 3066086"/>
                    <a:gd name="connsiteY5" fmla="*/ 216076 h 319072"/>
                    <a:gd name="connsiteX6" fmla="*/ 2523064 w 3066086"/>
                    <a:gd name="connsiteY6" fmla="*/ 255245 h 319072"/>
                    <a:gd name="connsiteX7" fmla="*/ 2772842 w 3066086"/>
                    <a:gd name="connsiteY7" fmla="*/ 86590 h 319072"/>
                    <a:gd name="connsiteX8" fmla="*/ 3066086 w 3066086"/>
                    <a:gd name="connsiteY8" fmla="*/ 92572 h 319072"/>
                    <a:gd name="connsiteX0" fmla="*/ 0 w 3066086"/>
                    <a:gd name="connsiteY0" fmla="*/ 0 h 319072"/>
                    <a:gd name="connsiteX1" fmla="*/ 715136 w 3066086"/>
                    <a:gd name="connsiteY1" fmla="*/ 225781 h 319072"/>
                    <a:gd name="connsiteX2" fmla="*/ 1124358 w 3066086"/>
                    <a:gd name="connsiteY2" fmla="*/ 316996 h 319072"/>
                    <a:gd name="connsiteX3" fmla="*/ 1461048 w 3066086"/>
                    <a:gd name="connsiteY3" fmla="*/ 281211 h 319072"/>
                    <a:gd name="connsiteX4" fmla="*/ 1758658 w 3066086"/>
                    <a:gd name="connsiteY4" fmla="*/ 186722 h 319072"/>
                    <a:gd name="connsiteX5" fmla="*/ 2153831 w 3066086"/>
                    <a:gd name="connsiteY5" fmla="*/ 216076 h 319072"/>
                    <a:gd name="connsiteX6" fmla="*/ 2454079 w 3066086"/>
                    <a:gd name="connsiteY6" fmla="*/ 234575 h 319072"/>
                    <a:gd name="connsiteX7" fmla="*/ 2772842 w 3066086"/>
                    <a:gd name="connsiteY7" fmla="*/ 86590 h 319072"/>
                    <a:gd name="connsiteX8" fmla="*/ 3066086 w 3066086"/>
                    <a:gd name="connsiteY8" fmla="*/ 92572 h 319072"/>
                    <a:gd name="connsiteX0" fmla="*/ 0 w 3066086"/>
                    <a:gd name="connsiteY0" fmla="*/ 0 h 319072"/>
                    <a:gd name="connsiteX1" fmla="*/ 715136 w 3066086"/>
                    <a:gd name="connsiteY1" fmla="*/ 225781 h 319072"/>
                    <a:gd name="connsiteX2" fmla="*/ 1124358 w 3066086"/>
                    <a:gd name="connsiteY2" fmla="*/ 316996 h 319072"/>
                    <a:gd name="connsiteX3" fmla="*/ 1461048 w 3066086"/>
                    <a:gd name="connsiteY3" fmla="*/ 281211 h 319072"/>
                    <a:gd name="connsiteX4" fmla="*/ 1758658 w 3066086"/>
                    <a:gd name="connsiteY4" fmla="*/ 186722 h 319072"/>
                    <a:gd name="connsiteX5" fmla="*/ 2153831 w 3066086"/>
                    <a:gd name="connsiteY5" fmla="*/ 216076 h 319072"/>
                    <a:gd name="connsiteX6" fmla="*/ 2465577 w 3066086"/>
                    <a:gd name="connsiteY6" fmla="*/ 213906 h 319072"/>
                    <a:gd name="connsiteX7" fmla="*/ 2772842 w 3066086"/>
                    <a:gd name="connsiteY7" fmla="*/ 86590 h 319072"/>
                    <a:gd name="connsiteX8" fmla="*/ 3066086 w 3066086"/>
                    <a:gd name="connsiteY8" fmla="*/ 92572 h 319072"/>
                    <a:gd name="connsiteX0" fmla="*/ 0 w 3066086"/>
                    <a:gd name="connsiteY0" fmla="*/ 0 h 372604"/>
                    <a:gd name="connsiteX1" fmla="*/ 715136 w 3066086"/>
                    <a:gd name="connsiteY1" fmla="*/ 279313 h 372604"/>
                    <a:gd name="connsiteX2" fmla="*/ 1124358 w 3066086"/>
                    <a:gd name="connsiteY2" fmla="*/ 370528 h 372604"/>
                    <a:gd name="connsiteX3" fmla="*/ 1461048 w 3066086"/>
                    <a:gd name="connsiteY3" fmla="*/ 334743 h 372604"/>
                    <a:gd name="connsiteX4" fmla="*/ 1758658 w 3066086"/>
                    <a:gd name="connsiteY4" fmla="*/ 240254 h 372604"/>
                    <a:gd name="connsiteX5" fmla="*/ 2153831 w 3066086"/>
                    <a:gd name="connsiteY5" fmla="*/ 269608 h 372604"/>
                    <a:gd name="connsiteX6" fmla="*/ 2465577 w 3066086"/>
                    <a:gd name="connsiteY6" fmla="*/ 267438 h 372604"/>
                    <a:gd name="connsiteX7" fmla="*/ 2772842 w 3066086"/>
                    <a:gd name="connsiteY7" fmla="*/ 140122 h 372604"/>
                    <a:gd name="connsiteX8" fmla="*/ 3066086 w 3066086"/>
                    <a:gd name="connsiteY8" fmla="*/ 146104 h 372604"/>
                    <a:gd name="connsiteX0" fmla="*/ 0 w 3066086"/>
                    <a:gd name="connsiteY0" fmla="*/ 0 h 438189"/>
                    <a:gd name="connsiteX1" fmla="*/ 715136 w 3066086"/>
                    <a:gd name="connsiteY1" fmla="*/ 279313 h 438189"/>
                    <a:gd name="connsiteX2" fmla="*/ 1095834 w 3066086"/>
                    <a:gd name="connsiteY2" fmla="*/ 437443 h 438189"/>
                    <a:gd name="connsiteX3" fmla="*/ 1461048 w 3066086"/>
                    <a:gd name="connsiteY3" fmla="*/ 334743 h 438189"/>
                    <a:gd name="connsiteX4" fmla="*/ 1758658 w 3066086"/>
                    <a:gd name="connsiteY4" fmla="*/ 240254 h 438189"/>
                    <a:gd name="connsiteX5" fmla="*/ 2153831 w 3066086"/>
                    <a:gd name="connsiteY5" fmla="*/ 269608 h 438189"/>
                    <a:gd name="connsiteX6" fmla="*/ 2465577 w 3066086"/>
                    <a:gd name="connsiteY6" fmla="*/ 267438 h 438189"/>
                    <a:gd name="connsiteX7" fmla="*/ 2772842 w 3066086"/>
                    <a:gd name="connsiteY7" fmla="*/ 140122 h 438189"/>
                    <a:gd name="connsiteX8" fmla="*/ 3066086 w 3066086"/>
                    <a:gd name="connsiteY8" fmla="*/ 146104 h 438189"/>
                    <a:gd name="connsiteX0" fmla="*/ 0 w 3066086"/>
                    <a:gd name="connsiteY0" fmla="*/ 0 h 440719"/>
                    <a:gd name="connsiteX1" fmla="*/ 715136 w 3066086"/>
                    <a:gd name="connsiteY1" fmla="*/ 279313 h 440719"/>
                    <a:gd name="connsiteX2" fmla="*/ 1095834 w 3066086"/>
                    <a:gd name="connsiteY2" fmla="*/ 437443 h 440719"/>
                    <a:gd name="connsiteX3" fmla="*/ 1480063 w 3066086"/>
                    <a:gd name="connsiteY3" fmla="*/ 374892 h 440719"/>
                    <a:gd name="connsiteX4" fmla="*/ 1758658 w 3066086"/>
                    <a:gd name="connsiteY4" fmla="*/ 240254 h 440719"/>
                    <a:gd name="connsiteX5" fmla="*/ 2153831 w 3066086"/>
                    <a:gd name="connsiteY5" fmla="*/ 269608 h 440719"/>
                    <a:gd name="connsiteX6" fmla="*/ 2465577 w 3066086"/>
                    <a:gd name="connsiteY6" fmla="*/ 267438 h 440719"/>
                    <a:gd name="connsiteX7" fmla="*/ 2772842 w 3066086"/>
                    <a:gd name="connsiteY7" fmla="*/ 140122 h 440719"/>
                    <a:gd name="connsiteX8" fmla="*/ 3066086 w 3066086"/>
                    <a:gd name="connsiteY8" fmla="*/ 146104 h 440719"/>
                    <a:gd name="connsiteX0" fmla="*/ 0 w 3066086"/>
                    <a:gd name="connsiteY0" fmla="*/ 0 h 440838"/>
                    <a:gd name="connsiteX1" fmla="*/ 715136 w 3066086"/>
                    <a:gd name="connsiteY1" fmla="*/ 279313 h 440838"/>
                    <a:gd name="connsiteX2" fmla="*/ 1095834 w 3066086"/>
                    <a:gd name="connsiteY2" fmla="*/ 437443 h 440838"/>
                    <a:gd name="connsiteX3" fmla="*/ 1480063 w 3066086"/>
                    <a:gd name="connsiteY3" fmla="*/ 374892 h 440838"/>
                    <a:gd name="connsiteX4" fmla="*/ 1701610 w 3066086"/>
                    <a:gd name="connsiteY4" fmla="*/ 226872 h 440838"/>
                    <a:gd name="connsiteX5" fmla="*/ 2153831 w 3066086"/>
                    <a:gd name="connsiteY5" fmla="*/ 269608 h 440838"/>
                    <a:gd name="connsiteX6" fmla="*/ 2465577 w 3066086"/>
                    <a:gd name="connsiteY6" fmla="*/ 267438 h 440838"/>
                    <a:gd name="connsiteX7" fmla="*/ 2772842 w 3066086"/>
                    <a:gd name="connsiteY7" fmla="*/ 140122 h 440838"/>
                    <a:gd name="connsiteX8" fmla="*/ 3066086 w 3066086"/>
                    <a:gd name="connsiteY8" fmla="*/ 146104 h 440838"/>
                    <a:gd name="connsiteX0" fmla="*/ 0 w 3066086"/>
                    <a:gd name="connsiteY0" fmla="*/ 0 h 440837"/>
                    <a:gd name="connsiteX1" fmla="*/ 715136 w 3066086"/>
                    <a:gd name="connsiteY1" fmla="*/ 279313 h 440837"/>
                    <a:gd name="connsiteX2" fmla="*/ 1095834 w 3066086"/>
                    <a:gd name="connsiteY2" fmla="*/ 437443 h 440837"/>
                    <a:gd name="connsiteX3" fmla="*/ 1480063 w 3066086"/>
                    <a:gd name="connsiteY3" fmla="*/ 374892 h 440837"/>
                    <a:gd name="connsiteX4" fmla="*/ 1701610 w 3066086"/>
                    <a:gd name="connsiteY4" fmla="*/ 226872 h 440837"/>
                    <a:gd name="connsiteX5" fmla="*/ 2058750 w 3066086"/>
                    <a:gd name="connsiteY5" fmla="*/ 282990 h 440837"/>
                    <a:gd name="connsiteX6" fmla="*/ 2465577 w 3066086"/>
                    <a:gd name="connsiteY6" fmla="*/ 267438 h 440837"/>
                    <a:gd name="connsiteX7" fmla="*/ 2772842 w 3066086"/>
                    <a:gd name="connsiteY7" fmla="*/ 140122 h 440837"/>
                    <a:gd name="connsiteX8" fmla="*/ 3066086 w 3066086"/>
                    <a:gd name="connsiteY8" fmla="*/ 146104 h 440837"/>
                    <a:gd name="connsiteX0" fmla="*/ 0 w 3066086"/>
                    <a:gd name="connsiteY0" fmla="*/ 0 h 440837"/>
                    <a:gd name="connsiteX1" fmla="*/ 715136 w 3066086"/>
                    <a:gd name="connsiteY1" fmla="*/ 279313 h 440837"/>
                    <a:gd name="connsiteX2" fmla="*/ 1095834 w 3066086"/>
                    <a:gd name="connsiteY2" fmla="*/ 437443 h 440837"/>
                    <a:gd name="connsiteX3" fmla="*/ 1480063 w 3066086"/>
                    <a:gd name="connsiteY3" fmla="*/ 374892 h 440837"/>
                    <a:gd name="connsiteX4" fmla="*/ 1701610 w 3066086"/>
                    <a:gd name="connsiteY4" fmla="*/ 226872 h 440837"/>
                    <a:gd name="connsiteX5" fmla="*/ 2058750 w 3066086"/>
                    <a:gd name="connsiteY5" fmla="*/ 282990 h 440837"/>
                    <a:gd name="connsiteX6" fmla="*/ 2465577 w 3066086"/>
                    <a:gd name="connsiteY6" fmla="*/ 267438 h 440837"/>
                    <a:gd name="connsiteX7" fmla="*/ 2782350 w 3066086"/>
                    <a:gd name="connsiteY7" fmla="*/ 99974 h 440837"/>
                    <a:gd name="connsiteX8" fmla="*/ 3066086 w 3066086"/>
                    <a:gd name="connsiteY8" fmla="*/ 146104 h 440837"/>
                    <a:gd name="connsiteX0" fmla="*/ 0 w 3009038"/>
                    <a:gd name="connsiteY0" fmla="*/ 0 h 440837"/>
                    <a:gd name="connsiteX1" fmla="*/ 715136 w 3009038"/>
                    <a:gd name="connsiteY1" fmla="*/ 279313 h 440837"/>
                    <a:gd name="connsiteX2" fmla="*/ 1095834 w 3009038"/>
                    <a:gd name="connsiteY2" fmla="*/ 437443 h 440837"/>
                    <a:gd name="connsiteX3" fmla="*/ 1480063 w 3009038"/>
                    <a:gd name="connsiteY3" fmla="*/ 374892 h 440837"/>
                    <a:gd name="connsiteX4" fmla="*/ 1701610 w 3009038"/>
                    <a:gd name="connsiteY4" fmla="*/ 226872 h 440837"/>
                    <a:gd name="connsiteX5" fmla="*/ 2058750 w 3009038"/>
                    <a:gd name="connsiteY5" fmla="*/ 282990 h 440837"/>
                    <a:gd name="connsiteX6" fmla="*/ 2465577 w 3009038"/>
                    <a:gd name="connsiteY6" fmla="*/ 267438 h 440837"/>
                    <a:gd name="connsiteX7" fmla="*/ 2782350 w 3009038"/>
                    <a:gd name="connsiteY7" fmla="*/ 99974 h 440837"/>
                    <a:gd name="connsiteX8" fmla="*/ 3009038 w 3009038"/>
                    <a:gd name="connsiteY8" fmla="*/ 119337 h 440837"/>
                    <a:gd name="connsiteX0" fmla="*/ 0 w 3009038"/>
                    <a:gd name="connsiteY0" fmla="*/ 0 h 440502"/>
                    <a:gd name="connsiteX1" fmla="*/ 715136 w 3009038"/>
                    <a:gd name="connsiteY1" fmla="*/ 279313 h 440502"/>
                    <a:gd name="connsiteX2" fmla="*/ 1095834 w 3009038"/>
                    <a:gd name="connsiteY2" fmla="*/ 437443 h 440502"/>
                    <a:gd name="connsiteX3" fmla="*/ 1480063 w 3009038"/>
                    <a:gd name="connsiteY3" fmla="*/ 374892 h 440502"/>
                    <a:gd name="connsiteX4" fmla="*/ 1720626 w 3009038"/>
                    <a:gd name="connsiteY4" fmla="*/ 267021 h 440502"/>
                    <a:gd name="connsiteX5" fmla="*/ 2058750 w 3009038"/>
                    <a:gd name="connsiteY5" fmla="*/ 282990 h 440502"/>
                    <a:gd name="connsiteX6" fmla="*/ 2465577 w 3009038"/>
                    <a:gd name="connsiteY6" fmla="*/ 267438 h 440502"/>
                    <a:gd name="connsiteX7" fmla="*/ 2782350 w 3009038"/>
                    <a:gd name="connsiteY7" fmla="*/ 99974 h 440502"/>
                    <a:gd name="connsiteX8" fmla="*/ 3009038 w 3009038"/>
                    <a:gd name="connsiteY8" fmla="*/ 119337 h 440502"/>
                    <a:gd name="connsiteX0" fmla="*/ 0 w 3009038"/>
                    <a:gd name="connsiteY0" fmla="*/ 0 h 440502"/>
                    <a:gd name="connsiteX1" fmla="*/ 715136 w 3009038"/>
                    <a:gd name="connsiteY1" fmla="*/ 279313 h 440502"/>
                    <a:gd name="connsiteX2" fmla="*/ 1095834 w 3009038"/>
                    <a:gd name="connsiteY2" fmla="*/ 437443 h 440502"/>
                    <a:gd name="connsiteX3" fmla="*/ 1480063 w 3009038"/>
                    <a:gd name="connsiteY3" fmla="*/ 374892 h 440502"/>
                    <a:gd name="connsiteX4" fmla="*/ 1720626 w 3009038"/>
                    <a:gd name="connsiteY4" fmla="*/ 267021 h 440502"/>
                    <a:gd name="connsiteX5" fmla="*/ 2058750 w 3009038"/>
                    <a:gd name="connsiteY5" fmla="*/ 282990 h 440502"/>
                    <a:gd name="connsiteX6" fmla="*/ 2465577 w 3009038"/>
                    <a:gd name="connsiteY6" fmla="*/ 267438 h 440502"/>
                    <a:gd name="connsiteX7" fmla="*/ 2725301 w 3009038"/>
                    <a:gd name="connsiteY7" fmla="*/ 126739 h 440502"/>
                    <a:gd name="connsiteX8" fmla="*/ 3009038 w 3009038"/>
                    <a:gd name="connsiteY8" fmla="*/ 119337 h 440502"/>
                    <a:gd name="connsiteX0" fmla="*/ 0 w 3009038"/>
                    <a:gd name="connsiteY0" fmla="*/ 0 h 384132"/>
                    <a:gd name="connsiteX1" fmla="*/ 715136 w 3009038"/>
                    <a:gd name="connsiteY1" fmla="*/ 222943 h 384132"/>
                    <a:gd name="connsiteX2" fmla="*/ 1095834 w 3009038"/>
                    <a:gd name="connsiteY2" fmla="*/ 381073 h 384132"/>
                    <a:gd name="connsiteX3" fmla="*/ 1480063 w 3009038"/>
                    <a:gd name="connsiteY3" fmla="*/ 318522 h 384132"/>
                    <a:gd name="connsiteX4" fmla="*/ 1720626 w 3009038"/>
                    <a:gd name="connsiteY4" fmla="*/ 210651 h 384132"/>
                    <a:gd name="connsiteX5" fmla="*/ 2058750 w 3009038"/>
                    <a:gd name="connsiteY5" fmla="*/ 226620 h 384132"/>
                    <a:gd name="connsiteX6" fmla="*/ 2465577 w 3009038"/>
                    <a:gd name="connsiteY6" fmla="*/ 211068 h 384132"/>
                    <a:gd name="connsiteX7" fmla="*/ 2725301 w 3009038"/>
                    <a:gd name="connsiteY7" fmla="*/ 70369 h 384132"/>
                    <a:gd name="connsiteX8" fmla="*/ 3009038 w 3009038"/>
                    <a:gd name="connsiteY8" fmla="*/ 62967 h 384132"/>
                    <a:gd name="connsiteX0" fmla="*/ 0 w 3009038"/>
                    <a:gd name="connsiteY0" fmla="*/ 0 h 402315"/>
                    <a:gd name="connsiteX1" fmla="*/ 715136 w 3009038"/>
                    <a:gd name="connsiteY1" fmla="*/ 222943 h 402315"/>
                    <a:gd name="connsiteX2" fmla="*/ 1162585 w 3009038"/>
                    <a:gd name="connsiteY2" fmla="*/ 399864 h 402315"/>
                    <a:gd name="connsiteX3" fmla="*/ 1480063 w 3009038"/>
                    <a:gd name="connsiteY3" fmla="*/ 318522 h 402315"/>
                    <a:gd name="connsiteX4" fmla="*/ 1720626 w 3009038"/>
                    <a:gd name="connsiteY4" fmla="*/ 210651 h 402315"/>
                    <a:gd name="connsiteX5" fmla="*/ 2058750 w 3009038"/>
                    <a:gd name="connsiteY5" fmla="*/ 226620 h 402315"/>
                    <a:gd name="connsiteX6" fmla="*/ 2465577 w 3009038"/>
                    <a:gd name="connsiteY6" fmla="*/ 211068 h 402315"/>
                    <a:gd name="connsiteX7" fmla="*/ 2725301 w 3009038"/>
                    <a:gd name="connsiteY7" fmla="*/ 70369 h 402315"/>
                    <a:gd name="connsiteX8" fmla="*/ 3009038 w 3009038"/>
                    <a:gd name="connsiteY8" fmla="*/ 62967 h 402315"/>
                    <a:gd name="connsiteX0" fmla="*/ 0 w 3009038"/>
                    <a:gd name="connsiteY0" fmla="*/ 0 h 402101"/>
                    <a:gd name="connsiteX1" fmla="*/ 715136 w 3009038"/>
                    <a:gd name="connsiteY1" fmla="*/ 222943 h 402101"/>
                    <a:gd name="connsiteX2" fmla="*/ 1162585 w 3009038"/>
                    <a:gd name="connsiteY2" fmla="*/ 399864 h 402101"/>
                    <a:gd name="connsiteX3" fmla="*/ 1480063 w 3009038"/>
                    <a:gd name="connsiteY3" fmla="*/ 318522 h 402101"/>
                    <a:gd name="connsiteX4" fmla="*/ 1737269 w 3009038"/>
                    <a:gd name="connsiteY4" fmla="*/ 257506 h 402101"/>
                    <a:gd name="connsiteX5" fmla="*/ 2058750 w 3009038"/>
                    <a:gd name="connsiteY5" fmla="*/ 226620 h 402101"/>
                    <a:gd name="connsiteX6" fmla="*/ 2465577 w 3009038"/>
                    <a:gd name="connsiteY6" fmla="*/ 211068 h 402101"/>
                    <a:gd name="connsiteX7" fmla="*/ 2725301 w 3009038"/>
                    <a:gd name="connsiteY7" fmla="*/ 70369 h 402101"/>
                    <a:gd name="connsiteX8" fmla="*/ 3009038 w 3009038"/>
                    <a:gd name="connsiteY8" fmla="*/ 62967 h 402101"/>
                    <a:gd name="connsiteX0" fmla="*/ 0 w 3009038"/>
                    <a:gd name="connsiteY0" fmla="*/ 0 h 405723"/>
                    <a:gd name="connsiteX1" fmla="*/ 715136 w 3009038"/>
                    <a:gd name="connsiteY1" fmla="*/ 222943 h 405723"/>
                    <a:gd name="connsiteX2" fmla="*/ 1162585 w 3009038"/>
                    <a:gd name="connsiteY2" fmla="*/ 399864 h 405723"/>
                    <a:gd name="connsiteX3" fmla="*/ 1480063 w 3009038"/>
                    <a:gd name="connsiteY3" fmla="*/ 353663 h 405723"/>
                    <a:gd name="connsiteX4" fmla="*/ 1737269 w 3009038"/>
                    <a:gd name="connsiteY4" fmla="*/ 257506 h 405723"/>
                    <a:gd name="connsiteX5" fmla="*/ 2058750 w 3009038"/>
                    <a:gd name="connsiteY5" fmla="*/ 226620 h 405723"/>
                    <a:gd name="connsiteX6" fmla="*/ 2465577 w 3009038"/>
                    <a:gd name="connsiteY6" fmla="*/ 211068 h 405723"/>
                    <a:gd name="connsiteX7" fmla="*/ 2725301 w 3009038"/>
                    <a:gd name="connsiteY7" fmla="*/ 70369 h 405723"/>
                    <a:gd name="connsiteX8" fmla="*/ 3009038 w 3009038"/>
                    <a:gd name="connsiteY8" fmla="*/ 62967 h 405723"/>
                    <a:gd name="connsiteX0" fmla="*/ 0 w 3009038"/>
                    <a:gd name="connsiteY0" fmla="*/ 0 h 409655"/>
                    <a:gd name="connsiteX1" fmla="*/ 593356 w 3009038"/>
                    <a:gd name="connsiteY1" fmla="*/ 161996 h 409655"/>
                    <a:gd name="connsiteX2" fmla="*/ 1162585 w 3009038"/>
                    <a:gd name="connsiteY2" fmla="*/ 399864 h 409655"/>
                    <a:gd name="connsiteX3" fmla="*/ 1480063 w 3009038"/>
                    <a:gd name="connsiteY3" fmla="*/ 353663 h 409655"/>
                    <a:gd name="connsiteX4" fmla="*/ 1737269 w 3009038"/>
                    <a:gd name="connsiteY4" fmla="*/ 257506 h 409655"/>
                    <a:gd name="connsiteX5" fmla="*/ 2058750 w 3009038"/>
                    <a:gd name="connsiteY5" fmla="*/ 226620 h 409655"/>
                    <a:gd name="connsiteX6" fmla="*/ 2465577 w 3009038"/>
                    <a:gd name="connsiteY6" fmla="*/ 211068 h 409655"/>
                    <a:gd name="connsiteX7" fmla="*/ 2725301 w 3009038"/>
                    <a:gd name="connsiteY7" fmla="*/ 70369 h 409655"/>
                    <a:gd name="connsiteX8" fmla="*/ 3009038 w 3009038"/>
                    <a:gd name="connsiteY8" fmla="*/ 62967 h 409655"/>
                    <a:gd name="connsiteX0" fmla="*/ 0 w 3009038"/>
                    <a:gd name="connsiteY0" fmla="*/ 183341 h 616628"/>
                    <a:gd name="connsiteX1" fmla="*/ 549072 w 3009038"/>
                    <a:gd name="connsiteY1" fmla="*/ 10130 h 616628"/>
                    <a:gd name="connsiteX2" fmla="*/ 1162585 w 3009038"/>
                    <a:gd name="connsiteY2" fmla="*/ 583205 h 616628"/>
                    <a:gd name="connsiteX3" fmla="*/ 1480063 w 3009038"/>
                    <a:gd name="connsiteY3" fmla="*/ 537004 h 616628"/>
                    <a:gd name="connsiteX4" fmla="*/ 1737269 w 3009038"/>
                    <a:gd name="connsiteY4" fmla="*/ 440847 h 616628"/>
                    <a:gd name="connsiteX5" fmla="*/ 2058750 w 3009038"/>
                    <a:gd name="connsiteY5" fmla="*/ 409961 h 616628"/>
                    <a:gd name="connsiteX6" fmla="*/ 2465577 w 3009038"/>
                    <a:gd name="connsiteY6" fmla="*/ 394409 h 616628"/>
                    <a:gd name="connsiteX7" fmla="*/ 2725301 w 3009038"/>
                    <a:gd name="connsiteY7" fmla="*/ 253710 h 616628"/>
                    <a:gd name="connsiteX8" fmla="*/ 3009038 w 3009038"/>
                    <a:gd name="connsiteY8" fmla="*/ 246308 h 616628"/>
                    <a:gd name="connsiteX0" fmla="*/ 0 w 3009038"/>
                    <a:gd name="connsiteY0" fmla="*/ 251271 h 684558"/>
                    <a:gd name="connsiteX1" fmla="*/ 549072 w 3009038"/>
                    <a:gd name="connsiteY1" fmla="*/ 78060 h 684558"/>
                    <a:gd name="connsiteX2" fmla="*/ 1162585 w 3009038"/>
                    <a:gd name="connsiteY2" fmla="*/ 651135 h 684558"/>
                    <a:gd name="connsiteX3" fmla="*/ 1480063 w 3009038"/>
                    <a:gd name="connsiteY3" fmla="*/ 604934 h 684558"/>
                    <a:gd name="connsiteX4" fmla="*/ 1737269 w 3009038"/>
                    <a:gd name="connsiteY4" fmla="*/ 508777 h 684558"/>
                    <a:gd name="connsiteX5" fmla="*/ 2058750 w 3009038"/>
                    <a:gd name="connsiteY5" fmla="*/ 477891 h 684558"/>
                    <a:gd name="connsiteX6" fmla="*/ 2465577 w 3009038"/>
                    <a:gd name="connsiteY6" fmla="*/ 462339 h 684558"/>
                    <a:gd name="connsiteX7" fmla="*/ 2725301 w 3009038"/>
                    <a:gd name="connsiteY7" fmla="*/ 321640 h 684558"/>
                    <a:gd name="connsiteX8" fmla="*/ 3009038 w 3009038"/>
                    <a:gd name="connsiteY8" fmla="*/ 314238 h 684558"/>
                    <a:gd name="connsiteX0" fmla="*/ 0 w 3009038"/>
                    <a:gd name="connsiteY0" fmla="*/ 221057 h 654344"/>
                    <a:gd name="connsiteX1" fmla="*/ 549072 w 3009038"/>
                    <a:gd name="connsiteY1" fmla="*/ 47846 h 654344"/>
                    <a:gd name="connsiteX2" fmla="*/ 1162585 w 3009038"/>
                    <a:gd name="connsiteY2" fmla="*/ 620921 h 654344"/>
                    <a:gd name="connsiteX3" fmla="*/ 1480063 w 3009038"/>
                    <a:gd name="connsiteY3" fmla="*/ 574720 h 654344"/>
                    <a:gd name="connsiteX4" fmla="*/ 1737269 w 3009038"/>
                    <a:gd name="connsiteY4" fmla="*/ 478563 h 654344"/>
                    <a:gd name="connsiteX5" fmla="*/ 2058750 w 3009038"/>
                    <a:gd name="connsiteY5" fmla="*/ 447677 h 654344"/>
                    <a:gd name="connsiteX6" fmla="*/ 2465577 w 3009038"/>
                    <a:gd name="connsiteY6" fmla="*/ 432125 h 654344"/>
                    <a:gd name="connsiteX7" fmla="*/ 2725301 w 3009038"/>
                    <a:gd name="connsiteY7" fmla="*/ 291426 h 654344"/>
                    <a:gd name="connsiteX8" fmla="*/ 3009038 w 3009038"/>
                    <a:gd name="connsiteY8" fmla="*/ 284024 h 654344"/>
                    <a:gd name="connsiteX0" fmla="*/ 0 w 3009038"/>
                    <a:gd name="connsiteY0" fmla="*/ 0 h 411703"/>
                    <a:gd name="connsiteX1" fmla="*/ 438362 w 3009038"/>
                    <a:gd name="connsiteY1" fmla="*/ 131522 h 411703"/>
                    <a:gd name="connsiteX2" fmla="*/ 1162585 w 3009038"/>
                    <a:gd name="connsiteY2" fmla="*/ 399864 h 411703"/>
                    <a:gd name="connsiteX3" fmla="*/ 1480063 w 3009038"/>
                    <a:gd name="connsiteY3" fmla="*/ 353663 h 411703"/>
                    <a:gd name="connsiteX4" fmla="*/ 1737269 w 3009038"/>
                    <a:gd name="connsiteY4" fmla="*/ 257506 h 411703"/>
                    <a:gd name="connsiteX5" fmla="*/ 2058750 w 3009038"/>
                    <a:gd name="connsiteY5" fmla="*/ 226620 h 411703"/>
                    <a:gd name="connsiteX6" fmla="*/ 2465577 w 3009038"/>
                    <a:gd name="connsiteY6" fmla="*/ 211068 h 411703"/>
                    <a:gd name="connsiteX7" fmla="*/ 2725301 w 3009038"/>
                    <a:gd name="connsiteY7" fmla="*/ 70369 h 411703"/>
                    <a:gd name="connsiteX8" fmla="*/ 3009038 w 3009038"/>
                    <a:gd name="connsiteY8" fmla="*/ 62967 h 411703"/>
                    <a:gd name="connsiteX0" fmla="*/ 0 w 3009038"/>
                    <a:gd name="connsiteY0" fmla="*/ 0 h 411703"/>
                    <a:gd name="connsiteX1" fmla="*/ 438362 w 3009038"/>
                    <a:gd name="connsiteY1" fmla="*/ 131522 h 411703"/>
                    <a:gd name="connsiteX2" fmla="*/ 1162585 w 3009038"/>
                    <a:gd name="connsiteY2" fmla="*/ 399864 h 411703"/>
                    <a:gd name="connsiteX3" fmla="*/ 1480063 w 3009038"/>
                    <a:gd name="connsiteY3" fmla="*/ 353663 h 411703"/>
                    <a:gd name="connsiteX4" fmla="*/ 1737269 w 3009038"/>
                    <a:gd name="connsiteY4" fmla="*/ 257506 h 411703"/>
                    <a:gd name="connsiteX5" fmla="*/ 2058750 w 3009038"/>
                    <a:gd name="connsiteY5" fmla="*/ 226620 h 411703"/>
                    <a:gd name="connsiteX6" fmla="*/ 2465577 w 3009038"/>
                    <a:gd name="connsiteY6" fmla="*/ 211068 h 411703"/>
                    <a:gd name="connsiteX7" fmla="*/ 2725301 w 3009038"/>
                    <a:gd name="connsiteY7" fmla="*/ 70369 h 411703"/>
                    <a:gd name="connsiteX8" fmla="*/ 3009038 w 3009038"/>
                    <a:gd name="connsiteY8" fmla="*/ 62967 h 411703"/>
                    <a:gd name="connsiteX0" fmla="*/ 0 w 3009038"/>
                    <a:gd name="connsiteY0" fmla="*/ 0 h 404715"/>
                    <a:gd name="connsiteX1" fmla="*/ 438362 w 3009038"/>
                    <a:gd name="connsiteY1" fmla="*/ 131522 h 404715"/>
                    <a:gd name="connsiteX2" fmla="*/ 753838 w 3009038"/>
                    <a:gd name="connsiteY2" fmla="*/ 239440 h 404715"/>
                    <a:gd name="connsiteX3" fmla="*/ 1162585 w 3009038"/>
                    <a:gd name="connsiteY3" fmla="*/ 399864 h 404715"/>
                    <a:gd name="connsiteX4" fmla="*/ 1480063 w 3009038"/>
                    <a:gd name="connsiteY4" fmla="*/ 353663 h 404715"/>
                    <a:gd name="connsiteX5" fmla="*/ 1737269 w 3009038"/>
                    <a:gd name="connsiteY5" fmla="*/ 257506 h 404715"/>
                    <a:gd name="connsiteX6" fmla="*/ 2058750 w 3009038"/>
                    <a:gd name="connsiteY6" fmla="*/ 226620 h 404715"/>
                    <a:gd name="connsiteX7" fmla="*/ 2465577 w 3009038"/>
                    <a:gd name="connsiteY7" fmla="*/ 211068 h 404715"/>
                    <a:gd name="connsiteX8" fmla="*/ 2725301 w 3009038"/>
                    <a:gd name="connsiteY8" fmla="*/ 70369 h 404715"/>
                    <a:gd name="connsiteX9" fmla="*/ 3009038 w 3009038"/>
                    <a:gd name="connsiteY9" fmla="*/ 62967 h 404715"/>
                    <a:gd name="connsiteX0" fmla="*/ 0 w 3009038"/>
                    <a:gd name="connsiteY0" fmla="*/ 221523 h 658031"/>
                    <a:gd name="connsiteX1" fmla="*/ 438362 w 3009038"/>
                    <a:gd name="connsiteY1" fmla="*/ 353045 h 658031"/>
                    <a:gd name="connsiteX2" fmla="*/ 587775 w 3009038"/>
                    <a:gd name="connsiteY2" fmla="*/ 3863 h 658031"/>
                    <a:gd name="connsiteX3" fmla="*/ 1162585 w 3009038"/>
                    <a:gd name="connsiteY3" fmla="*/ 621387 h 658031"/>
                    <a:gd name="connsiteX4" fmla="*/ 1480063 w 3009038"/>
                    <a:gd name="connsiteY4" fmla="*/ 575186 h 658031"/>
                    <a:gd name="connsiteX5" fmla="*/ 1737269 w 3009038"/>
                    <a:gd name="connsiteY5" fmla="*/ 479029 h 658031"/>
                    <a:gd name="connsiteX6" fmla="*/ 2058750 w 3009038"/>
                    <a:gd name="connsiteY6" fmla="*/ 448143 h 658031"/>
                    <a:gd name="connsiteX7" fmla="*/ 2465577 w 3009038"/>
                    <a:gd name="connsiteY7" fmla="*/ 432591 h 658031"/>
                    <a:gd name="connsiteX8" fmla="*/ 2725301 w 3009038"/>
                    <a:gd name="connsiteY8" fmla="*/ 291892 h 658031"/>
                    <a:gd name="connsiteX9" fmla="*/ 3009038 w 3009038"/>
                    <a:gd name="connsiteY9" fmla="*/ 284490 h 658031"/>
                    <a:gd name="connsiteX0" fmla="*/ 0 w 3009038"/>
                    <a:gd name="connsiteY0" fmla="*/ 221523 h 587748"/>
                    <a:gd name="connsiteX1" fmla="*/ 438362 w 3009038"/>
                    <a:gd name="connsiteY1" fmla="*/ 353045 h 587748"/>
                    <a:gd name="connsiteX2" fmla="*/ 587775 w 3009038"/>
                    <a:gd name="connsiteY2" fmla="*/ 3863 h 587748"/>
                    <a:gd name="connsiteX3" fmla="*/ 952237 w 3009038"/>
                    <a:gd name="connsiteY3" fmla="*/ 164287 h 587748"/>
                    <a:gd name="connsiteX4" fmla="*/ 1480063 w 3009038"/>
                    <a:gd name="connsiteY4" fmla="*/ 575186 h 587748"/>
                    <a:gd name="connsiteX5" fmla="*/ 1737269 w 3009038"/>
                    <a:gd name="connsiteY5" fmla="*/ 479029 h 587748"/>
                    <a:gd name="connsiteX6" fmla="*/ 2058750 w 3009038"/>
                    <a:gd name="connsiteY6" fmla="*/ 448143 h 587748"/>
                    <a:gd name="connsiteX7" fmla="*/ 2465577 w 3009038"/>
                    <a:gd name="connsiteY7" fmla="*/ 432591 h 587748"/>
                    <a:gd name="connsiteX8" fmla="*/ 2725301 w 3009038"/>
                    <a:gd name="connsiteY8" fmla="*/ 291892 h 587748"/>
                    <a:gd name="connsiteX9" fmla="*/ 3009038 w 3009038"/>
                    <a:gd name="connsiteY9" fmla="*/ 284490 h 587748"/>
                    <a:gd name="connsiteX0" fmla="*/ 0 w 3009038"/>
                    <a:gd name="connsiteY0" fmla="*/ 443407 h 744639"/>
                    <a:gd name="connsiteX1" fmla="*/ 438362 w 3009038"/>
                    <a:gd name="connsiteY1" fmla="*/ 574929 h 744639"/>
                    <a:gd name="connsiteX2" fmla="*/ 587775 w 3009038"/>
                    <a:gd name="connsiteY2" fmla="*/ 225747 h 744639"/>
                    <a:gd name="connsiteX3" fmla="*/ 952237 w 3009038"/>
                    <a:gd name="connsiteY3" fmla="*/ 386171 h 744639"/>
                    <a:gd name="connsiteX4" fmla="*/ 1380424 w 3009038"/>
                    <a:gd name="connsiteY4" fmla="*/ 4766 h 744639"/>
                    <a:gd name="connsiteX5" fmla="*/ 1737269 w 3009038"/>
                    <a:gd name="connsiteY5" fmla="*/ 700913 h 744639"/>
                    <a:gd name="connsiteX6" fmla="*/ 2058750 w 3009038"/>
                    <a:gd name="connsiteY6" fmla="*/ 670027 h 744639"/>
                    <a:gd name="connsiteX7" fmla="*/ 2465577 w 3009038"/>
                    <a:gd name="connsiteY7" fmla="*/ 654475 h 744639"/>
                    <a:gd name="connsiteX8" fmla="*/ 2725301 w 3009038"/>
                    <a:gd name="connsiteY8" fmla="*/ 513776 h 744639"/>
                    <a:gd name="connsiteX9" fmla="*/ 3009038 w 3009038"/>
                    <a:gd name="connsiteY9" fmla="*/ 506374 h 744639"/>
                    <a:gd name="connsiteX0" fmla="*/ 0 w 3009038"/>
                    <a:gd name="connsiteY0" fmla="*/ 508330 h 775791"/>
                    <a:gd name="connsiteX1" fmla="*/ 438362 w 3009038"/>
                    <a:gd name="connsiteY1" fmla="*/ 639852 h 775791"/>
                    <a:gd name="connsiteX2" fmla="*/ 587775 w 3009038"/>
                    <a:gd name="connsiteY2" fmla="*/ 290670 h 775791"/>
                    <a:gd name="connsiteX3" fmla="*/ 952237 w 3009038"/>
                    <a:gd name="connsiteY3" fmla="*/ 451094 h 775791"/>
                    <a:gd name="connsiteX4" fmla="*/ 1380424 w 3009038"/>
                    <a:gd name="connsiteY4" fmla="*/ 69689 h 775791"/>
                    <a:gd name="connsiteX5" fmla="*/ 1847979 w 3009038"/>
                    <a:gd name="connsiteY5" fmla="*/ 64952 h 775791"/>
                    <a:gd name="connsiteX6" fmla="*/ 2058750 w 3009038"/>
                    <a:gd name="connsiteY6" fmla="*/ 734950 h 775791"/>
                    <a:gd name="connsiteX7" fmla="*/ 2465577 w 3009038"/>
                    <a:gd name="connsiteY7" fmla="*/ 719398 h 775791"/>
                    <a:gd name="connsiteX8" fmla="*/ 2725301 w 3009038"/>
                    <a:gd name="connsiteY8" fmla="*/ 578699 h 775791"/>
                    <a:gd name="connsiteX9" fmla="*/ 3009038 w 3009038"/>
                    <a:gd name="connsiteY9" fmla="*/ 571297 h 775791"/>
                    <a:gd name="connsiteX0" fmla="*/ 0 w 3009038"/>
                    <a:gd name="connsiteY0" fmla="*/ 473722 h 684791"/>
                    <a:gd name="connsiteX1" fmla="*/ 438362 w 3009038"/>
                    <a:gd name="connsiteY1" fmla="*/ 605244 h 684791"/>
                    <a:gd name="connsiteX2" fmla="*/ 587775 w 3009038"/>
                    <a:gd name="connsiteY2" fmla="*/ 256062 h 684791"/>
                    <a:gd name="connsiteX3" fmla="*/ 952237 w 3009038"/>
                    <a:gd name="connsiteY3" fmla="*/ 416486 h 684791"/>
                    <a:gd name="connsiteX4" fmla="*/ 1380424 w 3009038"/>
                    <a:gd name="connsiteY4" fmla="*/ 35081 h 684791"/>
                    <a:gd name="connsiteX5" fmla="*/ 1847979 w 3009038"/>
                    <a:gd name="connsiteY5" fmla="*/ 30344 h 684791"/>
                    <a:gd name="connsiteX6" fmla="*/ 2280169 w 3009038"/>
                    <a:gd name="connsiteY6" fmla="*/ 151825 h 684791"/>
                    <a:gd name="connsiteX7" fmla="*/ 2465577 w 3009038"/>
                    <a:gd name="connsiteY7" fmla="*/ 684790 h 684791"/>
                    <a:gd name="connsiteX8" fmla="*/ 2725301 w 3009038"/>
                    <a:gd name="connsiteY8" fmla="*/ 544091 h 684791"/>
                    <a:gd name="connsiteX9" fmla="*/ 3009038 w 3009038"/>
                    <a:gd name="connsiteY9" fmla="*/ 536689 h 684791"/>
                    <a:gd name="connsiteX0" fmla="*/ 0 w 3009038"/>
                    <a:gd name="connsiteY0" fmla="*/ 473722 h 611892"/>
                    <a:gd name="connsiteX1" fmla="*/ 438362 w 3009038"/>
                    <a:gd name="connsiteY1" fmla="*/ 605244 h 611892"/>
                    <a:gd name="connsiteX2" fmla="*/ 587775 w 3009038"/>
                    <a:gd name="connsiteY2" fmla="*/ 256062 h 611892"/>
                    <a:gd name="connsiteX3" fmla="*/ 952237 w 3009038"/>
                    <a:gd name="connsiteY3" fmla="*/ 416486 h 611892"/>
                    <a:gd name="connsiteX4" fmla="*/ 1380424 w 3009038"/>
                    <a:gd name="connsiteY4" fmla="*/ 35081 h 611892"/>
                    <a:gd name="connsiteX5" fmla="*/ 1847979 w 3009038"/>
                    <a:gd name="connsiteY5" fmla="*/ 30344 h 611892"/>
                    <a:gd name="connsiteX6" fmla="*/ 2280169 w 3009038"/>
                    <a:gd name="connsiteY6" fmla="*/ 151825 h 611892"/>
                    <a:gd name="connsiteX7" fmla="*/ 2598428 w 3009038"/>
                    <a:gd name="connsiteY7" fmla="*/ 197219 h 611892"/>
                    <a:gd name="connsiteX8" fmla="*/ 2725301 w 3009038"/>
                    <a:gd name="connsiteY8" fmla="*/ 544091 h 611892"/>
                    <a:gd name="connsiteX9" fmla="*/ 3009038 w 3009038"/>
                    <a:gd name="connsiteY9" fmla="*/ 536689 h 611892"/>
                    <a:gd name="connsiteX0" fmla="*/ 0 w 3009038"/>
                    <a:gd name="connsiteY0" fmla="*/ 539980 h 678150"/>
                    <a:gd name="connsiteX1" fmla="*/ 438362 w 3009038"/>
                    <a:gd name="connsiteY1" fmla="*/ 671502 h 678150"/>
                    <a:gd name="connsiteX2" fmla="*/ 587775 w 3009038"/>
                    <a:gd name="connsiteY2" fmla="*/ 322320 h 678150"/>
                    <a:gd name="connsiteX3" fmla="*/ 952237 w 3009038"/>
                    <a:gd name="connsiteY3" fmla="*/ 482744 h 678150"/>
                    <a:gd name="connsiteX4" fmla="*/ 1380424 w 3009038"/>
                    <a:gd name="connsiteY4" fmla="*/ 101339 h 678150"/>
                    <a:gd name="connsiteX5" fmla="*/ 1803695 w 3009038"/>
                    <a:gd name="connsiteY5" fmla="*/ 5183 h 678150"/>
                    <a:gd name="connsiteX6" fmla="*/ 2280169 w 3009038"/>
                    <a:gd name="connsiteY6" fmla="*/ 218083 h 678150"/>
                    <a:gd name="connsiteX7" fmla="*/ 2598428 w 3009038"/>
                    <a:gd name="connsiteY7" fmla="*/ 263477 h 678150"/>
                    <a:gd name="connsiteX8" fmla="*/ 2725301 w 3009038"/>
                    <a:gd name="connsiteY8" fmla="*/ 610349 h 678150"/>
                    <a:gd name="connsiteX9" fmla="*/ 3009038 w 3009038"/>
                    <a:gd name="connsiteY9" fmla="*/ 602947 h 678150"/>
                    <a:gd name="connsiteX0" fmla="*/ 0 w 3009038"/>
                    <a:gd name="connsiteY0" fmla="*/ 534808 h 672978"/>
                    <a:gd name="connsiteX1" fmla="*/ 438362 w 3009038"/>
                    <a:gd name="connsiteY1" fmla="*/ 666330 h 672978"/>
                    <a:gd name="connsiteX2" fmla="*/ 587775 w 3009038"/>
                    <a:gd name="connsiteY2" fmla="*/ 317148 h 672978"/>
                    <a:gd name="connsiteX3" fmla="*/ 952237 w 3009038"/>
                    <a:gd name="connsiteY3" fmla="*/ 477572 h 672978"/>
                    <a:gd name="connsiteX4" fmla="*/ 1380424 w 3009038"/>
                    <a:gd name="connsiteY4" fmla="*/ 96167 h 672978"/>
                    <a:gd name="connsiteX5" fmla="*/ 1803695 w 3009038"/>
                    <a:gd name="connsiteY5" fmla="*/ 11 h 672978"/>
                    <a:gd name="connsiteX6" fmla="*/ 2224815 w 3009038"/>
                    <a:gd name="connsiteY6" fmla="*/ 91018 h 672978"/>
                    <a:gd name="connsiteX7" fmla="*/ 2598428 w 3009038"/>
                    <a:gd name="connsiteY7" fmla="*/ 258305 h 672978"/>
                    <a:gd name="connsiteX8" fmla="*/ 2725301 w 3009038"/>
                    <a:gd name="connsiteY8" fmla="*/ 605177 h 672978"/>
                    <a:gd name="connsiteX9" fmla="*/ 3009038 w 3009038"/>
                    <a:gd name="connsiteY9" fmla="*/ 597775 h 672978"/>
                    <a:gd name="connsiteX0" fmla="*/ 0 w 3009038"/>
                    <a:gd name="connsiteY0" fmla="*/ 534808 h 672978"/>
                    <a:gd name="connsiteX1" fmla="*/ 438362 w 3009038"/>
                    <a:gd name="connsiteY1" fmla="*/ 666330 h 672978"/>
                    <a:gd name="connsiteX2" fmla="*/ 587775 w 3009038"/>
                    <a:gd name="connsiteY2" fmla="*/ 317148 h 672978"/>
                    <a:gd name="connsiteX3" fmla="*/ 952237 w 3009038"/>
                    <a:gd name="connsiteY3" fmla="*/ 477572 h 672978"/>
                    <a:gd name="connsiteX4" fmla="*/ 1380424 w 3009038"/>
                    <a:gd name="connsiteY4" fmla="*/ 96167 h 672978"/>
                    <a:gd name="connsiteX5" fmla="*/ 1803695 w 3009038"/>
                    <a:gd name="connsiteY5" fmla="*/ 11 h 672978"/>
                    <a:gd name="connsiteX6" fmla="*/ 2224815 w 3009038"/>
                    <a:gd name="connsiteY6" fmla="*/ 91018 h 672978"/>
                    <a:gd name="connsiteX7" fmla="*/ 2598428 w 3009038"/>
                    <a:gd name="connsiteY7" fmla="*/ 258305 h 672978"/>
                    <a:gd name="connsiteX8" fmla="*/ 2813869 w 3009038"/>
                    <a:gd name="connsiteY8" fmla="*/ 117605 h 672978"/>
                    <a:gd name="connsiteX9" fmla="*/ 3009038 w 3009038"/>
                    <a:gd name="connsiteY9" fmla="*/ 597775 h 672978"/>
                    <a:gd name="connsiteX0" fmla="*/ 0 w 3053322"/>
                    <a:gd name="connsiteY0" fmla="*/ 534808 h 672978"/>
                    <a:gd name="connsiteX1" fmla="*/ 438362 w 3053322"/>
                    <a:gd name="connsiteY1" fmla="*/ 666330 h 672978"/>
                    <a:gd name="connsiteX2" fmla="*/ 587775 w 3053322"/>
                    <a:gd name="connsiteY2" fmla="*/ 317148 h 672978"/>
                    <a:gd name="connsiteX3" fmla="*/ 952237 w 3053322"/>
                    <a:gd name="connsiteY3" fmla="*/ 477572 h 672978"/>
                    <a:gd name="connsiteX4" fmla="*/ 1380424 w 3053322"/>
                    <a:gd name="connsiteY4" fmla="*/ 96167 h 672978"/>
                    <a:gd name="connsiteX5" fmla="*/ 1803695 w 3053322"/>
                    <a:gd name="connsiteY5" fmla="*/ 11 h 672978"/>
                    <a:gd name="connsiteX6" fmla="*/ 2224815 w 3053322"/>
                    <a:gd name="connsiteY6" fmla="*/ 91018 h 672978"/>
                    <a:gd name="connsiteX7" fmla="*/ 2598428 w 3053322"/>
                    <a:gd name="connsiteY7" fmla="*/ 258305 h 672978"/>
                    <a:gd name="connsiteX8" fmla="*/ 2813869 w 3053322"/>
                    <a:gd name="connsiteY8" fmla="*/ 117605 h 672978"/>
                    <a:gd name="connsiteX9" fmla="*/ 3053322 w 3053322"/>
                    <a:gd name="connsiteY9" fmla="*/ 171151 h 672978"/>
                    <a:gd name="connsiteX0" fmla="*/ 0 w 2813869"/>
                    <a:gd name="connsiteY0" fmla="*/ 534808 h 672978"/>
                    <a:gd name="connsiteX1" fmla="*/ 438362 w 2813869"/>
                    <a:gd name="connsiteY1" fmla="*/ 666330 h 672978"/>
                    <a:gd name="connsiteX2" fmla="*/ 587775 w 2813869"/>
                    <a:gd name="connsiteY2" fmla="*/ 317148 h 672978"/>
                    <a:gd name="connsiteX3" fmla="*/ 952237 w 2813869"/>
                    <a:gd name="connsiteY3" fmla="*/ 477572 h 672978"/>
                    <a:gd name="connsiteX4" fmla="*/ 1380424 w 2813869"/>
                    <a:gd name="connsiteY4" fmla="*/ 96167 h 672978"/>
                    <a:gd name="connsiteX5" fmla="*/ 1803695 w 2813869"/>
                    <a:gd name="connsiteY5" fmla="*/ 11 h 672978"/>
                    <a:gd name="connsiteX6" fmla="*/ 2224815 w 2813869"/>
                    <a:gd name="connsiteY6" fmla="*/ 91018 h 672978"/>
                    <a:gd name="connsiteX7" fmla="*/ 2598428 w 2813869"/>
                    <a:gd name="connsiteY7" fmla="*/ 258305 h 672978"/>
                    <a:gd name="connsiteX8" fmla="*/ 2813869 w 2813869"/>
                    <a:gd name="connsiteY8" fmla="*/ 117605 h 672978"/>
                    <a:gd name="connsiteX0" fmla="*/ 0 w 2813869"/>
                    <a:gd name="connsiteY0" fmla="*/ 534806 h 672976"/>
                    <a:gd name="connsiteX1" fmla="*/ 438362 w 2813869"/>
                    <a:gd name="connsiteY1" fmla="*/ 666328 h 672976"/>
                    <a:gd name="connsiteX2" fmla="*/ 587775 w 2813869"/>
                    <a:gd name="connsiteY2" fmla="*/ 317146 h 672976"/>
                    <a:gd name="connsiteX3" fmla="*/ 952237 w 2813869"/>
                    <a:gd name="connsiteY3" fmla="*/ 477570 h 672976"/>
                    <a:gd name="connsiteX4" fmla="*/ 1380424 w 2813869"/>
                    <a:gd name="connsiteY4" fmla="*/ 96165 h 672976"/>
                    <a:gd name="connsiteX5" fmla="*/ 1803695 w 2813869"/>
                    <a:gd name="connsiteY5" fmla="*/ 9 h 672976"/>
                    <a:gd name="connsiteX6" fmla="*/ 2224815 w 2813869"/>
                    <a:gd name="connsiteY6" fmla="*/ 91016 h 672976"/>
                    <a:gd name="connsiteX7" fmla="*/ 2554145 w 2813869"/>
                    <a:gd name="connsiteY7" fmla="*/ 136410 h 672976"/>
                    <a:gd name="connsiteX8" fmla="*/ 2813869 w 2813869"/>
                    <a:gd name="connsiteY8" fmla="*/ 117603 h 672976"/>
                    <a:gd name="connsiteX0" fmla="*/ 0 w 2813869"/>
                    <a:gd name="connsiteY0" fmla="*/ 549955 h 688125"/>
                    <a:gd name="connsiteX1" fmla="*/ 438362 w 2813869"/>
                    <a:gd name="connsiteY1" fmla="*/ 681477 h 688125"/>
                    <a:gd name="connsiteX2" fmla="*/ 587775 w 2813869"/>
                    <a:gd name="connsiteY2" fmla="*/ 332295 h 688125"/>
                    <a:gd name="connsiteX3" fmla="*/ 952237 w 2813869"/>
                    <a:gd name="connsiteY3" fmla="*/ 492719 h 688125"/>
                    <a:gd name="connsiteX4" fmla="*/ 1380424 w 2813869"/>
                    <a:gd name="connsiteY4" fmla="*/ 111314 h 688125"/>
                    <a:gd name="connsiteX5" fmla="*/ 1803695 w 2813869"/>
                    <a:gd name="connsiteY5" fmla="*/ 15158 h 688125"/>
                    <a:gd name="connsiteX6" fmla="*/ 2191603 w 2813869"/>
                    <a:gd name="connsiteY6" fmla="*/ 380424 h 688125"/>
                    <a:gd name="connsiteX7" fmla="*/ 2554145 w 2813869"/>
                    <a:gd name="connsiteY7" fmla="*/ 151559 h 688125"/>
                    <a:gd name="connsiteX8" fmla="*/ 2813869 w 2813869"/>
                    <a:gd name="connsiteY8" fmla="*/ 132752 h 688125"/>
                    <a:gd name="connsiteX0" fmla="*/ 0 w 2813869"/>
                    <a:gd name="connsiteY0" fmla="*/ 445342 h 583512"/>
                    <a:gd name="connsiteX1" fmla="*/ 438362 w 2813869"/>
                    <a:gd name="connsiteY1" fmla="*/ 576864 h 583512"/>
                    <a:gd name="connsiteX2" fmla="*/ 587775 w 2813869"/>
                    <a:gd name="connsiteY2" fmla="*/ 227682 h 583512"/>
                    <a:gd name="connsiteX3" fmla="*/ 952237 w 2813869"/>
                    <a:gd name="connsiteY3" fmla="*/ 388106 h 583512"/>
                    <a:gd name="connsiteX4" fmla="*/ 1380424 w 2813869"/>
                    <a:gd name="connsiteY4" fmla="*/ 6701 h 583512"/>
                    <a:gd name="connsiteX5" fmla="*/ 1859050 w 2813869"/>
                    <a:gd name="connsiteY5" fmla="*/ 154331 h 583512"/>
                    <a:gd name="connsiteX6" fmla="*/ 2191603 w 2813869"/>
                    <a:gd name="connsiteY6" fmla="*/ 275811 h 583512"/>
                    <a:gd name="connsiteX7" fmla="*/ 2554145 w 2813869"/>
                    <a:gd name="connsiteY7" fmla="*/ 46946 h 583512"/>
                    <a:gd name="connsiteX8" fmla="*/ 2813869 w 2813869"/>
                    <a:gd name="connsiteY8" fmla="*/ 28139 h 583512"/>
                    <a:gd name="connsiteX0" fmla="*/ 0 w 2813869"/>
                    <a:gd name="connsiteY0" fmla="*/ 655233 h 793403"/>
                    <a:gd name="connsiteX1" fmla="*/ 438362 w 2813869"/>
                    <a:gd name="connsiteY1" fmla="*/ 786755 h 793403"/>
                    <a:gd name="connsiteX2" fmla="*/ 587775 w 2813869"/>
                    <a:gd name="connsiteY2" fmla="*/ 437573 h 793403"/>
                    <a:gd name="connsiteX3" fmla="*/ 952237 w 2813869"/>
                    <a:gd name="connsiteY3" fmla="*/ 597997 h 793403"/>
                    <a:gd name="connsiteX4" fmla="*/ 1391495 w 2813869"/>
                    <a:gd name="connsiteY4" fmla="*/ 3280 h 793403"/>
                    <a:gd name="connsiteX5" fmla="*/ 1859050 w 2813869"/>
                    <a:gd name="connsiteY5" fmla="*/ 364222 h 793403"/>
                    <a:gd name="connsiteX6" fmla="*/ 2191603 w 2813869"/>
                    <a:gd name="connsiteY6" fmla="*/ 485702 h 793403"/>
                    <a:gd name="connsiteX7" fmla="*/ 2554145 w 2813869"/>
                    <a:gd name="connsiteY7" fmla="*/ 256837 h 793403"/>
                    <a:gd name="connsiteX8" fmla="*/ 2813869 w 2813869"/>
                    <a:gd name="connsiteY8" fmla="*/ 238030 h 793403"/>
                    <a:gd name="connsiteX0" fmla="*/ 0 w 2813869"/>
                    <a:gd name="connsiteY0" fmla="*/ 664003 h 802173"/>
                    <a:gd name="connsiteX1" fmla="*/ 438362 w 2813869"/>
                    <a:gd name="connsiteY1" fmla="*/ 795525 h 802173"/>
                    <a:gd name="connsiteX2" fmla="*/ 587775 w 2813869"/>
                    <a:gd name="connsiteY2" fmla="*/ 446343 h 802173"/>
                    <a:gd name="connsiteX3" fmla="*/ 1062946 w 2813869"/>
                    <a:gd name="connsiteY3" fmla="*/ 119195 h 802173"/>
                    <a:gd name="connsiteX4" fmla="*/ 1391495 w 2813869"/>
                    <a:gd name="connsiteY4" fmla="*/ 12050 h 802173"/>
                    <a:gd name="connsiteX5" fmla="*/ 1859050 w 2813869"/>
                    <a:gd name="connsiteY5" fmla="*/ 372992 h 802173"/>
                    <a:gd name="connsiteX6" fmla="*/ 2191603 w 2813869"/>
                    <a:gd name="connsiteY6" fmla="*/ 494472 h 802173"/>
                    <a:gd name="connsiteX7" fmla="*/ 2554145 w 2813869"/>
                    <a:gd name="connsiteY7" fmla="*/ 265607 h 802173"/>
                    <a:gd name="connsiteX8" fmla="*/ 2813869 w 2813869"/>
                    <a:gd name="connsiteY8" fmla="*/ 246800 h 802173"/>
                    <a:gd name="connsiteX0" fmla="*/ 0 w 2813869"/>
                    <a:gd name="connsiteY0" fmla="*/ 676707 h 842300"/>
                    <a:gd name="connsiteX1" fmla="*/ 438362 w 2813869"/>
                    <a:gd name="connsiteY1" fmla="*/ 808229 h 842300"/>
                    <a:gd name="connsiteX2" fmla="*/ 620988 w 2813869"/>
                    <a:gd name="connsiteY2" fmla="*/ 1949 h 842300"/>
                    <a:gd name="connsiteX3" fmla="*/ 1062946 w 2813869"/>
                    <a:gd name="connsiteY3" fmla="*/ 131899 h 842300"/>
                    <a:gd name="connsiteX4" fmla="*/ 1391495 w 2813869"/>
                    <a:gd name="connsiteY4" fmla="*/ 24754 h 842300"/>
                    <a:gd name="connsiteX5" fmla="*/ 1859050 w 2813869"/>
                    <a:gd name="connsiteY5" fmla="*/ 385696 h 842300"/>
                    <a:gd name="connsiteX6" fmla="*/ 2191603 w 2813869"/>
                    <a:gd name="connsiteY6" fmla="*/ 507176 h 842300"/>
                    <a:gd name="connsiteX7" fmla="*/ 2554145 w 2813869"/>
                    <a:gd name="connsiteY7" fmla="*/ 278311 h 842300"/>
                    <a:gd name="connsiteX8" fmla="*/ 2813869 w 2813869"/>
                    <a:gd name="connsiteY8" fmla="*/ 259504 h 842300"/>
                    <a:gd name="connsiteX0" fmla="*/ 0 w 2813869"/>
                    <a:gd name="connsiteY0" fmla="*/ 700389 h 703183"/>
                    <a:gd name="connsiteX1" fmla="*/ 371936 w 2813869"/>
                    <a:gd name="connsiteY1" fmla="*/ 100553 h 703183"/>
                    <a:gd name="connsiteX2" fmla="*/ 620988 w 2813869"/>
                    <a:gd name="connsiteY2" fmla="*/ 25631 h 703183"/>
                    <a:gd name="connsiteX3" fmla="*/ 1062946 w 2813869"/>
                    <a:gd name="connsiteY3" fmla="*/ 155581 h 703183"/>
                    <a:gd name="connsiteX4" fmla="*/ 1391495 w 2813869"/>
                    <a:gd name="connsiteY4" fmla="*/ 48436 h 703183"/>
                    <a:gd name="connsiteX5" fmla="*/ 1859050 w 2813869"/>
                    <a:gd name="connsiteY5" fmla="*/ 409378 h 703183"/>
                    <a:gd name="connsiteX6" fmla="*/ 2191603 w 2813869"/>
                    <a:gd name="connsiteY6" fmla="*/ 530858 h 703183"/>
                    <a:gd name="connsiteX7" fmla="*/ 2554145 w 2813869"/>
                    <a:gd name="connsiteY7" fmla="*/ 301993 h 703183"/>
                    <a:gd name="connsiteX8" fmla="*/ 2813869 w 2813869"/>
                    <a:gd name="connsiteY8" fmla="*/ 283186 h 703183"/>
                    <a:gd name="connsiteX0" fmla="*/ 0 w 2780657"/>
                    <a:gd name="connsiteY0" fmla="*/ 45204 h 518830"/>
                    <a:gd name="connsiteX1" fmla="*/ 338724 w 2780657"/>
                    <a:gd name="connsiteY1" fmla="*/ 85307 h 518830"/>
                    <a:gd name="connsiteX2" fmla="*/ 587776 w 2780657"/>
                    <a:gd name="connsiteY2" fmla="*/ 10385 h 518830"/>
                    <a:gd name="connsiteX3" fmla="*/ 1029734 w 2780657"/>
                    <a:gd name="connsiteY3" fmla="*/ 140335 h 518830"/>
                    <a:gd name="connsiteX4" fmla="*/ 1358283 w 2780657"/>
                    <a:gd name="connsiteY4" fmla="*/ 33190 h 518830"/>
                    <a:gd name="connsiteX5" fmla="*/ 1825838 w 2780657"/>
                    <a:gd name="connsiteY5" fmla="*/ 394132 h 518830"/>
                    <a:gd name="connsiteX6" fmla="*/ 2158391 w 2780657"/>
                    <a:gd name="connsiteY6" fmla="*/ 515612 h 518830"/>
                    <a:gd name="connsiteX7" fmla="*/ 2520933 w 2780657"/>
                    <a:gd name="connsiteY7" fmla="*/ 286747 h 518830"/>
                    <a:gd name="connsiteX8" fmla="*/ 2780657 w 2780657"/>
                    <a:gd name="connsiteY8" fmla="*/ 267940 h 518830"/>
                    <a:gd name="connsiteX0" fmla="*/ 0 w 2780657"/>
                    <a:gd name="connsiteY0" fmla="*/ 45204 h 518830"/>
                    <a:gd name="connsiteX1" fmla="*/ 338724 w 2780657"/>
                    <a:gd name="connsiteY1" fmla="*/ 85307 h 518830"/>
                    <a:gd name="connsiteX2" fmla="*/ 587776 w 2780657"/>
                    <a:gd name="connsiteY2" fmla="*/ 10385 h 518830"/>
                    <a:gd name="connsiteX3" fmla="*/ 1140443 w 2780657"/>
                    <a:gd name="connsiteY3" fmla="*/ 231755 h 518830"/>
                    <a:gd name="connsiteX4" fmla="*/ 1358283 w 2780657"/>
                    <a:gd name="connsiteY4" fmla="*/ 33190 h 518830"/>
                    <a:gd name="connsiteX5" fmla="*/ 1825838 w 2780657"/>
                    <a:gd name="connsiteY5" fmla="*/ 394132 h 518830"/>
                    <a:gd name="connsiteX6" fmla="*/ 2158391 w 2780657"/>
                    <a:gd name="connsiteY6" fmla="*/ 515612 h 518830"/>
                    <a:gd name="connsiteX7" fmla="*/ 2520933 w 2780657"/>
                    <a:gd name="connsiteY7" fmla="*/ 286747 h 518830"/>
                    <a:gd name="connsiteX8" fmla="*/ 2780657 w 2780657"/>
                    <a:gd name="connsiteY8" fmla="*/ 267940 h 518830"/>
                    <a:gd name="connsiteX0" fmla="*/ 0 w 2780657"/>
                    <a:gd name="connsiteY0" fmla="*/ 74802 h 548872"/>
                    <a:gd name="connsiteX1" fmla="*/ 338724 w 2780657"/>
                    <a:gd name="connsiteY1" fmla="*/ 114905 h 548872"/>
                    <a:gd name="connsiteX2" fmla="*/ 587776 w 2780657"/>
                    <a:gd name="connsiteY2" fmla="*/ 39983 h 548872"/>
                    <a:gd name="connsiteX3" fmla="*/ 1140443 w 2780657"/>
                    <a:gd name="connsiteY3" fmla="*/ 261353 h 548872"/>
                    <a:gd name="connsiteX4" fmla="*/ 1280786 w 2780657"/>
                    <a:gd name="connsiteY4" fmla="*/ 1841 h 548872"/>
                    <a:gd name="connsiteX5" fmla="*/ 1825838 w 2780657"/>
                    <a:gd name="connsiteY5" fmla="*/ 423730 h 548872"/>
                    <a:gd name="connsiteX6" fmla="*/ 2158391 w 2780657"/>
                    <a:gd name="connsiteY6" fmla="*/ 545210 h 548872"/>
                    <a:gd name="connsiteX7" fmla="*/ 2520933 w 2780657"/>
                    <a:gd name="connsiteY7" fmla="*/ 316345 h 548872"/>
                    <a:gd name="connsiteX8" fmla="*/ 2780657 w 2780657"/>
                    <a:gd name="connsiteY8" fmla="*/ 297538 h 548872"/>
                    <a:gd name="connsiteX0" fmla="*/ 0 w 2780657"/>
                    <a:gd name="connsiteY0" fmla="*/ 74933 h 549003"/>
                    <a:gd name="connsiteX1" fmla="*/ 338724 w 2780657"/>
                    <a:gd name="connsiteY1" fmla="*/ 115036 h 549003"/>
                    <a:gd name="connsiteX2" fmla="*/ 775982 w 2780657"/>
                    <a:gd name="connsiteY2" fmla="*/ 162007 h 549003"/>
                    <a:gd name="connsiteX3" fmla="*/ 1140443 w 2780657"/>
                    <a:gd name="connsiteY3" fmla="*/ 261484 h 549003"/>
                    <a:gd name="connsiteX4" fmla="*/ 1280786 w 2780657"/>
                    <a:gd name="connsiteY4" fmla="*/ 1972 h 549003"/>
                    <a:gd name="connsiteX5" fmla="*/ 1825838 w 2780657"/>
                    <a:gd name="connsiteY5" fmla="*/ 423861 h 549003"/>
                    <a:gd name="connsiteX6" fmla="*/ 2158391 w 2780657"/>
                    <a:gd name="connsiteY6" fmla="*/ 545341 h 549003"/>
                    <a:gd name="connsiteX7" fmla="*/ 2520933 w 2780657"/>
                    <a:gd name="connsiteY7" fmla="*/ 316476 h 549003"/>
                    <a:gd name="connsiteX8" fmla="*/ 2780657 w 2780657"/>
                    <a:gd name="connsiteY8" fmla="*/ 297669 h 549003"/>
                    <a:gd name="connsiteX0" fmla="*/ 0 w 2780657"/>
                    <a:gd name="connsiteY0" fmla="*/ 74933 h 549003"/>
                    <a:gd name="connsiteX1" fmla="*/ 504788 w 2780657"/>
                    <a:gd name="connsiteY1" fmla="*/ 84563 h 549003"/>
                    <a:gd name="connsiteX2" fmla="*/ 775982 w 2780657"/>
                    <a:gd name="connsiteY2" fmla="*/ 162007 h 549003"/>
                    <a:gd name="connsiteX3" fmla="*/ 1140443 w 2780657"/>
                    <a:gd name="connsiteY3" fmla="*/ 261484 h 549003"/>
                    <a:gd name="connsiteX4" fmla="*/ 1280786 w 2780657"/>
                    <a:gd name="connsiteY4" fmla="*/ 1972 h 549003"/>
                    <a:gd name="connsiteX5" fmla="*/ 1825838 w 2780657"/>
                    <a:gd name="connsiteY5" fmla="*/ 423861 h 549003"/>
                    <a:gd name="connsiteX6" fmla="*/ 2158391 w 2780657"/>
                    <a:gd name="connsiteY6" fmla="*/ 545341 h 549003"/>
                    <a:gd name="connsiteX7" fmla="*/ 2520933 w 2780657"/>
                    <a:gd name="connsiteY7" fmla="*/ 316476 h 549003"/>
                    <a:gd name="connsiteX8" fmla="*/ 2780657 w 2780657"/>
                    <a:gd name="connsiteY8" fmla="*/ 297669 h 549003"/>
                    <a:gd name="connsiteX0" fmla="*/ 0 w 2780657"/>
                    <a:gd name="connsiteY0" fmla="*/ 73266 h 547336"/>
                    <a:gd name="connsiteX1" fmla="*/ 504788 w 2780657"/>
                    <a:gd name="connsiteY1" fmla="*/ 82896 h 547336"/>
                    <a:gd name="connsiteX2" fmla="*/ 775982 w 2780657"/>
                    <a:gd name="connsiteY2" fmla="*/ 160340 h 547336"/>
                    <a:gd name="connsiteX3" fmla="*/ 1018663 w 2780657"/>
                    <a:gd name="connsiteY3" fmla="*/ 351236 h 547336"/>
                    <a:gd name="connsiteX4" fmla="*/ 1280786 w 2780657"/>
                    <a:gd name="connsiteY4" fmla="*/ 305 h 547336"/>
                    <a:gd name="connsiteX5" fmla="*/ 1825838 w 2780657"/>
                    <a:gd name="connsiteY5" fmla="*/ 422194 h 547336"/>
                    <a:gd name="connsiteX6" fmla="*/ 2158391 w 2780657"/>
                    <a:gd name="connsiteY6" fmla="*/ 543674 h 547336"/>
                    <a:gd name="connsiteX7" fmla="*/ 2520933 w 2780657"/>
                    <a:gd name="connsiteY7" fmla="*/ 314809 h 547336"/>
                    <a:gd name="connsiteX8" fmla="*/ 2780657 w 2780657"/>
                    <a:gd name="connsiteY8" fmla="*/ 296002 h 547336"/>
                    <a:gd name="connsiteX0" fmla="*/ 0 w 2780657"/>
                    <a:gd name="connsiteY0" fmla="*/ 73266 h 547336"/>
                    <a:gd name="connsiteX1" fmla="*/ 371936 w 2780657"/>
                    <a:gd name="connsiteY1" fmla="*/ 204789 h 547336"/>
                    <a:gd name="connsiteX2" fmla="*/ 775982 w 2780657"/>
                    <a:gd name="connsiteY2" fmla="*/ 160340 h 547336"/>
                    <a:gd name="connsiteX3" fmla="*/ 1018663 w 2780657"/>
                    <a:gd name="connsiteY3" fmla="*/ 351236 h 547336"/>
                    <a:gd name="connsiteX4" fmla="*/ 1280786 w 2780657"/>
                    <a:gd name="connsiteY4" fmla="*/ 305 h 547336"/>
                    <a:gd name="connsiteX5" fmla="*/ 1825838 w 2780657"/>
                    <a:gd name="connsiteY5" fmla="*/ 422194 h 547336"/>
                    <a:gd name="connsiteX6" fmla="*/ 2158391 w 2780657"/>
                    <a:gd name="connsiteY6" fmla="*/ 543674 h 547336"/>
                    <a:gd name="connsiteX7" fmla="*/ 2520933 w 2780657"/>
                    <a:gd name="connsiteY7" fmla="*/ 314809 h 547336"/>
                    <a:gd name="connsiteX8" fmla="*/ 2780657 w 2780657"/>
                    <a:gd name="connsiteY8" fmla="*/ 296002 h 547336"/>
                    <a:gd name="connsiteX0" fmla="*/ 0 w 2780657"/>
                    <a:gd name="connsiteY0" fmla="*/ 73266 h 547336"/>
                    <a:gd name="connsiteX1" fmla="*/ 371936 w 2780657"/>
                    <a:gd name="connsiteY1" fmla="*/ 204789 h 547336"/>
                    <a:gd name="connsiteX2" fmla="*/ 775982 w 2780657"/>
                    <a:gd name="connsiteY2" fmla="*/ 160340 h 547336"/>
                    <a:gd name="connsiteX3" fmla="*/ 1018663 w 2780657"/>
                    <a:gd name="connsiteY3" fmla="*/ 351236 h 547336"/>
                    <a:gd name="connsiteX4" fmla="*/ 1280786 w 2780657"/>
                    <a:gd name="connsiteY4" fmla="*/ 305 h 547336"/>
                    <a:gd name="connsiteX5" fmla="*/ 1825838 w 2780657"/>
                    <a:gd name="connsiteY5" fmla="*/ 422194 h 547336"/>
                    <a:gd name="connsiteX6" fmla="*/ 2158391 w 2780657"/>
                    <a:gd name="connsiteY6" fmla="*/ 543674 h 547336"/>
                    <a:gd name="connsiteX7" fmla="*/ 2520933 w 2780657"/>
                    <a:gd name="connsiteY7" fmla="*/ 314809 h 547336"/>
                    <a:gd name="connsiteX8" fmla="*/ 2780657 w 2780657"/>
                    <a:gd name="connsiteY8" fmla="*/ 296002 h 547336"/>
                    <a:gd name="connsiteX0" fmla="*/ 0 w 2780657"/>
                    <a:gd name="connsiteY0" fmla="*/ 73266 h 547336"/>
                    <a:gd name="connsiteX1" fmla="*/ 349795 w 2780657"/>
                    <a:gd name="connsiteY1" fmla="*/ 113369 h 547336"/>
                    <a:gd name="connsiteX2" fmla="*/ 775982 w 2780657"/>
                    <a:gd name="connsiteY2" fmla="*/ 160340 h 547336"/>
                    <a:gd name="connsiteX3" fmla="*/ 1018663 w 2780657"/>
                    <a:gd name="connsiteY3" fmla="*/ 351236 h 547336"/>
                    <a:gd name="connsiteX4" fmla="*/ 1280786 w 2780657"/>
                    <a:gd name="connsiteY4" fmla="*/ 305 h 547336"/>
                    <a:gd name="connsiteX5" fmla="*/ 1825838 w 2780657"/>
                    <a:gd name="connsiteY5" fmla="*/ 422194 h 547336"/>
                    <a:gd name="connsiteX6" fmla="*/ 2158391 w 2780657"/>
                    <a:gd name="connsiteY6" fmla="*/ 543674 h 547336"/>
                    <a:gd name="connsiteX7" fmla="*/ 2520933 w 2780657"/>
                    <a:gd name="connsiteY7" fmla="*/ 314809 h 547336"/>
                    <a:gd name="connsiteX8" fmla="*/ 2780657 w 2780657"/>
                    <a:gd name="connsiteY8" fmla="*/ 296002 h 547336"/>
                    <a:gd name="connsiteX0" fmla="*/ 0 w 2780657"/>
                    <a:gd name="connsiteY0" fmla="*/ 73266 h 547336"/>
                    <a:gd name="connsiteX1" fmla="*/ 349795 w 2780657"/>
                    <a:gd name="connsiteY1" fmla="*/ 113369 h 547336"/>
                    <a:gd name="connsiteX2" fmla="*/ 775982 w 2780657"/>
                    <a:gd name="connsiteY2" fmla="*/ 160340 h 547336"/>
                    <a:gd name="connsiteX3" fmla="*/ 1018663 w 2780657"/>
                    <a:gd name="connsiteY3" fmla="*/ 351236 h 547336"/>
                    <a:gd name="connsiteX4" fmla="*/ 1280786 w 2780657"/>
                    <a:gd name="connsiteY4" fmla="*/ 305 h 547336"/>
                    <a:gd name="connsiteX5" fmla="*/ 1825838 w 2780657"/>
                    <a:gd name="connsiteY5" fmla="*/ 422194 h 547336"/>
                    <a:gd name="connsiteX6" fmla="*/ 2158391 w 2780657"/>
                    <a:gd name="connsiteY6" fmla="*/ 543674 h 547336"/>
                    <a:gd name="connsiteX7" fmla="*/ 2520933 w 2780657"/>
                    <a:gd name="connsiteY7" fmla="*/ 314809 h 547336"/>
                    <a:gd name="connsiteX8" fmla="*/ 2780657 w 2780657"/>
                    <a:gd name="connsiteY8" fmla="*/ 296002 h 547336"/>
                    <a:gd name="connsiteX0" fmla="*/ 0 w 2780657"/>
                    <a:gd name="connsiteY0" fmla="*/ 73266 h 547336"/>
                    <a:gd name="connsiteX1" fmla="*/ 349795 w 2780657"/>
                    <a:gd name="connsiteY1" fmla="*/ 113369 h 547336"/>
                    <a:gd name="connsiteX2" fmla="*/ 775982 w 2780657"/>
                    <a:gd name="connsiteY2" fmla="*/ 160340 h 547336"/>
                    <a:gd name="connsiteX3" fmla="*/ 1018663 w 2780657"/>
                    <a:gd name="connsiteY3" fmla="*/ 351236 h 547336"/>
                    <a:gd name="connsiteX4" fmla="*/ 1280786 w 2780657"/>
                    <a:gd name="connsiteY4" fmla="*/ 305 h 547336"/>
                    <a:gd name="connsiteX5" fmla="*/ 1825838 w 2780657"/>
                    <a:gd name="connsiteY5" fmla="*/ 422194 h 547336"/>
                    <a:gd name="connsiteX6" fmla="*/ 2158391 w 2780657"/>
                    <a:gd name="connsiteY6" fmla="*/ 543674 h 547336"/>
                    <a:gd name="connsiteX7" fmla="*/ 2520933 w 2780657"/>
                    <a:gd name="connsiteY7" fmla="*/ 314809 h 547336"/>
                    <a:gd name="connsiteX8" fmla="*/ 2780657 w 2780657"/>
                    <a:gd name="connsiteY8" fmla="*/ 296002 h 547336"/>
                    <a:gd name="connsiteX0" fmla="*/ 0 w 2780657"/>
                    <a:gd name="connsiteY0" fmla="*/ 79257 h 553327"/>
                    <a:gd name="connsiteX1" fmla="*/ 349795 w 2780657"/>
                    <a:gd name="connsiteY1" fmla="*/ 119360 h 553327"/>
                    <a:gd name="connsiteX2" fmla="*/ 775982 w 2780657"/>
                    <a:gd name="connsiteY2" fmla="*/ 166331 h 553327"/>
                    <a:gd name="connsiteX3" fmla="*/ 1096159 w 2780657"/>
                    <a:gd name="connsiteY3" fmla="*/ 174388 h 553327"/>
                    <a:gd name="connsiteX4" fmla="*/ 1280786 w 2780657"/>
                    <a:gd name="connsiteY4" fmla="*/ 6296 h 553327"/>
                    <a:gd name="connsiteX5" fmla="*/ 1825838 w 2780657"/>
                    <a:gd name="connsiteY5" fmla="*/ 428185 h 553327"/>
                    <a:gd name="connsiteX6" fmla="*/ 2158391 w 2780657"/>
                    <a:gd name="connsiteY6" fmla="*/ 549665 h 553327"/>
                    <a:gd name="connsiteX7" fmla="*/ 2520933 w 2780657"/>
                    <a:gd name="connsiteY7" fmla="*/ 320800 h 553327"/>
                    <a:gd name="connsiteX8" fmla="*/ 2780657 w 2780657"/>
                    <a:gd name="connsiteY8" fmla="*/ 301993 h 553327"/>
                    <a:gd name="connsiteX0" fmla="*/ 0 w 2780657"/>
                    <a:gd name="connsiteY0" fmla="*/ 0 h 473438"/>
                    <a:gd name="connsiteX1" fmla="*/ 349795 w 2780657"/>
                    <a:gd name="connsiteY1" fmla="*/ 40103 h 473438"/>
                    <a:gd name="connsiteX2" fmla="*/ 775982 w 2780657"/>
                    <a:gd name="connsiteY2" fmla="*/ 87074 h 473438"/>
                    <a:gd name="connsiteX3" fmla="*/ 1096159 w 2780657"/>
                    <a:gd name="connsiteY3" fmla="*/ 95131 h 473438"/>
                    <a:gd name="connsiteX4" fmla="*/ 1457921 w 2780657"/>
                    <a:gd name="connsiteY4" fmla="*/ 18458 h 473438"/>
                    <a:gd name="connsiteX5" fmla="*/ 1825838 w 2780657"/>
                    <a:gd name="connsiteY5" fmla="*/ 348928 h 473438"/>
                    <a:gd name="connsiteX6" fmla="*/ 2158391 w 2780657"/>
                    <a:gd name="connsiteY6" fmla="*/ 470408 h 473438"/>
                    <a:gd name="connsiteX7" fmla="*/ 2520933 w 2780657"/>
                    <a:gd name="connsiteY7" fmla="*/ 241543 h 473438"/>
                    <a:gd name="connsiteX8" fmla="*/ 2780657 w 2780657"/>
                    <a:gd name="connsiteY8" fmla="*/ 222736 h 473438"/>
                    <a:gd name="connsiteX0" fmla="*/ 0 w 2780657"/>
                    <a:gd name="connsiteY0" fmla="*/ 0 h 416739"/>
                    <a:gd name="connsiteX1" fmla="*/ 349795 w 2780657"/>
                    <a:gd name="connsiteY1" fmla="*/ 40103 h 416739"/>
                    <a:gd name="connsiteX2" fmla="*/ 775982 w 2780657"/>
                    <a:gd name="connsiteY2" fmla="*/ 87074 h 416739"/>
                    <a:gd name="connsiteX3" fmla="*/ 1096159 w 2780657"/>
                    <a:gd name="connsiteY3" fmla="*/ 95131 h 416739"/>
                    <a:gd name="connsiteX4" fmla="*/ 1457921 w 2780657"/>
                    <a:gd name="connsiteY4" fmla="*/ 18458 h 416739"/>
                    <a:gd name="connsiteX5" fmla="*/ 1825838 w 2780657"/>
                    <a:gd name="connsiteY5" fmla="*/ 348928 h 416739"/>
                    <a:gd name="connsiteX6" fmla="*/ 2213746 w 2780657"/>
                    <a:gd name="connsiteY6" fmla="*/ 409462 h 416739"/>
                    <a:gd name="connsiteX7" fmla="*/ 2520933 w 2780657"/>
                    <a:gd name="connsiteY7" fmla="*/ 241543 h 416739"/>
                    <a:gd name="connsiteX8" fmla="*/ 2780657 w 2780657"/>
                    <a:gd name="connsiteY8" fmla="*/ 222736 h 416739"/>
                    <a:gd name="connsiteX0" fmla="*/ 0 w 2780657"/>
                    <a:gd name="connsiteY0" fmla="*/ 0 h 416739"/>
                    <a:gd name="connsiteX1" fmla="*/ 349795 w 2780657"/>
                    <a:gd name="connsiteY1" fmla="*/ 40103 h 416739"/>
                    <a:gd name="connsiteX2" fmla="*/ 775982 w 2780657"/>
                    <a:gd name="connsiteY2" fmla="*/ 87074 h 416739"/>
                    <a:gd name="connsiteX3" fmla="*/ 1096159 w 2780657"/>
                    <a:gd name="connsiteY3" fmla="*/ 95131 h 416739"/>
                    <a:gd name="connsiteX4" fmla="*/ 1457921 w 2780657"/>
                    <a:gd name="connsiteY4" fmla="*/ 18458 h 416739"/>
                    <a:gd name="connsiteX5" fmla="*/ 1825838 w 2780657"/>
                    <a:gd name="connsiteY5" fmla="*/ 348928 h 416739"/>
                    <a:gd name="connsiteX6" fmla="*/ 2213746 w 2780657"/>
                    <a:gd name="connsiteY6" fmla="*/ 409462 h 416739"/>
                    <a:gd name="connsiteX7" fmla="*/ 2520933 w 2780657"/>
                    <a:gd name="connsiteY7" fmla="*/ 241543 h 416739"/>
                    <a:gd name="connsiteX8" fmla="*/ 2577032 w 2780657"/>
                    <a:gd name="connsiteY8" fmla="*/ 314711 h 416739"/>
                    <a:gd name="connsiteX9" fmla="*/ 2780657 w 2780657"/>
                    <a:gd name="connsiteY9" fmla="*/ 222736 h 416739"/>
                    <a:gd name="connsiteX0" fmla="*/ 0 w 2780657"/>
                    <a:gd name="connsiteY0" fmla="*/ 0 h 416739"/>
                    <a:gd name="connsiteX1" fmla="*/ 349795 w 2780657"/>
                    <a:gd name="connsiteY1" fmla="*/ 40103 h 416739"/>
                    <a:gd name="connsiteX2" fmla="*/ 775982 w 2780657"/>
                    <a:gd name="connsiteY2" fmla="*/ 87074 h 416739"/>
                    <a:gd name="connsiteX3" fmla="*/ 1096159 w 2780657"/>
                    <a:gd name="connsiteY3" fmla="*/ 95131 h 416739"/>
                    <a:gd name="connsiteX4" fmla="*/ 1457921 w 2780657"/>
                    <a:gd name="connsiteY4" fmla="*/ 18458 h 416739"/>
                    <a:gd name="connsiteX5" fmla="*/ 1825838 w 2780657"/>
                    <a:gd name="connsiteY5" fmla="*/ 348928 h 416739"/>
                    <a:gd name="connsiteX6" fmla="*/ 2213746 w 2780657"/>
                    <a:gd name="connsiteY6" fmla="*/ 409462 h 416739"/>
                    <a:gd name="connsiteX7" fmla="*/ 2520933 w 2780657"/>
                    <a:gd name="connsiteY7" fmla="*/ 241543 h 416739"/>
                    <a:gd name="connsiteX8" fmla="*/ 2780657 w 2780657"/>
                    <a:gd name="connsiteY8" fmla="*/ 222736 h 416739"/>
                    <a:gd name="connsiteX0" fmla="*/ 0 w 2780657"/>
                    <a:gd name="connsiteY0" fmla="*/ 0 h 416308"/>
                    <a:gd name="connsiteX1" fmla="*/ 349795 w 2780657"/>
                    <a:gd name="connsiteY1" fmla="*/ 40103 h 416308"/>
                    <a:gd name="connsiteX2" fmla="*/ 775982 w 2780657"/>
                    <a:gd name="connsiteY2" fmla="*/ 87074 h 416308"/>
                    <a:gd name="connsiteX3" fmla="*/ 1096159 w 2780657"/>
                    <a:gd name="connsiteY3" fmla="*/ 95131 h 416308"/>
                    <a:gd name="connsiteX4" fmla="*/ 1457921 w 2780657"/>
                    <a:gd name="connsiteY4" fmla="*/ 18458 h 416308"/>
                    <a:gd name="connsiteX5" fmla="*/ 1825838 w 2780657"/>
                    <a:gd name="connsiteY5" fmla="*/ 348928 h 416308"/>
                    <a:gd name="connsiteX6" fmla="*/ 2213746 w 2780657"/>
                    <a:gd name="connsiteY6" fmla="*/ 409462 h 416308"/>
                    <a:gd name="connsiteX7" fmla="*/ 2498792 w 2780657"/>
                    <a:gd name="connsiteY7" fmla="*/ 393910 h 416308"/>
                    <a:gd name="connsiteX8" fmla="*/ 2780657 w 2780657"/>
                    <a:gd name="connsiteY8" fmla="*/ 222736 h 416308"/>
                    <a:gd name="connsiteX0" fmla="*/ 0 w 2768357"/>
                    <a:gd name="connsiteY0" fmla="*/ 0 h 450167"/>
                    <a:gd name="connsiteX1" fmla="*/ 337495 w 2768357"/>
                    <a:gd name="connsiteY1" fmla="*/ 73962 h 450167"/>
                    <a:gd name="connsiteX2" fmla="*/ 763682 w 2768357"/>
                    <a:gd name="connsiteY2" fmla="*/ 120933 h 450167"/>
                    <a:gd name="connsiteX3" fmla="*/ 1083859 w 2768357"/>
                    <a:gd name="connsiteY3" fmla="*/ 128990 h 450167"/>
                    <a:gd name="connsiteX4" fmla="*/ 1445621 w 2768357"/>
                    <a:gd name="connsiteY4" fmla="*/ 52317 h 450167"/>
                    <a:gd name="connsiteX5" fmla="*/ 1813538 w 2768357"/>
                    <a:gd name="connsiteY5" fmla="*/ 382787 h 450167"/>
                    <a:gd name="connsiteX6" fmla="*/ 2201446 w 2768357"/>
                    <a:gd name="connsiteY6" fmla="*/ 443321 h 450167"/>
                    <a:gd name="connsiteX7" fmla="*/ 2486492 w 2768357"/>
                    <a:gd name="connsiteY7" fmla="*/ 427769 h 450167"/>
                    <a:gd name="connsiteX8" fmla="*/ 2768357 w 2768357"/>
                    <a:gd name="connsiteY8" fmla="*/ 256595 h 450167"/>
                    <a:gd name="connsiteX0" fmla="*/ 0 w 2768357"/>
                    <a:gd name="connsiteY0" fmla="*/ 0 h 450167"/>
                    <a:gd name="connsiteX1" fmla="*/ 435903 w 2768357"/>
                    <a:gd name="connsiteY1" fmla="*/ 6243 h 450167"/>
                    <a:gd name="connsiteX2" fmla="*/ 763682 w 2768357"/>
                    <a:gd name="connsiteY2" fmla="*/ 120933 h 450167"/>
                    <a:gd name="connsiteX3" fmla="*/ 1083859 w 2768357"/>
                    <a:gd name="connsiteY3" fmla="*/ 128990 h 450167"/>
                    <a:gd name="connsiteX4" fmla="*/ 1445621 w 2768357"/>
                    <a:gd name="connsiteY4" fmla="*/ 52317 h 450167"/>
                    <a:gd name="connsiteX5" fmla="*/ 1813538 w 2768357"/>
                    <a:gd name="connsiteY5" fmla="*/ 382787 h 450167"/>
                    <a:gd name="connsiteX6" fmla="*/ 2201446 w 2768357"/>
                    <a:gd name="connsiteY6" fmla="*/ 443321 h 450167"/>
                    <a:gd name="connsiteX7" fmla="*/ 2486492 w 2768357"/>
                    <a:gd name="connsiteY7" fmla="*/ 427769 h 450167"/>
                    <a:gd name="connsiteX8" fmla="*/ 2768357 w 2768357"/>
                    <a:gd name="connsiteY8" fmla="*/ 256595 h 450167"/>
                    <a:gd name="connsiteX0" fmla="*/ 0 w 2768357"/>
                    <a:gd name="connsiteY0" fmla="*/ 0 h 450167"/>
                    <a:gd name="connsiteX1" fmla="*/ 460505 w 2768357"/>
                    <a:gd name="connsiteY1" fmla="*/ 40102 h 450167"/>
                    <a:gd name="connsiteX2" fmla="*/ 763682 w 2768357"/>
                    <a:gd name="connsiteY2" fmla="*/ 120933 h 450167"/>
                    <a:gd name="connsiteX3" fmla="*/ 1083859 w 2768357"/>
                    <a:gd name="connsiteY3" fmla="*/ 128990 h 450167"/>
                    <a:gd name="connsiteX4" fmla="*/ 1445621 w 2768357"/>
                    <a:gd name="connsiteY4" fmla="*/ 52317 h 450167"/>
                    <a:gd name="connsiteX5" fmla="*/ 1813538 w 2768357"/>
                    <a:gd name="connsiteY5" fmla="*/ 382787 h 450167"/>
                    <a:gd name="connsiteX6" fmla="*/ 2201446 w 2768357"/>
                    <a:gd name="connsiteY6" fmla="*/ 443321 h 450167"/>
                    <a:gd name="connsiteX7" fmla="*/ 2486492 w 2768357"/>
                    <a:gd name="connsiteY7" fmla="*/ 427769 h 450167"/>
                    <a:gd name="connsiteX8" fmla="*/ 2768357 w 2768357"/>
                    <a:gd name="connsiteY8" fmla="*/ 256595 h 450167"/>
                    <a:gd name="connsiteX0" fmla="*/ 0 w 2620744"/>
                    <a:gd name="connsiteY0" fmla="*/ 0 h 416308"/>
                    <a:gd name="connsiteX1" fmla="*/ 312892 w 2620744"/>
                    <a:gd name="connsiteY1" fmla="*/ 6243 h 416308"/>
                    <a:gd name="connsiteX2" fmla="*/ 616069 w 2620744"/>
                    <a:gd name="connsiteY2" fmla="*/ 87074 h 416308"/>
                    <a:gd name="connsiteX3" fmla="*/ 936246 w 2620744"/>
                    <a:gd name="connsiteY3" fmla="*/ 95131 h 416308"/>
                    <a:gd name="connsiteX4" fmla="*/ 1298008 w 2620744"/>
                    <a:gd name="connsiteY4" fmla="*/ 18458 h 416308"/>
                    <a:gd name="connsiteX5" fmla="*/ 1665925 w 2620744"/>
                    <a:gd name="connsiteY5" fmla="*/ 348928 h 416308"/>
                    <a:gd name="connsiteX6" fmla="*/ 2053833 w 2620744"/>
                    <a:gd name="connsiteY6" fmla="*/ 409462 h 416308"/>
                    <a:gd name="connsiteX7" fmla="*/ 2338879 w 2620744"/>
                    <a:gd name="connsiteY7" fmla="*/ 393910 h 416308"/>
                    <a:gd name="connsiteX8" fmla="*/ 2620744 w 2620744"/>
                    <a:gd name="connsiteY8" fmla="*/ 222736 h 416308"/>
                    <a:gd name="connsiteX0" fmla="*/ 32347 w 2653091"/>
                    <a:gd name="connsiteY0" fmla="*/ 23739 h 440047"/>
                    <a:gd name="connsiteX1" fmla="*/ 20886 w 2653091"/>
                    <a:gd name="connsiteY1" fmla="*/ 38 h 440047"/>
                    <a:gd name="connsiteX2" fmla="*/ 345239 w 2653091"/>
                    <a:gd name="connsiteY2" fmla="*/ 29982 h 440047"/>
                    <a:gd name="connsiteX3" fmla="*/ 648416 w 2653091"/>
                    <a:gd name="connsiteY3" fmla="*/ 110813 h 440047"/>
                    <a:gd name="connsiteX4" fmla="*/ 968593 w 2653091"/>
                    <a:gd name="connsiteY4" fmla="*/ 118870 h 440047"/>
                    <a:gd name="connsiteX5" fmla="*/ 1330355 w 2653091"/>
                    <a:gd name="connsiteY5" fmla="*/ 42197 h 440047"/>
                    <a:gd name="connsiteX6" fmla="*/ 1698272 w 2653091"/>
                    <a:gd name="connsiteY6" fmla="*/ 372667 h 440047"/>
                    <a:gd name="connsiteX7" fmla="*/ 2086180 w 2653091"/>
                    <a:gd name="connsiteY7" fmla="*/ 433201 h 440047"/>
                    <a:gd name="connsiteX8" fmla="*/ 2371226 w 2653091"/>
                    <a:gd name="connsiteY8" fmla="*/ 417649 h 440047"/>
                    <a:gd name="connsiteX9" fmla="*/ 2653091 w 2653091"/>
                    <a:gd name="connsiteY9" fmla="*/ 246475 h 440047"/>
                    <a:gd name="connsiteX0" fmla="*/ 85824 w 2706568"/>
                    <a:gd name="connsiteY0" fmla="*/ 599308 h 1015616"/>
                    <a:gd name="connsiteX1" fmla="*/ 12857 w 2706568"/>
                    <a:gd name="connsiteY1" fmla="*/ 0 h 1015616"/>
                    <a:gd name="connsiteX2" fmla="*/ 398716 w 2706568"/>
                    <a:gd name="connsiteY2" fmla="*/ 605551 h 1015616"/>
                    <a:gd name="connsiteX3" fmla="*/ 701893 w 2706568"/>
                    <a:gd name="connsiteY3" fmla="*/ 686382 h 1015616"/>
                    <a:gd name="connsiteX4" fmla="*/ 1022070 w 2706568"/>
                    <a:gd name="connsiteY4" fmla="*/ 694439 h 1015616"/>
                    <a:gd name="connsiteX5" fmla="*/ 1383832 w 2706568"/>
                    <a:gd name="connsiteY5" fmla="*/ 617766 h 1015616"/>
                    <a:gd name="connsiteX6" fmla="*/ 1751749 w 2706568"/>
                    <a:gd name="connsiteY6" fmla="*/ 948236 h 1015616"/>
                    <a:gd name="connsiteX7" fmla="*/ 2139657 w 2706568"/>
                    <a:gd name="connsiteY7" fmla="*/ 1008770 h 1015616"/>
                    <a:gd name="connsiteX8" fmla="*/ 2424703 w 2706568"/>
                    <a:gd name="connsiteY8" fmla="*/ 993218 h 1015616"/>
                    <a:gd name="connsiteX9" fmla="*/ 2706568 w 2706568"/>
                    <a:gd name="connsiteY9" fmla="*/ 822044 h 1015616"/>
                    <a:gd name="connsiteX0" fmla="*/ 104 w 2620848"/>
                    <a:gd name="connsiteY0" fmla="*/ 742 h 417050"/>
                    <a:gd name="connsiteX1" fmla="*/ 74749 w 2620848"/>
                    <a:gd name="connsiteY1" fmla="*/ 10900 h 417050"/>
                    <a:gd name="connsiteX2" fmla="*/ 312996 w 2620848"/>
                    <a:gd name="connsiteY2" fmla="*/ 6985 h 417050"/>
                    <a:gd name="connsiteX3" fmla="*/ 616173 w 2620848"/>
                    <a:gd name="connsiteY3" fmla="*/ 87816 h 417050"/>
                    <a:gd name="connsiteX4" fmla="*/ 936350 w 2620848"/>
                    <a:gd name="connsiteY4" fmla="*/ 95873 h 417050"/>
                    <a:gd name="connsiteX5" fmla="*/ 1298112 w 2620848"/>
                    <a:gd name="connsiteY5" fmla="*/ 19200 h 417050"/>
                    <a:gd name="connsiteX6" fmla="*/ 1666029 w 2620848"/>
                    <a:gd name="connsiteY6" fmla="*/ 349670 h 417050"/>
                    <a:gd name="connsiteX7" fmla="*/ 2053937 w 2620848"/>
                    <a:gd name="connsiteY7" fmla="*/ 410204 h 417050"/>
                    <a:gd name="connsiteX8" fmla="*/ 2338983 w 2620848"/>
                    <a:gd name="connsiteY8" fmla="*/ 394652 h 417050"/>
                    <a:gd name="connsiteX9" fmla="*/ 2620848 w 2620848"/>
                    <a:gd name="connsiteY9" fmla="*/ 223478 h 417050"/>
                    <a:gd name="connsiteX0" fmla="*/ 16 w 2756072"/>
                    <a:gd name="connsiteY0" fmla="*/ 15 h 1127367"/>
                    <a:gd name="connsiteX1" fmla="*/ 209973 w 2756072"/>
                    <a:gd name="connsiteY1" fmla="*/ 721217 h 1127367"/>
                    <a:gd name="connsiteX2" fmla="*/ 448220 w 2756072"/>
                    <a:gd name="connsiteY2" fmla="*/ 717302 h 1127367"/>
                    <a:gd name="connsiteX3" fmla="*/ 751397 w 2756072"/>
                    <a:gd name="connsiteY3" fmla="*/ 798133 h 1127367"/>
                    <a:gd name="connsiteX4" fmla="*/ 1071574 w 2756072"/>
                    <a:gd name="connsiteY4" fmla="*/ 806190 h 1127367"/>
                    <a:gd name="connsiteX5" fmla="*/ 1433336 w 2756072"/>
                    <a:gd name="connsiteY5" fmla="*/ 729517 h 1127367"/>
                    <a:gd name="connsiteX6" fmla="*/ 1801253 w 2756072"/>
                    <a:gd name="connsiteY6" fmla="*/ 1059987 h 1127367"/>
                    <a:gd name="connsiteX7" fmla="*/ 2189161 w 2756072"/>
                    <a:gd name="connsiteY7" fmla="*/ 1120521 h 1127367"/>
                    <a:gd name="connsiteX8" fmla="*/ 2474207 w 2756072"/>
                    <a:gd name="connsiteY8" fmla="*/ 1104969 h 1127367"/>
                    <a:gd name="connsiteX9" fmla="*/ 2756072 w 2756072"/>
                    <a:gd name="connsiteY9" fmla="*/ 933795 h 1127367"/>
                    <a:gd name="connsiteX0" fmla="*/ 20 w 2756076"/>
                    <a:gd name="connsiteY0" fmla="*/ 18 h 1127370"/>
                    <a:gd name="connsiteX1" fmla="*/ 185374 w 2756076"/>
                    <a:gd name="connsiteY1" fmla="*/ 653501 h 1127370"/>
                    <a:gd name="connsiteX2" fmla="*/ 448224 w 2756076"/>
                    <a:gd name="connsiteY2" fmla="*/ 717305 h 1127370"/>
                    <a:gd name="connsiteX3" fmla="*/ 751401 w 2756076"/>
                    <a:gd name="connsiteY3" fmla="*/ 798136 h 1127370"/>
                    <a:gd name="connsiteX4" fmla="*/ 1071578 w 2756076"/>
                    <a:gd name="connsiteY4" fmla="*/ 806193 h 1127370"/>
                    <a:gd name="connsiteX5" fmla="*/ 1433340 w 2756076"/>
                    <a:gd name="connsiteY5" fmla="*/ 729520 h 1127370"/>
                    <a:gd name="connsiteX6" fmla="*/ 1801257 w 2756076"/>
                    <a:gd name="connsiteY6" fmla="*/ 1059990 h 1127370"/>
                    <a:gd name="connsiteX7" fmla="*/ 2189165 w 2756076"/>
                    <a:gd name="connsiteY7" fmla="*/ 1120524 h 1127370"/>
                    <a:gd name="connsiteX8" fmla="*/ 2474211 w 2756076"/>
                    <a:gd name="connsiteY8" fmla="*/ 1104972 h 1127370"/>
                    <a:gd name="connsiteX9" fmla="*/ 2756076 w 2756076"/>
                    <a:gd name="connsiteY9" fmla="*/ 933798 h 1127370"/>
                    <a:gd name="connsiteX0" fmla="*/ 16 w 2756072"/>
                    <a:gd name="connsiteY0" fmla="*/ 15 h 1127367"/>
                    <a:gd name="connsiteX1" fmla="*/ 222273 w 2756072"/>
                    <a:gd name="connsiteY1" fmla="*/ 755076 h 1127367"/>
                    <a:gd name="connsiteX2" fmla="*/ 448220 w 2756072"/>
                    <a:gd name="connsiteY2" fmla="*/ 717302 h 1127367"/>
                    <a:gd name="connsiteX3" fmla="*/ 751397 w 2756072"/>
                    <a:gd name="connsiteY3" fmla="*/ 798133 h 1127367"/>
                    <a:gd name="connsiteX4" fmla="*/ 1071574 w 2756072"/>
                    <a:gd name="connsiteY4" fmla="*/ 806190 h 1127367"/>
                    <a:gd name="connsiteX5" fmla="*/ 1433336 w 2756072"/>
                    <a:gd name="connsiteY5" fmla="*/ 729517 h 1127367"/>
                    <a:gd name="connsiteX6" fmla="*/ 1801253 w 2756072"/>
                    <a:gd name="connsiteY6" fmla="*/ 1059987 h 1127367"/>
                    <a:gd name="connsiteX7" fmla="*/ 2189161 w 2756072"/>
                    <a:gd name="connsiteY7" fmla="*/ 1120521 h 1127367"/>
                    <a:gd name="connsiteX8" fmla="*/ 2474207 w 2756072"/>
                    <a:gd name="connsiteY8" fmla="*/ 1104969 h 1127367"/>
                    <a:gd name="connsiteX9" fmla="*/ 2756072 w 2756072"/>
                    <a:gd name="connsiteY9" fmla="*/ 933795 h 1127367"/>
                    <a:gd name="connsiteX0" fmla="*/ 16 w 2756072"/>
                    <a:gd name="connsiteY0" fmla="*/ 15 h 1127367"/>
                    <a:gd name="connsiteX1" fmla="*/ 222273 w 2756072"/>
                    <a:gd name="connsiteY1" fmla="*/ 755076 h 1127367"/>
                    <a:gd name="connsiteX2" fmla="*/ 485123 w 2756072"/>
                    <a:gd name="connsiteY2" fmla="*/ 649583 h 1127367"/>
                    <a:gd name="connsiteX3" fmla="*/ 751397 w 2756072"/>
                    <a:gd name="connsiteY3" fmla="*/ 798133 h 1127367"/>
                    <a:gd name="connsiteX4" fmla="*/ 1071574 w 2756072"/>
                    <a:gd name="connsiteY4" fmla="*/ 806190 h 1127367"/>
                    <a:gd name="connsiteX5" fmla="*/ 1433336 w 2756072"/>
                    <a:gd name="connsiteY5" fmla="*/ 729517 h 1127367"/>
                    <a:gd name="connsiteX6" fmla="*/ 1801253 w 2756072"/>
                    <a:gd name="connsiteY6" fmla="*/ 1059987 h 1127367"/>
                    <a:gd name="connsiteX7" fmla="*/ 2189161 w 2756072"/>
                    <a:gd name="connsiteY7" fmla="*/ 1120521 h 1127367"/>
                    <a:gd name="connsiteX8" fmla="*/ 2474207 w 2756072"/>
                    <a:gd name="connsiteY8" fmla="*/ 1104969 h 1127367"/>
                    <a:gd name="connsiteX9" fmla="*/ 2756072 w 2756072"/>
                    <a:gd name="connsiteY9" fmla="*/ 933795 h 1127367"/>
                    <a:gd name="connsiteX0" fmla="*/ 15812 w 2771868"/>
                    <a:gd name="connsiteY0" fmla="*/ 23842 h 1151194"/>
                    <a:gd name="connsiteX1" fmla="*/ 16652 w 2771868"/>
                    <a:gd name="connsiteY1" fmla="*/ 67859 h 1151194"/>
                    <a:gd name="connsiteX2" fmla="*/ 238069 w 2771868"/>
                    <a:gd name="connsiteY2" fmla="*/ 778903 h 1151194"/>
                    <a:gd name="connsiteX3" fmla="*/ 500919 w 2771868"/>
                    <a:gd name="connsiteY3" fmla="*/ 673410 h 1151194"/>
                    <a:gd name="connsiteX4" fmla="*/ 767193 w 2771868"/>
                    <a:gd name="connsiteY4" fmla="*/ 821960 h 1151194"/>
                    <a:gd name="connsiteX5" fmla="*/ 1087370 w 2771868"/>
                    <a:gd name="connsiteY5" fmla="*/ 830017 h 1151194"/>
                    <a:gd name="connsiteX6" fmla="*/ 1449132 w 2771868"/>
                    <a:gd name="connsiteY6" fmla="*/ 753344 h 1151194"/>
                    <a:gd name="connsiteX7" fmla="*/ 1817049 w 2771868"/>
                    <a:gd name="connsiteY7" fmla="*/ 1083814 h 1151194"/>
                    <a:gd name="connsiteX8" fmla="*/ 2204957 w 2771868"/>
                    <a:gd name="connsiteY8" fmla="*/ 1144348 h 1151194"/>
                    <a:gd name="connsiteX9" fmla="*/ 2490003 w 2771868"/>
                    <a:gd name="connsiteY9" fmla="*/ 1128796 h 1151194"/>
                    <a:gd name="connsiteX10" fmla="*/ 2771868 w 2771868"/>
                    <a:gd name="connsiteY10" fmla="*/ 957622 h 1151194"/>
                    <a:gd name="connsiteX0" fmla="*/ 0 w 2756056"/>
                    <a:gd name="connsiteY0" fmla="*/ 23842 h 1151194"/>
                    <a:gd name="connsiteX1" fmla="*/ 99248 w 2756056"/>
                    <a:gd name="connsiteY1" fmla="*/ 67859 h 1151194"/>
                    <a:gd name="connsiteX2" fmla="*/ 222257 w 2756056"/>
                    <a:gd name="connsiteY2" fmla="*/ 778903 h 1151194"/>
                    <a:gd name="connsiteX3" fmla="*/ 485107 w 2756056"/>
                    <a:gd name="connsiteY3" fmla="*/ 673410 h 1151194"/>
                    <a:gd name="connsiteX4" fmla="*/ 751381 w 2756056"/>
                    <a:gd name="connsiteY4" fmla="*/ 821960 h 1151194"/>
                    <a:gd name="connsiteX5" fmla="*/ 1071558 w 2756056"/>
                    <a:gd name="connsiteY5" fmla="*/ 830017 h 1151194"/>
                    <a:gd name="connsiteX6" fmla="*/ 1433320 w 2756056"/>
                    <a:gd name="connsiteY6" fmla="*/ 753344 h 1151194"/>
                    <a:gd name="connsiteX7" fmla="*/ 1801237 w 2756056"/>
                    <a:gd name="connsiteY7" fmla="*/ 1083814 h 1151194"/>
                    <a:gd name="connsiteX8" fmla="*/ 2189145 w 2756056"/>
                    <a:gd name="connsiteY8" fmla="*/ 1144348 h 1151194"/>
                    <a:gd name="connsiteX9" fmla="*/ 2474191 w 2756056"/>
                    <a:gd name="connsiteY9" fmla="*/ 1128796 h 1151194"/>
                    <a:gd name="connsiteX10" fmla="*/ 2756056 w 2756056"/>
                    <a:gd name="connsiteY10" fmla="*/ 957622 h 1151194"/>
                    <a:gd name="connsiteX0" fmla="*/ 0 w 3186593"/>
                    <a:gd name="connsiteY0" fmla="*/ 0 h 1228930"/>
                    <a:gd name="connsiteX1" fmla="*/ 529785 w 3186593"/>
                    <a:gd name="connsiteY1" fmla="*/ 145595 h 1228930"/>
                    <a:gd name="connsiteX2" fmla="*/ 652794 w 3186593"/>
                    <a:gd name="connsiteY2" fmla="*/ 856639 h 1228930"/>
                    <a:gd name="connsiteX3" fmla="*/ 915644 w 3186593"/>
                    <a:gd name="connsiteY3" fmla="*/ 751146 h 1228930"/>
                    <a:gd name="connsiteX4" fmla="*/ 1181918 w 3186593"/>
                    <a:gd name="connsiteY4" fmla="*/ 899696 h 1228930"/>
                    <a:gd name="connsiteX5" fmla="*/ 1502095 w 3186593"/>
                    <a:gd name="connsiteY5" fmla="*/ 907753 h 1228930"/>
                    <a:gd name="connsiteX6" fmla="*/ 1863857 w 3186593"/>
                    <a:gd name="connsiteY6" fmla="*/ 831080 h 1228930"/>
                    <a:gd name="connsiteX7" fmla="*/ 2231774 w 3186593"/>
                    <a:gd name="connsiteY7" fmla="*/ 1161550 h 1228930"/>
                    <a:gd name="connsiteX8" fmla="*/ 2619682 w 3186593"/>
                    <a:gd name="connsiteY8" fmla="*/ 1222084 h 1228930"/>
                    <a:gd name="connsiteX9" fmla="*/ 2904728 w 3186593"/>
                    <a:gd name="connsiteY9" fmla="*/ 1206532 h 1228930"/>
                    <a:gd name="connsiteX10" fmla="*/ 3186593 w 3186593"/>
                    <a:gd name="connsiteY10" fmla="*/ 1035358 h 1228930"/>
                    <a:gd name="connsiteX0" fmla="*/ 0 w 3014378"/>
                    <a:gd name="connsiteY0" fmla="*/ 0 h 1262789"/>
                    <a:gd name="connsiteX1" fmla="*/ 357570 w 3014378"/>
                    <a:gd name="connsiteY1" fmla="*/ 179454 h 1262789"/>
                    <a:gd name="connsiteX2" fmla="*/ 480579 w 3014378"/>
                    <a:gd name="connsiteY2" fmla="*/ 890498 h 1262789"/>
                    <a:gd name="connsiteX3" fmla="*/ 743429 w 3014378"/>
                    <a:gd name="connsiteY3" fmla="*/ 785005 h 1262789"/>
                    <a:gd name="connsiteX4" fmla="*/ 1009703 w 3014378"/>
                    <a:gd name="connsiteY4" fmla="*/ 933555 h 1262789"/>
                    <a:gd name="connsiteX5" fmla="*/ 1329880 w 3014378"/>
                    <a:gd name="connsiteY5" fmla="*/ 941612 h 1262789"/>
                    <a:gd name="connsiteX6" fmla="*/ 1691642 w 3014378"/>
                    <a:gd name="connsiteY6" fmla="*/ 864939 h 1262789"/>
                    <a:gd name="connsiteX7" fmla="*/ 2059559 w 3014378"/>
                    <a:gd name="connsiteY7" fmla="*/ 1195409 h 1262789"/>
                    <a:gd name="connsiteX8" fmla="*/ 2447467 w 3014378"/>
                    <a:gd name="connsiteY8" fmla="*/ 1255943 h 1262789"/>
                    <a:gd name="connsiteX9" fmla="*/ 2732513 w 3014378"/>
                    <a:gd name="connsiteY9" fmla="*/ 1240391 h 1262789"/>
                    <a:gd name="connsiteX10" fmla="*/ 3014378 w 3014378"/>
                    <a:gd name="connsiteY10" fmla="*/ 1069217 h 1262789"/>
                    <a:gd name="connsiteX0" fmla="*/ 0 w 3075883"/>
                    <a:gd name="connsiteY0" fmla="*/ 0 h 1228930"/>
                    <a:gd name="connsiteX1" fmla="*/ 419075 w 3075883"/>
                    <a:gd name="connsiteY1" fmla="*/ 145595 h 1228930"/>
                    <a:gd name="connsiteX2" fmla="*/ 542084 w 3075883"/>
                    <a:gd name="connsiteY2" fmla="*/ 856639 h 1228930"/>
                    <a:gd name="connsiteX3" fmla="*/ 804934 w 3075883"/>
                    <a:gd name="connsiteY3" fmla="*/ 751146 h 1228930"/>
                    <a:gd name="connsiteX4" fmla="*/ 1071208 w 3075883"/>
                    <a:gd name="connsiteY4" fmla="*/ 899696 h 1228930"/>
                    <a:gd name="connsiteX5" fmla="*/ 1391385 w 3075883"/>
                    <a:gd name="connsiteY5" fmla="*/ 907753 h 1228930"/>
                    <a:gd name="connsiteX6" fmla="*/ 1753147 w 3075883"/>
                    <a:gd name="connsiteY6" fmla="*/ 831080 h 1228930"/>
                    <a:gd name="connsiteX7" fmla="*/ 2121064 w 3075883"/>
                    <a:gd name="connsiteY7" fmla="*/ 1161550 h 1228930"/>
                    <a:gd name="connsiteX8" fmla="*/ 2508972 w 3075883"/>
                    <a:gd name="connsiteY8" fmla="*/ 1222084 h 1228930"/>
                    <a:gd name="connsiteX9" fmla="*/ 2794018 w 3075883"/>
                    <a:gd name="connsiteY9" fmla="*/ 1206532 h 1228930"/>
                    <a:gd name="connsiteX10" fmla="*/ 3075883 w 3075883"/>
                    <a:gd name="connsiteY10" fmla="*/ 1035358 h 1228930"/>
                    <a:gd name="connsiteX0" fmla="*/ 0 w 2656808"/>
                    <a:gd name="connsiteY0" fmla="*/ 0 h 1083335"/>
                    <a:gd name="connsiteX1" fmla="*/ 123009 w 2656808"/>
                    <a:gd name="connsiteY1" fmla="*/ 711044 h 1083335"/>
                    <a:gd name="connsiteX2" fmla="*/ 385859 w 2656808"/>
                    <a:gd name="connsiteY2" fmla="*/ 605551 h 1083335"/>
                    <a:gd name="connsiteX3" fmla="*/ 652133 w 2656808"/>
                    <a:gd name="connsiteY3" fmla="*/ 754101 h 1083335"/>
                    <a:gd name="connsiteX4" fmla="*/ 972310 w 2656808"/>
                    <a:gd name="connsiteY4" fmla="*/ 762158 h 1083335"/>
                    <a:gd name="connsiteX5" fmla="*/ 1334072 w 2656808"/>
                    <a:gd name="connsiteY5" fmla="*/ 685485 h 1083335"/>
                    <a:gd name="connsiteX6" fmla="*/ 1701989 w 2656808"/>
                    <a:gd name="connsiteY6" fmla="*/ 1015955 h 1083335"/>
                    <a:gd name="connsiteX7" fmla="*/ 2089897 w 2656808"/>
                    <a:gd name="connsiteY7" fmla="*/ 1076489 h 1083335"/>
                    <a:gd name="connsiteX8" fmla="*/ 2374943 w 2656808"/>
                    <a:gd name="connsiteY8" fmla="*/ 1060937 h 1083335"/>
                    <a:gd name="connsiteX9" fmla="*/ 2656808 w 2656808"/>
                    <a:gd name="connsiteY9" fmla="*/ 889763 h 1083335"/>
                    <a:gd name="connsiteX0" fmla="*/ 0 w 2533799"/>
                    <a:gd name="connsiteY0" fmla="*/ 105671 h 477962"/>
                    <a:gd name="connsiteX1" fmla="*/ 262850 w 2533799"/>
                    <a:gd name="connsiteY1" fmla="*/ 178 h 477962"/>
                    <a:gd name="connsiteX2" fmla="*/ 529124 w 2533799"/>
                    <a:gd name="connsiteY2" fmla="*/ 148728 h 477962"/>
                    <a:gd name="connsiteX3" fmla="*/ 849301 w 2533799"/>
                    <a:gd name="connsiteY3" fmla="*/ 156785 h 477962"/>
                    <a:gd name="connsiteX4" fmla="*/ 1211063 w 2533799"/>
                    <a:gd name="connsiteY4" fmla="*/ 80112 h 477962"/>
                    <a:gd name="connsiteX5" fmla="*/ 1578980 w 2533799"/>
                    <a:gd name="connsiteY5" fmla="*/ 410582 h 477962"/>
                    <a:gd name="connsiteX6" fmla="*/ 1966888 w 2533799"/>
                    <a:gd name="connsiteY6" fmla="*/ 471116 h 477962"/>
                    <a:gd name="connsiteX7" fmla="*/ 2251934 w 2533799"/>
                    <a:gd name="connsiteY7" fmla="*/ 455564 h 477962"/>
                    <a:gd name="connsiteX8" fmla="*/ 2533799 w 2533799"/>
                    <a:gd name="connsiteY8" fmla="*/ 284390 h 477962"/>
                    <a:gd name="connsiteX0" fmla="*/ 0 w 2632207"/>
                    <a:gd name="connsiteY0" fmla="*/ 72275 h 478423"/>
                    <a:gd name="connsiteX1" fmla="*/ 361258 w 2632207"/>
                    <a:gd name="connsiteY1" fmla="*/ 639 h 478423"/>
                    <a:gd name="connsiteX2" fmla="*/ 627532 w 2632207"/>
                    <a:gd name="connsiteY2" fmla="*/ 149189 h 478423"/>
                    <a:gd name="connsiteX3" fmla="*/ 947709 w 2632207"/>
                    <a:gd name="connsiteY3" fmla="*/ 157246 h 478423"/>
                    <a:gd name="connsiteX4" fmla="*/ 1309471 w 2632207"/>
                    <a:gd name="connsiteY4" fmla="*/ 80573 h 478423"/>
                    <a:gd name="connsiteX5" fmla="*/ 1677388 w 2632207"/>
                    <a:gd name="connsiteY5" fmla="*/ 411043 h 478423"/>
                    <a:gd name="connsiteX6" fmla="*/ 2065296 w 2632207"/>
                    <a:gd name="connsiteY6" fmla="*/ 471577 h 478423"/>
                    <a:gd name="connsiteX7" fmla="*/ 2350342 w 2632207"/>
                    <a:gd name="connsiteY7" fmla="*/ 456025 h 478423"/>
                    <a:gd name="connsiteX8" fmla="*/ 2632207 w 2632207"/>
                    <a:gd name="connsiteY8" fmla="*/ 284851 h 478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32207" h="478423">
                      <a:moveTo>
                        <a:pt x="0" y="72275"/>
                      </a:moveTo>
                      <a:cubicBezTo>
                        <a:pt x="80711" y="173200"/>
                        <a:pt x="256669" y="-12180"/>
                        <a:pt x="361258" y="639"/>
                      </a:cubicBezTo>
                      <a:cubicBezTo>
                        <a:pt x="465847" y="13458"/>
                        <a:pt x="529790" y="123088"/>
                        <a:pt x="627532" y="149189"/>
                      </a:cubicBezTo>
                      <a:cubicBezTo>
                        <a:pt x="725274" y="175290"/>
                        <a:pt x="834053" y="168682"/>
                        <a:pt x="947709" y="157246"/>
                      </a:cubicBezTo>
                      <a:cubicBezTo>
                        <a:pt x="1061365" y="145810"/>
                        <a:pt x="1187858" y="38274"/>
                        <a:pt x="1309471" y="80573"/>
                      </a:cubicBezTo>
                      <a:cubicBezTo>
                        <a:pt x="1431084" y="122872"/>
                        <a:pt x="1551417" y="345876"/>
                        <a:pt x="1677388" y="411043"/>
                      </a:cubicBezTo>
                      <a:cubicBezTo>
                        <a:pt x="1803359" y="476210"/>
                        <a:pt x="1953137" y="464080"/>
                        <a:pt x="2065296" y="471577"/>
                      </a:cubicBezTo>
                      <a:cubicBezTo>
                        <a:pt x="2177455" y="479074"/>
                        <a:pt x="2255857" y="487146"/>
                        <a:pt x="2350342" y="456025"/>
                      </a:cubicBezTo>
                      <a:cubicBezTo>
                        <a:pt x="2444827" y="424904"/>
                        <a:pt x="2578098" y="288769"/>
                        <a:pt x="2632207" y="284851"/>
                      </a:cubicBezTo>
                    </a:path>
                  </a:pathLst>
                </a:custGeom>
                <a:ln w="19050">
                  <a:solidFill>
                    <a:srgbClr val="00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</p:grpSp>
          <p:sp>
            <p:nvSpPr>
              <p:cNvPr id="39" name="任意形状 38"/>
              <p:cNvSpPr/>
              <p:nvPr/>
            </p:nvSpPr>
            <p:spPr>
              <a:xfrm>
                <a:off x="892395" y="3461632"/>
                <a:ext cx="3353810" cy="268522"/>
              </a:xfrm>
              <a:custGeom>
                <a:avLst/>
                <a:gdLst>
                  <a:gd name="connsiteX0" fmla="*/ 0 w 2921296"/>
                  <a:gd name="connsiteY0" fmla="*/ 0 h 282505"/>
                  <a:gd name="connsiteX1" fmla="*/ 536222 w 2921296"/>
                  <a:gd name="connsiteY1" fmla="*/ 225778 h 282505"/>
                  <a:gd name="connsiteX2" fmla="*/ 945444 w 2921296"/>
                  <a:gd name="connsiteY2" fmla="*/ 282223 h 282505"/>
                  <a:gd name="connsiteX3" fmla="*/ 1354667 w 2921296"/>
                  <a:gd name="connsiteY3" fmla="*/ 211667 h 282505"/>
                  <a:gd name="connsiteX4" fmla="*/ 1778000 w 2921296"/>
                  <a:gd name="connsiteY4" fmla="*/ 169334 h 282505"/>
                  <a:gd name="connsiteX5" fmla="*/ 2173111 w 2921296"/>
                  <a:gd name="connsiteY5" fmla="*/ 155223 h 282505"/>
                  <a:gd name="connsiteX6" fmla="*/ 2808111 w 2921296"/>
                  <a:gd name="connsiteY6" fmla="*/ 70556 h 282505"/>
                  <a:gd name="connsiteX7" fmla="*/ 2921000 w 2921296"/>
                  <a:gd name="connsiteY7" fmla="*/ 70556 h 282505"/>
                  <a:gd name="connsiteX8" fmla="*/ 2921000 w 2921296"/>
                  <a:gd name="connsiteY8" fmla="*/ 70556 h 282505"/>
                  <a:gd name="connsiteX0" fmla="*/ 0 w 2921000"/>
                  <a:gd name="connsiteY0" fmla="*/ 0 h 282505"/>
                  <a:gd name="connsiteX1" fmla="*/ 536222 w 2921000"/>
                  <a:gd name="connsiteY1" fmla="*/ 225778 h 282505"/>
                  <a:gd name="connsiteX2" fmla="*/ 945444 w 2921000"/>
                  <a:gd name="connsiteY2" fmla="*/ 282223 h 282505"/>
                  <a:gd name="connsiteX3" fmla="*/ 1354667 w 2921000"/>
                  <a:gd name="connsiteY3" fmla="*/ 211667 h 282505"/>
                  <a:gd name="connsiteX4" fmla="*/ 1778000 w 2921000"/>
                  <a:gd name="connsiteY4" fmla="*/ 169334 h 282505"/>
                  <a:gd name="connsiteX5" fmla="*/ 2173111 w 2921000"/>
                  <a:gd name="connsiteY5" fmla="*/ 155223 h 282505"/>
                  <a:gd name="connsiteX6" fmla="*/ 2447252 w 2921000"/>
                  <a:gd name="connsiteY6" fmla="*/ 182993 h 282505"/>
                  <a:gd name="connsiteX7" fmla="*/ 2921000 w 2921000"/>
                  <a:gd name="connsiteY7" fmla="*/ 70556 h 282505"/>
                  <a:gd name="connsiteX8" fmla="*/ 2921000 w 2921000"/>
                  <a:gd name="connsiteY8" fmla="*/ 70556 h 282505"/>
                  <a:gd name="connsiteX0" fmla="*/ 0 w 2921000"/>
                  <a:gd name="connsiteY0" fmla="*/ 0 h 282505"/>
                  <a:gd name="connsiteX1" fmla="*/ 536222 w 2921000"/>
                  <a:gd name="connsiteY1" fmla="*/ 225778 h 282505"/>
                  <a:gd name="connsiteX2" fmla="*/ 945444 w 2921000"/>
                  <a:gd name="connsiteY2" fmla="*/ 282223 h 282505"/>
                  <a:gd name="connsiteX3" fmla="*/ 1354667 w 2921000"/>
                  <a:gd name="connsiteY3" fmla="*/ 211667 h 282505"/>
                  <a:gd name="connsiteX4" fmla="*/ 1778000 w 2921000"/>
                  <a:gd name="connsiteY4" fmla="*/ 169334 h 282505"/>
                  <a:gd name="connsiteX5" fmla="*/ 2057121 w 2921000"/>
                  <a:gd name="connsiteY5" fmla="*/ 155224 h 282505"/>
                  <a:gd name="connsiteX6" fmla="*/ 2447252 w 2921000"/>
                  <a:gd name="connsiteY6" fmla="*/ 182993 h 282505"/>
                  <a:gd name="connsiteX7" fmla="*/ 2921000 w 2921000"/>
                  <a:gd name="connsiteY7" fmla="*/ 70556 h 282505"/>
                  <a:gd name="connsiteX8" fmla="*/ 2921000 w 2921000"/>
                  <a:gd name="connsiteY8" fmla="*/ 70556 h 282505"/>
                  <a:gd name="connsiteX0" fmla="*/ 0 w 2921000"/>
                  <a:gd name="connsiteY0" fmla="*/ 0 h 282505"/>
                  <a:gd name="connsiteX1" fmla="*/ 536222 w 2921000"/>
                  <a:gd name="connsiteY1" fmla="*/ 225778 h 282505"/>
                  <a:gd name="connsiteX2" fmla="*/ 945444 w 2921000"/>
                  <a:gd name="connsiteY2" fmla="*/ 282223 h 282505"/>
                  <a:gd name="connsiteX3" fmla="*/ 1354667 w 2921000"/>
                  <a:gd name="connsiteY3" fmla="*/ 211667 h 282505"/>
                  <a:gd name="connsiteX4" fmla="*/ 1778000 w 2921000"/>
                  <a:gd name="connsiteY4" fmla="*/ 169334 h 282505"/>
                  <a:gd name="connsiteX5" fmla="*/ 2057121 w 2921000"/>
                  <a:gd name="connsiteY5" fmla="*/ 155224 h 282505"/>
                  <a:gd name="connsiteX6" fmla="*/ 2331262 w 2921000"/>
                  <a:gd name="connsiteY6" fmla="*/ 220472 h 282505"/>
                  <a:gd name="connsiteX7" fmla="*/ 2921000 w 2921000"/>
                  <a:gd name="connsiteY7" fmla="*/ 70556 h 282505"/>
                  <a:gd name="connsiteX8" fmla="*/ 2921000 w 2921000"/>
                  <a:gd name="connsiteY8" fmla="*/ 70556 h 282505"/>
                  <a:gd name="connsiteX0" fmla="*/ 0 w 3088542"/>
                  <a:gd name="connsiteY0" fmla="*/ 0 h 282505"/>
                  <a:gd name="connsiteX1" fmla="*/ 536222 w 3088542"/>
                  <a:gd name="connsiteY1" fmla="*/ 225778 h 282505"/>
                  <a:gd name="connsiteX2" fmla="*/ 945444 w 3088542"/>
                  <a:gd name="connsiteY2" fmla="*/ 282223 h 282505"/>
                  <a:gd name="connsiteX3" fmla="*/ 1354667 w 3088542"/>
                  <a:gd name="connsiteY3" fmla="*/ 211667 h 282505"/>
                  <a:gd name="connsiteX4" fmla="*/ 1778000 w 3088542"/>
                  <a:gd name="connsiteY4" fmla="*/ 169334 h 282505"/>
                  <a:gd name="connsiteX5" fmla="*/ 2057121 w 3088542"/>
                  <a:gd name="connsiteY5" fmla="*/ 155224 h 282505"/>
                  <a:gd name="connsiteX6" fmla="*/ 2331262 w 3088542"/>
                  <a:gd name="connsiteY6" fmla="*/ 220472 h 282505"/>
                  <a:gd name="connsiteX7" fmla="*/ 2921000 w 3088542"/>
                  <a:gd name="connsiteY7" fmla="*/ 70556 h 282505"/>
                  <a:gd name="connsiteX8" fmla="*/ 3088542 w 3088542"/>
                  <a:gd name="connsiteY8" fmla="*/ 14338 h 282505"/>
                  <a:gd name="connsiteX0" fmla="*/ 0 w 3088542"/>
                  <a:gd name="connsiteY0" fmla="*/ 0 h 282505"/>
                  <a:gd name="connsiteX1" fmla="*/ 536222 w 3088542"/>
                  <a:gd name="connsiteY1" fmla="*/ 225778 h 282505"/>
                  <a:gd name="connsiteX2" fmla="*/ 945444 w 3088542"/>
                  <a:gd name="connsiteY2" fmla="*/ 282223 h 282505"/>
                  <a:gd name="connsiteX3" fmla="*/ 1354667 w 3088542"/>
                  <a:gd name="connsiteY3" fmla="*/ 211667 h 282505"/>
                  <a:gd name="connsiteX4" fmla="*/ 1778000 w 3088542"/>
                  <a:gd name="connsiteY4" fmla="*/ 169334 h 282505"/>
                  <a:gd name="connsiteX5" fmla="*/ 2057121 w 3088542"/>
                  <a:gd name="connsiteY5" fmla="*/ 155224 h 282505"/>
                  <a:gd name="connsiteX6" fmla="*/ 2331262 w 3088542"/>
                  <a:gd name="connsiteY6" fmla="*/ 220472 h 282505"/>
                  <a:gd name="connsiteX7" fmla="*/ 2676131 w 3088542"/>
                  <a:gd name="connsiteY7" fmla="*/ 51817 h 282505"/>
                  <a:gd name="connsiteX8" fmla="*/ 3088542 w 3088542"/>
                  <a:gd name="connsiteY8" fmla="*/ 14338 h 282505"/>
                  <a:gd name="connsiteX0" fmla="*/ 0 w 3088542"/>
                  <a:gd name="connsiteY0" fmla="*/ 0 h 282505"/>
                  <a:gd name="connsiteX1" fmla="*/ 536222 w 3088542"/>
                  <a:gd name="connsiteY1" fmla="*/ 225778 h 282505"/>
                  <a:gd name="connsiteX2" fmla="*/ 945444 w 3088542"/>
                  <a:gd name="connsiteY2" fmla="*/ 282223 h 282505"/>
                  <a:gd name="connsiteX3" fmla="*/ 1354667 w 3088542"/>
                  <a:gd name="connsiteY3" fmla="*/ 211667 h 282505"/>
                  <a:gd name="connsiteX4" fmla="*/ 1778000 w 3088542"/>
                  <a:gd name="connsiteY4" fmla="*/ 169334 h 282505"/>
                  <a:gd name="connsiteX5" fmla="*/ 2057121 w 3088542"/>
                  <a:gd name="connsiteY5" fmla="*/ 155224 h 282505"/>
                  <a:gd name="connsiteX6" fmla="*/ 2331262 w 3088542"/>
                  <a:gd name="connsiteY6" fmla="*/ 220472 h 282505"/>
                  <a:gd name="connsiteX7" fmla="*/ 2676131 w 3088542"/>
                  <a:gd name="connsiteY7" fmla="*/ 51817 h 282505"/>
                  <a:gd name="connsiteX8" fmla="*/ 3088542 w 3088542"/>
                  <a:gd name="connsiteY8" fmla="*/ 14338 h 282505"/>
                  <a:gd name="connsiteX0" fmla="*/ 0 w 3088542"/>
                  <a:gd name="connsiteY0" fmla="*/ 0 h 282505"/>
                  <a:gd name="connsiteX1" fmla="*/ 536222 w 3088542"/>
                  <a:gd name="connsiteY1" fmla="*/ 225778 h 282505"/>
                  <a:gd name="connsiteX2" fmla="*/ 945444 w 3088542"/>
                  <a:gd name="connsiteY2" fmla="*/ 282223 h 282505"/>
                  <a:gd name="connsiteX3" fmla="*/ 1354667 w 3088542"/>
                  <a:gd name="connsiteY3" fmla="*/ 211667 h 282505"/>
                  <a:gd name="connsiteX4" fmla="*/ 1778000 w 3088542"/>
                  <a:gd name="connsiteY4" fmla="*/ 169334 h 282505"/>
                  <a:gd name="connsiteX5" fmla="*/ 2057121 w 3088542"/>
                  <a:gd name="connsiteY5" fmla="*/ 155224 h 282505"/>
                  <a:gd name="connsiteX6" fmla="*/ 2331262 w 3088542"/>
                  <a:gd name="connsiteY6" fmla="*/ 145513 h 282505"/>
                  <a:gd name="connsiteX7" fmla="*/ 2676131 w 3088542"/>
                  <a:gd name="connsiteY7" fmla="*/ 51817 h 282505"/>
                  <a:gd name="connsiteX8" fmla="*/ 3088542 w 3088542"/>
                  <a:gd name="connsiteY8" fmla="*/ 14338 h 282505"/>
                  <a:gd name="connsiteX0" fmla="*/ 0 w 2882337"/>
                  <a:gd name="connsiteY0" fmla="*/ 0 h 282505"/>
                  <a:gd name="connsiteX1" fmla="*/ 536222 w 2882337"/>
                  <a:gd name="connsiteY1" fmla="*/ 225778 h 282505"/>
                  <a:gd name="connsiteX2" fmla="*/ 945444 w 2882337"/>
                  <a:gd name="connsiteY2" fmla="*/ 282223 h 282505"/>
                  <a:gd name="connsiteX3" fmla="*/ 1354667 w 2882337"/>
                  <a:gd name="connsiteY3" fmla="*/ 211667 h 282505"/>
                  <a:gd name="connsiteX4" fmla="*/ 1778000 w 2882337"/>
                  <a:gd name="connsiteY4" fmla="*/ 169334 h 282505"/>
                  <a:gd name="connsiteX5" fmla="*/ 2057121 w 2882337"/>
                  <a:gd name="connsiteY5" fmla="*/ 155224 h 282505"/>
                  <a:gd name="connsiteX6" fmla="*/ 2331262 w 2882337"/>
                  <a:gd name="connsiteY6" fmla="*/ 145513 h 282505"/>
                  <a:gd name="connsiteX7" fmla="*/ 2676131 w 2882337"/>
                  <a:gd name="connsiteY7" fmla="*/ 51817 h 282505"/>
                  <a:gd name="connsiteX8" fmla="*/ 2882337 w 2882337"/>
                  <a:gd name="connsiteY8" fmla="*/ 14338 h 282505"/>
                  <a:gd name="connsiteX0" fmla="*/ 0 w 2882337"/>
                  <a:gd name="connsiteY0" fmla="*/ 0 h 282505"/>
                  <a:gd name="connsiteX1" fmla="*/ 536222 w 2882337"/>
                  <a:gd name="connsiteY1" fmla="*/ 225778 h 282505"/>
                  <a:gd name="connsiteX2" fmla="*/ 945444 w 2882337"/>
                  <a:gd name="connsiteY2" fmla="*/ 282223 h 282505"/>
                  <a:gd name="connsiteX3" fmla="*/ 1354667 w 2882337"/>
                  <a:gd name="connsiteY3" fmla="*/ 211667 h 282505"/>
                  <a:gd name="connsiteX4" fmla="*/ 1778000 w 2882337"/>
                  <a:gd name="connsiteY4" fmla="*/ 169334 h 282505"/>
                  <a:gd name="connsiteX5" fmla="*/ 2057121 w 2882337"/>
                  <a:gd name="connsiteY5" fmla="*/ 155224 h 282505"/>
                  <a:gd name="connsiteX6" fmla="*/ 2344150 w 2882337"/>
                  <a:gd name="connsiteY6" fmla="*/ 220472 h 282505"/>
                  <a:gd name="connsiteX7" fmla="*/ 2676131 w 2882337"/>
                  <a:gd name="connsiteY7" fmla="*/ 51817 h 282505"/>
                  <a:gd name="connsiteX8" fmla="*/ 2882337 w 2882337"/>
                  <a:gd name="connsiteY8" fmla="*/ 14338 h 282505"/>
                  <a:gd name="connsiteX0" fmla="*/ 0 w 2882337"/>
                  <a:gd name="connsiteY0" fmla="*/ 0 h 282378"/>
                  <a:gd name="connsiteX1" fmla="*/ 536222 w 2882337"/>
                  <a:gd name="connsiteY1" fmla="*/ 191008 h 282378"/>
                  <a:gd name="connsiteX2" fmla="*/ 945444 w 2882337"/>
                  <a:gd name="connsiteY2" fmla="*/ 282223 h 282378"/>
                  <a:gd name="connsiteX3" fmla="*/ 1354667 w 2882337"/>
                  <a:gd name="connsiteY3" fmla="*/ 211667 h 282378"/>
                  <a:gd name="connsiteX4" fmla="*/ 1778000 w 2882337"/>
                  <a:gd name="connsiteY4" fmla="*/ 169334 h 282378"/>
                  <a:gd name="connsiteX5" fmla="*/ 2057121 w 2882337"/>
                  <a:gd name="connsiteY5" fmla="*/ 155224 h 282378"/>
                  <a:gd name="connsiteX6" fmla="*/ 2344150 w 2882337"/>
                  <a:gd name="connsiteY6" fmla="*/ 220472 h 282378"/>
                  <a:gd name="connsiteX7" fmla="*/ 2676131 w 2882337"/>
                  <a:gd name="connsiteY7" fmla="*/ 51817 h 282378"/>
                  <a:gd name="connsiteX8" fmla="*/ 2882337 w 2882337"/>
                  <a:gd name="connsiteY8" fmla="*/ 14338 h 282378"/>
                  <a:gd name="connsiteX0" fmla="*/ 0 w 2882337"/>
                  <a:gd name="connsiteY0" fmla="*/ 0 h 284136"/>
                  <a:gd name="connsiteX1" fmla="*/ 536222 w 2882337"/>
                  <a:gd name="connsiteY1" fmla="*/ 191008 h 284136"/>
                  <a:gd name="connsiteX2" fmla="*/ 945444 w 2882337"/>
                  <a:gd name="connsiteY2" fmla="*/ 282223 h 284136"/>
                  <a:gd name="connsiteX3" fmla="*/ 1282134 w 2882337"/>
                  <a:gd name="connsiteY3" fmla="*/ 246438 h 284136"/>
                  <a:gd name="connsiteX4" fmla="*/ 1778000 w 2882337"/>
                  <a:gd name="connsiteY4" fmla="*/ 169334 h 284136"/>
                  <a:gd name="connsiteX5" fmla="*/ 2057121 w 2882337"/>
                  <a:gd name="connsiteY5" fmla="*/ 155224 h 284136"/>
                  <a:gd name="connsiteX6" fmla="*/ 2344150 w 2882337"/>
                  <a:gd name="connsiteY6" fmla="*/ 220472 h 284136"/>
                  <a:gd name="connsiteX7" fmla="*/ 2676131 w 2882337"/>
                  <a:gd name="connsiteY7" fmla="*/ 51817 h 284136"/>
                  <a:gd name="connsiteX8" fmla="*/ 2882337 w 2882337"/>
                  <a:gd name="connsiteY8" fmla="*/ 14338 h 284136"/>
                  <a:gd name="connsiteX0" fmla="*/ 0 w 2882337"/>
                  <a:gd name="connsiteY0" fmla="*/ 0 h 284299"/>
                  <a:gd name="connsiteX1" fmla="*/ 536222 w 2882337"/>
                  <a:gd name="connsiteY1" fmla="*/ 191008 h 284299"/>
                  <a:gd name="connsiteX2" fmla="*/ 945444 w 2882337"/>
                  <a:gd name="connsiteY2" fmla="*/ 282223 h 284299"/>
                  <a:gd name="connsiteX3" fmla="*/ 1282134 w 2882337"/>
                  <a:gd name="connsiteY3" fmla="*/ 246438 h 284299"/>
                  <a:gd name="connsiteX4" fmla="*/ 1579744 w 2882337"/>
                  <a:gd name="connsiteY4" fmla="*/ 151949 h 284299"/>
                  <a:gd name="connsiteX5" fmla="*/ 2057121 w 2882337"/>
                  <a:gd name="connsiteY5" fmla="*/ 155224 h 284299"/>
                  <a:gd name="connsiteX6" fmla="*/ 2344150 w 2882337"/>
                  <a:gd name="connsiteY6" fmla="*/ 220472 h 284299"/>
                  <a:gd name="connsiteX7" fmla="*/ 2676131 w 2882337"/>
                  <a:gd name="connsiteY7" fmla="*/ 51817 h 284299"/>
                  <a:gd name="connsiteX8" fmla="*/ 2882337 w 2882337"/>
                  <a:gd name="connsiteY8" fmla="*/ 14338 h 284299"/>
                  <a:gd name="connsiteX0" fmla="*/ 0 w 2882337"/>
                  <a:gd name="connsiteY0" fmla="*/ 0 h 284299"/>
                  <a:gd name="connsiteX1" fmla="*/ 536222 w 2882337"/>
                  <a:gd name="connsiteY1" fmla="*/ 191008 h 284299"/>
                  <a:gd name="connsiteX2" fmla="*/ 945444 w 2882337"/>
                  <a:gd name="connsiteY2" fmla="*/ 282223 h 284299"/>
                  <a:gd name="connsiteX3" fmla="*/ 1282134 w 2882337"/>
                  <a:gd name="connsiteY3" fmla="*/ 246438 h 284299"/>
                  <a:gd name="connsiteX4" fmla="*/ 1579744 w 2882337"/>
                  <a:gd name="connsiteY4" fmla="*/ 151949 h 284299"/>
                  <a:gd name="connsiteX5" fmla="*/ 1974917 w 2882337"/>
                  <a:gd name="connsiteY5" fmla="*/ 181303 h 284299"/>
                  <a:gd name="connsiteX6" fmla="*/ 2344150 w 2882337"/>
                  <a:gd name="connsiteY6" fmla="*/ 220472 h 284299"/>
                  <a:gd name="connsiteX7" fmla="*/ 2676131 w 2882337"/>
                  <a:gd name="connsiteY7" fmla="*/ 51817 h 284299"/>
                  <a:gd name="connsiteX8" fmla="*/ 2882337 w 2882337"/>
                  <a:gd name="connsiteY8" fmla="*/ 14338 h 284299"/>
                  <a:gd name="connsiteX0" fmla="*/ 0 w 2882337"/>
                  <a:gd name="connsiteY0" fmla="*/ 0 h 284299"/>
                  <a:gd name="connsiteX1" fmla="*/ 536222 w 2882337"/>
                  <a:gd name="connsiteY1" fmla="*/ 191008 h 284299"/>
                  <a:gd name="connsiteX2" fmla="*/ 945444 w 2882337"/>
                  <a:gd name="connsiteY2" fmla="*/ 282223 h 284299"/>
                  <a:gd name="connsiteX3" fmla="*/ 1282134 w 2882337"/>
                  <a:gd name="connsiteY3" fmla="*/ 246438 h 284299"/>
                  <a:gd name="connsiteX4" fmla="*/ 1579744 w 2882337"/>
                  <a:gd name="connsiteY4" fmla="*/ 151949 h 284299"/>
                  <a:gd name="connsiteX5" fmla="*/ 1974917 w 2882337"/>
                  <a:gd name="connsiteY5" fmla="*/ 181303 h 284299"/>
                  <a:gd name="connsiteX6" fmla="*/ 2344150 w 2882337"/>
                  <a:gd name="connsiteY6" fmla="*/ 220472 h 284299"/>
                  <a:gd name="connsiteX7" fmla="*/ 2593928 w 2882337"/>
                  <a:gd name="connsiteY7" fmla="*/ 51817 h 284299"/>
                  <a:gd name="connsiteX8" fmla="*/ 2882337 w 2882337"/>
                  <a:gd name="connsiteY8" fmla="*/ 14338 h 284299"/>
                  <a:gd name="connsiteX0" fmla="*/ 0 w 2872666"/>
                  <a:gd name="connsiteY0" fmla="*/ 0 h 284299"/>
                  <a:gd name="connsiteX1" fmla="*/ 536222 w 2872666"/>
                  <a:gd name="connsiteY1" fmla="*/ 191008 h 284299"/>
                  <a:gd name="connsiteX2" fmla="*/ 945444 w 2872666"/>
                  <a:gd name="connsiteY2" fmla="*/ 282223 h 284299"/>
                  <a:gd name="connsiteX3" fmla="*/ 1282134 w 2872666"/>
                  <a:gd name="connsiteY3" fmla="*/ 246438 h 284299"/>
                  <a:gd name="connsiteX4" fmla="*/ 1579744 w 2872666"/>
                  <a:gd name="connsiteY4" fmla="*/ 151949 h 284299"/>
                  <a:gd name="connsiteX5" fmla="*/ 1974917 w 2872666"/>
                  <a:gd name="connsiteY5" fmla="*/ 181303 h 284299"/>
                  <a:gd name="connsiteX6" fmla="*/ 2344150 w 2872666"/>
                  <a:gd name="connsiteY6" fmla="*/ 220472 h 284299"/>
                  <a:gd name="connsiteX7" fmla="*/ 2593928 w 2872666"/>
                  <a:gd name="connsiteY7" fmla="*/ 51817 h 284299"/>
                  <a:gd name="connsiteX8" fmla="*/ 2872666 w 2872666"/>
                  <a:gd name="connsiteY8" fmla="*/ 66493 h 284299"/>
                  <a:gd name="connsiteX0" fmla="*/ 0 w 2819475"/>
                  <a:gd name="connsiteY0" fmla="*/ 0 h 284299"/>
                  <a:gd name="connsiteX1" fmla="*/ 536222 w 2819475"/>
                  <a:gd name="connsiteY1" fmla="*/ 191008 h 284299"/>
                  <a:gd name="connsiteX2" fmla="*/ 945444 w 2819475"/>
                  <a:gd name="connsiteY2" fmla="*/ 282223 h 284299"/>
                  <a:gd name="connsiteX3" fmla="*/ 1282134 w 2819475"/>
                  <a:gd name="connsiteY3" fmla="*/ 246438 h 284299"/>
                  <a:gd name="connsiteX4" fmla="*/ 1579744 w 2819475"/>
                  <a:gd name="connsiteY4" fmla="*/ 151949 h 284299"/>
                  <a:gd name="connsiteX5" fmla="*/ 1974917 w 2819475"/>
                  <a:gd name="connsiteY5" fmla="*/ 181303 h 284299"/>
                  <a:gd name="connsiteX6" fmla="*/ 2344150 w 2819475"/>
                  <a:gd name="connsiteY6" fmla="*/ 220472 h 284299"/>
                  <a:gd name="connsiteX7" fmla="*/ 2593928 w 2819475"/>
                  <a:gd name="connsiteY7" fmla="*/ 51817 h 284299"/>
                  <a:gd name="connsiteX8" fmla="*/ 2819475 w 2819475"/>
                  <a:gd name="connsiteY8" fmla="*/ 40415 h 284299"/>
                  <a:gd name="connsiteX0" fmla="*/ 0 w 2887172"/>
                  <a:gd name="connsiteY0" fmla="*/ 0 h 284299"/>
                  <a:gd name="connsiteX1" fmla="*/ 536222 w 2887172"/>
                  <a:gd name="connsiteY1" fmla="*/ 191008 h 284299"/>
                  <a:gd name="connsiteX2" fmla="*/ 945444 w 2887172"/>
                  <a:gd name="connsiteY2" fmla="*/ 282223 h 284299"/>
                  <a:gd name="connsiteX3" fmla="*/ 1282134 w 2887172"/>
                  <a:gd name="connsiteY3" fmla="*/ 246438 h 284299"/>
                  <a:gd name="connsiteX4" fmla="*/ 1579744 w 2887172"/>
                  <a:gd name="connsiteY4" fmla="*/ 151949 h 284299"/>
                  <a:gd name="connsiteX5" fmla="*/ 1974917 w 2887172"/>
                  <a:gd name="connsiteY5" fmla="*/ 181303 h 284299"/>
                  <a:gd name="connsiteX6" fmla="*/ 2344150 w 2887172"/>
                  <a:gd name="connsiteY6" fmla="*/ 220472 h 284299"/>
                  <a:gd name="connsiteX7" fmla="*/ 2593928 w 2887172"/>
                  <a:gd name="connsiteY7" fmla="*/ 51817 h 284299"/>
                  <a:gd name="connsiteX8" fmla="*/ 2887172 w 2887172"/>
                  <a:gd name="connsiteY8" fmla="*/ 57799 h 284299"/>
                  <a:gd name="connsiteX0" fmla="*/ 0 w 3066086"/>
                  <a:gd name="connsiteY0" fmla="*/ 0 h 353842"/>
                  <a:gd name="connsiteX1" fmla="*/ 715136 w 3066086"/>
                  <a:gd name="connsiteY1" fmla="*/ 260551 h 353842"/>
                  <a:gd name="connsiteX2" fmla="*/ 1124358 w 3066086"/>
                  <a:gd name="connsiteY2" fmla="*/ 351766 h 353842"/>
                  <a:gd name="connsiteX3" fmla="*/ 1461048 w 3066086"/>
                  <a:gd name="connsiteY3" fmla="*/ 315981 h 353842"/>
                  <a:gd name="connsiteX4" fmla="*/ 1758658 w 3066086"/>
                  <a:gd name="connsiteY4" fmla="*/ 221492 h 353842"/>
                  <a:gd name="connsiteX5" fmla="*/ 2153831 w 3066086"/>
                  <a:gd name="connsiteY5" fmla="*/ 250846 h 353842"/>
                  <a:gd name="connsiteX6" fmla="*/ 2523064 w 3066086"/>
                  <a:gd name="connsiteY6" fmla="*/ 290015 h 353842"/>
                  <a:gd name="connsiteX7" fmla="*/ 2772842 w 3066086"/>
                  <a:gd name="connsiteY7" fmla="*/ 121360 h 353842"/>
                  <a:gd name="connsiteX8" fmla="*/ 3066086 w 3066086"/>
                  <a:gd name="connsiteY8" fmla="*/ 127342 h 353842"/>
                  <a:gd name="connsiteX0" fmla="*/ 0 w 3066086"/>
                  <a:gd name="connsiteY0" fmla="*/ 0 h 319072"/>
                  <a:gd name="connsiteX1" fmla="*/ 715136 w 3066086"/>
                  <a:gd name="connsiteY1" fmla="*/ 225781 h 319072"/>
                  <a:gd name="connsiteX2" fmla="*/ 1124358 w 3066086"/>
                  <a:gd name="connsiteY2" fmla="*/ 316996 h 319072"/>
                  <a:gd name="connsiteX3" fmla="*/ 1461048 w 3066086"/>
                  <a:gd name="connsiteY3" fmla="*/ 281211 h 319072"/>
                  <a:gd name="connsiteX4" fmla="*/ 1758658 w 3066086"/>
                  <a:gd name="connsiteY4" fmla="*/ 186722 h 319072"/>
                  <a:gd name="connsiteX5" fmla="*/ 2153831 w 3066086"/>
                  <a:gd name="connsiteY5" fmla="*/ 216076 h 319072"/>
                  <a:gd name="connsiteX6" fmla="*/ 2523064 w 3066086"/>
                  <a:gd name="connsiteY6" fmla="*/ 255245 h 319072"/>
                  <a:gd name="connsiteX7" fmla="*/ 2772842 w 3066086"/>
                  <a:gd name="connsiteY7" fmla="*/ 86590 h 319072"/>
                  <a:gd name="connsiteX8" fmla="*/ 3066086 w 3066086"/>
                  <a:gd name="connsiteY8" fmla="*/ 92572 h 319072"/>
                  <a:gd name="connsiteX0" fmla="*/ 0 w 3066086"/>
                  <a:gd name="connsiteY0" fmla="*/ 0 h 319072"/>
                  <a:gd name="connsiteX1" fmla="*/ 715136 w 3066086"/>
                  <a:gd name="connsiteY1" fmla="*/ 225781 h 319072"/>
                  <a:gd name="connsiteX2" fmla="*/ 1124358 w 3066086"/>
                  <a:gd name="connsiteY2" fmla="*/ 316996 h 319072"/>
                  <a:gd name="connsiteX3" fmla="*/ 1461048 w 3066086"/>
                  <a:gd name="connsiteY3" fmla="*/ 281211 h 319072"/>
                  <a:gd name="connsiteX4" fmla="*/ 1758658 w 3066086"/>
                  <a:gd name="connsiteY4" fmla="*/ 186722 h 319072"/>
                  <a:gd name="connsiteX5" fmla="*/ 2153831 w 3066086"/>
                  <a:gd name="connsiteY5" fmla="*/ 216076 h 319072"/>
                  <a:gd name="connsiteX6" fmla="*/ 2523064 w 3066086"/>
                  <a:gd name="connsiteY6" fmla="*/ 255245 h 319072"/>
                  <a:gd name="connsiteX7" fmla="*/ 2772842 w 3066086"/>
                  <a:gd name="connsiteY7" fmla="*/ 86590 h 319072"/>
                  <a:gd name="connsiteX8" fmla="*/ 3066086 w 3066086"/>
                  <a:gd name="connsiteY8" fmla="*/ 92572 h 319072"/>
                  <a:gd name="connsiteX0" fmla="*/ 0 w 3066086"/>
                  <a:gd name="connsiteY0" fmla="*/ 0 h 319072"/>
                  <a:gd name="connsiteX1" fmla="*/ 715136 w 3066086"/>
                  <a:gd name="connsiteY1" fmla="*/ 225781 h 319072"/>
                  <a:gd name="connsiteX2" fmla="*/ 1124358 w 3066086"/>
                  <a:gd name="connsiteY2" fmla="*/ 316996 h 319072"/>
                  <a:gd name="connsiteX3" fmla="*/ 1461048 w 3066086"/>
                  <a:gd name="connsiteY3" fmla="*/ 281211 h 319072"/>
                  <a:gd name="connsiteX4" fmla="*/ 1758658 w 3066086"/>
                  <a:gd name="connsiteY4" fmla="*/ 186722 h 319072"/>
                  <a:gd name="connsiteX5" fmla="*/ 2153831 w 3066086"/>
                  <a:gd name="connsiteY5" fmla="*/ 216076 h 319072"/>
                  <a:gd name="connsiteX6" fmla="*/ 2454079 w 3066086"/>
                  <a:gd name="connsiteY6" fmla="*/ 234575 h 319072"/>
                  <a:gd name="connsiteX7" fmla="*/ 2772842 w 3066086"/>
                  <a:gd name="connsiteY7" fmla="*/ 86590 h 319072"/>
                  <a:gd name="connsiteX8" fmla="*/ 3066086 w 3066086"/>
                  <a:gd name="connsiteY8" fmla="*/ 92572 h 319072"/>
                  <a:gd name="connsiteX0" fmla="*/ 0 w 3066086"/>
                  <a:gd name="connsiteY0" fmla="*/ 0 h 319072"/>
                  <a:gd name="connsiteX1" fmla="*/ 715136 w 3066086"/>
                  <a:gd name="connsiteY1" fmla="*/ 225781 h 319072"/>
                  <a:gd name="connsiteX2" fmla="*/ 1124358 w 3066086"/>
                  <a:gd name="connsiteY2" fmla="*/ 316996 h 319072"/>
                  <a:gd name="connsiteX3" fmla="*/ 1461048 w 3066086"/>
                  <a:gd name="connsiteY3" fmla="*/ 281211 h 319072"/>
                  <a:gd name="connsiteX4" fmla="*/ 1758658 w 3066086"/>
                  <a:gd name="connsiteY4" fmla="*/ 186722 h 319072"/>
                  <a:gd name="connsiteX5" fmla="*/ 2153831 w 3066086"/>
                  <a:gd name="connsiteY5" fmla="*/ 216076 h 319072"/>
                  <a:gd name="connsiteX6" fmla="*/ 2465577 w 3066086"/>
                  <a:gd name="connsiteY6" fmla="*/ 213906 h 319072"/>
                  <a:gd name="connsiteX7" fmla="*/ 2772842 w 3066086"/>
                  <a:gd name="connsiteY7" fmla="*/ 86590 h 319072"/>
                  <a:gd name="connsiteX8" fmla="*/ 3066086 w 3066086"/>
                  <a:gd name="connsiteY8" fmla="*/ 92572 h 319072"/>
                  <a:gd name="connsiteX0" fmla="*/ 0 w 3066086"/>
                  <a:gd name="connsiteY0" fmla="*/ 0 h 372604"/>
                  <a:gd name="connsiteX1" fmla="*/ 715136 w 3066086"/>
                  <a:gd name="connsiteY1" fmla="*/ 279313 h 372604"/>
                  <a:gd name="connsiteX2" fmla="*/ 1124358 w 3066086"/>
                  <a:gd name="connsiteY2" fmla="*/ 370528 h 372604"/>
                  <a:gd name="connsiteX3" fmla="*/ 1461048 w 3066086"/>
                  <a:gd name="connsiteY3" fmla="*/ 334743 h 372604"/>
                  <a:gd name="connsiteX4" fmla="*/ 1758658 w 3066086"/>
                  <a:gd name="connsiteY4" fmla="*/ 240254 h 372604"/>
                  <a:gd name="connsiteX5" fmla="*/ 2153831 w 3066086"/>
                  <a:gd name="connsiteY5" fmla="*/ 269608 h 372604"/>
                  <a:gd name="connsiteX6" fmla="*/ 2465577 w 3066086"/>
                  <a:gd name="connsiteY6" fmla="*/ 267438 h 372604"/>
                  <a:gd name="connsiteX7" fmla="*/ 2772842 w 3066086"/>
                  <a:gd name="connsiteY7" fmla="*/ 140122 h 372604"/>
                  <a:gd name="connsiteX8" fmla="*/ 3066086 w 3066086"/>
                  <a:gd name="connsiteY8" fmla="*/ 146104 h 372604"/>
                  <a:gd name="connsiteX0" fmla="*/ 0 w 3066086"/>
                  <a:gd name="connsiteY0" fmla="*/ 0 h 438189"/>
                  <a:gd name="connsiteX1" fmla="*/ 715136 w 3066086"/>
                  <a:gd name="connsiteY1" fmla="*/ 279313 h 438189"/>
                  <a:gd name="connsiteX2" fmla="*/ 1095834 w 3066086"/>
                  <a:gd name="connsiteY2" fmla="*/ 437443 h 438189"/>
                  <a:gd name="connsiteX3" fmla="*/ 1461048 w 3066086"/>
                  <a:gd name="connsiteY3" fmla="*/ 334743 h 438189"/>
                  <a:gd name="connsiteX4" fmla="*/ 1758658 w 3066086"/>
                  <a:gd name="connsiteY4" fmla="*/ 240254 h 438189"/>
                  <a:gd name="connsiteX5" fmla="*/ 2153831 w 3066086"/>
                  <a:gd name="connsiteY5" fmla="*/ 269608 h 438189"/>
                  <a:gd name="connsiteX6" fmla="*/ 2465577 w 3066086"/>
                  <a:gd name="connsiteY6" fmla="*/ 267438 h 438189"/>
                  <a:gd name="connsiteX7" fmla="*/ 2772842 w 3066086"/>
                  <a:gd name="connsiteY7" fmla="*/ 140122 h 438189"/>
                  <a:gd name="connsiteX8" fmla="*/ 3066086 w 3066086"/>
                  <a:gd name="connsiteY8" fmla="*/ 146104 h 438189"/>
                  <a:gd name="connsiteX0" fmla="*/ 0 w 3066086"/>
                  <a:gd name="connsiteY0" fmla="*/ 0 h 440719"/>
                  <a:gd name="connsiteX1" fmla="*/ 715136 w 3066086"/>
                  <a:gd name="connsiteY1" fmla="*/ 279313 h 440719"/>
                  <a:gd name="connsiteX2" fmla="*/ 1095834 w 3066086"/>
                  <a:gd name="connsiteY2" fmla="*/ 437443 h 440719"/>
                  <a:gd name="connsiteX3" fmla="*/ 1480063 w 3066086"/>
                  <a:gd name="connsiteY3" fmla="*/ 374892 h 440719"/>
                  <a:gd name="connsiteX4" fmla="*/ 1758658 w 3066086"/>
                  <a:gd name="connsiteY4" fmla="*/ 240254 h 440719"/>
                  <a:gd name="connsiteX5" fmla="*/ 2153831 w 3066086"/>
                  <a:gd name="connsiteY5" fmla="*/ 269608 h 440719"/>
                  <a:gd name="connsiteX6" fmla="*/ 2465577 w 3066086"/>
                  <a:gd name="connsiteY6" fmla="*/ 267438 h 440719"/>
                  <a:gd name="connsiteX7" fmla="*/ 2772842 w 3066086"/>
                  <a:gd name="connsiteY7" fmla="*/ 140122 h 440719"/>
                  <a:gd name="connsiteX8" fmla="*/ 3066086 w 3066086"/>
                  <a:gd name="connsiteY8" fmla="*/ 146104 h 440719"/>
                  <a:gd name="connsiteX0" fmla="*/ 0 w 3066086"/>
                  <a:gd name="connsiteY0" fmla="*/ 0 h 440838"/>
                  <a:gd name="connsiteX1" fmla="*/ 715136 w 3066086"/>
                  <a:gd name="connsiteY1" fmla="*/ 279313 h 440838"/>
                  <a:gd name="connsiteX2" fmla="*/ 1095834 w 3066086"/>
                  <a:gd name="connsiteY2" fmla="*/ 437443 h 440838"/>
                  <a:gd name="connsiteX3" fmla="*/ 1480063 w 3066086"/>
                  <a:gd name="connsiteY3" fmla="*/ 374892 h 440838"/>
                  <a:gd name="connsiteX4" fmla="*/ 1701610 w 3066086"/>
                  <a:gd name="connsiteY4" fmla="*/ 226872 h 440838"/>
                  <a:gd name="connsiteX5" fmla="*/ 2153831 w 3066086"/>
                  <a:gd name="connsiteY5" fmla="*/ 269608 h 440838"/>
                  <a:gd name="connsiteX6" fmla="*/ 2465577 w 3066086"/>
                  <a:gd name="connsiteY6" fmla="*/ 267438 h 440838"/>
                  <a:gd name="connsiteX7" fmla="*/ 2772842 w 3066086"/>
                  <a:gd name="connsiteY7" fmla="*/ 140122 h 440838"/>
                  <a:gd name="connsiteX8" fmla="*/ 3066086 w 3066086"/>
                  <a:gd name="connsiteY8" fmla="*/ 146104 h 440838"/>
                  <a:gd name="connsiteX0" fmla="*/ 0 w 3066086"/>
                  <a:gd name="connsiteY0" fmla="*/ 0 h 440837"/>
                  <a:gd name="connsiteX1" fmla="*/ 715136 w 3066086"/>
                  <a:gd name="connsiteY1" fmla="*/ 279313 h 440837"/>
                  <a:gd name="connsiteX2" fmla="*/ 1095834 w 3066086"/>
                  <a:gd name="connsiteY2" fmla="*/ 437443 h 440837"/>
                  <a:gd name="connsiteX3" fmla="*/ 1480063 w 3066086"/>
                  <a:gd name="connsiteY3" fmla="*/ 374892 h 440837"/>
                  <a:gd name="connsiteX4" fmla="*/ 1701610 w 3066086"/>
                  <a:gd name="connsiteY4" fmla="*/ 226872 h 440837"/>
                  <a:gd name="connsiteX5" fmla="*/ 2058750 w 3066086"/>
                  <a:gd name="connsiteY5" fmla="*/ 282990 h 440837"/>
                  <a:gd name="connsiteX6" fmla="*/ 2465577 w 3066086"/>
                  <a:gd name="connsiteY6" fmla="*/ 267438 h 440837"/>
                  <a:gd name="connsiteX7" fmla="*/ 2772842 w 3066086"/>
                  <a:gd name="connsiteY7" fmla="*/ 140122 h 440837"/>
                  <a:gd name="connsiteX8" fmla="*/ 3066086 w 3066086"/>
                  <a:gd name="connsiteY8" fmla="*/ 146104 h 440837"/>
                  <a:gd name="connsiteX0" fmla="*/ 0 w 3066086"/>
                  <a:gd name="connsiteY0" fmla="*/ 0 h 440837"/>
                  <a:gd name="connsiteX1" fmla="*/ 715136 w 3066086"/>
                  <a:gd name="connsiteY1" fmla="*/ 279313 h 440837"/>
                  <a:gd name="connsiteX2" fmla="*/ 1095834 w 3066086"/>
                  <a:gd name="connsiteY2" fmla="*/ 437443 h 440837"/>
                  <a:gd name="connsiteX3" fmla="*/ 1480063 w 3066086"/>
                  <a:gd name="connsiteY3" fmla="*/ 374892 h 440837"/>
                  <a:gd name="connsiteX4" fmla="*/ 1701610 w 3066086"/>
                  <a:gd name="connsiteY4" fmla="*/ 226872 h 440837"/>
                  <a:gd name="connsiteX5" fmla="*/ 2058750 w 3066086"/>
                  <a:gd name="connsiteY5" fmla="*/ 282990 h 440837"/>
                  <a:gd name="connsiteX6" fmla="*/ 2465577 w 3066086"/>
                  <a:gd name="connsiteY6" fmla="*/ 267438 h 440837"/>
                  <a:gd name="connsiteX7" fmla="*/ 2782350 w 3066086"/>
                  <a:gd name="connsiteY7" fmla="*/ 99974 h 440837"/>
                  <a:gd name="connsiteX8" fmla="*/ 3066086 w 3066086"/>
                  <a:gd name="connsiteY8" fmla="*/ 146104 h 440837"/>
                  <a:gd name="connsiteX0" fmla="*/ 0 w 3009038"/>
                  <a:gd name="connsiteY0" fmla="*/ 0 h 440837"/>
                  <a:gd name="connsiteX1" fmla="*/ 715136 w 3009038"/>
                  <a:gd name="connsiteY1" fmla="*/ 279313 h 440837"/>
                  <a:gd name="connsiteX2" fmla="*/ 1095834 w 3009038"/>
                  <a:gd name="connsiteY2" fmla="*/ 437443 h 440837"/>
                  <a:gd name="connsiteX3" fmla="*/ 1480063 w 3009038"/>
                  <a:gd name="connsiteY3" fmla="*/ 374892 h 440837"/>
                  <a:gd name="connsiteX4" fmla="*/ 1701610 w 3009038"/>
                  <a:gd name="connsiteY4" fmla="*/ 226872 h 440837"/>
                  <a:gd name="connsiteX5" fmla="*/ 2058750 w 3009038"/>
                  <a:gd name="connsiteY5" fmla="*/ 282990 h 440837"/>
                  <a:gd name="connsiteX6" fmla="*/ 2465577 w 3009038"/>
                  <a:gd name="connsiteY6" fmla="*/ 267438 h 440837"/>
                  <a:gd name="connsiteX7" fmla="*/ 2782350 w 3009038"/>
                  <a:gd name="connsiteY7" fmla="*/ 99974 h 440837"/>
                  <a:gd name="connsiteX8" fmla="*/ 3009038 w 3009038"/>
                  <a:gd name="connsiteY8" fmla="*/ 119337 h 440837"/>
                  <a:gd name="connsiteX0" fmla="*/ 0 w 3009038"/>
                  <a:gd name="connsiteY0" fmla="*/ 0 h 440502"/>
                  <a:gd name="connsiteX1" fmla="*/ 715136 w 3009038"/>
                  <a:gd name="connsiteY1" fmla="*/ 279313 h 440502"/>
                  <a:gd name="connsiteX2" fmla="*/ 1095834 w 3009038"/>
                  <a:gd name="connsiteY2" fmla="*/ 437443 h 440502"/>
                  <a:gd name="connsiteX3" fmla="*/ 1480063 w 3009038"/>
                  <a:gd name="connsiteY3" fmla="*/ 374892 h 440502"/>
                  <a:gd name="connsiteX4" fmla="*/ 1720626 w 3009038"/>
                  <a:gd name="connsiteY4" fmla="*/ 267021 h 440502"/>
                  <a:gd name="connsiteX5" fmla="*/ 2058750 w 3009038"/>
                  <a:gd name="connsiteY5" fmla="*/ 282990 h 440502"/>
                  <a:gd name="connsiteX6" fmla="*/ 2465577 w 3009038"/>
                  <a:gd name="connsiteY6" fmla="*/ 267438 h 440502"/>
                  <a:gd name="connsiteX7" fmla="*/ 2782350 w 3009038"/>
                  <a:gd name="connsiteY7" fmla="*/ 99974 h 440502"/>
                  <a:gd name="connsiteX8" fmla="*/ 3009038 w 3009038"/>
                  <a:gd name="connsiteY8" fmla="*/ 119337 h 440502"/>
                  <a:gd name="connsiteX0" fmla="*/ 0 w 3009038"/>
                  <a:gd name="connsiteY0" fmla="*/ 0 h 440502"/>
                  <a:gd name="connsiteX1" fmla="*/ 715136 w 3009038"/>
                  <a:gd name="connsiteY1" fmla="*/ 279313 h 440502"/>
                  <a:gd name="connsiteX2" fmla="*/ 1095834 w 3009038"/>
                  <a:gd name="connsiteY2" fmla="*/ 437443 h 440502"/>
                  <a:gd name="connsiteX3" fmla="*/ 1480063 w 3009038"/>
                  <a:gd name="connsiteY3" fmla="*/ 374892 h 440502"/>
                  <a:gd name="connsiteX4" fmla="*/ 1720626 w 3009038"/>
                  <a:gd name="connsiteY4" fmla="*/ 267021 h 440502"/>
                  <a:gd name="connsiteX5" fmla="*/ 2058750 w 3009038"/>
                  <a:gd name="connsiteY5" fmla="*/ 282990 h 440502"/>
                  <a:gd name="connsiteX6" fmla="*/ 2465577 w 3009038"/>
                  <a:gd name="connsiteY6" fmla="*/ 267438 h 440502"/>
                  <a:gd name="connsiteX7" fmla="*/ 2725301 w 3009038"/>
                  <a:gd name="connsiteY7" fmla="*/ 126739 h 440502"/>
                  <a:gd name="connsiteX8" fmla="*/ 3009038 w 3009038"/>
                  <a:gd name="connsiteY8" fmla="*/ 119337 h 440502"/>
                  <a:gd name="connsiteX0" fmla="*/ 0 w 3009038"/>
                  <a:gd name="connsiteY0" fmla="*/ 0 h 384132"/>
                  <a:gd name="connsiteX1" fmla="*/ 715136 w 3009038"/>
                  <a:gd name="connsiteY1" fmla="*/ 222943 h 384132"/>
                  <a:gd name="connsiteX2" fmla="*/ 1095834 w 3009038"/>
                  <a:gd name="connsiteY2" fmla="*/ 381073 h 384132"/>
                  <a:gd name="connsiteX3" fmla="*/ 1480063 w 3009038"/>
                  <a:gd name="connsiteY3" fmla="*/ 318522 h 384132"/>
                  <a:gd name="connsiteX4" fmla="*/ 1720626 w 3009038"/>
                  <a:gd name="connsiteY4" fmla="*/ 210651 h 384132"/>
                  <a:gd name="connsiteX5" fmla="*/ 2058750 w 3009038"/>
                  <a:gd name="connsiteY5" fmla="*/ 226620 h 384132"/>
                  <a:gd name="connsiteX6" fmla="*/ 2465577 w 3009038"/>
                  <a:gd name="connsiteY6" fmla="*/ 211068 h 384132"/>
                  <a:gd name="connsiteX7" fmla="*/ 2725301 w 3009038"/>
                  <a:gd name="connsiteY7" fmla="*/ 70369 h 384132"/>
                  <a:gd name="connsiteX8" fmla="*/ 3009038 w 3009038"/>
                  <a:gd name="connsiteY8" fmla="*/ 62967 h 384132"/>
                  <a:gd name="connsiteX0" fmla="*/ 0 w 3009038"/>
                  <a:gd name="connsiteY0" fmla="*/ 0 h 402315"/>
                  <a:gd name="connsiteX1" fmla="*/ 715136 w 3009038"/>
                  <a:gd name="connsiteY1" fmla="*/ 222943 h 402315"/>
                  <a:gd name="connsiteX2" fmla="*/ 1162585 w 3009038"/>
                  <a:gd name="connsiteY2" fmla="*/ 399864 h 402315"/>
                  <a:gd name="connsiteX3" fmla="*/ 1480063 w 3009038"/>
                  <a:gd name="connsiteY3" fmla="*/ 318522 h 402315"/>
                  <a:gd name="connsiteX4" fmla="*/ 1720626 w 3009038"/>
                  <a:gd name="connsiteY4" fmla="*/ 210651 h 402315"/>
                  <a:gd name="connsiteX5" fmla="*/ 2058750 w 3009038"/>
                  <a:gd name="connsiteY5" fmla="*/ 226620 h 402315"/>
                  <a:gd name="connsiteX6" fmla="*/ 2465577 w 3009038"/>
                  <a:gd name="connsiteY6" fmla="*/ 211068 h 402315"/>
                  <a:gd name="connsiteX7" fmla="*/ 2725301 w 3009038"/>
                  <a:gd name="connsiteY7" fmla="*/ 70369 h 402315"/>
                  <a:gd name="connsiteX8" fmla="*/ 3009038 w 3009038"/>
                  <a:gd name="connsiteY8" fmla="*/ 62967 h 402315"/>
                  <a:gd name="connsiteX0" fmla="*/ 0 w 3009038"/>
                  <a:gd name="connsiteY0" fmla="*/ 0 h 402101"/>
                  <a:gd name="connsiteX1" fmla="*/ 715136 w 3009038"/>
                  <a:gd name="connsiteY1" fmla="*/ 222943 h 402101"/>
                  <a:gd name="connsiteX2" fmla="*/ 1162585 w 3009038"/>
                  <a:gd name="connsiteY2" fmla="*/ 399864 h 402101"/>
                  <a:gd name="connsiteX3" fmla="*/ 1480063 w 3009038"/>
                  <a:gd name="connsiteY3" fmla="*/ 318522 h 402101"/>
                  <a:gd name="connsiteX4" fmla="*/ 1737269 w 3009038"/>
                  <a:gd name="connsiteY4" fmla="*/ 257506 h 402101"/>
                  <a:gd name="connsiteX5" fmla="*/ 2058750 w 3009038"/>
                  <a:gd name="connsiteY5" fmla="*/ 226620 h 402101"/>
                  <a:gd name="connsiteX6" fmla="*/ 2465577 w 3009038"/>
                  <a:gd name="connsiteY6" fmla="*/ 211068 h 402101"/>
                  <a:gd name="connsiteX7" fmla="*/ 2725301 w 3009038"/>
                  <a:gd name="connsiteY7" fmla="*/ 70369 h 402101"/>
                  <a:gd name="connsiteX8" fmla="*/ 3009038 w 3009038"/>
                  <a:gd name="connsiteY8" fmla="*/ 62967 h 402101"/>
                  <a:gd name="connsiteX0" fmla="*/ 0 w 3009038"/>
                  <a:gd name="connsiteY0" fmla="*/ 0 h 405723"/>
                  <a:gd name="connsiteX1" fmla="*/ 715136 w 3009038"/>
                  <a:gd name="connsiteY1" fmla="*/ 222943 h 405723"/>
                  <a:gd name="connsiteX2" fmla="*/ 1162585 w 3009038"/>
                  <a:gd name="connsiteY2" fmla="*/ 399864 h 405723"/>
                  <a:gd name="connsiteX3" fmla="*/ 1480063 w 3009038"/>
                  <a:gd name="connsiteY3" fmla="*/ 353663 h 405723"/>
                  <a:gd name="connsiteX4" fmla="*/ 1737269 w 3009038"/>
                  <a:gd name="connsiteY4" fmla="*/ 257506 h 405723"/>
                  <a:gd name="connsiteX5" fmla="*/ 2058750 w 3009038"/>
                  <a:gd name="connsiteY5" fmla="*/ 226620 h 405723"/>
                  <a:gd name="connsiteX6" fmla="*/ 2465577 w 3009038"/>
                  <a:gd name="connsiteY6" fmla="*/ 211068 h 405723"/>
                  <a:gd name="connsiteX7" fmla="*/ 2725301 w 3009038"/>
                  <a:gd name="connsiteY7" fmla="*/ 70369 h 405723"/>
                  <a:gd name="connsiteX8" fmla="*/ 3009038 w 3009038"/>
                  <a:gd name="connsiteY8" fmla="*/ 62967 h 405723"/>
                  <a:gd name="connsiteX0" fmla="*/ 0 w 3009038"/>
                  <a:gd name="connsiteY0" fmla="*/ 0 h 409655"/>
                  <a:gd name="connsiteX1" fmla="*/ 593356 w 3009038"/>
                  <a:gd name="connsiteY1" fmla="*/ 161996 h 409655"/>
                  <a:gd name="connsiteX2" fmla="*/ 1162585 w 3009038"/>
                  <a:gd name="connsiteY2" fmla="*/ 399864 h 409655"/>
                  <a:gd name="connsiteX3" fmla="*/ 1480063 w 3009038"/>
                  <a:gd name="connsiteY3" fmla="*/ 353663 h 409655"/>
                  <a:gd name="connsiteX4" fmla="*/ 1737269 w 3009038"/>
                  <a:gd name="connsiteY4" fmla="*/ 257506 h 409655"/>
                  <a:gd name="connsiteX5" fmla="*/ 2058750 w 3009038"/>
                  <a:gd name="connsiteY5" fmla="*/ 226620 h 409655"/>
                  <a:gd name="connsiteX6" fmla="*/ 2465577 w 3009038"/>
                  <a:gd name="connsiteY6" fmla="*/ 211068 h 409655"/>
                  <a:gd name="connsiteX7" fmla="*/ 2725301 w 3009038"/>
                  <a:gd name="connsiteY7" fmla="*/ 70369 h 409655"/>
                  <a:gd name="connsiteX8" fmla="*/ 3009038 w 3009038"/>
                  <a:gd name="connsiteY8" fmla="*/ 62967 h 409655"/>
                  <a:gd name="connsiteX0" fmla="*/ 0 w 3009038"/>
                  <a:gd name="connsiteY0" fmla="*/ 183341 h 616628"/>
                  <a:gd name="connsiteX1" fmla="*/ 549072 w 3009038"/>
                  <a:gd name="connsiteY1" fmla="*/ 10130 h 616628"/>
                  <a:gd name="connsiteX2" fmla="*/ 1162585 w 3009038"/>
                  <a:gd name="connsiteY2" fmla="*/ 583205 h 616628"/>
                  <a:gd name="connsiteX3" fmla="*/ 1480063 w 3009038"/>
                  <a:gd name="connsiteY3" fmla="*/ 537004 h 616628"/>
                  <a:gd name="connsiteX4" fmla="*/ 1737269 w 3009038"/>
                  <a:gd name="connsiteY4" fmla="*/ 440847 h 616628"/>
                  <a:gd name="connsiteX5" fmla="*/ 2058750 w 3009038"/>
                  <a:gd name="connsiteY5" fmla="*/ 409961 h 616628"/>
                  <a:gd name="connsiteX6" fmla="*/ 2465577 w 3009038"/>
                  <a:gd name="connsiteY6" fmla="*/ 394409 h 616628"/>
                  <a:gd name="connsiteX7" fmla="*/ 2725301 w 3009038"/>
                  <a:gd name="connsiteY7" fmla="*/ 253710 h 616628"/>
                  <a:gd name="connsiteX8" fmla="*/ 3009038 w 3009038"/>
                  <a:gd name="connsiteY8" fmla="*/ 246308 h 616628"/>
                  <a:gd name="connsiteX0" fmla="*/ 0 w 3009038"/>
                  <a:gd name="connsiteY0" fmla="*/ 251271 h 684558"/>
                  <a:gd name="connsiteX1" fmla="*/ 549072 w 3009038"/>
                  <a:gd name="connsiteY1" fmla="*/ 78060 h 684558"/>
                  <a:gd name="connsiteX2" fmla="*/ 1162585 w 3009038"/>
                  <a:gd name="connsiteY2" fmla="*/ 651135 h 684558"/>
                  <a:gd name="connsiteX3" fmla="*/ 1480063 w 3009038"/>
                  <a:gd name="connsiteY3" fmla="*/ 604934 h 684558"/>
                  <a:gd name="connsiteX4" fmla="*/ 1737269 w 3009038"/>
                  <a:gd name="connsiteY4" fmla="*/ 508777 h 684558"/>
                  <a:gd name="connsiteX5" fmla="*/ 2058750 w 3009038"/>
                  <a:gd name="connsiteY5" fmla="*/ 477891 h 684558"/>
                  <a:gd name="connsiteX6" fmla="*/ 2465577 w 3009038"/>
                  <a:gd name="connsiteY6" fmla="*/ 462339 h 684558"/>
                  <a:gd name="connsiteX7" fmla="*/ 2725301 w 3009038"/>
                  <a:gd name="connsiteY7" fmla="*/ 321640 h 684558"/>
                  <a:gd name="connsiteX8" fmla="*/ 3009038 w 3009038"/>
                  <a:gd name="connsiteY8" fmla="*/ 314238 h 684558"/>
                  <a:gd name="connsiteX0" fmla="*/ 0 w 3009038"/>
                  <a:gd name="connsiteY0" fmla="*/ 221057 h 654344"/>
                  <a:gd name="connsiteX1" fmla="*/ 549072 w 3009038"/>
                  <a:gd name="connsiteY1" fmla="*/ 47846 h 654344"/>
                  <a:gd name="connsiteX2" fmla="*/ 1162585 w 3009038"/>
                  <a:gd name="connsiteY2" fmla="*/ 620921 h 654344"/>
                  <a:gd name="connsiteX3" fmla="*/ 1480063 w 3009038"/>
                  <a:gd name="connsiteY3" fmla="*/ 574720 h 654344"/>
                  <a:gd name="connsiteX4" fmla="*/ 1737269 w 3009038"/>
                  <a:gd name="connsiteY4" fmla="*/ 478563 h 654344"/>
                  <a:gd name="connsiteX5" fmla="*/ 2058750 w 3009038"/>
                  <a:gd name="connsiteY5" fmla="*/ 447677 h 654344"/>
                  <a:gd name="connsiteX6" fmla="*/ 2465577 w 3009038"/>
                  <a:gd name="connsiteY6" fmla="*/ 432125 h 654344"/>
                  <a:gd name="connsiteX7" fmla="*/ 2725301 w 3009038"/>
                  <a:gd name="connsiteY7" fmla="*/ 291426 h 654344"/>
                  <a:gd name="connsiteX8" fmla="*/ 3009038 w 3009038"/>
                  <a:gd name="connsiteY8" fmla="*/ 284024 h 654344"/>
                  <a:gd name="connsiteX0" fmla="*/ 0 w 3009038"/>
                  <a:gd name="connsiteY0" fmla="*/ 0 h 411703"/>
                  <a:gd name="connsiteX1" fmla="*/ 438362 w 3009038"/>
                  <a:gd name="connsiteY1" fmla="*/ 131522 h 411703"/>
                  <a:gd name="connsiteX2" fmla="*/ 1162585 w 3009038"/>
                  <a:gd name="connsiteY2" fmla="*/ 399864 h 411703"/>
                  <a:gd name="connsiteX3" fmla="*/ 1480063 w 3009038"/>
                  <a:gd name="connsiteY3" fmla="*/ 353663 h 411703"/>
                  <a:gd name="connsiteX4" fmla="*/ 1737269 w 3009038"/>
                  <a:gd name="connsiteY4" fmla="*/ 257506 h 411703"/>
                  <a:gd name="connsiteX5" fmla="*/ 2058750 w 3009038"/>
                  <a:gd name="connsiteY5" fmla="*/ 226620 h 411703"/>
                  <a:gd name="connsiteX6" fmla="*/ 2465577 w 3009038"/>
                  <a:gd name="connsiteY6" fmla="*/ 211068 h 411703"/>
                  <a:gd name="connsiteX7" fmla="*/ 2725301 w 3009038"/>
                  <a:gd name="connsiteY7" fmla="*/ 70369 h 411703"/>
                  <a:gd name="connsiteX8" fmla="*/ 3009038 w 3009038"/>
                  <a:gd name="connsiteY8" fmla="*/ 62967 h 411703"/>
                  <a:gd name="connsiteX0" fmla="*/ 0 w 3009038"/>
                  <a:gd name="connsiteY0" fmla="*/ 0 h 411703"/>
                  <a:gd name="connsiteX1" fmla="*/ 438362 w 3009038"/>
                  <a:gd name="connsiteY1" fmla="*/ 131522 h 411703"/>
                  <a:gd name="connsiteX2" fmla="*/ 1162585 w 3009038"/>
                  <a:gd name="connsiteY2" fmla="*/ 399864 h 411703"/>
                  <a:gd name="connsiteX3" fmla="*/ 1480063 w 3009038"/>
                  <a:gd name="connsiteY3" fmla="*/ 353663 h 411703"/>
                  <a:gd name="connsiteX4" fmla="*/ 1737269 w 3009038"/>
                  <a:gd name="connsiteY4" fmla="*/ 257506 h 411703"/>
                  <a:gd name="connsiteX5" fmla="*/ 2058750 w 3009038"/>
                  <a:gd name="connsiteY5" fmla="*/ 226620 h 411703"/>
                  <a:gd name="connsiteX6" fmla="*/ 2465577 w 3009038"/>
                  <a:gd name="connsiteY6" fmla="*/ 211068 h 411703"/>
                  <a:gd name="connsiteX7" fmla="*/ 2725301 w 3009038"/>
                  <a:gd name="connsiteY7" fmla="*/ 70369 h 411703"/>
                  <a:gd name="connsiteX8" fmla="*/ 3009038 w 3009038"/>
                  <a:gd name="connsiteY8" fmla="*/ 62967 h 411703"/>
                  <a:gd name="connsiteX0" fmla="*/ 0 w 3009038"/>
                  <a:gd name="connsiteY0" fmla="*/ 0 h 404715"/>
                  <a:gd name="connsiteX1" fmla="*/ 438362 w 3009038"/>
                  <a:gd name="connsiteY1" fmla="*/ 131522 h 404715"/>
                  <a:gd name="connsiteX2" fmla="*/ 753838 w 3009038"/>
                  <a:gd name="connsiteY2" fmla="*/ 239440 h 404715"/>
                  <a:gd name="connsiteX3" fmla="*/ 1162585 w 3009038"/>
                  <a:gd name="connsiteY3" fmla="*/ 399864 h 404715"/>
                  <a:gd name="connsiteX4" fmla="*/ 1480063 w 3009038"/>
                  <a:gd name="connsiteY4" fmla="*/ 353663 h 404715"/>
                  <a:gd name="connsiteX5" fmla="*/ 1737269 w 3009038"/>
                  <a:gd name="connsiteY5" fmla="*/ 257506 h 404715"/>
                  <a:gd name="connsiteX6" fmla="*/ 2058750 w 3009038"/>
                  <a:gd name="connsiteY6" fmla="*/ 226620 h 404715"/>
                  <a:gd name="connsiteX7" fmla="*/ 2465577 w 3009038"/>
                  <a:gd name="connsiteY7" fmla="*/ 211068 h 404715"/>
                  <a:gd name="connsiteX8" fmla="*/ 2725301 w 3009038"/>
                  <a:gd name="connsiteY8" fmla="*/ 70369 h 404715"/>
                  <a:gd name="connsiteX9" fmla="*/ 3009038 w 3009038"/>
                  <a:gd name="connsiteY9" fmla="*/ 62967 h 404715"/>
                  <a:gd name="connsiteX0" fmla="*/ 0 w 3009038"/>
                  <a:gd name="connsiteY0" fmla="*/ 221523 h 658031"/>
                  <a:gd name="connsiteX1" fmla="*/ 438362 w 3009038"/>
                  <a:gd name="connsiteY1" fmla="*/ 353045 h 658031"/>
                  <a:gd name="connsiteX2" fmla="*/ 587775 w 3009038"/>
                  <a:gd name="connsiteY2" fmla="*/ 3863 h 658031"/>
                  <a:gd name="connsiteX3" fmla="*/ 1162585 w 3009038"/>
                  <a:gd name="connsiteY3" fmla="*/ 621387 h 658031"/>
                  <a:gd name="connsiteX4" fmla="*/ 1480063 w 3009038"/>
                  <a:gd name="connsiteY4" fmla="*/ 575186 h 658031"/>
                  <a:gd name="connsiteX5" fmla="*/ 1737269 w 3009038"/>
                  <a:gd name="connsiteY5" fmla="*/ 479029 h 658031"/>
                  <a:gd name="connsiteX6" fmla="*/ 2058750 w 3009038"/>
                  <a:gd name="connsiteY6" fmla="*/ 448143 h 658031"/>
                  <a:gd name="connsiteX7" fmla="*/ 2465577 w 3009038"/>
                  <a:gd name="connsiteY7" fmla="*/ 432591 h 658031"/>
                  <a:gd name="connsiteX8" fmla="*/ 2725301 w 3009038"/>
                  <a:gd name="connsiteY8" fmla="*/ 291892 h 658031"/>
                  <a:gd name="connsiteX9" fmla="*/ 3009038 w 3009038"/>
                  <a:gd name="connsiteY9" fmla="*/ 284490 h 658031"/>
                  <a:gd name="connsiteX0" fmla="*/ 0 w 3009038"/>
                  <a:gd name="connsiteY0" fmla="*/ 221523 h 587748"/>
                  <a:gd name="connsiteX1" fmla="*/ 438362 w 3009038"/>
                  <a:gd name="connsiteY1" fmla="*/ 353045 h 587748"/>
                  <a:gd name="connsiteX2" fmla="*/ 587775 w 3009038"/>
                  <a:gd name="connsiteY2" fmla="*/ 3863 h 587748"/>
                  <a:gd name="connsiteX3" fmla="*/ 952237 w 3009038"/>
                  <a:gd name="connsiteY3" fmla="*/ 164287 h 587748"/>
                  <a:gd name="connsiteX4" fmla="*/ 1480063 w 3009038"/>
                  <a:gd name="connsiteY4" fmla="*/ 575186 h 587748"/>
                  <a:gd name="connsiteX5" fmla="*/ 1737269 w 3009038"/>
                  <a:gd name="connsiteY5" fmla="*/ 479029 h 587748"/>
                  <a:gd name="connsiteX6" fmla="*/ 2058750 w 3009038"/>
                  <a:gd name="connsiteY6" fmla="*/ 448143 h 587748"/>
                  <a:gd name="connsiteX7" fmla="*/ 2465577 w 3009038"/>
                  <a:gd name="connsiteY7" fmla="*/ 432591 h 587748"/>
                  <a:gd name="connsiteX8" fmla="*/ 2725301 w 3009038"/>
                  <a:gd name="connsiteY8" fmla="*/ 291892 h 587748"/>
                  <a:gd name="connsiteX9" fmla="*/ 3009038 w 3009038"/>
                  <a:gd name="connsiteY9" fmla="*/ 284490 h 587748"/>
                  <a:gd name="connsiteX0" fmla="*/ 0 w 3009038"/>
                  <a:gd name="connsiteY0" fmla="*/ 443407 h 744639"/>
                  <a:gd name="connsiteX1" fmla="*/ 438362 w 3009038"/>
                  <a:gd name="connsiteY1" fmla="*/ 574929 h 744639"/>
                  <a:gd name="connsiteX2" fmla="*/ 587775 w 3009038"/>
                  <a:gd name="connsiteY2" fmla="*/ 225747 h 744639"/>
                  <a:gd name="connsiteX3" fmla="*/ 952237 w 3009038"/>
                  <a:gd name="connsiteY3" fmla="*/ 386171 h 744639"/>
                  <a:gd name="connsiteX4" fmla="*/ 1380424 w 3009038"/>
                  <a:gd name="connsiteY4" fmla="*/ 4766 h 744639"/>
                  <a:gd name="connsiteX5" fmla="*/ 1737269 w 3009038"/>
                  <a:gd name="connsiteY5" fmla="*/ 700913 h 744639"/>
                  <a:gd name="connsiteX6" fmla="*/ 2058750 w 3009038"/>
                  <a:gd name="connsiteY6" fmla="*/ 670027 h 744639"/>
                  <a:gd name="connsiteX7" fmla="*/ 2465577 w 3009038"/>
                  <a:gd name="connsiteY7" fmla="*/ 654475 h 744639"/>
                  <a:gd name="connsiteX8" fmla="*/ 2725301 w 3009038"/>
                  <a:gd name="connsiteY8" fmla="*/ 513776 h 744639"/>
                  <a:gd name="connsiteX9" fmla="*/ 3009038 w 3009038"/>
                  <a:gd name="connsiteY9" fmla="*/ 506374 h 744639"/>
                  <a:gd name="connsiteX0" fmla="*/ 0 w 3009038"/>
                  <a:gd name="connsiteY0" fmla="*/ 508330 h 775791"/>
                  <a:gd name="connsiteX1" fmla="*/ 438362 w 3009038"/>
                  <a:gd name="connsiteY1" fmla="*/ 639852 h 775791"/>
                  <a:gd name="connsiteX2" fmla="*/ 587775 w 3009038"/>
                  <a:gd name="connsiteY2" fmla="*/ 290670 h 775791"/>
                  <a:gd name="connsiteX3" fmla="*/ 952237 w 3009038"/>
                  <a:gd name="connsiteY3" fmla="*/ 451094 h 775791"/>
                  <a:gd name="connsiteX4" fmla="*/ 1380424 w 3009038"/>
                  <a:gd name="connsiteY4" fmla="*/ 69689 h 775791"/>
                  <a:gd name="connsiteX5" fmla="*/ 1847979 w 3009038"/>
                  <a:gd name="connsiteY5" fmla="*/ 64952 h 775791"/>
                  <a:gd name="connsiteX6" fmla="*/ 2058750 w 3009038"/>
                  <a:gd name="connsiteY6" fmla="*/ 734950 h 775791"/>
                  <a:gd name="connsiteX7" fmla="*/ 2465577 w 3009038"/>
                  <a:gd name="connsiteY7" fmla="*/ 719398 h 775791"/>
                  <a:gd name="connsiteX8" fmla="*/ 2725301 w 3009038"/>
                  <a:gd name="connsiteY8" fmla="*/ 578699 h 775791"/>
                  <a:gd name="connsiteX9" fmla="*/ 3009038 w 3009038"/>
                  <a:gd name="connsiteY9" fmla="*/ 571297 h 775791"/>
                  <a:gd name="connsiteX0" fmla="*/ 0 w 3009038"/>
                  <a:gd name="connsiteY0" fmla="*/ 473722 h 684791"/>
                  <a:gd name="connsiteX1" fmla="*/ 438362 w 3009038"/>
                  <a:gd name="connsiteY1" fmla="*/ 605244 h 684791"/>
                  <a:gd name="connsiteX2" fmla="*/ 587775 w 3009038"/>
                  <a:gd name="connsiteY2" fmla="*/ 256062 h 684791"/>
                  <a:gd name="connsiteX3" fmla="*/ 952237 w 3009038"/>
                  <a:gd name="connsiteY3" fmla="*/ 416486 h 684791"/>
                  <a:gd name="connsiteX4" fmla="*/ 1380424 w 3009038"/>
                  <a:gd name="connsiteY4" fmla="*/ 35081 h 684791"/>
                  <a:gd name="connsiteX5" fmla="*/ 1847979 w 3009038"/>
                  <a:gd name="connsiteY5" fmla="*/ 30344 h 684791"/>
                  <a:gd name="connsiteX6" fmla="*/ 2280169 w 3009038"/>
                  <a:gd name="connsiteY6" fmla="*/ 151825 h 684791"/>
                  <a:gd name="connsiteX7" fmla="*/ 2465577 w 3009038"/>
                  <a:gd name="connsiteY7" fmla="*/ 684790 h 684791"/>
                  <a:gd name="connsiteX8" fmla="*/ 2725301 w 3009038"/>
                  <a:gd name="connsiteY8" fmla="*/ 544091 h 684791"/>
                  <a:gd name="connsiteX9" fmla="*/ 3009038 w 3009038"/>
                  <a:gd name="connsiteY9" fmla="*/ 536689 h 684791"/>
                  <a:gd name="connsiteX0" fmla="*/ 0 w 3009038"/>
                  <a:gd name="connsiteY0" fmla="*/ 473722 h 611892"/>
                  <a:gd name="connsiteX1" fmla="*/ 438362 w 3009038"/>
                  <a:gd name="connsiteY1" fmla="*/ 605244 h 611892"/>
                  <a:gd name="connsiteX2" fmla="*/ 587775 w 3009038"/>
                  <a:gd name="connsiteY2" fmla="*/ 256062 h 611892"/>
                  <a:gd name="connsiteX3" fmla="*/ 952237 w 3009038"/>
                  <a:gd name="connsiteY3" fmla="*/ 416486 h 611892"/>
                  <a:gd name="connsiteX4" fmla="*/ 1380424 w 3009038"/>
                  <a:gd name="connsiteY4" fmla="*/ 35081 h 611892"/>
                  <a:gd name="connsiteX5" fmla="*/ 1847979 w 3009038"/>
                  <a:gd name="connsiteY5" fmla="*/ 30344 h 611892"/>
                  <a:gd name="connsiteX6" fmla="*/ 2280169 w 3009038"/>
                  <a:gd name="connsiteY6" fmla="*/ 151825 h 611892"/>
                  <a:gd name="connsiteX7" fmla="*/ 2598428 w 3009038"/>
                  <a:gd name="connsiteY7" fmla="*/ 197219 h 611892"/>
                  <a:gd name="connsiteX8" fmla="*/ 2725301 w 3009038"/>
                  <a:gd name="connsiteY8" fmla="*/ 544091 h 611892"/>
                  <a:gd name="connsiteX9" fmla="*/ 3009038 w 3009038"/>
                  <a:gd name="connsiteY9" fmla="*/ 536689 h 611892"/>
                  <a:gd name="connsiteX0" fmla="*/ 0 w 3009038"/>
                  <a:gd name="connsiteY0" fmla="*/ 539980 h 678150"/>
                  <a:gd name="connsiteX1" fmla="*/ 438362 w 3009038"/>
                  <a:gd name="connsiteY1" fmla="*/ 671502 h 678150"/>
                  <a:gd name="connsiteX2" fmla="*/ 587775 w 3009038"/>
                  <a:gd name="connsiteY2" fmla="*/ 322320 h 678150"/>
                  <a:gd name="connsiteX3" fmla="*/ 952237 w 3009038"/>
                  <a:gd name="connsiteY3" fmla="*/ 482744 h 678150"/>
                  <a:gd name="connsiteX4" fmla="*/ 1380424 w 3009038"/>
                  <a:gd name="connsiteY4" fmla="*/ 101339 h 678150"/>
                  <a:gd name="connsiteX5" fmla="*/ 1803695 w 3009038"/>
                  <a:gd name="connsiteY5" fmla="*/ 5183 h 678150"/>
                  <a:gd name="connsiteX6" fmla="*/ 2280169 w 3009038"/>
                  <a:gd name="connsiteY6" fmla="*/ 218083 h 678150"/>
                  <a:gd name="connsiteX7" fmla="*/ 2598428 w 3009038"/>
                  <a:gd name="connsiteY7" fmla="*/ 263477 h 678150"/>
                  <a:gd name="connsiteX8" fmla="*/ 2725301 w 3009038"/>
                  <a:gd name="connsiteY8" fmla="*/ 610349 h 678150"/>
                  <a:gd name="connsiteX9" fmla="*/ 3009038 w 3009038"/>
                  <a:gd name="connsiteY9" fmla="*/ 602947 h 678150"/>
                  <a:gd name="connsiteX0" fmla="*/ 0 w 3009038"/>
                  <a:gd name="connsiteY0" fmla="*/ 534808 h 672978"/>
                  <a:gd name="connsiteX1" fmla="*/ 438362 w 3009038"/>
                  <a:gd name="connsiteY1" fmla="*/ 666330 h 672978"/>
                  <a:gd name="connsiteX2" fmla="*/ 587775 w 3009038"/>
                  <a:gd name="connsiteY2" fmla="*/ 317148 h 672978"/>
                  <a:gd name="connsiteX3" fmla="*/ 952237 w 3009038"/>
                  <a:gd name="connsiteY3" fmla="*/ 477572 h 672978"/>
                  <a:gd name="connsiteX4" fmla="*/ 1380424 w 3009038"/>
                  <a:gd name="connsiteY4" fmla="*/ 96167 h 672978"/>
                  <a:gd name="connsiteX5" fmla="*/ 1803695 w 3009038"/>
                  <a:gd name="connsiteY5" fmla="*/ 11 h 672978"/>
                  <a:gd name="connsiteX6" fmla="*/ 2224815 w 3009038"/>
                  <a:gd name="connsiteY6" fmla="*/ 91018 h 672978"/>
                  <a:gd name="connsiteX7" fmla="*/ 2598428 w 3009038"/>
                  <a:gd name="connsiteY7" fmla="*/ 258305 h 672978"/>
                  <a:gd name="connsiteX8" fmla="*/ 2725301 w 3009038"/>
                  <a:gd name="connsiteY8" fmla="*/ 605177 h 672978"/>
                  <a:gd name="connsiteX9" fmla="*/ 3009038 w 3009038"/>
                  <a:gd name="connsiteY9" fmla="*/ 597775 h 672978"/>
                  <a:gd name="connsiteX0" fmla="*/ 0 w 3009038"/>
                  <a:gd name="connsiteY0" fmla="*/ 534808 h 672978"/>
                  <a:gd name="connsiteX1" fmla="*/ 438362 w 3009038"/>
                  <a:gd name="connsiteY1" fmla="*/ 666330 h 672978"/>
                  <a:gd name="connsiteX2" fmla="*/ 587775 w 3009038"/>
                  <a:gd name="connsiteY2" fmla="*/ 317148 h 672978"/>
                  <a:gd name="connsiteX3" fmla="*/ 952237 w 3009038"/>
                  <a:gd name="connsiteY3" fmla="*/ 477572 h 672978"/>
                  <a:gd name="connsiteX4" fmla="*/ 1380424 w 3009038"/>
                  <a:gd name="connsiteY4" fmla="*/ 96167 h 672978"/>
                  <a:gd name="connsiteX5" fmla="*/ 1803695 w 3009038"/>
                  <a:gd name="connsiteY5" fmla="*/ 11 h 672978"/>
                  <a:gd name="connsiteX6" fmla="*/ 2224815 w 3009038"/>
                  <a:gd name="connsiteY6" fmla="*/ 91018 h 672978"/>
                  <a:gd name="connsiteX7" fmla="*/ 2598428 w 3009038"/>
                  <a:gd name="connsiteY7" fmla="*/ 258305 h 672978"/>
                  <a:gd name="connsiteX8" fmla="*/ 2813869 w 3009038"/>
                  <a:gd name="connsiteY8" fmla="*/ 117605 h 672978"/>
                  <a:gd name="connsiteX9" fmla="*/ 3009038 w 3009038"/>
                  <a:gd name="connsiteY9" fmla="*/ 597775 h 672978"/>
                  <a:gd name="connsiteX0" fmla="*/ 0 w 3053322"/>
                  <a:gd name="connsiteY0" fmla="*/ 534808 h 672978"/>
                  <a:gd name="connsiteX1" fmla="*/ 438362 w 3053322"/>
                  <a:gd name="connsiteY1" fmla="*/ 666330 h 672978"/>
                  <a:gd name="connsiteX2" fmla="*/ 587775 w 3053322"/>
                  <a:gd name="connsiteY2" fmla="*/ 317148 h 672978"/>
                  <a:gd name="connsiteX3" fmla="*/ 952237 w 3053322"/>
                  <a:gd name="connsiteY3" fmla="*/ 477572 h 672978"/>
                  <a:gd name="connsiteX4" fmla="*/ 1380424 w 3053322"/>
                  <a:gd name="connsiteY4" fmla="*/ 96167 h 672978"/>
                  <a:gd name="connsiteX5" fmla="*/ 1803695 w 3053322"/>
                  <a:gd name="connsiteY5" fmla="*/ 11 h 672978"/>
                  <a:gd name="connsiteX6" fmla="*/ 2224815 w 3053322"/>
                  <a:gd name="connsiteY6" fmla="*/ 91018 h 672978"/>
                  <a:gd name="connsiteX7" fmla="*/ 2598428 w 3053322"/>
                  <a:gd name="connsiteY7" fmla="*/ 258305 h 672978"/>
                  <a:gd name="connsiteX8" fmla="*/ 2813869 w 3053322"/>
                  <a:gd name="connsiteY8" fmla="*/ 117605 h 672978"/>
                  <a:gd name="connsiteX9" fmla="*/ 3053322 w 3053322"/>
                  <a:gd name="connsiteY9" fmla="*/ 171151 h 672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53322" h="672978">
                    <a:moveTo>
                      <a:pt x="0" y="534808"/>
                    </a:moveTo>
                    <a:cubicBezTo>
                      <a:pt x="189324" y="580713"/>
                      <a:pt x="340400" y="702607"/>
                      <a:pt x="438362" y="666330"/>
                    </a:cubicBezTo>
                    <a:cubicBezTo>
                      <a:pt x="536324" y="630053"/>
                      <a:pt x="467071" y="272424"/>
                      <a:pt x="587775" y="317148"/>
                    </a:cubicBezTo>
                    <a:cubicBezTo>
                      <a:pt x="708479" y="361872"/>
                      <a:pt x="820129" y="514402"/>
                      <a:pt x="952237" y="477572"/>
                    </a:cubicBezTo>
                    <a:cubicBezTo>
                      <a:pt x="1084345" y="440742"/>
                      <a:pt x="1238514" y="175761"/>
                      <a:pt x="1380424" y="96167"/>
                    </a:cubicBezTo>
                    <a:cubicBezTo>
                      <a:pt x="1522334" y="16573"/>
                      <a:pt x="1662963" y="869"/>
                      <a:pt x="1803695" y="11"/>
                    </a:cubicBezTo>
                    <a:cubicBezTo>
                      <a:pt x="1944427" y="-847"/>
                      <a:pt x="2092360" y="47969"/>
                      <a:pt x="2224815" y="91018"/>
                    </a:cubicBezTo>
                    <a:cubicBezTo>
                      <a:pt x="2357270" y="134067"/>
                      <a:pt x="2502752" y="236556"/>
                      <a:pt x="2598428" y="258305"/>
                    </a:cubicBezTo>
                    <a:cubicBezTo>
                      <a:pt x="2701596" y="241071"/>
                      <a:pt x="2724171" y="151961"/>
                      <a:pt x="2813869" y="117605"/>
                    </a:cubicBezTo>
                    <a:cubicBezTo>
                      <a:pt x="2903567" y="83249"/>
                      <a:pt x="2997475" y="189890"/>
                      <a:pt x="3053322" y="171151"/>
                    </a:cubicBezTo>
                  </a:path>
                </a:pathLst>
              </a:custGeom>
              <a:ln w="19050">
                <a:solidFill>
                  <a:srgbClr val="FFFF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52" name="矩形 51"/>
            <p:cNvSpPr>
              <a:spLocks noChangeArrowheads="1"/>
            </p:cNvSpPr>
            <p:nvPr/>
          </p:nvSpPr>
          <p:spPr bwMode="auto">
            <a:xfrm>
              <a:off x="827584" y="4365104"/>
              <a:ext cx="396044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altLang="zh-CN" dirty="0" smtClean="0">
                  <a:latin typeface="Arial Narrow"/>
                  <a:ea typeface="黑体" pitchFamily="2" charset="-122"/>
                  <a:cs typeface="Arial Narrow"/>
                </a:rPr>
                <a:t>W                                                            E</a:t>
              </a:r>
              <a:endParaRPr kumimoji="0" lang="en-US" altLang="zh-CN" dirty="0">
                <a:latin typeface="Arial Narrow"/>
                <a:ea typeface="黑体" pitchFamily="2" charset="-122"/>
                <a:cs typeface="Arial Narrow"/>
              </a:endParaRPr>
            </a:p>
          </p:txBody>
        </p:sp>
      </p:grpSp>
      <p:sp>
        <p:nvSpPr>
          <p:cNvPr id="53" name="矩形 52"/>
          <p:cNvSpPr/>
          <p:nvPr/>
        </p:nvSpPr>
        <p:spPr>
          <a:xfrm>
            <a:off x="179512" y="260648"/>
            <a:ext cx="878497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0" dirty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垂向不均匀</a:t>
            </a:r>
            <a:r>
              <a:rPr lang="zh-CN" altLang="en-US" sz="32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性</a:t>
            </a:r>
            <a:r>
              <a:rPr lang="en-US" altLang="zh-CN" sz="320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:</a:t>
            </a:r>
            <a:r>
              <a:rPr lang="en-US" altLang="zh-CN" sz="32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 </a:t>
            </a:r>
            <a:r>
              <a:rPr lang="zh-CN" altLang="en-US" sz="32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普遍存在于克拉通岩石圈地幔</a:t>
            </a:r>
            <a:endParaRPr lang="en-US" altLang="zh-CN" sz="3200" b="0" dirty="0" smtClean="0">
              <a:solidFill>
                <a:srgbClr val="FFFF7D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4572000" y="1484784"/>
            <a:ext cx="4320480" cy="1507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0" dirty="0" smtClean="0">
                <a:solidFill>
                  <a:srgbClr val="FFFFFF"/>
                </a:solidFill>
                <a:latin typeface="Arial Narrow"/>
                <a:ea typeface="黑体"/>
                <a:cs typeface="Arial Narrow"/>
              </a:rPr>
              <a:t>普遍观测到</a:t>
            </a:r>
            <a:r>
              <a:rPr lang="en-US" altLang="zh-CN" sz="2800" b="0" dirty="0" smtClean="0">
                <a:solidFill>
                  <a:srgbClr val="FFFF7D"/>
                </a:solidFill>
                <a:latin typeface="Arial Narrow"/>
                <a:ea typeface="黑体"/>
                <a:cs typeface="Arial Narrow"/>
              </a:rPr>
              <a:t>~100 km</a:t>
            </a:r>
          </a:p>
          <a:p>
            <a:pPr>
              <a:lnSpc>
                <a:spcPct val="110000"/>
              </a:lnSpc>
            </a:pPr>
            <a:r>
              <a:rPr lang="zh-CN" altLang="en-US" sz="2800" b="0" dirty="0" smtClean="0">
                <a:solidFill>
                  <a:srgbClr val="FFFFFF"/>
                </a:solidFill>
                <a:latin typeface="Arial Narrow"/>
                <a:ea typeface="黑体"/>
                <a:cs typeface="Arial Narrow"/>
              </a:rPr>
              <a:t>深度波速下降间断面</a:t>
            </a:r>
            <a:endParaRPr lang="en-US" altLang="zh-CN" sz="2800" b="0" dirty="0" smtClean="0">
              <a:solidFill>
                <a:srgbClr val="FFFFFF"/>
              </a:solidFill>
              <a:latin typeface="Arial Narrow"/>
              <a:ea typeface="黑体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en-US" altLang="zh-CN" sz="2800" b="0" dirty="0">
                <a:solidFill>
                  <a:srgbClr val="FFFFFF"/>
                </a:solidFill>
                <a:latin typeface="Arial Narrow"/>
                <a:ea typeface="黑体"/>
                <a:cs typeface="Arial Narrow"/>
              </a:rPr>
              <a:t>(</a:t>
            </a:r>
            <a:r>
              <a:rPr lang="zh-CN" altLang="en-US" sz="2800" b="0" dirty="0" smtClean="0">
                <a:solidFill>
                  <a:srgbClr val="FFFFFF"/>
                </a:solidFill>
                <a:latin typeface="Arial Narrow"/>
                <a:ea typeface="黑体"/>
                <a:cs typeface="Arial Narrow"/>
              </a:rPr>
              <a:t>及相对低速层</a:t>
            </a:r>
            <a:r>
              <a:rPr lang="en-US" altLang="zh-CN" sz="2800" b="0" dirty="0" smtClean="0">
                <a:solidFill>
                  <a:srgbClr val="FFFFFF"/>
                </a:solidFill>
                <a:latin typeface="Arial Narrow"/>
                <a:ea typeface="黑体"/>
                <a:cs typeface="Arial Narrow"/>
              </a:rPr>
              <a:t>)</a:t>
            </a:r>
            <a:endParaRPr lang="en-US" altLang="zh-CN" sz="2800" b="0" dirty="0" smtClean="0">
              <a:solidFill>
                <a:srgbClr val="FFFFFF"/>
              </a:solidFill>
              <a:latin typeface="Arial Rounded MT Bold"/>
              <a:ea typeface="黑体"/>
              <a:cs typeface="Arial Rounded MT Bold"/>
            </a:endParaRPr>
          </a:p>
        </p:txBody>
      </p:sp>
      <p:sp>
        <p:nvSpPr>
          <p:cNvPr id="4" name="下箭头 3"/>
          <p:cNvSpPr/>
          <p:nvPr/>
        </p:nvSpPr>
        <p:spPr bwMode="auto">
          <a:xfrm>
            <a:off x="6394776" y="980728"/>
            <a:ext cx="648072" cy="504056"/>
          </a:xfrm>
          <a:prstGeom prst="downArrow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5862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16632"/>
            <a:ext cx="8306562" cy="1433322"/>
          </a:xfrm>
          <a:prstGeom prst="rect">
            <a:avLst/>
          </a:prstGeom>
        </p:spPr>
      </p:pic>
      <p:grpSp>
        <p:nvGrpSpPr>
          <p:cNvPr id="20" name="组 19"/>
          <p:cNvGrpSpPr>
            <a:grpSpLocks noChangeAspect="1"/>
          </p:cNvGrpSpPr>
          <p:nvPr/>
        </p:nvGrpSpPr>
        <p:grpSpPr>
          <a:xfrm>
            <a:off x="3846507" y="1556792"/>
            <a:ext cx="5230525" cy="3492388"/>
            <a:chOff x="3662162" y="1628800"/>
            <a:chExt cx="5392294" cy="3600400"/>
          </a:xfrm>
        </p:grpSpPr>
        <p:grpSp>
          <p:nvGrpSpPr>
            <p:cNvPr id="7" name="组 6"/>
            <p:cNvGrpSpPr>
              <a:grpSpLocks noChangeAspect="1"/>
            </p:cNvGrpSpPr>
            <p:nvPr/>
          </p:nvGrpSpPr>
          <p:grpSpPr>
            <a:xfrm>
              <a:off x="3662162" y="1628800"/>
              <a:ext cx="5392294" cy="3600400"/>
              <a:chOff x="4278208" y="548680"/>
              <a:chExt cx="4758288" cy="3145309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8208" y="548680"/>
                <a:ext cx="4758288" cy="31453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7829674" y="2958496"/>
                <a:ext cx="1037347" cy="332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dirty="0" smtClean="0">
                    <a:solidFill>
                      <a:srgbClr val="AB0202"/>
                    </a:solidFill>
                    <a:latin typeface="Arial Narrow"/>
                    <a:cs typeface="Arial Narrow"/>
                    <a:sym typeface="Symbol"/>
                  </a:rPr>
                  <a:t> 130 km</a:t>
                </a:r>
                <a:endParaRPr lang="zh-CN" altLang="en-US" dirty="0">
                  <a:solidFill>
                    <a:srgbClr val="AB0202"/>
                  </a:solidFill>
                  <a:latin typeface="Arial Narrow"/>
                  <a:cs typeface="Arial Narrow"/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3707904" y="1628800"/>
              <a:ext cx="1224136" cy="412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zh-CN" sz="2000" dirty="0">
                  <a:solidFill>
                    <a:srgbClr val="AB0202"/>
                  </a:solidFill>
                  <a:latin typeface="Arial Narrow"/>
                  <a:cs typeface="Arial Narrow"/>
                </a:rPr>
                <a:t>P</a:t>
              </a:r>
              <a:r>
                <a:rPr kumimoji="1" lang="en-US" altLang="zh-CN" sz="2000" dirty="0" smtClean="0">
                  <a:solidFill>
                    <a:srgbClr val="AB0202"/>
                  </a:solidFill>
                  <a:latin typeface="Arial Narrow"/>
                  <a:cs typeface="Arial Narrow"/>
                </a:rPr>
                <a:t>-RFs</a:t>
              </a:r>
              <a:endParaRPr kumimoji="1" lang="zh-CN" altLang="en-US" sz="2000" dirty="0">
                <a:solidFill>
                  <a:srgbClr val="AB0202"/>
                </a:solidFill>
                <a:latin typeface="Arial Narrow"/>
                <a:cs typeface="Arial Narrow"/>
              </a:endParaRP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68" y="2749044"/>
            <a:ext cx="4104456" cy="400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圆角矩形标注 17"/>
          <p:cNvSpPr/>
          <p:nvPr/>
        </p:nvSpPr>
        <p:spPr>
          <a:xfrm>
            <a:off x="395536" y="1916832"/>
            <a:ext cx="2232248" cy="693371"/>
          </a:xfrm>
          <a:prstGeom prst="wedgeRoundRectCallout">
            <a:avLst>
              <a:gd name="adj1" fmla="val 36804"/>
              <a:gd name="adj2" fmla="val 85830"/>
              <a:gd name="adj3" fmla="val 16667"/>
            </a:avLst>
          </a:prstGeom>
          <a:solidFill>
            <a:schemeClr val="bg1"/>
          </a:solidFill>
          <a:ln w="19050"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36000" rIns="0" bIns="36000" anchor="ctr">
            <a:spAutoFit/>
          </a:bodyPr>
          <a:lstStyle/>
          <a:p>
            <a:r>
              <a:rPr lang="zh-CN" altLang="en-US" b="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对应于面波成像获</a:t>
            </a:r>
            <a:endParaRPr lang="en-US" altLang="zh-CN" b="0" dirty="0" smtClean="0">
              <a:solidFill>
                <a:schemeClr val="tx1"/>
              </a:solidFill>
              <a:latin typeface="黑体" pitchFamily="2" charset="-122"/>
              <a:ea typeface="黑体" pitchFamily="2" charset="-122"/>
            </a:endParaRPr>
          </a:p>
          <a:p>
            <a:r>
              <a:rPr lang="zh-CN" altLang="en-US" b="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得的波速降低深度</a:t>
            </a:r>
            <a:endParaRPr lang="zh-CN" altLang="en-US" b="0" dirty="0">
              <a:solidFill>
                <a:schemeClr val="tx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148064" y="5688268"/>
            <a:ext cx="3096344" cy="907941"/>
          </a:xfrm>
          <a:prstGeom prst="rect">
            <a:avLst/>
          </a:prstGeom>
          <a:noFill/>
          <a:ln w="12700">
            <a:noFill/>
          </a:ln>
        </p:spPr>
        <p:txBody>
          <a:bodyPr wrap="square" anchor="ctr" anchorCtr="0">
            <a:spAutoFit/>
          </a:bodyPr>
          <a:lstStyle/>
          <a:p>
            <a:pPr algn="l"/>
            <a:r>
              <a:rPr lang="zh-CN" altLang="en-US" sz="2400" b="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克拉通</a:t>
            </a:r>
            <a:r>
              <a:rPr lang="en-US" altLang="zh-CN" sz="2400" b="0" dirty="0" smtClean="0">
                <a:solidFill>
                  <a:srgbClr val="FFFFFF"/>
                </a:solidFill>
                <a:latin typeface="华文新魏"/>
                <a:ea typeface="华文新魏"/>
                <a:cs typeface="华文新魏"/>
              </a:rPr>
              <a:t>:</a:t>
            </a:r>
            <a:r>
              <a:rPr lang="en-US" altLang="zh-CN" sz="2400" b="0" dirty="0" smtClean="0">
                <a:solidFill>
                  <a:srgbClr val="FFFF7D"/>
                </a:solidFill>
                <a:latin typeface="华文新魏"/>
                <a:ea typeface="华文新魏"/>
                <a:cs typeface="华文新魏"/>
              </a:rPr>
              <a:t>  </a:t>
            </a:r>
            <a:r>
              <a:rPr lang="en-US" altLang="zh-CN" sz="2400" b="0" dirty="0" smtClean="0">
                <a:solidFill>
                  <a:srgbClr val="FFFF7D"/>
                </a:solidFill>
                <a:latin typeface="Arial Rounded MT Bold"/>
                <a:ea typeface="华文新魏"/>
                <a:cs typeface="Arial Rounded MT Bold"/>
              </a:rPr>
              <a:t>MLD/ILD</a:t>
            </a:r>
          </a:p>
          <a:p>
            <a:pPr algn="l">
              <a:spcBef>
                <a:spcPts val="600"/>
              </a:spcBef>
            </a:pPr>
            <a:r>
              <a:rPr lang="zh-CN" altLang="en-US" sz="2400" b="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活动带</a:t>
            </a:r>
            <a:r>
              <a:rPr lang="en-US" altLang="zh-CN" sz="2400" b="0" dirty="0" smtClean="0">
                <a:solidFill>
                  <a:srgbClr val="FFFFFF"/>
                </a:solidFill>
                <a:latin typeface="Arial Rounded MT Bold"/>
                <a:ea typeface="华文新魏"/>
                <a:cs typeface="Arial Rounded MT Bold"/>
              </a:rPr>
              <a:t>:  </a:t>
            </a:r>
            <a:r>
              <a:rPr lang="en-US" altLang="zh-CN" sz="2400" b="0" dirty="0" smtClean="0">
                <a:solidFill>
                  <a:srgbClr val="FFFF7D"/>
                </a:solidFill>
                <a:latin typeface="Arial Rounded MT Bold"/>
                <a:ea typeface="华文新魏"/>
                <a:cs typeface="Arial Rounded MT Bold"/>
              </a:rPr>
              <a:t>LAB</a:t>
            </a:r>
          </a:p>
        </p:txBody>
      </p:sp>
      <p:sp>
        <p:nvSpPr>
          <p:cNvPr id="22" name="矩形 21"/>
          <p:cNvSpPr/>
          <p:nvPr/>
        </p:nvSpPr>
        <p:spPr>
          <a:xfrm>
            <a:off x="3779912" y="5124518"/>
            <a:ext cx="5616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0" dirty="0" smtClean="0">
                <a:solidFill>
                  <a:srgbClr val="FFFF7D"/>
                </a:solidFill>
                <a:latin typeface="Arial Narrow"/>
                <a:ea typeface="黑体"/>
                <a:cs typeface="Arial Narrow"/>
              </a:rPr>
              <a:t>~100 km</a:t>
            </a:r>
            <a:r>
              <a:rPr lang="zh-CN" altLang="en-US" sz="2800" b="0" dirty="0" smtClean="0">
                <a:solidFill>
                  <a:srgbClr val="FFFFFF"/>
                </a:solidFill>
                <a:latin typeface="Arial Narrow"/>
                <a:ea typeface="黑体"/>
                <a:cs typeface="Arial Narrow"/>
              </a:rPr>
              <a:t>深度波速下降间断面</a:t>
            </a:r>
            <a:endParaRPr lang="en-US" altLang="zh-CN" sz="2800" b="0" dirty="0" smtClean="0">
              <a:solidFill>
                <a:srgbClr val="FFFFFF"/>
              </a:solidFill>
              <a:latin typeface="Arial Rounded MT Bold"/>
              <a:ea typeface="黑体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5753342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 23"/>
          <p:cNvGrpSpPr/>
          <p:nvPr/>
        </p:nvGrpSpPr>
        <p:grpSpPr>
          <a:xfrm>
            <a:off x="98440" y="94570"/>
            <a:ext cx="4329918" cy="6665170"/>
            <a:chOff x="98440" y="94570"/>
            <a:chExt cx="4329918" cy="6665170"/>
          </a:xfrm>
        </p:grpSpPr>
        <p:grpSp>
          <p:nvGrpSpPr>
            <p:cNvPr id="26" name="组 25"/>
            <p:cNvGrpSpPr/>
            <p:nvPr/>
          </p:nvGrpSpPr>
          <p:grpSpPr>
            <a:xfrm>
              <a:off x="98440" y="94570"/>
              <a:ext cx="4329918" cy="6665170"/>
              <a:chOff x="98440" y="153068"/>
              <a:chExt cx="4329918" cy="6665170"/>
            </a:xfrm>
          </p:grpSpPr>
          <p:grpSp>
            <p:nvGrpSpPr>
              <p:cNvPr id="30" name="组 29"/>
              <p:cNvGrpSpPr/>
              <p:nvPr/>
            </p:nvGrpSpPr>
            <p:grpSpPr>
              <a:xfrm>
                <a:off x="98440" y="153068"/>
                <a:ext cx="4292841" cy="6665170"/>
                <a:chOff x="273928" y="252148"/>
                <a:chExt cx="4292841" cy="6665170"/>
              </a:xfrm>
            </p:grpSpPr>
            <p:pic>
              <p:nvPicPr>
                <p:cNvPr id="35" name="图片 34" descr="Plotimage_ispNCC-Saz95-98_cmb_f065_061715.eps"/>
                <p:cNvPicPr>
                  <a:picLocks noChangeAspect="1"/>
                </p:cNvPicPr>
                <p:nvPr/>
              </p:nvPicPr>
              <p:blipFill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-3049" t="-65035" r="-13583" b="-5546"/>
                <a:stretch/>
              </p:blipFill>
              <p:spPr>
                <a:xfrm>
                  <a:off x="283580" y="252148"/>
                  <a:ext cx="4283189" cy="6632924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  <p:sp>
              <p:nvSpPr>
                <p:cNvPr id="36" name="TextBox 10"/>
                <p:cNvSpPr txBox="1">
                  <a:spLocks noChangeArrowheads="1"/>
                </p:cNvSpPr>
                <p:nvPr/>
              </p:nvSpPr>
              <p:spPr bwMode="auto">
                <a:xfrm flipH="1">
                  <a:off x="273928" y="6609541"/>
                  <a:ext cx="2592288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b="0" dirty="0" smtClean="0">
                      <a:solidFill>
                        <a:srgbClr val="000000"/>
                      </a:solidFill>
                    </a:rPr>
                    <a:t>Chen et al., Geology, 2014</a:t>
                  </a:r>
                  <a:endParaRPr lang="en-US" altLang="zh-CN" sz="1400" b="0" dirty="0">
                    <a:solidFill>
                      <a:srgbClr val="000000"/>
                    </a:solidFill>
                  </a:endParaRPr>
                </a:p>
              </p:txBody>
            </p:sp>
          </p:grpSp>
          <p:cxnSp>
            <p:nvCxnSpPr>
              <p:cNvPr id="31" name="直线箭头连接符 30"/>
              <p:cNvCxnSpPr/>
              <p:nvPr/>
            </p:nvCxnSpPr>
            <p:spPr bwMode="auto">
              <a:xfrm flipH="1">
                <a:off x="3604050" y="4234598"/>
                <a:ext cx="288000" cy="0"/>
              </a:xfrm>
              <a:prstGeom prst="straightConnector1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32" name="Rectangle 75"/>
              <p:cNvSpPr>
                <a:spLocks noChangeArrowheads="1"/>
              </p:cNvSpPr>
              <p:nvPr/>
            </p:nvSpPr>
            <p:spPr bwMode="auto">
              <a:xfrm>
                <a:off x="3766026" y="4077072"/>
                <a:ext cx="648446" cy="28186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 lIns="36000" tIns="18000" rIns="36000" bIns="18000">
                <a:spAutoFit/>
              </a:bodyPr>
              <a:lstStyle/>
              <a:p>
                <a:r>
                  <a:rPr lang="en-US" altLang="zh-CN" sz="1600" dirty="0" smtClean="0">
                    <a:solidFill>
                      <a:srgbClr val="000000"/>
                    </a:solidFill>
                    <a:latin typeface="Arial Narrow"/>
                    <a:ea typeface="黑体" pitchFamily="2" charset="-122"/>
                    <a:cs typeface="Arial Narrow"/>
                  </a:rPr>
                  <a:t>MLD</a:t>
                </a:r>
                <a:endParaRPr lang="zh-CN" altLang="en-US" sz="1600" dirty="0">
                  <a:solidFill>
                    <a:srgbClr val="000000"/>
                  </a:solidFill>
                  <a:latin typeface="Arial Narrow"/>
                  <a:ea typeface="黑体" pitchFamily="2" charset="-122"/>
                  <a:cs typeface="Arial Narrow"/>
                </a:endParaRPr>
              </a:p>
            </p:txBody>
          </p:sp>
          <p:cxnSp>
            <p:nvCxnSpPr>
              <p:cNvPr id="33" name="直线箭头连接符 32"/>
              <p:cNvCxnSpPr/>
              <p:nvPr/>
            </p:nvCxnSpPr>
            <p:spPr bwMode="auto">
              <a:xfrm flipH="1">
                <a:off x="3608904" y="5752935"/>
                <a:ext cx="288000" cy="0"/>
              </a:xfrm>
              <a:prstGeom prst="straightConnector1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34" name="Rectangle 75"/>
              <p:cNvSpPr>
                <a:spLocks noChangeArrowheads="1"/>
              </p:cNvSpPr>
              <p:nvPr/>
            </p:nvSpPr>
            <p:spPr bwMode="auto">
              <a:xfrm>
                <a:off x="3779912" y="5595409"/>
                <a:ext cx="648446" cy="28186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 lIns="36000" tIns="18000" rIns="36000" bIns="18000">
                <a:spAutoFit/>
              </a:bodyPr>
              <a:lstStyle/>
              <a:p>
                <a:r>
                  <a:rPr lang="en-US" altLang="zh-CN" sz="1600" dirty="0" smtClean="0">
                    <a:solidFill>
                      <a:srgbClr val="000000"/>
                    </a:solidFill>
                    <a:latin typeface="Arial Narrow"/>
                    <a:ea typeface="黑体" pitchFamily="2" charset="-122"/>
                    <a:cs typeface="Arial Narrow"/>
                  </a:rPr>
                  <a:t>LAB</a:t>
                </a:r>
                <a:endParaRPr lang="zh-CN" altLang="en-US" sz="1600" dirty="0">
                  <a:solidFill>
                    <a:srgbClr val="000000"/>
                  </a:solidFill>
                  <a:latin typeface="Arial Narrow"/>
                  <a:ea typeface="黑体" pitchFamily="2" charset="-122"/>
                  <a:cs typeface="Arial Narrow"/>
                </a:endParaRPr>
              </a:p>
            </p:txBody>
          </p:sp>
        </p:grpSp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9512" y="175130"/>
              <a:ext cx="4151318" cy="2448272"/>
            </a:xfrm>
            <a:prstGeom prst="rect">
              <a:avLst/>
            </a:prstGeom>
            <a:noFill/>
            <a:ln w="12700" cmpd="sng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28" name="矩形 27"/>
            <p:cNvSpPr/>
            <p:nvPr/>
          </p:nvSpPr>
          <p:spPr bwMode="auto">
            <a:xfrm rot="420000">
              <a:off x="1479529" y="1325234"/>
              <a:ext cx="468000" cy="576000"/>
            </a:xfrm>
            <a:prstGeom prst="rect">
              <a:avLst/>
            </a:prstGeom>
            <a:solidFill>
              <a:srgbClr val="EE5331">
                <a:alpha val="60000"/>
              </a:srgb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zh-CN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/>
                <a:ea typeface="宋体" pitchFamily="2" charset="-122"/>
                <a:cs typeface="Arial Narrow"/>
              </a:endParaRPr>
            </a:p>
          </p:txBody>
        </p:sp>
        <p:sp>
          <p:nvSpPr>
            <p:cNvPr id="29" name="Rectangle 33"/>
            <p:cNvSpPr>
              <a:spLocks noChangeArrowheads="1"/>
            </p:cNvSpPr>
            <p:nvPr/>
          </p:nvSpPr>
          <p:spPr bwMode="auto">
            <a:xfrm>
              <a:off x="3554146" y="2402920"/>
              <a:ext cx="815342" cy="313350"/>
            </a:xfrm>
            <a:prstGeom prst="rect">
              <a:avLst/>
            </a:prstGeom>
            <a:solidFill>
              <a:srgbClr val="4D4D4D"/>
            </a:solidFill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square" lIns="0" tIns="18000" rIns="0" bIns="18000">
              <a:spAutoFit/>
            </a:bodyPr>
            <a:lstStyle/>
            <a:p>
              <a:pPr algn="ctr" eaLnBrk="1" hangingPunct="1"/>
              <a:r>
                <a:rPr kumimoji="1" lang="en-US" altLang="zh-CN" dirty="0" smtClean="0">
                  <a:solidFill>
                    <a:schemeClr val="bg1"/>
                  </a:solidFill>
                  <a:latin typeface="Arial Narrow"/>
                  <a:ea typeface="黑体" pitchFamily="2" charset="-122"/>
                  <a:cs typeface="Arial Narrow"/>
                </a:rPr>
                <a:t>NCC</a:t>
              </a:r>
              <a:endParaRPr kumimoji="1" lang="zh-CN" altLang="en-US" dirty="0">
                <a:solidFill>
                  <a:schemeClr val="bg1"/>
                </a:solidFill>
                <a:latin typeface="Arial Narrow"/>
                <a:ea typeface="黑体" pitchFamily="2" charset="-122"/>
                <a:cs typeface="Arial Narrow"/>
              </a:endParaRPr>
            </a:p>
          </p:txBody>
        </p:sp>
      </p:grpSp>
      <p:grpSp>
        <p:nvGrpSpPr>
          <p:cNvPr id="7" name="组 6"/>
          <p:cNvGrpSpPr/>
          <p:nvPr/>
        </p:nvGrpSpPr>
        <p:grpSpPr>
          <a:xfrm>
            <a:off x="4468138" y="94570"/>
            <a:ext cx="4568358" cy="6616194"/>
            <a:chOff x="4355976" y="94570"/>
            <a:chExt cx="4568358" cy="661619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8152"/>
            <a:stretch/>
          </p:blipFill>
          <p:spPr>
            <a:xfrm>
              <a:off x="4355976" y="94570"/>
              <a:ext cx="4546726" cy="6616194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0366" y="116632"/>
              <a:ext cx="3920373" cy="2857123"/>
            </a:xfrm>
            <a:prstGeom prst="rect">
              <a:avLst/>
            </a:prstGeom>
          </p:spPr>
        </p:pic>
        <p:sp>
          <p:nvSpPr>
            <p:cNvPr id="4" name="TextBox 10"/>
            <p:cNvSpPr txBox="1">
              <a:spLocks noChangeArrowheads="1"/>
            </p:cNvSpPr>
            <p:nvPr/>
          </p:nvSpPr>
          <p:spPr bwMode="auto">
            <a:xfrm flipH="1">
              <a:off x="7412166" y="2780928"/>
              <a:ext cx="151216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1400" b="0" dirty="0" err="1" smtClean="0">
                  <a:solidFill>
                    <a:srgbClr val="000000"/>
                  </a:solidFill>
                </a:rPr>
                <a:t>Karato</a:t>
              </a:r>
              <a:r>
                <a:rPr lang="en-US" altLang="zh-CN" sz="1400" b="0" dirty="0" smtClean="0">
                  <a:solidFill>
                    <a:srgbClr val="000000"/>
                  </a:solidFill>
                </a:rPr>
                <a:t> et al., Nat. Geo., 2015</a:t>
              </a:r>
              <a:endParaRPr lang="en-US" altLang="zh-CN" sz="1400" b="0" dirty="0">
                <a:solidFill>
                  <a:srgbClr val="000000"/>
                </a:solidFill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323528" y="2780928"/>
            <a:ext cx="7200800" cy="584776"/>
          </a:xfrm>
          <a:prstGeom prst="rect">
            <a:avLst/>
          </a:prstGeom>
          <a:solidFill>
            <a:srgbClr val="FFFFFF"/>
          </a:solidFill>
          <a:ln w="12700">
            <a:solidFill>
              <a:srgbClr val="9C0101"/>
            </a:solidFill>
          </a:ln>
        </p:spPr>
        <p:txBody>
          <a:bodyPr wrap="square" anchor="ctr" anchorCtr="0">
            <a:spAutoFit/>
          </a:bodyPr>
          <a:lstStyle/>
          <a:p>
            <a:r>
              <a:rPr lang="en-US" altLang="zh-CN" sz="3200" dirty="0" smtClean="0">
                <a:solidFill>
                  <a:srgbClr val="9C0101"/>
                </a:solidFill>
                <a:latin typeface="Arial Rounded MT Bold"/>
                <a:ea typeface="华文新魏"/>
                <a:cs typeface="Arial Rounded MT Bold"/>
              </a:rPr>
              <a:t>MLD is much stronger than LAB</a:t>
            </a:r>
            <a:endParaRPr lang="en-US" altLang="zh-CN" sz="3200" dirty="0" smtClean="0">
              <a:solidFill>
                <a:srgbClr val="9C0101"/>
              </a:solidFill>
              <a:latin typeface="Arial Narrow"/>
              <a:ea typeface="华文新魏"/>
              <a:cs typeface="Arial Narrow"/>
            </a:endParaRPr>
          </a:p>
        </p:txBody>
      </p:sp>
      <p:sp>
        <p:nvSpPr>
          <p:cNvPr id="23" name="Rectangle 33"/>
          <p:cNvSpPr>
            <a:spLocks noChangeArrowheads="1"/>
          </p:cNvSpPr>
          <p:nvPr/>
        </p:nvSpPr>
        <p:spPr bwMode="auto">
          <a:xfrm>
            <a:off x="8172400" y="2204864"/>
            <a:ext cx="922592" cy="590349"/>
          </a:xfrm>
          <a:prstGeom prst="rect">
            <a:avLst/>
          </a:prstGeom>
          <a:solidFill>
            <a:srgbClr val="4D4D4D"/>
          </a:solidFill>
          <a:ln w="12700" cap="sq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0" tIns="18000" rIns="0" bIns="18000">
            <a:spAutoFit/>
          </a:bodyPr>
          <a:lstStyle/>
          <a:p>
            <a:pPr algn="ctr" eaLnBrk="1" hangingPunct="1"/>
            <a:r>
              <a:rPr kumimoji="1" lang="en-US" altLang="zh-CN" dirty="0" smtClean="0">
                <a:solidFill>
                  <a:schemeClr val="bg1"/>
                </a:solidFill>
                <a:latin typeface="Arial Narrow"/>
                <a:ea typeface="黑体" pitchFamily="2" charset="-122"/>
                <a:cs typeface="Arial Narrow"/>
              </a:rPr>
              <a:t>North</a:t>
            </a:r>
          </a:p>
          <a:p>
            <a:pPr algn="ctr" eaLnBrk="1" hangingPunct="1"/>
            <a:r>
              <a:rPr kumimoji="1" lang="en-US" altLang="zh-CN" dirty="0" smtClean="0">
                <a:solidFill>
                  <a:schemeClr val="bg1"/>
                </a:solidFill>
                <a:latin typeface="Arial Narrow"/>
                <a:ea typeface="黑体" pitchFamily="2" charset="-122"/>
                <a:cs typeface="Arial Narrow"/>
              </a:rPr>
              <a:t>Amer.</a:t>
            </a:r>
            <a:endParaRPr kumimoji="1" lang="zh-CN" altLang="en-US" dirty="0">
              <a:solidFill>
                <a:schemeClr val="bg1"/>
              </a:solidFill>
              <a:latin typeface="Arial Narrow"/>
              <a:ea typeface="黑体" pitchFamily="2" charset="-122"/>
              <a:cs typeface="Arial Narrow"/>
            </a:endParaRPr>
          </a:p>
        </p:txBody>
      </p:sp>
      <p:sp>
        <p:nvSpPr>
          <p:cNvPr id="20" name="Rectangle 96"/>
          <p:cNvSpPr>
            <a:spLocks noChangeArrowheads="1"/>
          </p:cNvSpPr>
          <p:nvPr/>
        </p:nvSpPr>
        <p:spPr bwMode="auto">
          <a:xfrm>
            <a:off x="3865432" y="6408348"/>
            <a:ext cx="936104" cy="344128"/>
          </a:xfrm>
          <a:prstGeom prst="rect">
            <a:avLst/>
          </a:prstGeom>
          <a:solidFill>
            <a:srgbClr val="FFFFFF"/>
          </a:solidFill>
          <a:ln w="12700" cap="sq">
            <a:solidFill>
              <a:srgbClr val="9C0101"/>
            </a:solidFill>
            <a:miter lim="800000"/>
            <a:headEnd type="none" w="sm" len="sm"/>
            <a:tailEnd type="none" w="sm" len="sm"/>
          </a:ln>
        </p:spPr>
        <p:txBody>
          <a:bodyPr wrap="square" lIns="0" tIns="18000" rIns="0" bIns="18000">
            <a:spAutoFit/>
          </a:bodyPr>
          <a:lstStyle/>
          <a:p>
            <a:pPr algn="ctr"/>
            <a:r>
              <a:rPr kumimoji="1" lang="en-US" altLang="zh-CN" sz="2000" dirty="0" smtClean="0">
                <a:solidFill>
                  <a:srgbClr val="AB0202"/>
                </a:solidFill>
                <a:latin typeface="Arial Narrow"/>
                <a:ea typeface="黑体" pitchFamily="2" charset="-122"/>
                <a:cs typeface="Arial Narrow"/>
              </a:rPr>
              <a:t>S-RFs</a:t>
            </a:r>
            <a:endParaRPr kumimoji="1" lang="zh-CN" altLang="en-US" sz="2000" dirty="0">
              <a:solidFill>
                <a:srgbClr val="AB0202"/>
              </a:solidFill>
              <a:latin typeface="Arial Narrow"/>
              <a:ea typeface="黑体" pitchFamily="2" charset="-122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9742003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 6"/>
          <p:cNvGrpSpPr>
            <a:grpSpLocks noChangeAspect="1"/>
          </p:cNvGrpSpPr>
          <p:nvPr/>
        </p:nvGrpSpPr>
        <p:grpSpPr>
          <a:xfrm>
            <a:off x="138976" y="1108982"/>
            <a:ext cx="3974843" cy="4624274"/>
            <a:chOff x="5292080" y="2708920"/>
            <a:chExt cx="3456384" cy="402110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293" t="2212"/>
            <a:stretch/>
          </p:blipFill>
          <p:spPr>
            <a:xfrm>
              <a:off x="5292080" y="2708920"/>
              <a:ext cx="3456384" cy="4021108"/>
            </a:xfrm>
            <a:prstGeom prst="rect">
              <a:avLst/>
            </a:prstGeom>
          </p:spPr>
        </p:pic>
        <p:sp>
          <p:nvSpPr>
            <p:cNvPr id="6" name="矩形 5"/>
            <p:cNvSpPr>
              <a:spLocks noChangeArrowheads="1"/>
            </p:cNvSpPr>
            <p:nvPr/>
          </p:nvSpPr>
          <p:spPr bwMode="auto">
            <a:xfrm>
              <a:off x="7157880" y="2767418"/>
              <a:ext cx="969536" cy="347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kumimoji="0" lang="en-US" altLang="zh-CN" sz="2000" dirty="0" smtClean="0">
                  <a:latin typeface="Arial Narrow"/>
                  <a:ea typeface="黑体" pitchFamily="2" charset="-122"/>
                  <a:cs typeface="Arial Narrow"/>
                </a:rPr>
                <a:t>S-RFs</a:t>
              </a:r>
              <a:endParaRPr kumimoji="0" lang="en-US" altLang="zh-CN" sz="2000" dirty="0">
                <a:latin typeface="Arial Narrow"/>
                <a:ea typeface="黑体" pitchFamily="2" charset="-122"/>
                <a:cs typeface="Arial Narrow"/>
              </a:endParaRPr>
            </a:p>
          </p:txBody>
        </p:sp>
      </p:grpSp>
      <p:grpSp>
        <p:nvGrpSpPr>
          <p:cNvPr id="12" name="组 11"/>
          <p:cNvGrpSpPr>
            <a:grpSpLocks noChangeAspect="1"/>
          </p:cNvGrpSpPr>
          <p:nvPr/>
        </p:nvGrpSpPr>
        <p:grpSpPr>
          <a:xfrm>
            <a:off x="4167224" y="1829070"/>
            <a:ext cx="4869272" cy="3622521"/>
            <a:chOff x="683568" y="3429000"/>
            <a:chExt cx="4320480" cy="321430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568" y="3429000"/>
              <a:ext cx="4320480" cy="2917315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1160565" y="6291243"/>
              <a:ext cx="88628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b="0" dirty="0" err="1">
                  <a:solidFill>
                    <a:srgbClr val="FFFFFF"/>
                  </a:solidFill>
                  <a:latin typeface="Arial Narrow"/>
                  <a:cs typeface="Arial Narrow"/>
                </a:rPr>
                <a:t>Kaapvaal</a:t>
              </a:r>
              <a:endParaRPr lang="zh-CN" altLang="en-US" sz="1600" dirty="0">
                <a:solidFill>
                  <a:srgbClr val="FFFFFF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966200" y="6300294"/>
              <a:ext cx="82055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b="0" dirty="0">
                  <a:solidFill>
                    <a:srgbClr val="FFFFFF"/>
                  </a:solidFill>
                  <a:latin typeface="Arial Narrow"/>
                  <a:cs typeface="Arial Narrow"/>
                </a:rPr>
                <a:t>Superior</a:t>
              </a:r>
              <a:endParaRPr lang="zh-CN" altLang="en-US" sz="1600" dirty="0">
                <a:solidFill>
                  <a:srgbClr val="FFFFFF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2712453" y="6304751"/>
              <a:ext cx="68039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b="0" dirty="0" smtClean="0">
                  <a:solidFill>
                    <a:srgbClr val="FFFFFF"/>
                  </a:solidFill>
                  <a:latin typeface="Arial Narrow"/>
                  <a:cs typeface="Arial Narrow"/>
                </a:rPr>
                <a:t>N Aus.</a:t>
              </a:r>
              <a:endParaRPr lang="zh-CN" altLang="en-US" sz="1600" dirty="0">
                <a:solidFill>
                  <a:srgbClr val="FFFFFF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06360" y="6304751"/>
              <a:ext cx="60785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b="0" dirty="0" smtClean="0">
                  <a:solidFill>
                    <a:srgbClr val="FFFFFF"/>
                  </a:solidFill>
                  <a:latin typeface="Arial Narrow"/>
                  <a:cs typeface="Arial Narrow"/>
                </a:rPr>
                <a:t>Slave</a:t>
              </a:r>
              <a:endParaRPr lang="zh-CN" altLang="en-US" sz="1600" dirty="0">
                <a:solidFill>
                  <a:srgbClr val="FFFFFF"/>
                </a:solidFill>
                <a:latin typeface="Arial Narrow"/>
                <a:cs typeface="Arial Narrow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516216" y="6309320"/>
            <a:ext cx="24765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0" dirty="0" err="1" smtClean="0">
                <a:solidFill>
                  <a:schemeClr val="bg1"/>
                </a:solidFill>
              </a:rPr>
              <a:t>Selway</a:t>
            </a:r>
            <a:r>
              <a:rPr lang="en-US" altLang="zh-CN" sz="1400" b="0" dirty="0" smtClean="0">
                <a:solidFill>
                  <a:schemeClr val="bg1"/>
                </a:solidFill>
              </a:rPr>
              <a:t> et al., EPSL, 2015</a:t>
            </a:r>
            <a:endParaRPr lang="zh-CN" altLang="en-US" sz="1400" b="0" dirty="0">
              <a:solidFill>
                <a:schemeClr val="bg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55576" y="404664"/>
            <a:ext cx="6480720" cy="584776"/>
          </a:xfrm>
          <a:prstGeom prst="rect">
            <a:avLst/>
          </a:prstGeom>
          <a:noFill/>
          <a:ln w="12700">
            <a:noFill/>
          </a:ln>
        </p:spPr>
        <p:txBody>
          <a:bodyPr wrap="square" anchor="ctr" anchorCtr="0">
            <a:spAutoFit/>
          </a:bodyPr>
          <a:lstStyle/>
          <a:p>
            <a:pPr algn="l"/>
            <a:r>
              <a:rPr lang="en-US" altLang="zh-CN" sz="3200" dirty="0" smtClean="0">
                <a:solidFill>
                  <a:srgbClr val="FFFF7D"/>
                </a:solidFill>
                <a:latin typeface="Arial Rounded MT Bold"/>
                <a:ea typeface="华文新魏"/>
                <a:cs typeface="Arial Rounded MT Bold"/>
              </a:rPr>
              <a:t>MLD</a:t>
            </a:r>
            <a:r>
              <a:rPr lang="en-US" altLang="zh-CN" sz="3200" dirty="0" smtClean="0">
                <a:solidFill>
                  <a:srgbClr val="FFFF7D"/>
                </a:solidFill>
                <a:latin typeface="Arial Narrow"/>
                <a:ea typeface="华文新魏"/>
                <a:cs typeface="Arial Narrow"/>
              </a:rPr>
              <a:t>  </a:t>
            </a:r>
            <a:r>
              <a:rPr lang="zh-CN" altLang="en-US" sz="3200" b="0" dirty="0" smtClean="0">
                <a:solidFill>
                  <a:schemeClr val="bg1"/>
                </a:solidFill>
                <a:latin typeface="Arial"/>
                <a:ea typeface="黑体" pitchFamily="2" charset="-122"/>
                <a:cs typeface="Arial"/>
                <a:sym typeface="Wingdings 3"/>
              </a:rPr>
              <a:t></a:t>
            </a:r>
            <a:r>
              <a:rPr lang="en-US" altLang="zh-CN" sz="3200" dirty="0" smtClean="0">
                <a:solidFill>
                  <a:srgbClr val="FFFF7D"/>
                </a:solidFill>
                <a:latin typeface="Arial Narrow"/>
                <a:ea typeface="华文新魏"/>
                <a:cs typeface="Arial Narrow"/>
              </a:rPr>
              <a:t>  </a:t>
            </a:r>
            <a:r>
              <a:rPr lang="en-US" altLang="zh-CN" sz="3200" dirty="0" err="1" smtClean="0">
                <a:solidFill>
                  <a:srgbClr val="FFFF7D"/>
                </a:solidFill>
                <a:latin typeface="Arial Narrow"/>
                <a:ea typeface="华文新魏"/>
                <a:cs typeface="Arial Narrow"/>
              </a:rPr>
              <a:t>dVs</a:t>
            </a:r>
            <a:r>
              <a:rPr lang="en-US" altLang="zh-CN" sz="3200" dirty="0" smtClean="0">
                <a:solidFill>
                  <a:srgbClr val="FFFF7D"/>
                </a:solidFill>
                <a:latin typeface="Arial Narrow"/>
                <a:ea typeface="华文新魏"/>
                <a:cs typeface="Arial Narrow"/>
              </a:rPr>
              <a:t> </a:t>
            </a:r>
            <a:r>
              <a:rPr lang="en-US" altLang="zh-CN" sz="3200" dirty="0">
                <a:solidFill>
                  <a:srgbClr val="FFFF7D"/>
                </a:solidFill>
                <a:latin typeface="Arial Narrow"/>
                <a:ea typeface="华文新魏"/>
                <a:cs typeface="Arial Narrow"/>
              </a:rPr>
              <a:t>~ 4-10%, </a:t>
            </a:r>
            <a:r>
              <a:rPr lang="en-US" altLang="zh-CN" sz="3200" dirty="0" err="1">
                <a:solidFill>
                  <a:srgbClr val="FFFF7D"/>
                </a:solidFill>
                <a:latin typeface="Arial Narrow"/>
                <a:ea typeface="华文新魏"/>
                <a:cs typeface="Arial Narrow"/>
              </a:rPr>
              <a:t>dH</a:t>
            </a:r>
            <a:r>
              <a:rPr lang="en-US" altLang="zh-CN" sz="3200" dirty="0">
                <a:solidFill>
                  <a:srgbClr val="FFFF7D"/>
                </a:solidFill>
                <a:latin typeface="Arial Narrow"/>
                <a:ea typeface="华文新魏"/>
                <a:cs typeface="Arial Narrow"/>
              </a:rPr>
              <a:t> ≤ 40 </a:t>
            </a:r>
            <a:r>
              <a:rPr lang="en-US" altLang="zh-CN" sz="3200" dirty="0" smtClean="0">
                <a:solidFill>
                  <a:srgbClr val="FFFF7D"/>
                </a:solidFill>
                <a:latin typeface="Arial Narrow"/>
                <a:ea typeface="华文新魏"/>
                <a:cs typeface="Arial Narrow"/>
              </a:rPr>
              <a:t>km</a:t>
            </a:r>
          </a:p>
        </p:txBody>
      </p:sp>
      <p:sp>
        <p:nvSpPr>
          <p:cNvPr id="17" name="Rectangle 33"/>
          <p:cNvSpPr>
            <a:spLocks noChangeArrowheads="1"/>
          </p:cNvSpPr>
          <p:nvPr/>
        </p:nvSpPr>
        <p:spPr bwMode="auto">
          <a:xfrm>
            <a:off x="7020272" y="332656"/>
            <a:ext cx="1872208" cy="114434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0" tIns="18000" rIns="0" bIns="18000">
            <a:spAutoFit/>
          </a:bodyPr>
          <a:lstStyle/>
          <a:p>
            <a:pPr algn="ctr" eaLnBrk="1" hangingPunct="1"/>
            <a:r>
              <a:rPr kumimoji="1" lang="en-US" altLang="zh-CN" sz="2400" dirty="0" smtClean="0">
                <a:solidFill>
                  <a:srgbClr val="FFFFFF"/>
                </a:solidFill>
                <a:latin typeface="Arial Narrow"/>
                <a:ea typeface="黑体" pitchFamily="2" charset="-122"/>
                <a:cs typeface="Arial Narrow"/>
              </a:rPr>
              <a:t>N. America</a:t>
            </a:r>
          </a:p>
          <a:p>
            <a:pPr algn="ctr" eaLnBrk="1" hangingPunct="1"/>
            <a:r>
              <a:rPr kumimoji="1" lang="en-US" altLang="zh-CN" sz="2400" dirty="0" smtClean="0">
                <a:solidFill>
                  <a:srgbClr val="FFFFFF"/>
                </a:solidFill>
                <a:latin typeface="Arial Narrow"/>
                <a:ea typeface="黑体" pitchFamily="2" charset="-122"/>
                <a:cs typeface="Arial Narrow"/>
              </a:rPr>
              <a:t>S. Africa</a:t>
            </a:r>
          </a:p>
          <a:p>
            <a:pPr algn="ctr" eaLnBrk="1" hangingPunct="1"/>
            <a:r>
              <a:rPr kumimoji="1" lang="en-US" altLang="zh-CN" sz="2400" dirty="0" smtClean="0">
                <a:solidFill>
                  <a:srgbClr val="FFFFFF"/>
                </a:solidFill>
                <a:latin typeface="Arial Narrow"/>
                <a:ea typeface="黑体" pitchFamily="2" charset="-122"/>
                <a:cs typeface="Arial Narrow"/>
              </a:rPr>
              <a:t>N. Australia</a:t>
            </a:r>
            <a:endParaRPr kumimoji="1" lang="zh-CN" altLang="en-US" sz="2400" dirty="0">
              <a:solidFill>
                <a:srgbClr val="FFFFFF"/>
              </a:solidFill>
              <a:latin typeface="Arial Narrow"/>
              <a:ea typeface="黑体" pitchFamily="2" charset="-122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366342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4"/>
          <p:cNvSpPr>
            <a:spLocks noChangeArrowheads="1"/>
          </p:cNvSpPr>
          <p:nvPr/>
        </p:nvSpPr>
        <p:spPr bwMode="auto">
          <a:xfrm>
            <a:off x="1115616" y="548680"/>
            <a:ext cx="4464496" cy="646331"/>
          </a:xfrm>
          <a:prstGeom prst="rect">
            <a:avLst/>
          </a:prstGeom>
          <a:noFill/>
          <a:ln w="12700" cmpd="dbl">
            <a:noFill/>
            <a:miter lim="800000"/>
            <a:headEnd/>
            <a:tailEnd/>
          </a:ln>
          <a:effectLst/>
        </p:spPr>
        <p:txBody>
          <a:bodyPr wrap="square" lIns="72000" rIns="72000">
            <a:spAutoFit/>
          </a:bodyPr>
          <a:lstStyle/>
          <a:p>
            <a:pPr algn="l" eaLnBrk="1" hangingPunct="1">
              <a:buClr>
                <a:srgbClr val="FF5050"/>
              </a:buClr>
              <a:buSzPct val="85000"/>
              <a:buFont typeface="Wingdings" pitchFamily="2" charset="2"/>
              <a:buNone/>
            </a:pPr>
            <a:r>
              <a:rPr lang="en-US" altLang="zh-CN" sz="3600" dirty="0" smtClean="0">
                <a:solidFill>
                  <a:schemeClr val="bg1"/>
                </a:solidFill>
                <a:latin typeface="Arial Rounded MT Bold"/>
                <a:ea typeface="黑体" pitchFamily="2" charset="-122"/>
                <a:cs typeface="Arial Rounded MT Bold"/>
              </a:rPr>
              <a:t>MLD</a:t>
            </a:r>
            <a:r>
              <a:rPr lang="zh-CN" altLang="en-US" sz="3600" dirty="0" smtClean="0">
                <a:solidFill>
                  <a:schemeClr val="bg1"/>
                </a:solidFill>
                <a:latin typeface="Arial Rounded MT Bold"/>
                <a:ea typeface="黑体" pitchFamily="2" charset="-122"/>
                <a:cs typeface="Arial Rounded MT Bold"/>
              </a:rPr>
              <a:t>结构特征</a:t>
            </a:r>
            <a:endParaRPr lang="en-US" altLang="zh-CN" sz="3600" dirty="0" smtClean="0">
              <a:solidFill>
                <a:schemeClr val="bg1"/>
              </a:solidFill>
              <a:latin typeface="Arial Rounded MT Bold"/>
              <a:ea typeface="华文新魏" pitchFamily="2" charset="-122"/>
              <a:cs typeface="Arial Rounded MT Bold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99592" y="1164773"/>
            <a:ext cx="6120680" cy="1349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defRPr/>
            </a:pPr>
            <a:r>
              <a:rPr lang="en-US" altLang="zh-CN" sz="2800" dirty="0" smtClean="0">
                <a:solidFill>
                  <a:srgbClr val="FFFF7D"/>
                </a:solidFill>
                <a:latin typeface="Comic Sans MS"/>
                <a:ea typeface="华文新魏" pitchFamily="2" charset="-122"/>
                <a:cs typeface="Comic Sans MS"/>
              </a:rPr>
              <a:t>~100 km</a:t>
            </a:r>
            <a:r>
              <a:rPr lang="en-US" altLang="zh-CN" sz="2800" dirty="0" smtClean="0">
                <a:solidFill>
                  <a:srgbClr val="FFFFFF"/>
                </a:solidFill>
                <a:latin typeface="Comic Sans MS"/>
                <a:ea typeface="华文新魏" pitchFamily="2" charset="-122"/>
                <a:cs typeface="Comic Sans MS"/>
              </a:rPr>
              <a:t> depth</a:t>
            </a:r>
          </a:p>
          <a:p>
            <a:pPr algn="l">
              <a:lnSpc>
                <a:spcPct val="150000"/>
              </a:lnSpc>
              <a:defRPr/>
            </a:pPr>
            <a:r>
              <a:rPr lang="en-US" altLang="zh-CN" sz="2800" dirty="0" smtClean="0">
                <a:solidFill>
                  <a:srgbClr val="FFFFFF"/>
                </a:solidFill>
                <a:latin typeface="Comic Sans MS"/>
                <a:ea typeface="华文新魏" pitchFamily="2" charset="-122"/>
                <a:cs typeface="Comic Sans MS"/>
              </a:rPr>
              <a:t>Strong (</a:t>
            </a:r>
            <a:r>
              <a:rPr lang="en-US" altLang="zh-CN" sz="2800" dirty="0" smtClean="0">
                <a:solidFill>
                  <a:srgbClr val="FFFF7D"/>
                </a:solidFill>
                <a:latin typeface="Comic Sans MS"/>
                <a:ea typeface="华文新魏" pitchFamily="2" charset="-122"/>
                <a:cs typeface="Comic Sans MS"/>
              </a:rPr>
              <a:t>~4%-</a:t>
            </a:r>
            <a:r>
              <a:rPr lang="en-US" altLang="zh-CN" sz="2800" dirty="0" smtClean="0">
                <a:solidFill>
                  <a:srgbClr val="FFFF7D"/>
                </a:solidFill>
                <a:latin typeface="Comic Sans MS"/>
                <a:ea typeface="华文新魏" pitchFamily="2" charset="-122"/>
                <a:cs typeface="Comic Sans MS"/>
              </a:rPr>
              <a:t>1</a:t>
            </a:r>
            <a:r>
              <a:rPr lang="en-US" altLang="zh-CN" sz="2800" dirty="0" smtClean="0">
                <a:solidFill>
                  <a:srgbClr val="FFFF7D"/>
                </a:solidFill>
                <a:latin typeface="Comic Sans MS"/>
                <a:ea typeface="华文新魏" pitchFamily="2" charset="-122"/>
                <a:cs typeface="Comic Sans MS"/>
              </a:rPr>
              <a:t>0</a:t>
            </a:r>
            <a:r>
              <a:rPr lang="en-US" altLang="zh-CN" sz="2800" dirty="0" smtClean="0">
                <a:solidFill>
                  <a:srgbClr val="FFFF7D"/>
                </a:solidFill>
                <a:latin typeface="Comic Sans MS"/>
                <a:ea typeface="华文新魏" pitchFamily="2" charset="-122"/>
                <a:cs typeface="Comic Sans MS"/>
              </a:rPr>
              <a:t>%</a:t>
            </a:r>
            <a:r>
              <a:rPr lang="en-US" altLang="zh-CN" sz="2800" dirty="0" smtClean="0">
                <a:solidFill>
                  <a:srgbClr val="FFFF7D"/>
                </a:solidFill>
                <a:latin typeface="Comic Sans MS"/>
                <a:ea typeface="华文新魏" pitchFamily="2" charset="-122"/>
                <a:cs typeface="Comic Sans MS"/>
              </a:rPr>
              <a:t>, </a:t>
            </a:r>
            <a:r>
              <a:rPr lang="en-US" altLang="zh-CN" sz="2800" dirty="0" smtClean="0">
                <a:solidFill>
                  <a:srgbClr val="FFFF7D"/>
                </a:solidFill>
                <a:latin typeface="Comic Sans MS"/>
                <a:ea typeface="华文新魏" pitchFamily="2" charset="-122"/>
                <a:cs typeface="Comic Sans MS"/>
              </a:rPr>
              <a:t>≤40 </a:t>
            </a:r>
            <a:r>
              <a:rPr lang="en-US" altLang="zh-CN" sz="2800" dirty="0" smtClean="0">
                <a:solidFill>
                  <a:srgbClr val="FFFF7D"/>
                </a:solidFill>
                <a:latin typeface="Comic Sans MS"/>
                <a:ea typeface="华文新魏" pitchFamily="2" charset="-122"/>
                <a:cs typeface="Comic Sans MS"/>
              </a:rPr>
              <a:t>km</a:t>
            </a:r>
            <a:r>
              <a:rPr lang="en-US" altLang="zh-CN" sz="2800" dirty="0" smtClean="0">
                <a:solidFill>
                  <a:srgbClr val="FFFFFF"/>
                </a:solidFill>
                <a:latin typeface="Comic Sans MS"/>
                <a:ea typeface="华文新魏" pitchFamily="2" charset="-122"/>
                <a:cs typeface="Comic Sans MS"/>
              </a:rPr>
              <a:t>)</a:t>
            </a:r>
            <a:endParaRPr lang="zh-CN" altLang="en-US" sz="2800" b="0" dirty="0">
              <a:solidFill>
                <a:srgbClr val="FFFFFF"/>
              </a:solidFill>
              <a:latin typeface="Arial Narrow"/>
              <a:ea typeface="华文新魏" pitchFamily="2" charset="-122"/>
              <a:cs typeface="Arial Narrow"/>
            </a:endParaRPr>
          </a:p>
        </p:txBody>
      </p:sp>
      <p:grpSp>
        <p:nvGrpSpPr>
          <p:cNvPr id="3" name="组 2"/>
          <p:cNvGrpSpPr/>
          <p:nvPr/>
        </p:nvGrpSpPr>
        <p:grpSpPr>
          <a:xfrm>
            <a:off x="539552" y="3861048"/>
            <a:ext cx="8208912" cy="1994228"/>
            <a:chOff x="539552" y="3861048"/>
            <a:chExt cx="8208912" cy="1994228"/>
          </a:xfrm>
        </p:grpSpPr>
        <p:sp>
          <p:nvSpPr>
            <p:cNvPr id="14" name="右箭头 13"/>
            <p:cNvSpPr/>
            <p:nvPr/>
          </p:nvSpPr>
          <p:spPr bwMode="auto">
            <a:xfrm>
              <a:off x="539552" y="3874558"/>
              <a:ext cx="504056" cy="576064"/>
            </a:xfrm>
            <a:prstGeom prst="rightArrow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endParaRPr>
            </a:p>
          </p:txBody>
        </p:sp>
        <p:sp>
          <p:nvSpPr>
            <p:cNvPr id="15" name="Rectangle 44"/>
            <p:cNvSpPr>
              <a:spLocks noChangeArrowheads="1"/>
            </p:cNvSpPr>
            <p:nvPr/>
          </p:nvSpPr>
          <p:spPr bwMode="auto">
            <a:xfrm>
              <a:off x="1187624" y="3861048"/>
              <a:ext cx="4608512" cy="646331"/>
            </a:xfrm>
            <a:prstGeom prst="rect">
              <a:avLst/>
            </a:prstGeom>
            <a:noFill/>
            <a:ln w="12700" cmpd="dbl">
              <a:noFill/>
              <a:miter lim="800000"/>
              <a:headEnd/>
              <a:tailEnd/>
            </a:ln>
            <a:effectLst/>
          </p:spPr>
          <p:txBody>
            <a:bodyPr wrap="square" lIns="72000" rIns="72000">
              <a:spAutoFit/>
            </a:bodyPr>
            <a:lstStyle/>
            <a:p>
              <a:pPr algn="l" eaLnBrk="1" hangingPunct="1">
                <a:buClr>
                  <a:srgbClr val="FF5050"/>
                </a:buClr>
                <a:buSzPct val="85000"/>
                <a:buFont typeface="Wingdings" pitchFamily="2" charset="2"/>
                <a:buNone/>
              </a:pPr>
              <a:r>
                <a:rPr lang="en-US" altLang="zh-CN" sz="3600" dirty="0" smtClean="0">
                  <a:solidFill>
                    <a:schemeClr val="bg1"/>
                  </a:solidFill>
                  <a:latin typeface="Arial Rounded MT Bold"/>
                  <a:ea typeface="黑体" pitchFamily="2" charset="-122"/>
                  <a:cs typeface="Arial Rounded MT Bold"/>
                </a:rPr>
                <a:t>MLD</a:t>
              </a:r>
              <a:r>
                <a:rPr lang="zh-CN" altLang="en-US" sz="3600" dirty="0" smtClean="0">
                  <a:solidFill>
                    <a:schemeClr val="bg1"/>
                  </a:solidFill>
                  <a:latin typeface="Arial Rounded MT Bold"/>
                  <a:ea typeface="黑体" pitchFamily="2" charset="-122"/>
                  <a:cs typeface="Arial Rounded MT Bold"/>
                </a:rPr>
                <a:t>形成机制</a:t>
              </a:r>
              <a:endParaRPr lang="en-US" altLang="zh-CN" sz="3600" dirty="0" smtClean="0">
                <a:solidFill>
                  <a:schemeClr val="bg1"/>
                </a:solidFill>
                <a:latin typeface="Arial Rounded MT Bold"/>
                <a:ea typeface="华文新魏" pitchFamily="2" charset="-122"/>
                <a:cs typeface="Arial Rounded MT Bold"/>
              </a:endParaRPr>
            </a:p>
          </p:txBody>
        </p:sp>
        <p:sp>
          <p:nvSpPr>
            <p:cNvPr id="19" name="Rectangle 44"/>
            <p:cNvSpPr>
              <a:spLocks noChangeArrowheads="1"/>
            </p:cNvSpPr>
            <p:nvPr/>
          </p:nvSpPr>
          <p:spPr bwMode="auto">
            <a:xfrm>
              <a:off x="1187624" y="4423602"/>
              <a:ext cx="7560840" cy="1431674"/>
            </a:xfrm>
            <a:prstGeom prst="rect">
              <a:avLst/>
            </a:prstGeom>
            <a:noFill/>
            <a:ln w="12700" cmpd="dbl">
              <a:noFill/>
              <a:miter lim="800000"/>
              <a:headEnd/>
              <a:tailEnd/>
            </a:ln>
            <a:effectLst/>
          </p:spPr>
          <p:txBody>
            <a:bodyPr wrap="square" lIns="72000" rIns="72000">
              <a:spAutoFit/>
            </a:bodyPr>
            <a:lstStyle/>
            <a:p>
              <a:pPr algn="l">
                <a:lnSpc>
                  <a:spcPct val="140000"/>
                </a:lnSpc>
                <a:buClr>
                  <a:srgbClr val="FF5050"/>
                </a:buClr>
                <a:buSzPct val="85000"/>
              </a:pPr>
              <a:r>
                <a:rPr lang="en-US" altLang="zh-CN" sz="2400" dirty="0" smtClean="0">
                  <a:solidFill>
                    <a:schemeClr val="bg1"/>
                  </a:solidFill>
                  <a:latin typeface="Comic Sans MS"/>
                  <a:ea typeface="黑体" pitchFamily="2" charset="-122"/>
                  <a:cs typeface="Comic Sans MS"/>
                </a:rPr>
                <a:t>Still debated</a:t>
              </a:r>
              <a:endParaRPr lang="en-US" altLang="zh-CN" sz="2400" dirty="0">
                <a:solidFill>
                  <a:schemeClr val="bg1"/>
                </a:solidFill>
                <a:latin typeface="Comic Sans MS"/>
                <a:ea typeface="黑体" pitchFamily="2" charset="-122"/>
                <a:cs typeface="Comic Sans MS"/>
              </a:endParaRPr>
            </a:p>
            <a:p>
              <a:pPr algn="l">
                <a:lnSpc>
                  <a:spcPct val="140000"/>
                </a:lnSpc>
                <a:buClr>
                  <a:srgbClr val="FF5050"/>
                </a:buClr>
                <a:buSzPct val="85000"/>
              </a:pPr>
              <a:r>
                <a:rPr lang="en-US" altLang="zh-CN" sz="2400" dirty="0" smtClean="0">
                  <a:solidFill>
                    <a:schemeClr val="bg1"/>
                  </a:solidFill>
                  <a:latin typeface="Arial Narrow"/>
                  <a:ea typeface="黑体" pitchFamily="2" charset="-122"/>
                  <a:cs typeface="Arial Narrow"/>
                </a:rPr>
                <a:t>Partial melting,  </a:t>
              </a:r>
              <a:r>
                <a:rPr lang="en-US" altLang="zh-CN" sz="2400" dirty="0" err="1" smtClean="0">
                  <a:solidFill>
                    <a:schemeClr val="bg1"/>
                  </a:solidFill>
                  <a:latin typeface="Arial Narrow"/>
                  <a:ea typeface="黑体" pitchFamily="2" charset="-122"/>
                  <a:cs typeface="Arial Narrow"/>
                </a:rPr>
                <a:t>anelasticity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Arial Narrow"/>
                  <a:ea typeface="黑体" pitchFamily="2" charset="-122"/>
                  <a:cs typeface="Arial Narrow"/>
                </a:rPr>
                <a:t>,  </a:t>
              </a:r>
              <a:r>
                <a:rPr lang="en-US" altLang="zh-CN" sz="2400" dirty="0" err="1" smtClean="0">
                  <a:solidFill>
                    <a:schemeClr val="bg1"/>
                  </a:solidFill>
                  <a:latin typeface="Arial Narrow"/>
                  <a:ea typeface="黑体" pitchFamily="2" charset="-122"/>
                  <a:cs typeface="Arial Narrow"/>
                </a:rPr>
                <a:t>metasomatism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Arial Narrow"/>
                  <a:ea typeface="黑体" pitchFamily="2" charset="-122"/>
                  <a:cs typeface="Arial Narrow"/>
                </a:rPr>
                <a:t>,  anisotropy</a:t>
              </a:r>
            </a:p>
            <a:p>
              <a:pPr algn="l">
                <a:lnSpc>
                  <a:spcPct val="150000"/>
                </a:lnSpc>
                <a:buClr>
                  <a:srgbClr val="FF5050"/>
                </a:buClr>
                <a:buSzPct val="85000"/>
              </a:pPr>
              <a:r>
                <a:rPr lang="en-US" altLang="zh-CN" sz="1400" b="0" dirty="0" smtClean="0">
                  <a:solidFill>
                    <a:schemeClr val="bg1"/>
                  </a:solidFill>
                  <a:latin typeface="Arial"/>
                  <a:ea typeface="黑体" pitchFamily="2" charset="-122"/>
                  <a:cs typeface="Arial"/>
                </a:rPr>
                <a:t>(e.g., </a:t>
              </a:r>
              <a:r>
                <a:rPr lang="en-US" altLang="zh-CN" sz="1400" b="0" dirty="0" err="1" smtClean="0">
                  <a:solidFill>
                    <a:schemeClr val="bg1"/>
                  </a:solidFill>
                </a:rPr>
                <a:t>Thybo</a:t>
              </a:r>
              <a:r>
                <a:rPr lang="en-US" altLang="zh-CN" sz="1400" b="0" dirty="0">
                  <a:solidFill>
                    <a:schemeClr val="bg1"/>
                  </a:solidFill>
                </a:rPr>
                <a:t>, </a:t>
              </a:r>
              <a:r>
                <a:rPr lang="en-US" altLang="zh-CN" sz="1400" b="0" dirty="0" smtClean="0">
                  <a:solidFill>
                    <a:schemeClr val="bg1"/>
                  </a:solidFill>
                </a:rPr>
                <a:t>2006; Yuan </a:t>
              </a:r>
              <a:r>
                <a:rPr lang="en-US" altLang="zh-CN" sz="1400" b="0" dirty="0">
                  <a:solidFill>
                    <a:schemeClr val="bg1"/>
                  </a:solidFill>
                </a:rPr>
                <a:t>&amp; </a:t>
              </a:r>
              <a:r>
                <a:rPr lang="en-US" altLang="zh-CN" sz="1400" b="0" dirty="0" err="1">
                  <a:solidFill>
                    <a:schemeClr val="bg1"/>
                  </a:solidFill>
                </a:rPr>
                <a:t>Romanowicz</a:t>
              </a:r>
              <a:r>
                <a:rPr lang="en-US" altLang="zh-CN" sz="1400" b="0" dirty="0">
                  <a:solidFill>
                    <a:schemeClr val="bg1"/>
                  </a:solidFill>
                </a:rPr>
                <a:t>, </a:t>
              </a:r>
              <a:r>
                <a:rPr lang="en-US" altLang="zh-CN" sz="1400" b="0" dirty="0" smtClean="0">
                  <a:solidFill>
                    <a:schemeClr val="bg1"/>
                  </a:solidFill>
                </a:rPr>
                <a:t>2010; </a:t>
              </a:r>
              <a:r>
                <a:rPr lang="en-US" altLang="zh-CN" sz="1400" b="0" dirty="0" err="1" smtClean="0">
                  <a:solidFill>
                    <a:schemeClr val="bg1"/>
                  </a:solidFill>
                </a:rPr>
                <a:t>Selway</a:t>
              </a:r>
              <a:r>
                <a:rPr lang="en-US" altLang="zh-CN" sz="1400" b="0" dirty="0" smtClean="0">
                  <a:solidFill>
                    <a:schemeClr val="bg1"/>
                  </a:solidFill>
                </a:rPr>
                <a:t> </a:t>
              </a:r>
              <a:r>
                <a:rPr lang="en-US" altLang="zh-CN" sz="1400" b="0" dirty="0">
                  <a:solidFill>
                    <a:schemeClr val="bg1"/>
                  </a:solidFill>
                </a:rPr>
                <a:t>et al.</a:t>
              </a:r>
              <a:r>
                <a:rPr lang="en-US" altLang="zh-CN" sz="1400" b="0" dirty="0" smtClean="0">
                  <a:solidFill>
                    <a:schemeClr val="bg1"/>
                  </a:solidFill>
                </a:rPr>
                <a:t>, 2015; </a:t>
              </a:r>
              <a:r>
                <a:rPr lang="en-US" altLang="zh-CN" sz="1400" b="0" dirty="0" err="1" smtClean="0">
                  <a:solidFill>
                    <a:srgbClr val="FFFFFF"/>
                  </a:solidFill>
                </a:rPr>
                <a:t>Karato</a:t>
              </a:r>
              <a:r>
                <a:rPr lang="en-US" altLang="zh-CN" sz="1400" b="0" dirty="0" smtClean="0">
                  <a:solidFill>
                    <a:srgbClr val="FFFFFF"/>
                  </a:solidFill>
                </a:rPr>
                <a:t> </a:t>
              </a:r>
              <a:r>
                <a:rPr lang="en-US" altLang="zh-CN" sz="1400" b="0" dirty="0">
                  <a:solidFill>
                    <a:srgbClr val="FFFFFF"/>
                  </a:solidFill>
                </a:rPr>
                <a:t>et al</a:t>
              </a:r>
              <a:r>
                <a:rPr lang="en-US" altLang="zh-CN" sz="1400" b="0" dirty="0" smtClean="0">
                  <a:solidFill>
                    <a:srgbClr val="FFFFFF"/>
                  </a:solidFill>
                </a:rPr>
                <a:t>., 2015</a:t>
              </a:r>
              <a:r>
                <a:rPr lang="en-US" altLang="zh-CN" sz="1400" b="0" dirty="0" smtClean="0">
                  <a:solidFill>
                    <a:schemeClr val="bg1"/>
                  </a:solidFill>
                  <a:latin typeface="Arial"/>
                  <a:ea typeface="黑体" pitchFamily="2" charset="-122"/>
                  <a:cs typeface="Arial"/>
                </a:rPr>
                <a:t>)</a:t>
              </a:r>
            </a:p>
          </p:txBody>
        </p:sp>
      </p:grpSp>
      <p:grpSp>
        <p:nvGrpSpPr>
          <p:cNvPr id="2" name="组 1"/>
          <p:cNvGrpSpPr/>
          <p:nvPr/>
        </p:nvGrpSpPr>
        <p:grpSpPr>
          <a:xfrm>
            <a:off x="2195736" y="1383159"/>
            <a:ext cx="6840760" cy="2045841"/>
            <a:chOff x="2195736" y="1383159"/>
            <a:chExt cx="6840760" cy="2045841"/>
          </a:xfrm>
        </p:grpSpPr>
        <p:sp>
          <p:nvSpPr>
            <p:cNvPr id="8" name="Rectangle 44"/>
            <p:cNvSpPr>
              <a:spLocks noChangeArrowheads="1"/>
            </p:cNvSpPr>
            <p:nvPr/>
          </p:nvSpPr>
          <p:spPr bwMode="auto">
            <a:xfrm>
              <a:off x="4374528" y="1383159"/>
              <a:ext cx="4589960" cy="461665"/>
            </a:xfrm>
            <a:prstGeom prst="rect">
              <a:avLst/>
            </a:prstGeom>
            <a:noFill/>
            <a:ln w="12700" cmpd="dbl">
              <a:noFill/>
              <a:miter lim="800000"/>
              <a:headEnd/>
              <a:tailEnd/>
            </a:ln>
            <a:effectLst/>
          </p:spPr>
          <p:txBody>
            <a:bodyPr wrap="square" lIns="108000" rIns="108000" anchor="ctr" anchorCtr="0">
              <a:spAutoFit/>
            </a:bodyPr>
            <a:lstStyle/>
            <a:p>
              <a:pPr algn="l" eaLnBrk="1" hangingPunct="1">
                <a:buClr>
                  <a:srgbClr val="FF5050"/>
                </a:buClr>
                <a:buSzPct val="85000"/>
                <a:buFont typeface="Wingdings" pitchFamily="2" charset="2"/>
                <a:buNone/>
              </a:pPr>
              <a:r>
                <a:rPr lang="en-US" altLang="zh-CN" sz="2400" dirty="0" smtClean="0">
                  <a:solidFill>
                    <a:srgbClr val="FFA622"/>
                  </a:solidFill>
                  <a:latin typeface="Arial Rounded MT Bold"/>
                  <a:ea typeface="黑体" pitchFamily="2" charset="-122"/>
                  <a:cs typeface="Arial Rounded MT Bold"/>
                </a:rPr>
                <a:t>Detailed depth map ?</a:t>
              </a:r>
            </a:p>
          </p:txBody>
        </p:sp>
        <p:sp>
          <p:nvSpPr>
            <p:cNvPr id="10" name="Rectangle 44"/>
            <p:cNvSpPr>
              <a:spLocks noChangeArrowheads="1"/>
            </p:cNvSpPr>
            <p:nvPr/>
          </p:nvSpPr>
          <p:spPr bwMode="auto">
            <a:xfrm>
              <a:off x="2195736" y="2462582"/>
              <a:ext cx="6840760" cy="966418"/>
            </a:xfrm>
            <a:prstGeom prst="rect">
              <a:avLst/>
            </a:prstGeom>
            <a:noFill/>
            <a:ln w="12700" cmpd="dbl">
              <a:noFill/>
              <a:miter lim="800000"/>
              <a:headEnd/>
              <a:tailEnd/>
            </a:ln>
            <a:effectLst/>
          </p:spPr>
          <p:txBody>
            <a:bodyPr wrap="square" lIns="108000" rIns="108000" anchor="ctr" anchorCtr="0">
              <a:spAutoFit/>
            </a:bodyPr>
            <a:lstStyle/>
            <a:p>
              <a:pPr algn="l" eaLnBrk="1" hangingPunct="1">
                <a:lnSpc>
                  <a:spcPct val="120000"/>
                </a:lnSpc>
                <a:buClr>
                  <a:srgbClr val="FF5050"/>
                </a:buClr>
                <a:buSzPct val="85000"/>
                <a:buFont typeface="Wingdings" pitchFamily="2" charset="2"/>
                <a:buNone/>
              </a:pPr>
              <a:r>
                <a:rPr lang="en-US" altLang="zh-CN" sz="2400" dirty="0" smtClean="0">
                  <a:solidFill>
                    <a:srgbClr val="FFA622"/>
                  </a:solidFill>
                  <a:latin typeface="Arial Rounded MT Bold"/>
                  <a:ea typeface="黑体" pitchFamily="2" charset="-122"/>
                  <a:cs typeface="Arial Rounded MT Bold"/>
                </a:rPr>
                <a:t>Spatial variation ?</a:t>
              </a:r>
            </a:p>
            <a:p>
              <a:pPr algn="l" eaLnBrk="1" hangingPunct="1">
                <a:lnSpc>
                  <a:spcPct val="120000"/>
                </a:lnSpc>
                <a:buClr>
                  <a:srgbClr val="FF5050"/>
                </a:buClr>
                <a:buSzPct val="85000"/>
                <a:buFont typeface="Wingdings" pitchFamily="2" charset="2"/>
                <a:buNone/>
              </a:pPr>
              <a:r>
                <a:rPr lang="en-US" altLang="zh-CN" sz="2400" dirty="0" smtClean="0">
                  <a:solidFill>
                    <a:srgbClr val="FFA622"/>
                  </a:solidFill>
                  <a:latin typeface="Arial Rounded MT Bold"/>
                  <a:ea typeface="黑体" pitchFamily="2" charset="-122"/>
                  <a:cs typeface="Arial Rounded MT Bold"/>
                </a:rPr>
                <a:t>Related with regional geology &amp; tectonics ?</a:t>
              </a:r>
            </a:p>
          </p:txBody>
        </p:sp>
      </p:grpSp>
      <p:grpSp>
        <p:nvGrpSpPr>
          <p:cNvPr id="4" name="组 3"/>
          <p:cNvGrpSpPr/>
          <p:nvPr/>
        </p:nvGrpSpPr>
        <p:grpSpPr>
          <a:xfrm>
            <a:off x="1692177" y="4779184"/>
            <a:ext cx="6048175" cy="1021622"/>
            <a:chOff x="1692177" y="4725144"/>
            <a:chExt cx="6048175" cy="1021622"/>
          </a:xfrm>
        </p:grpSpPr>
        <p:sp>
          <p:nvSpPr>
            <p:cNvPr id="11" name="TextBox 25"/>
            <p:cNvSpPr txBox="1">
              <a:spLocks noChangeArrowheads="1"/>
            </p:cNvSpPr>
            <p:nvPr/>
          </p:nvSpPr>
          <p:spPr bwMode="auto">
            <a:xfrm>
              <a:off x="1692177" y="4725144"/>
              <a:ext cx="863599" cy="100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/>
              <a:r>
                <a:rPr lang="en-US" altLang="zh-CN" sz="6000" b="1" dirty="0">
                  <a:solidFill>
                    <a:srgbClr val="DA0202"/>
                  </a:solidFill>
                  <a:latin typeface="Times New Roman" charset="0"/>
                  <a:cs typeface="Times New Roman" charset="0"/>
                  <a:sym typeface="Wingdings 2" charset="0"/>
                </a:rPr>
                <a:t></a:t>
              </a:r>
              <a:endParaRPr lang="zh-CN" altLang="en-US" sz="6000" b="1" dirty="0">
                <a:solidFill>
                  <a:srgbClr val="DA0202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13" name="TextBox 25"/>
            <p:cNvSpPr txBox="1">
              <a:spLocks noChangeArrowheads="1"/>
            </p:cNvSpPr>
            <p:nvPr/>
          </p:nvSpPr>
          <p:spPr bwMode="auto">
            <a:xfrm>
              <a:off x="3563888" y="4731103"/>
              <a:ext cx="720080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/>
              <a:r>
                <a:rPr lang="en-US" altLang="zh-CN" sz="6000" b="1" dirty="0" smtClean="0">
                  <a:solidFill>
                    <a:srgbClr val="DA0202"/>
                  </a:solidFill>
                  <a:latin typeface="Comic Sans MS"/>
                  <a:cs typeface="Comic Sans MS"/>
                  <a:sym typeface="Wingdings 2" charset="0"/>
                </a:rPr>
                <a:t>?</a:t>
              </a:r>
              <a:endParaRPr lang="zh-CN" altLang="en-US" sz="6000" b="1" dirty="0">
                <a:solidFill>
                  <a:srgbClr val="DA0202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6" name="TextBox 25"/>
            <p:cNvSpPr txBox="1">
              <a:spLocks noChangeArrowheads="1"/>
            </p:cNvSpPr>
            <p:nvPr/>
          </p:nvSpPr>
          <p:spPr bwMode="auto">
            <a:xfrm>
              <a:off x="5292080" y="4725144"/>
              <a:ext cx="720080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/>
              <a:r>
                <a:rPr lang="en-US" altLang="zh-CN" sz="6000" b="1" dirty="0" smtClean="0">
                  <a:solidFill>
                    <a:srgbClr val="DA0202"/>
                  </a:solidFill>
                  <a:latin typeface="Comic Sans MS"/>
                  <a:cs typeface="Comic Sans MS"/>
                  <a:sym typeface="Wingdings 2" charset="0"/>
                </a:rPr>
                <a:t>?</a:t>
              </a:r>
              <a:endParaRPr lang="zh-CN" altLang="en-US" sz="6000" b="1" dirty="0">
                <a:solidFill>
                  <a:srgbClr val="DA0202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17" name="TextBox 25"/>
            <p:cNvSpPr txBox="1">
              <a:spLocks noChangeArrowheads="1"/>
            </p:cNvSpPr>
            <p:nvPr/>
          </p:nvSpPr>
          <p:spPr bwMode="auto">
            <a:xfrm>
              <a:off x="7020272" y="4725144"/>
              <a:ext cx="720080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/>
              <a:r>
                <a:rPr lang="en-US" altLang="zh-CN" sz="6000" b="1" dirty="0" smtClean="0">
                  <a:solidFill>
                    <a:srgbClr val="DA0202"/>
                  </a:solidFill>
                  <a:latin typeface="Comic Sans MS"/>
                  <a:cs typeface="Comic Sans MS"/>
                  <a:sym typeface="Wingdings 2" charset="0"/>
                </a:rPr>
                <a:t>?</a:t>
              </a:r>
              <a:endParaRPr lang="zh-CN" altLang="en-US" sz="6000" b="1" dirty="0">
                <a:solidFill>
                  <a:srgbClr val="DA0202"/>
                </a:solidFill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98348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ChangeArrowheads="1"/>
          </p:cNvSpPr>
          <p:nvPr/>
        </p:nvSpPr>
        <p:spPr bwMode="auto">
          <a:xfrm>
            <a:off x="755576" y="1052736"/>
            <a:ext cx="1872208" cy="1508105"/>
          </a:xfrm>
          <a:prstGeom prst="rect">
            <a:avLst/>
          </a:prstGeom>
          <a:noFill/>
          <a:ln w="12700" cmpd="dbl">
            <a:noFill/>
            <a:miter lim="800000"/>
            <a:headEnd/>
            <a:tailEnd/>
          </a:ln>
          <a:effectLst/>
        </p:spPr>
        <p:txBody>
          <a:bodyPr wrap="square" lIns="72000" rIns="72000">
            <a:spAutoFit/>
          </a:bodyPr>
          <a:lstStyle/>
          <a:p>
            <a:pPr algn="l" eaLnBrk="1" hangingPunct="1">
              <a:buClr>
                <a:srgbClr val="FF5050"/>
              </a:buClr>
              <a:buSzPct val="85000"/>
              <a:buFont typeface="Wingdings" pitchFamily="2" charset="2"/>
              <a:buNone/>
            </a:pPr>
            <a:r>
              <a:rPr lang="en-US" altLang="zh-CN" sz="3600" dirty="0" smtClean="0">
                <a:solidFill>
                  <a:schemeClr val="bg1"/>
                </a:solidFill>
                <a:latin typeface="Arial Rounded MT Bold"/>
                <a:ea typeface="黑体" pitchFamily="2" charset="-122"/>
                <a:cs typeface="Arial Rounded MT Bold"/>
              </a:rPr>
              <a:t>MLD </a:t>
            </a:r>
          </a:p>
          <a:p>
            <a:pPr algn="l" eaLnBrk="1" hangingPunct="1">
              <a:spcBef>
                <a:spcPts val="2400"/>
              </a:spcBef>
              <a:buClr>
                <a:srgbClr val="FF5050"/>
              </a:buClr>
              <a:buSzPct val="85000"/>
              <a:buFont typeface="Wingdings" pitchFamily="2" charset="2"/>
              <a:buNone/>
            </a:pPr>
            <a:r>
              <a:rPr lang="en-US" altLang="zh-CN" sz="3600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  <a:sym typeface="Wingdings 3"/>
              </a:rPr>
              <a:t></a:t>
            </a:r>
            <a:endParaRPr lang="en-US" altLang="zh-CN" sz="3600" dirty="0" smtClean="0">
              <a:solidFill>
                <a:schemeClr val="bg1"/>
              </a:solidFill>
              <a:latin typeface="Arial Narrow"/>
              <a:ea typeface="华文新魏" pitchFamily="2" charset="-122"/>
              <a:cs typeface="Arial Narrow"/>
            </a:endParaRPr>
          </a:p>
        </p:txBody>
      </p:sp>
      <p:sp>
        <p:nvSpPr>
          <p:cNvPr id="3" name="圆角矩形 2"/>
          <p:cNvSpPr/>
          <p:nvPr/>
        </p:nvSpPr>
        <p:spPr bwMode="auto">
          <a:xfrm>
            <a:off x="1403648" y="1916832"/>
            <a:ext cx="3960440" cy="648072"/>
          </a:xfrm>
          <a:prstGeom prst="roundRect">
            <a:avLst/>
          </a:prstGeom>
          <a:pattFill prst="ltDnDiag">
            <a:fgClr>
              <a:prstClr val="black"/>
            </a:fgClr>
            <a:bgClr>
              <a:prstClr val="white"/>
            </a:bgClr>
          </a:patt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93600" rIns="91440" bIns="9360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altLang="zh-CN" sz="2800" dirty="0" smtClean="0">
                <a:solidFill>
                  <a:srgbClr val="000000"/>
                </a:solidFill>
                <a:latin typeface="Arial Narrow"/>
                <a:ea typeface="黑体"/>
                <a:cs typeface="Arial Narrow"/>
              </a:rPr>
              <a:t>Mechanically weak layer</a:t>
            </a:r>
            <a:endParaRPr lang="zh-CN" altLang="en-US" sz="2800" dirty="0">
              <a:solidFill>
                <a:srgbClr val="000000"/>
              </a:solidFill>
              <a:latin typeface="Arial Narrow"/>
              <a:ea typeface="黑体"/>
              <a:cs typeface="Arial Narrow"/>
            </a:endParaRPr>
          </a:p>
        </p:txBody>
      </p:sp>
      <p:grpSp>
        <p:nvGrpSpPr>
          <p:cNvPr id="6" name="组 5"/>
          <p:cNvGrpSpPr/>
          <p:nvPr/>
        </p:nvGrpSpPr>
        <p:grpSpPr>
          <a:xfrm>
            <a:off x="827584" y="2839426"/>
            <a:ext cx="5256584" cy="661582"/>
            <a:chOff x="2267744" y="1412776"/>
            <a:chExt cx="5256584" cy="661582"/>
          </a:xfrm>
        </p:grpSpPr>
        <p:sp>
          <p:nvSpPr>
            <p:cNvPr id="4" name="右箭头 3"/>
            <p:cNvSpPr/>
            <p:nvPr/>
          </p:nvSpPr>
          <p:spPr bwMode="auto">
            <a:xfrm>
              <a:off x="2267744" y="1498294"/>
              <a:ext cx="504056" cy="576064"/>
            </a:xfrm>
            <a:prstGeom prst="rightArrow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endParaRPr>
            </a:p>
          </p:txBody>
        </p:sp>
        <p:sp>
          <p:nvSpPr>
            <p:cNvPr id="5" name="Rectangle 44"/>
            <p:cNvSpPr>
              <a:spLocks noChangeArrowheads="1"/>
            </p:cNvSpPr>
            <p:nvPr/>
          </p:nvSpPr>
          <p:spPr bwMode="auto">
            <a:xfrm>
              <a:off x="2915816" y="1412776"/>
              <a:ext cx="4608512" cy="646331"/>
            </a:xfrm>
            <a:prstGeom prst="rect">
              <a:avLst/>
            </a:prstGeom>
            <a:noFill/>
            <a:ln w="12700" cmpd="dbl">
              <a:noFill/>
              <a:miter lim="800000"/>
              <a:headEnd/>
              <a:tailEnd/>
            </a:ln>
            <a:effectLst/>
          </p:spPr>
          <p:txBody>
            <a:bodyPr wrap="square" lIns="72000" rIns="72000">
              <a:spAutoFit/>
            </a:bodyPr>
            <a:lstStyle/>
            <a:p>
              <a:pPr algn="l" eaLnBrk="1" hangingPunct="1">
                <a:buClr>
                  <a:srgbClr val="FF5050"/>
                </a:buClr>
                <a:buSzPct val="85000"/>
                <a:buFont typeface="Wingdings" pitchFamily="2" charset="2"/>
                <a:buNone/>
              </a:pPr>
              <a:r>
                <a:rPr lang="zh-CN" altLang="en-US" sz="3600" b="0" dirty="0" smtClean="0">
                  <a:solidFill>
                    <a:schemeClr val="bg1"/>
                  </a:solidFill>
                  <a:latin typeface="华文新魏" pitchFamily="2" charset="-122"/>
                  <a:ea typeface="华文新魏" pitchFamily="2" charset="-122"/>
                </a:rPr>
                <a:t>如何影响大陆演化？</a:t>
              </a:r>
              <a:endParaRPr lang="en-US" altLang="zh-CN" sz="3600" dirty="0" smtClean="0">
                <a:solidFill>
                  <a:schemeClr val="bg1"/>
                </a:solidFill>
                <a:latin typeface="Arial Rounded MT Bold"/>
                <a:ea typeface="华文新魏" pitchFamily="2" charset="-122"/>
                <a:cs typeface="Arial Rounded MT Bold"/>
              </a:endParaRPr>
            </a:p>
          </p:txBody>
        </p:sp>
      </p:grpSp>
      <p:grpSp>
        <p:nvGrpSpPr>
          <p:cNvPr id="11" name="组 10"/>
          <p:cNvGrpSpPr>
            <a:grpSpLocks noChangeAspect="1"/>
          </p:cNvGrpSpPr>
          <p:nvPr/>
        </p:nvGrpSpPr>
        <p:grpSpPr>
          <a:xfrm>
            <a:off x="6300192" y="1052736"/>
            <a:ext cx="2332258" cy="4172689"/>
            <a:chOff x="609600" y="533400"/>
            <a:chExt cx="3239248" cy="5795401"/>
          </a:xfrm>
        </p:grpSpPr>
        <p:pic>
          <p:nvPicPr>
            <p:cNvPr id="12" name="Picture 2" descr="A:\Fig-6''.gif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9600" y="533400"/>
              <a:ext cx="3239248" cy="5795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48"/>
            <p:cNvSpPr>
              <a:spLocks noChangeArrowheads="1"/>
            </p:cNvSpPr>
            <p:nvPr/>
          </p:nvSpPr>
          <p:spPr bwMode="auto">
            <a:xfrm>
              <a:off x="1128059" y="2865718"/>
              <a:ext cx="2473200" cy="533400"/>
            </a:xfrm>
            <a:prstGeom prst="rect">
              <a:avLst/>
            </a:prstGeom>
            <a:solidFill>
              <a:srgbClr val="4D4D4D"/>
            </a:solidFill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</p:spPr>
          <p:txBody>
            <a:bodyPr wrap="square" lIns="36000" tIns="18000" rIns="36000" bIns="18000" anchor="ctr" anchorCtr="0">
              <a:noAutofit/>
            </a:bodyPr>
            <a:lstStyle/>
            <a:p>
              <a:pPr algn="ctr"/>
              <a:r>
                <a:rPr lang="zh-CN" altLang="en-US" sz="2400" dirty="0" smtClean="0">
                  <a:solidFill>
                    <a:schemeClr val="bg1"/>
                  </a:solidFill>
                  <a:latin typeface="黑体"/>
                  <a:ea typeface="黑体"/>
                  <a:cs typeface="黑体"/>
                </a:rPr>
                <a:t>薄弱层</a:t>
              </a:r>
              <a:endParaRPr lang="en-US" altLang="zh-CN" sz="2400" dirty="0">
                <a:solidFill>
                  <a:schemeClr val="bg1"/>
                </a:solidFill>
                <a:latin typeface="黑体"/>
                <a:ea typeface="黑体"/>
                <a:cs typeface="黑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26393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83568" y="548680"/>
            <a:ext cx="79208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5400" dirty="0" smtClean="0">
                <a:solidFill>
                  <a:srgbClr val="FFFF66"/>
                </a:solidFill>
                <a:latin typeface="黑体"/>
                <a:ea typeface="黑体"/>
                <a:cs typeface="黑体"/>
              </a:rPr>
              <a:t>岩石圈结构的不均匀性</a:t>
            </a:r>
            <a:endParaRPr lang="en-US" altLang="zh-CN" sz="5400" dirty="0" smtClean="0">
              <a:solidFill>
                <a:srgbClr val="FFFF66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899160" y="2060848"/>
            <a:ext cx="7704856" cy="170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620713" algn="l">
              <a:lnSpc>
                <a:spcPct val="110000"/>
              </a:lnSpc>
              <a:buClr>
                <a:srgbClr val="FF5050"/>
              </a:buClr>
              <a:buSzPct val="80000"/>
            </a:pPr>
            <a:r>
              <a:rPr lang="zh-CN" altLang="en-US" sz="4800" dirty="0" smtClean="0">
                <a:solidFill>
                  <a:srgbClr val="FFA622"/>
                </a:solidFill>
                <a:latin typeface="黑体"/>
                <a:ea typeface="黑体"/>
                <a:cs typeface="黑体"/>
              </a:rPr>
              <a:t>华</a:t>
            </a:r>
            <a:r>
              <a:rPr lang="zh-CN" altLang="en-US" sz="4800" dirty="0">
                <a:solidFill>
                  <a:srgbClr val="FFA622"/>
                </a:solidFill>
                <a:latin typeface="黑体"/>
                <a:ea typeface="黑体"/>
                <a:cs typeface="黑体"/>
              </a:rPr>
              <a:t>北：</a:t>
            </a:r>
            <a:r>
              <a:rPr lang="zh-CN" altLang="en-US" sz="4800" dirty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横向</a:t>
            </a:r>
            <a:r>
              <a:rPr lang="en-US" altLang="zh-CN" sz="4800" dirty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 &amp; </a:t>
            </a:r>
            <a:r>
              <a:rPr lang="zh-CN" altLang="en-US" sz="4800" dirty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垂向 </a:t>
            </a:r>
            <a:endParaRPr lang="en-US" altLang="zh-CN" sz="4800" dirty="0">
              <a:solidFill>
                <a:srgbClr val="FFFFFF"/>
              </a:solidFill>
              <a:latin typeface="黑体"/>
              <a:ea typeface="黑体"/>
              <a:cs typeface="黑体"/>
            </a:endParaRPr>
          </a:p>
          <a:p>
            <a:pPr algn="l">
              <a:lnSpc>
                <a:spcPct val="110000"/>
              </a:lnSpc>
              <a:buClr>
                <a:srgbClr val="FF5050"/>
              </a:buClr>
              <a:buSzPct val="80000"/>
              <a:buFont typeface="Wingdings" pitchFamily="2" charset="2"/>
              <a:buChar char="l"/>
            </a:pPr>
            <a:r>
              <a:rPr lang="en-US" altLang="zh-CN" sz="4800" b="0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 </a:t>
            </a:r>
            <a:r>
              <a:rPr lang="zh-CN" altLang="en-US" sz="4800" b="0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观测约束</a:t>
            </a:r>
            <a:r>
              <a:rPr lang="en-US" altLang="zh-CN" sz="4800" b="0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: </a:t>
            </a:r>
            <a:r>
              <a:rPr lang="en-US" altLang="zh-CN" sz="4400" dirty="0" smtClean="0">
                <a:solidFill>
                  <a:schemeClr val="bg1"/>
                </a:solidFill>
                <a:latin typeface="Arial Narrow"/>
                <a:ea typeface="华文新魏" pitchFamily="2" charset="-122"/>
                <a:cs typeface="Arial Narrow"/>
              </a:rPr>
              <a:t>seismic + others</a:t>
            </a:r>
            <a:endParaRPr lang="zh-CN" altLang="en-US" sz="4400" dirty="0" smtClean="0">
              <a:solidFill>
                <a:schemeClr val="bg1"/>
              </a:solidFill>
              <a:latin typeface="Arial Narrow"/>
              <a:ea typeface="华文新魏" pitchFamily="2" charset="-122"/>
              <a:cs typeface="Arial Narrow"/>
            </a:endParaRPr>
          </a:p>
        </p:txBody>
      </p:sp>
      <p:sp>
        <p:nvSpPr>
          <p:cNvPr id="6" name="云形标注 5"/>
          <p:cNvSpPr/>
          <p:nvPr/>
        </p:nvSpPr>
        <p:spPr bwMode="auto">
          <a:xfrm>
            <a:off x="107504" y="1484784"/>
            <a:ext cx="3240360" cy="648072"/>
          </a:xfrm>
          <a:prstGeom prst="cloudCallout">
            <a:avLst>
              <a:gd name="adj1" fmla="val 22538"/>
              <a:gd name="adj2" fmla="val 84149"/>
            </a:avLst>
          </a:prstGeom>
          <a:noFill/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l" eaLnBrk="0" hangingPunct="0"/>
            <a:r>
              <a:rPr lang="en-US" altLang="zh-CN" sz="3000" dirty="0" smtClean="0">
                <a:solidFill>
                  <a:srgbClr val="FFA622"/>
                </a:solidFill>
                <a:latin typeface="Comic Sans MS" pitchFamily="66" charset="0"/>
                <a:ea typeface="华文新魏" pitchFamily="2" charset="-122"/>
              </a:rPr>
              <a:t>Why NCC? </a:t>
            </a:r>
            <a:endParaRPr lang="zh-CN" altLang="en-US" sz="3000" dirty="0">
              <a:solidFill>
                <a:srgbClr val="FFA622"/>
              </a:solidFill>
              <a:latin typeface="Comic Sans MS" pitchFamily="66" charset="0"/>
              <a:ea typeface="华文新魏" pitchFamily="2" charset="-122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899592" y="4028174"/>
            <a:ext cx="7704856" cy="170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620713" algn="l">
              <a:lnSpc>
                <a:spcPct val="110000"/>
              </a:lnSpc>
              <a:buClr>
                <a:srgbClr val="FF5050"/>
              </a:buClr>
              <a:buSzPct val="80000"/>
            </a:pPr>
            <a:r>
              <a:rPr lang="zh-CN" altLang="en-US" sz="4800" dirty="0">
                <a:solidFill>
                  <a:srgbClr val="FFA622"/>
                </a:solidFill>
                <a:latin typeface="黑体"/>
                <a:ea typeface="黑体"/>
                <a:cs typeface="黑体"/>
              </a:rPr>
              <a:t>华</a:t>
            </a:r>
            <a:r>
              <a:rPr lang="zh-CN" altLang="en-US" sz="4800" dirty="0" smtClean="0">
                <a:solidFill>
                  <a:srgbClr val="FFA622"/>
                </a:solidFill>
                <a:latin typeface="黑体"/>
                <a:ea typeface="黑体"/>
                <a:cs typeface="黑体"/>
              </a:rPr>
              <a:t>北</a:t>
            </a:r>
            <a:r>
              <a:rPr lang="en-US" altLang="zh-CN" sz="4800" dirty="0">
                <a:solidFill>
                  <a:srgbClr val="FFA622"/>
                </a:solidFill>
                <a:latin typeface="黑体"/>
                <a:ea typeface="黑体"/>
                <a:cs typeface="黑体"/>
              </a:rPr>
              <a:t> </a:t>
            </a:r>
            <a:r>
              <a:rPr lang="zh-CN" altLang="en-US" sz="4800" dirty="0" smtClean="0">
                <a:solidFill>
                  <a:srgbClr val="FFFFFF"/>
                </a:solidFill>
                <a:latin typeface="华文新魏"/>
                <a:ea typeface="华文新魏"/>
                <a:cs typeface="华文新魏"/>
                <a:sym typeface="Wingdings 3" pitchFamily="18" charset="2"/>
              </a:rPr>
              <a:t></a:t>
            </a:r>
            <a:r>
              <a:rPr lang="en-US" altLang="zh-CN" sz="4800" dirty="0" smtClean="0">
                <a:solidFill>
                  <a:srgbClr val="FFFF7D"/>
                </a:solidFill>
                <a:latin typeface="华文新魏"/>
                <a:ea typeface="华文新魏"/>
                <a:cs typeface="华文新魏"/>
                <a:sym typeface="Wingdings 3" pitchFamily="18" charset="2"/>
              </a:rPr>
              <a:t> </a:t>
            </a:r>
            <a:r>
              <a:rPr lang="zh-CN" altLang="en-US" sz="4800" dirty="0" smtClean="0">
                <a:solidFill>
                  <a:srgbClr val="FFA622"/>
                </a:solidFill>
                <a:latin typeface="黑体"/>
                <a:ea typeface="黑体"/>
                <a:cs typeface="黑体"/>
              </a:rPr>
              <a:t>全球</a:t>
            </a:r>
            <a:endParaRPr lang="en-US" altLang="zh-CN" sz="4800" dirty="0">
              <a:solidFill>
                <a:srgbClr val="FFA622"/>
              </a:solidFill>
              <a:latin typeface="黑体"/>
              <a:ea typeface="黑体"/>
              <a:cs typeface="黑体"/>
            </a:endParaRPr>
          </a:p>
          <a:p>
            <a:pPr algn="l">
              <a:lnSpc>
                <a:spcPct val="110000"/>
              </a:lnSpc>
              <a:buClr>
                <a:srgbClr val="FF5050"/>
              </a:buClr>
              <a:buSzPct val="80000"/>
              <a:buFont typeface="Wingdings" pitchFamily="2" charset="2"/>
              <a:buChar char="l"/>
            </a:pPr>
            <a:r>
              <a:rPr lang="en-US" altLang="zh-CN" sz="4800" b="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 </a:t>
            </a:r>
            <a:r>
              <a:rPr lang="zh-CN" altLang="en-US" sz="4800" b="0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成因及对大陆演化的影响</a:t>
            </a:r>
          </a:p>
        </p:txBody>
      </p:sp>
    </p:spTree>
    <p:extLst>
      <p:ext uri="{BB962C8B-B14F-4D97-AF65-F5344CB8AC3E}">
        <p14:creationId xmlns:p14="http://schemas.microsoft.com/office/powerpoint/2010/main" val="10994455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 3"/>
          <p:cNvGrpSpPr>
            <a:grpSpLocks noChangeAspect="1"/>
          </p:cNvGrpSpPr>
          <p:nvPr/>
        </p:nvGrpSpPr>
        <p:grpSpPr>
          <a:xfrm>
            <a:off x="449581" y="76202"/>
            <a:ext cx="8237219" cy="2117761"/>
            <a:chOff x="228600" y="152400"/>
            <a:chExt cx="8763000" cy="225293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" y="152400"/>
              <a:ext cx="8763000" cy="2252937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9200" y="228600"/>
              <a:ext cx="3844036" cy="310388"/>
            </a:xfrm>
            <a:prstGeom prst="rect">
              <a:avLst/>
            </a:prstGeom>
            <a:ln>
              <a:solidFill>
                <a:srgbClr val="3366FF"/>
              </a:solidFill>
            </a:ln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329543"/>
            <a:ext cx="5016500" cy="4299857"/>
          </a:xfrm>
          <a:prstGeom prst="rect">
            <a:avLst/>
          </a:prstGeom>
        </p:spPr>
      </p:pic>
      <p:sp>
        <p:nvSpPr>
          <p:cNvPr id="6" name="Rectangle 48"/>
          <p:cNvSpPr>
            <a:spLocks noChangeArrowheads="1"/>
          </p:cNvSpPr>
          <p:nvPr/>
        </p:nvSpPr>
        <p:spPr bwMode="auto">
          <a:xfrm>
            <a:off x="2843808" y="2286000"/>
            <a:ext cx="2233205" cy="313350"/>
          </a:xfrm>
          <a:prstGeom prst="rect">
            <a:avLst/>
          </a:prstGeom>
          <a:solidFill>
            <a:srgbClr val="4D4D4D"/>
          </a:solidFill>
          <a:ln w="12700" cap="sq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square" lIns="36000" tIns="18000" rIns="36000" bIns="1800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Arial Narrow"/>
                <a:cs typeface="Arial Narrow"/>
              </a:rPr>
              <a:t>Iberia–</a:t>
            </a:r>
            <a:r>
              <a:rPr lang="en-US" altLang="zh-CN" dirty="0" smtClean="0">
                <a:solidFill>
                  <a:srgbClr val="FFFFFF"/>
                </a:solidFill>
                <a:latin typeface="Arial Narrow"/>
                <a:cs typeface="Arial Narrow"/>
              </a:rPr>
              <a:t>Newfoundland</a:t>
            </a:r>
            <a:endParaRPr lang="en-US" altLang="zh-CN" b="1" dirty="0">
              <a:solidFill>
                <a:srgbClr val="FFFFFF"/>
              </a:solidFill>
              <a:latin typeface="Arial Narrow"/>
              <a:ea typeface="华文新魏" pitchFamily="2" charset="-122"/>
              <a:cs typeface="Arial Narrow"/>
            </a:endParaRPr>
          </a:p>
        </p:txBody>
      </p:sp>
      <p:sp>
        <p:nvSpPr>
          <p:cNvPr id="7" name="Rectangle 48"/>
          <p:cNvSpPr>
            <a:spLocks noChangeArrowheads="1"/>
          </p:cNvSpPr>
          <p:nvPr/>
        </p:nvSpPr>
        <p:spPr bwMode="auto">
          <a:xfrm>
            <a:off x="2555776" y="4396405"/>
            <a:ext cx="2536178" cy="313350"/>
          </a:xfrm>
          <a:prstGeom prst="rect">
            <a:avLst/>
          </a:prstGeom>
          <a:solidFill>
            <a:srgbClr val="4D4D4D"/>
          </a:solidFill>
          <a:ln w="12700" cap="sq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square" lIns="36000" tIns="18000" rIns="36000" bIns="18000">
            <a:spAutoFit/>
          </a:bodyPr>
          <a:lstStyle/>
          <a:p>
            <a:r>
              <a:rPr lang="en-US" altLang="zh-CN" dirty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lang="en-US" altLang="zh-CN" dirty="0" smtClean="0">
                <a:solidFill>
                  <a:srgbClr val="FFFFFF"/>
                </a:solidFill>
                <a:latin typeface="Arial Narrow"/>
                <a:cs typeface="Arial Narrow"/>
              </a:rPr>
              <a:t>entral </a:t>
            </a:r>
            <a:r>
              <a:rPr lang="en-US" altLang="zh-CN" dirty="0">
                <a:solidFill>
                  <a:srgbClr val="FFFFFF"/>
                </a:solidFill>
                <a:latin typeface="Arial Narrow"/>
                <a:cs typeface="Arial Narrow"/>
              </a:rPr>
              <a:t>South </a:t>
            </a:r>
            <a:r>
              <a:rPr lang="en-US" altLang="zh-CN" dirty="0" smtClean="0">
                <a:solidFill>
                  <a:srgbClr val="FFFFFF"/>
                </a:solidFill>
                <a:latin typeface="Arial Narrow"/>
                <a:cs typeface="Arial Narrow"/>
              </a:rPr>
              <a:t>Atlantic</a:t>
            </a:r>
            <a:endParaRPr lang="en-US" altLang="zh-CN" b="1" dirty="0">
              <a:solidFill>
                <a:srgbClr val="FFFFFF"/>
              </a:solidFill>
              <a:latin typeface="Arial Narrow"/>
              <a:ea typeface="华文新魏" pitchFamily="2" charset="-122"/>
              <a:cs typeface="Arial Narrow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4096472"/>
            <a:ext cx="3945128" cy="2212848"/>
          </a:xfrm>
          <a:prstGeom prst="rect">
            <a:avLst/>
          </a:prstGeom>
        </p:spPr>
      </p:pic>
      <p:sp>
        <p:nvSpPr>
          <p:cNvPr id="11" name="圆角矩形标注 10"/>
          <p:cNvSpPr/>
          <p:nvPr/>
        </p:nvSpPr>
        <p:spPr>
          <a:xfrm>
            <a:off x="4860032" y="2996952"/>
            <a:ext cx="4114800" cy="818380"/>
          </a:xfrm>
          <a:prstGeom prst="wedgeRoundRectCallout">
            <a:avLst>
              <a:gd name="adj1" fmla="val -41389"/>
              <a:gd name="adj2" fmla="val 80612"/>
              <a:gd name="adj3" fmla="val 16667"/>
            </a:avLst>
          </a:prstGeom>
          <a:solidFill>
            <a:schemeClr val="bg1"/>
          </a:solidFill>
          <a:ln w="19050">
            <a:solidFill>
              <a:srgbClr val="9C0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anchor="ctr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altLang="zh-CN" sz="2400" dirty="0" smtClean="0">
                <a:solidFill>
                  <a:srgbClr val="FF0000"/>
                </a:solidFill>
                <a:latin typeface="Arial Narrow"/>
                <a:ea typeface="黑体"/>
                <a:cs typeface="Arial Narrow"/>
              </a:rPr>
              <a:t>’</a:t>
            </a:r>
            <a:r>
              <a:rPr lang="zh-CN" altLang="en-US" sz="2400" dirty="0" smtClean="0">
                <a:solidFill>
                  <a:srgbClr val="FF0000"/>
                </a:solidFill>
                <a:latin typeface="Arial Narrow"/>
                <a:ea typeface="黑体"/>
                <a:cs typeface="Arial Narrow"/>
              </a:rPr>
              <a:t>弱</a:t>
            </a:r>
            <a:r>
              <a:rPr lang="en-US" altLang="zh-CN" sz="2400" dirty="0" smtClean="0">
                <a:solidFill>
                  <a:srgbClr val="FF0000"/>
                </a:solidFill>
                <a:latin typeface="Arial Narrow"/>
                <a:ea typeface="黑体"/>
                <a:cs typeface="Arial Narrow"/>
              </a:rPr>
              <a:t>’</a:t>
            </a:r>
            <a:r>
              <a:rPr lang="zh-CN" altLang="en-US" sz="2400" dirty="0" smtClean="0">
                <a:solidFill>
                  <a:srgbClr val="FF0000"/>
                </a:solidFill>
                <a:latin typeface="Arial Narrow"/>
                <a:ea typeface="黑体"/>
                <a:cs typeface="Arial Narrow"/>
              </a:rPr>
              <a:t>下地壳</a:t>
            </a:r>
            <a:r>
              <a:rPr lang="zh-CN" altLang="en-US" sz="2000" dirty="0" smtClean="0">
                <a:solidFill>
                  <a:schemeClr val="tx1"/>
                </a:solidFill>
                <a:latin typeface="黑体"/>
                <a:ea typeface="黑体"/>
                <a:cs typeface="黑体"/>
              </a:rPr>
              <a:t>存在与否</a:t>
            </a:r>
            <a:endParaRPr lang="en-US" altLang="zh-CN" sz="2000" dirty="0" smtClean="0">
              <a:solidFill>
                <a:schemeClr val="tx1"/>
              </a:solidFill>
              <a:latin typeface="黑体"/>
              <a:ea typeface="黑体"/>
              <a:cs typeface="黑体"/>
            </a:endParaRPr>
          </a:p>
          <a:p>
            <a:pPr>
              <a:lnSpc>
                <a:spcPct val="110000"/>
              </a:lnSpc>
              <a:defRPr/>
            </a:pPr>
            <a:r>
              <a:rPr lang="zh-CN" altLang="en-US" sz="2000" dirty="0" smtClean="0">
                <a:solidFill>
                  <a:schemeClr val="tx1"/>
                </a:solidFill>
                <a:latin typeface="黑体"/>
                <a:ea typeface="黑体"/>
                <a:cs typeface="黑体"/>
              </a:rPr>
              <a:t>决定拉张型大陆裂解构造特征</a:t>
            </a:r>
            <a:endParaRPr lang="en-US" altLang="zh-CN" sz="2000" dirty="0">
              <a:solidFill>
                <a:schemeClr val="tx1"/>
              </a:solidFill>
              <a:latin typeface="黑体"/>
              <a:ea typeface="黑体"/>
              <a:cs typeface="黑体"/>
            </a:endParaRPr>
          </a:p>
        </p:txBody>
      </p:sp>
      <p:cxnSp>
        <p:nvCxnSpPr>
          <p:cNvPr id="13" name="直线箭头连接符 12"/>
          <p:cNvCxnSpPr/>
          <p:nvPr/>
        </p:nvCxnSpPr>
        <p:spPr bwMode="auto">
          <a:xfrm flipH="1" flipV="1">
            <a:off x="4191000" y="3581400"/>
            <a:ext cx="1749152" cy="12157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4" name="直线箭头连接符 13"/>
          <p:cNvCxnSpPr/>
          <p:nvPr/>
        </p:nvCxnSpPr>
        <p:spPr bwMode="auto">
          <a:xfrm flipH="1">
            <a:off x="3810000" y="5373216"/>
            <a:ext cx="4002360" cy="79898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12" name="矩形 11"/>
          <p:cNvSpPr/>
          <p:nvPr/>
        </p:nvSpPr>
        <p:spPr>
          <a:xfrm>
            <a:off x="5940152" y="2348880"/>
            <a:ext cx="22364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0" dirty="0">
                <a:solidFill>
                  <a:srgbClr val="FFFF7D"/>
                </a:solidFill>
                <a:latin typeface="Arial"/>
                <a:ea typeface="黑体"/>
                <a:cs typeface="Arial"/>
              </a:rPr>
              <a:t>’</a:t>
            </a:r>
            <a:r>
              <a:rPr lang="zh-CN" altLang="en-US" sz="3600" b="0" dirty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弱</a:t>
            </a:r>
            <a:r>
              <a:rPr lang="en-US" altLang="zh-CN" sz="3600" b="0" dirty="0">
                <a:solidFill>
                  <a:srgbClr val="FFFF7D"/>
                </a:solidFill>
                <a:latin typeface="Arial"/>
                <a:ea typeface="黑体"/>
                <a:cs typeface="Arial"/>
              </a:rPr>
              <a:t>’</a:t>
            </a:r>
            <a:r>
              <a:rPr lang="zh-CN" altLang="en-US" sz="3600" b="0" dirty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下地壳</a:t>
            </a:r>
          </a:p>
        </p:txBody>
      </p:sp>
    </p:spTree>
    <p:extLst>
      <p:ext uri="{BB962C8B-B14F-4D97-AF65-F5344CB8AC3E}">
        <p14:creationId xmlns:p14="http://schemas.microsoft.com/office/powerpoint/2010/main" val="27085749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 3"/>
          <p:cNvGrpSpPr>
            <a:grpSpLocks noChangeAspect="1"/>
          </p:cNvGrpSpPr>
          <p:nvPr/>
        </p:nvGrpSpPr>
        <p:grpSpPr>
          <a:xfrm>
            <a:off x="548641" y="152400"/>
            <a:ext cx="8061959" cy="2143552"/>
            <a:chOff x="2117165" y="37353"/>
            <a:chExt cx="7010400" cy="186395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17165" y="37353"/>
              <a:ext cx="7010400" cy="1863958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9341" y="107577"/>
              <a:ext cx="4343400" cy="228600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0" y="2496312"/>
            <a:ext cx="8955653" cy="3824064"/>
          </a:xfrm>
          <a:prstGeom prst="rect">
            <a:avLst/>
          </a:prstGeom>
        </p:spPr>
      </p:pic>
      <p:sp>
        <p:nvSpPr>
          <p:cNvPr id="6" name="圆角矩形标注 5"/>
          <p:cNvSpPr/>
          <p:nvPr/>
        </p:nvSpPr>
        <p:spPr>
          <a:xfrm>
            <a:off x="3419872" y="1696220"/>
            <a:ext cx="5495528" cy="818380"/>
          </a:xfrm>
          <a:prstGeom prst="wedgeRoundRectCallout">
            <a:avLst>
              <a:gd name="adj1" fmla="val -36735"/>
              <a:gd name="adj2" fmla="val 93469"/>
              <a:gd name="adj3" fmla="val 16667"/>
            </a:avLst>
          </a:prstGeom>
          <a:solidFill>
            <a:schemeClr val="bg1"/>
          </a:solidFill>
          <a:ln w="19050">
            <a:solidFill>
              <a:srgbClr val="9C0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anchor="ctr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zh-CN" altLang="en-US" sz="2000" dirty="0" smtClean="0">
                <a:solidFill>
                  <a:schemeClr val="tx1"/>
                </a:solidFill>
                <a:latin typeface="黑体"/>
                <a:ea typeface="黑体"/>
                <a:cs typeface="黑体"/>
              </a:rPr>
              <a:t>岩石圈流变性质的分层特征</a:t>
            </a:r>
            <a:r>
              <a:rPr lang="zh-CN" altLang="zh-CN" sz="2000" dirty="0" smtClean="0">
                <a:solidFill>
                  <a:schemeClr val="tx1"/>
                </a:solidFill>
                <a:latin typeface="黑体"/>
                <a:ea typeface="黑体"/>
                <a:cs typeface="黑体"/>
              </a:rPr>
              <a:t>－</a:t>
            </a:r>
            <a:r>
              <a:rPr lang="en-US" altLang="zh-CN" sz="2400" dirty="0" smtClean="0">
                <a:solidFill>
                  <a:srgbClr val="FF0000"/>
                </a:solidFill>
                <a:latin typeface="Arial Narrow"/>
                <a:ea typeface="黑体"/>
                <a:cs typeface="Arial Narrow"/>
              </a:rPr>
              <a:t>’</a:t>
            </a:r>
            <a:r>
              <a:rPr lang="zh-CN" altLang="en-US" sz="2400" dirty="0" smtClean="0">
                <a:solidFill>
                  <a:srgbClr val="FF0000"/>
                </a:solidFill>
                <a:latin typeface="Arial Narrow"/>
                <a:ea typeface="黑体"/>
                <a:cs typeface="Arial Narrow"/>
              </a:rPr>
              <a:t>弱</a:t>
            </a:r>
            <a:r>
              <a:rPr lang="en-US" altLang="zh-CN" sz="2400" dirty="0" smtClean="0">
                <a:solidFill>
                  <a:srgbClr val="FF0000"/>
                </a:solidFill>
                <a:latin typeface="Arial Narrow"/>
                <a:ea typeface="黑体"/>
                <a:cs typeface="Arial Narrow"/>
              </a:rPr>
              <a:t>’</a:t>
            </a:r>
            <a:r>
              <a:rPr lang="zh-CN" altLang="en-US" sz="2400" dirty="0" smtClean="0">
                <a:solidFill>
                  <a:srgbClr val="FF0000"/>
                </a:solidFill>
                <a:latin typeface="Arial Narrow"/>
                <a:ea typeface="黑体"/>
                <a:cs typeface="Arial Narrow"/>
              </a:rPr>
              <a:t>下地壳</a:t>
            </a:r>
            <a:endParaRPr lang="en-US" altLang="zh-CN" sz="2000" dirty="0">
              <a:solidFill>
                <a:schemeClr val="tx1"/>
              </a:solidFill>
              <a:latin typeface="黑体"/>
              <a:ea typeface="黑体"/>
              <a:cs typeface="黑体"/>
            </a:endParaRPr>
          </a:p>
          <a:p>
            <a:pPr>
              <a:lnSpc>
                <a:spcPct val="110000"/>
              </a:lnSpc>
              <a:defRPr/>
            </a:pPr>
            <a:r>
              <a:rPr lang="zh-CN" altLang="en-US" sz="2000" dirty="0" smtClean="0">
                <a:solidFill>
                  <a:schemeClr val="tx1"/>
                </a:solidFill>
                <a:latin typeface="黑体"/>
                <a:ea typeface="黑体"/>
                <a:cs typeface="黑体"/>
              </a:rPr>
              <a:t>强烈影响地幔</a:t>
            </a:r>
            <a:r>
              <a:rPr lang="en-US" altLang="zh-CN" sz="2000" dirty="0" smtClean="0">
                <a:solidFill>
                  <a:schemeClr val="tx1"/>
                </a:solidFill>
                <a:latin typeface="黑体"/>
                <a:ea typeface="黑体"/>
                <a:cs typeface="黑体"/>
              </a:rPr>
              <a:t>-</a:t>
            </a:r>
            <a:r>
              <a:rPr lang="zh-CN" altLang="en-US" sz="2000" dirty="0" smtClean="0">
                <a:solidFill>
                  <a:schemeClr val="tx1"/>
                </a:solidFill>
                <a:latin typeface="黑体"/>
                <a:ea typeface="黑体"/>
                <a:cs typeface="黑体"/>
              </a:rPr>
              <a:t>岩石圈相互作用及其浅表响应</a:t>
            </a:r>
            <a:endParaRPr lang="en-US" altLang="zh-CN" sz="2000" dirty="0">
              <a:solidFill>
                <a:schemeClr val="tx1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7" name="Rectangle 44"/>
          <p:cNvSpPr>
            <a:spLocks noChangeArrowheads="1"/>
          </p:cNvSpPr>
          <p:nvPr/>
        </p:nvSpPr>
        <p:spPr bwMode="auto">
          <a:xfrm>
            <a:off x="1403648" y="4509120"/>
            <a:ext cx="6624736" cy="646331"/>
          </a:xfrm>
          <a:prstGeom prst="rect">
            <a:avLst/>
          </a:prstGeom>
          <a:solidFill>
            <a:schemeClr val="tx1"/>
          </a:solidFill>
          <a:ln w="12700" cmpd="sng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72000" rIns="72000">
            <a:spAutoFit/>
          </a:bodyPr>
          <a:lstStyle/>
          <a:p>
            <a:pPr algn="ctr" eaLnBrk="1" hangingPunct="1">
              <a:buClr>
                <a:srgbClr val="FF5050"/>
              </a:buClr>
              <a:buSzPct val="85000"/>
              <a:buFont typeface="Wingdings" pitchFamily="2" charset="2"/>
              <a:buNone/>
            </a:pPr>
            <a:r>
              <a:rPr lang="zh-CN" altLang="en-US" sz="3600" b="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岩石圈地幔分层性的影响？</a:t>
            </a:r>
            <a:endParaRPr lang="en-US" altLang="zh-CN" sz="3600" b="0" dirty="0" smtClean="0">
              <a:solidFill>
                <a:srgbClr val="FFFFFF"/>
              </a:solidFill>
              <a:latin typeface="黑体"/>
              <a:ea typeface="黑体"/>
              <a:cs typeface="黑体"/>
            </a:endParaRPr>
          </a:p>
        </p:txBody>
      </p:sp>
    </p:spTree>
    <p:extLst>
      <p:ext uri="{BB962C8B-B14F-4D97-AF65-F5344CB8AC3E}">
        <p14:creationId xmlns:p14="http://schemas.microsoft.com/office/powerpoint/2010/main" val="40045513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 15"/>
          <p:cNvGrpSpPr/>
          <p:nvPr/>
        </p:nvGrpSpPr>
        <p:grpSpPr>
          <a:xfrm>
            <a:off x="93991" y="1868587"/>
            <a:ext cx="4649033" cy="2352501"/>
            <a:chOff x="107503" y="1868587"/>
            <a:chExt cx="4649033" cy="2352501"/>
          </a:xfrm>
        </p:grpSpPr>
        <p:grpSp>
          <p:nvGrpSpPr>
            <p:cNvPr id="3" name="组 2"/>
            <p:cNvGrpSpPr>
              <a:grpSpLocks noChangeAspect="1"/>
            </p:cNvGrpSpPr>
            <p:nvPr/>
          </p:nvGrpSpPr>
          <p:grpSpPr>
            <a:xfrm>
              <a:off x="107503" y="1868587"/>
              <a:ext cx="4642236" cy="2352501"/>
              <a:chOff x="323527" y="3377492"/>
              <a:chExt cx="6051707" cy="3066765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"/>
              <a:stretch/>
            </p:blipFill>
            <p:spPr>
              <a:xfrm>
                <a:off x="323527" y="3377492"/>
                <a:ext cx="6051707" cy="3066765"/>
              </a:xfrm>
              <a:prstGeom prst="rect">
                <a:avLst/>
              </a:prstGeom>
            </p:spPr>
          </p:pic>
          <p:sp>
            <p:nvSpPr>
              <p:cNvPr id="7" name="Text Box 3"/>
              <p:cNvSpPr txBox="1">
                <a:spLocks noChangeArrowheads="1"/>
              </p:cNvSpPr>
              <p:nvPr/>
            </p:nvSpPr>
            <p:spPr bwMode="auto">
              <a:xfrm>
                <a:off x="5296528" y="3833547"/>
                <a:ext cx="864096" cy="4814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 anchorCtr="0">
                <a:spAutoFit/>
              </a:bodyPr>
              <a:lstStyle/>
              <a:p>
                <a:pPr eaLnBrk="0" hangingPunct="0">
                  <a:spcBef>
                    <a:spcPts val="0"/>
                  </a:spcBef>
                  <a:buClr>
                    <a:srgbClr val="FF9999"/>
                  </a:buClr>
                </a:pPr>
                <a:r>
                  <a:rPr kumimoji="1" lang="en-US" altLang="zh-CN" dirty="0" smtClean="0">
                    <a:solidFill>
                      <a:srgbClr val="CC0000"/>
                    </a:solidFill>
                    <a:latin typeface="Arial Narrow"/>
                    <a:cs typeface="Arial Narrow"/>
                  </a:rPr>
                  <a:t>2-D</a:t>
                </a:r>
              </a:p>
            </p:txBody>
          </p:sp>
        </p:grpSp>
        <p:sp>
          <p:nvSpPr>
            <p:cNvPr id="15" name="矩形 14"/>
            <p:cNvSpPr/>
            <p:nvPr/>
          </p:nvSpPr>
          <p:spPr bwMode="auto">
            <a:xfrm>
              <a:off x="4612536" y="2146366"/>
              <a:ext cx="144000" cy="172800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endParaRPr>
            </a:p>
          </p:txBody>
        </p:sp>
      </p:grpSp>
      <p:grpSp>
        <p:nvGrpSpPr>
          <p:cNvPr id="10" name="组 9"/>
          <p:cNvGrpSpPr/>
          <p:nvPr/>
        </p:nvGrpSpPr>
        <p:grpSpPr>
          <a:xfrm>
            <a:off x="216024" y="97080"/>
            <a:ext cx="8748464" cy="1675736"/>
            <a:chOff x="216024" y="97080"/>
            <a:chExt cx="8748464" cy="1675736"/>
          </a:xfrm>
        </p:grpSpPr>
        <p:grpSp>
          <p:nvGrpSpPr>
            <p:cNvPr id="5" name="组 4"/>
            <p:cNvGrpSpPr/>
            <p:nvPr/>
          </p:nvGrpSpPr>
          <p:grpSpPr>
            <a:xfrm>
              <a:off x="216024" y="97080"/>
              <a:ext cx="8748464" cy="1675736"/>
              <a:chOff x="251520" y="188641"/>
              <a:chExt cx="8748464" cy="1675736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1520" y="188641"/>
                <a:ext cx="8748464" cy="1675736"/>
              </a:xfrm>
              <a:prstGeom prst="rect">
                <a:avLst/>
              </a:prstGeom>
            </p:spPr>
          </p:pic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02680" y="233628"/>
                <a:ext cx="7337663" cy="315052"/>
              </a:xfrm>
              <a:prstGeom prst="rect">
                <a:avLst/>
              </a:prstGeom>
            </p:spPr>
          </p:pic>
        </p:grpSp>
        <p:sp>
          <p:nvSpPr>
            <p:cNvPr id="9" name="圆角矩形 8"/>
            <p:cNvSpPr/>
            <p:nvPr/>
          </p:nvSpPr>
          <p:spPr bwMode="auto">
            <a:xfrm>
              <a:off x="1606160" y="836712"/>
              <a:ext cx="1440160" cy="432048"/>
            </a:xfrm>
            <a:prstGeom prst="roundRect">
              <a:avLst/>
            </a:prstGeom>
            <a:noFill/>
            <a:ln w="25400" cap="flat" cmpd="sng" algn="ctr">
              <a:solidFill>
                <a:srgbClr val="C5020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956929"/>
            <a:ext cx="4365600" cy="5856447"/>
          </a:xfrm>
          <a:prstGeom prst="rect">
            <a:avLst/>
          </a:prstGeom>
        </p:spPr>
      </p:pic>
      <p:grpSp>
        <p:nvGrpSpPr>
          <p:cNvPr id="12" name="组 11"/>
          <p:cNvGrpSpPr/>
          <p:nvPr/>
        </p:nvGrpSpPr>
        <p:grpSpPr>
          <a:xfrm>
            <a:off x="251520" y="2852936"/>
            <a:ext cx="4608512" cy="3458409"/>
            <a:chOff x="251520" y="2852936"/>
            <a:chExt cx="4608512" cy="3458409"/>
          </a:xfrm>
        </p:grpSpPr>
        <p:sp>
          <p:nvSpPr>
            <p:cNvPr id="14" name="Rectangle 167"/>
            <p:cNvSpPr>
              <a:spLocks noChangeArrowheads="1"/>
            </p:cNvSpPr>
            <p:nvPr/>
          </p:nvSpPr>
          <p:spPr bwMode="auto">
            <a:xfrm>
              <a:off x="251520" y="4581128"/>
              <a:ext cx="4608512" cy="173021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414000" indent="-414000" algn="l" eaLnBrk="0" hangingPunct="0">
                <a:lnSpc>
                  <a:spcPct val="110000"/>
                </a:lnSpc>
                <a:buFont typeface="Wingdings 3" charset="0"/>
                <a:buChar char="_"/>
              </a:pPr>
              <a:r>
                <a:rPr kumimoji="1" lang="zh-CN" altLang="en-US" sz="2200" b="0" dirty="0" smtClean="0">
                  <a:solidFill>
                    <a:srgbClr val="FFFFFF"/>
                  </a:solidFill>
                  <a:latin typeface="黑体"/>
                  <a:ea typeface="黑体"/>
                  <a:cs typeface="黑体"/>
                  <a:sym typeface="Wingdings 3" pitchFamily="18" charset="2"/>
                </a:rPr>
                <a:t>增强上覆壳幔变形</a:t>
              </a:r>
              <a:r>
                <a:rPr kumimoji="1" lang="en-US" altLang="zh-CN" sz="2200" b="0" dirty="0" smtClean="0">
                  <a:solidFill>
                    <a:srgbClr val="FFFFFF"/>
                  </a:solidFill>
                  <a:latin typeface="黑体"/>
                  <a:ea typeface="黑体"/>
                  <a:cs typeface="黑体"/>
                  <a:sym typeface="Wingdings 3" pitchFamily="18" charset="2"/>
                </a:rPr>
                <a:t>, </a:t>
              </a:r>
              <a:r>
                <a:rPr kumimoji="1" lang="zh-CN" altLang="en-US" sz="2200" b="0" dirty="0" smtClean="0">
                  <a:solidFill>
                    <a:srgbClr val="FFFFFF"/>
                  </a:solidFill>
                  <a:latin typeface="黑体"/>
                  <a:ea typeface="黑体"/>
                  <a:cs typeface="黑体"/>
                  <a:sym typeface="Wingdings 3" pitchFamily="18" charset="2"/>
                </a:rPr>
                <a:t>阻碍下伏地幔变形和上涌</a:t>
              </a:r>
              <a:endParaRPr kumimoji="1" lang="en-US" altLang="zh-CN" sz="2200" b="0" dirty="0" smtClean="0">
                <a:solidFill>
                  <a:srgbClr val="FFFFFF"/>
                </a:solidFill>
                <a:latin typeface="黑体"/>
                <a:ea typeface="黑体"/>
                <a:cs typeface="黑体"/>
                <a:sym typeface="Wingdings 3" pitchFamily="18" charset="2"/>
              </a:endParaRPr>
            </a:p>
            <a:p>
              <a:pPr marL="414000" indent="-414000" algn="l" eaLnBrk="0" hangingPunct="0">
                <a:lnSpc>
                  <a:spcPct val="110000"/>
                </a:lnSpc>
                <a:spcBef>
                  <a:spcPts val="1200"/>
                </a:spcBef>
                <a:buFont typeface="Wingdings 3" charset="0"/>
                <a:buChar char="_"/>
              </a:pPr>
              <a:r>
                <a:rPr kumimoji="1" lang="zh-CN" altLang="en-US" sz="2200" b="0" dirty="0" smtClean="0">
                  <a:solidFill>
                    <a:srgbClr val="FFFFFF"/>
                  </a:solidFill>
                  <a:latin typeface="黑体"/>
                  <a:ea typeface="黑体"/>
                  <a:cs typeface="黑体"/>
                </a:rPr>
                <a:t>虽加速岩石圈变形过程</a:t>
              </a:r>
              <a:r>
                <a:rPr kumimoji="1" lang="en-US" altLang="zh-CN" sz="2200" b="0" dirty="0" smtClean="0">
                  <a:solidFill>
                    <a:srgbClr val="FFFFFF"/>
                  </a:solidFill>
                  <a:latin typeface="黑体"/>
                  <a:ea typeface="黑体"/>
                  <a:cs typeface="黑体"/>
                </a:rPr>
                <a:t>, </a:t>
              </a:r>
              <a:r>
                <a:rPr kumimoji="1" lang="zh-CN" altLang="en-US" sz="2200" b="0" dirty="0" smtClean="0">
                  <a:solidFill>
                    <a:srgbClr val="FFFFFF"/>
                  </a:solidFill>
                  <a:latin typeface="黑体"/>
                  <a:ea typeface="黑体"/>
                  <a:cs typeface="黑体"/>
                </a:rPr>
                <a:t>但非促使岩石圈破坏的主导因素</a:t>
              </a:r>
              <a:endParaRPr kumimoji="1" lang="zh-CN" altLang="en-US" sz="2200" b="0" dirty="0">
                <a:solidFill>
                  <a:srgbClr val="FFFFFF"/>
                </a:solidFill>
                <a:latin typeface="黑体"/>
                <a:ea typeface="黑体"/>
                <a:cs typeface="黑体"/>
              </a:endParaRPr>
            </a:p>
          </p:txBody>
        </p:sp>
        <p:cxnSp>
          <p:nvCxnSpPr>
            <p:cNvPr id="11" name="直接箭头连接符 22"/>
            <p:cNvCxnSpPr/>
            <p:nvPr/>
          </p:nvCxnSpPr>
          <p:spPr>
            <a:xfrm>
              <a:off x="2987824" y="2852936"/>
              <a:ext cx="0" cy="176400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22672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1114"/>
            <a:ext cx="8611809" cy="33843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24" y="3440553"/>
            <a:ext cx="8820472" cy="3372823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 bwMode="auto">
          <a:xfrm>
            <a:off x="6228184" y="2708920"/>
            <a:ext cx="2016224" cy="432048"/>
          </a:xfrm>
          <a:prstGeom prst="roundRect">
            <a:avLst/>
          </a:prstGeom>
          <a:noFill/>
          <a:ln w="25400" cap="flat" cmpd="sng" algn="ctr">
            <a:solidFill>
              <a:srgbClr val="C5020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宋体" pitchFamily="2" charset="-122"/>
                <a:cs typeface="Times New Roman"/>
              </a:rPr>
              <a:t>Compression</a:t>
            </a:r>
            <a:endParaRPr kumimoji="0" lang="zh-CN" alt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  <a:ea typeface="宋体" pitchFamily="2" charset="-122"/>
              <a:cs typeface="Times New Roman"/>
            </a:endParaRPr>
          </a:p>
        </p:txBody>
      </p:sp>
      <p:sp>
        <p:nvSpPr>
          <p:cNvPr id="5" name="圆角矩形标注 4"/>
          <p:cNvSpPr/>
          <p:nvPr/>
        </p:nvSpPr>
        <p:spPr>
          <a:xfrm>
            <a:off x="4139952" y="4725144"/>
            <a:ext cx="3096344" cy="817813"/>
          </a:xfrm>
          <a:prstGeom prst="wedgeRoundRectCallout">
            <a:avLst>
              <a:gd name="adj1" fmla="val 47081"/>
              <a:gd name="adj2" fmla="val 115951"/>
              <a:gd name="adj3" fmla="val 16667"/>
            </a:avLst>
          </a:prstGeom>
          <a:solidFill>
            <a:schemeClr val="bg1"/>
          </a:solidFill>
          <a:ln w="19050">
            <a:solidFill>
              <a:srgbClr val="000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200" dirty="0" smtClean="0">
                <a:solidFill>
                  <a:srgbClr val="000000"/>
                </a:solidFill>
                <a:latin typeface="Arial Narrow"/>
                <a:ea typeface="黑体"/>
                <a:cs typeface="Arial Narrow"/>
              </a:rPr>
              <a:t>薄弱层之下的岩石圈</a:t>
            </a:r>
            <a:endParaRPr lang="en-US" altLang="zh-CN" sz="2200" dirty="0" smtClean="0">
              <a:solidFill>
                <a:srgbClr val="000000"/>
              </a:solidFill>
              <a:latin typeface="Arial Narrow"/>
              <a:ea typeface="黑体"/>
              <a:cs typeface="Arial Narrow"/>
            </a:endParaRPr>
          </a:p>
          <a:p>
            <a:pPr>
              <a:lnSpc>
                <a:spcPct val="110000"/>
              </a:lnSpc>
            </a:pPr>
            <a:r>
              <a:rPr lang="zh-CN" altLang="en-US" sz="2200" dirty="0" smtClean="0">
                <a:solidFill>
                  <a:srgbClr val="000000"/>
                </a:solidFill>
                <a:latin typeface="Arial Narrow"/>
                <a:ea typeface="黑体"/>
                <a:cs typeface="Arial Narrow"/>
              </a:rPr>
              <a:t>地幔发生拆沉</a:t>
            </a:r>
            <a:endParaRPr lang="en-US" altLang="zh-CN" sz="2200" dirty="0">
              <a:solidFill>
                <a:srgbClr val="000000"/>
              </a:solidFill>
              <a:latin typeface="Arial Narrow"/>
              <a:ea typeface="黑体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8750031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352800"/>
            <a:ext cx="4249479" cy="3352800"/>
          </a:xfrm>
          <a:prstGeom prst="rect">
            <a:avLst/>
          </a:prstGeom>
        </p:spPr>
      </p:pic>
      <p:grpSp>
        <p:nvGrpSpPr>
          <p:cNvPr id="4" name="组 3"/>
          <p:cNvGrpSpPr>
            <a:grpSpLocks noChangeAspect="1"/>
          </p:cNvGrpSpPr>
          <p:nvPr/>
        </p:nvGrpSpPr>
        <p:grpSpPr>
          <a:xfrm>
            <a:off x="410942" y="152400"/>
            <a:ext cx="2332258" cy="4172689"/>
            <a:chOff x="609600" y="533400"/>
            <a:chExt cx="3239248" cy="5795401"/>
          </a:xfrm>
        </p:grpSpPr>
        <p:pic>
          <p:nvPicPr>
            <p:cNvPr id="2" name="Picture 2" descr="A:\Fig-6''.gif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9600" y="533400"/>
              <a:ext cx="3239248" cy="5795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48"/>
            <p:cNvSpPr>
              <a:spLocks noChangeArrowheads="1"/>
            </p:cNvSpPr>
            <p:nvPr/>
          </p:nvSpPr>
          <p:spPr bwMode="auto">
            <a:xfrm>
              <a:off x="1128059" y="2865718"/>
              <a:ext cx="2473200" cy="533400"/>
            </a:xfrm>
            <a:prstGeom prst="rect">
              <a:avLst/>
            </a:prstGeom>
            <a:solidFill>
              <a:srgbClr val="4D4D4D"/>
            </a:solidFill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</p:spPr>
          <p:txBody>
            <a:bodyPr wrap="square" lIns="36000" tIns="18000" rIns="36000" bIns="18000" anchor="ctr" anchorCtr="0">
              <a:noAutofit/>
            </a:bodyPr>
            <a:lstStyle/>
            <a:p>
              <a:pPr algn="ctr"/>
              <a:r>
                <a:rPr lang="zh-CN" altLang="en-US" sz="2400" dirty="0" smtClean="0">
                  <a:solidFill>
                    <a:schemeClr val="bg1"/>
                  </a:solidFill>
                  <a:latin typeface="黑体"/>
                  <a:ea typeface="黑体"/>
                  <a:cs typeface="黑体"/>
                </a:rPr>
                <a:t>薄弱层</a:t>
              </a:r>
              <a:endParaRPr lang="en-US" altLang="zh-CN" sz="2400" dirty="0">
                <a:solidFill>
                  <a:schemeClr val="bg1"/>
                </a:solidFill>
                <a:latin typeface="黑体"/>
                <a:ea typeface="黑体"/>
                <a:cs typeface="黑体"/>
              </a:endParaRPr>
            </a:p>
          </p:txBody>
        </p:sp>
      </p:grpSp>
      <p:grpSp>
        <p:nvGrpSpPr>
          <p:cNvPr id="9" name="组 8"/>
          <p:cNvGrpSpPr>
            <a:grpSpLocks noChangeAspect="1"/>
          </p:cNvGrpSpPr>
          <p:nvPr/>
        </p:nvGrpSpPr>
        <p:grpSpPr>
          <a:xfrm>
            <a:off x="3276002" y="152400"/>
            <a:ext cx="2332258" cy="4172689"/>
            <a:chOff x="5105400" y="533400"/>
            <a:chExt cx="3239248" cy="5795401"/>
          </a:xfrm>
        </p:grpSpPr>
        <p:grpSp>
          <p:nvGrpSpPr>
            <p:cNvPr id="5" name="组 4"/>
            <p:cNvGrpSpPr/>
            <p:nvPr/>
          </p:nvGrpSpPr>
          <p:grpSpPr>
            <a:xfrm>
              <a:off x="5105400" y="533400"/>
              <a:ext cx="3239248" cy="5795401"/>
              <a:chOff x="609600" y="533400"/>
              <a:chExt cx="3239248" cy="5795401"/>
            </a:xfrm>
          </p:grpSpPr>
          <p:pic>
            <p:nvPicPr>
              <p:cNvPr id="6" name="Picture 2" descr="A:\Fig-6''.gif"/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09600" y="533400"/>
                <a:ext cx="3239248" cy="57954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ectangle 48"/>
              <p:cNvSpPr>
                <a:spLocks noChangeArrowheads="1"/>
              </p:cNvSpPr>
              <p:nvPr/>
            </p:nvSpPr>
            <p:spPr bwMode="auto">
              <a:xfrm>
                <a:off x="1128059" y="2865718"/>
                <a:ext cx="2473200" cy="533400"/>
              </a:xfrm>
              <a:prstGeom prst="rect">
                <a:avLst/>
              </a:prstGeom>
              <a:solidFill>
                <a:srgbClr val="4D4D4D"/>
              </a:solidFill>
              <a:ln w="12700" cap="sq">
                <a:solidFill>
                  <a:schemeClr val="bg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square" lIns="36000" tIns="18000" rIns="36000" bIns="18000" anchor="ctr" anchorCtr="0">
                <a:noAutofit/>
              </a:bodyPr>
              <a:lstStyle/>
              <a:p>
                <a:pPr algn="ctr"/>
                <a:r>
                  <a:rPr lang="zh-CN" altLang="en-US" sz="2400" dirty="0" smtClean="0">
                    <a:solidFill>
                      <a:schemeClr val="bg1"/>
                    </a:solidFill>
                    <a:latin typeface="黑体"/>
                    <a:ea typeface="黑体"/>
                    <a:cs typeface="黑体"/>
                  </a:rPr>
                  <a:t>薄弱层</a:t>
                </a:r>
                <a:endParaRPr lang="en-US" altLang="zh-CN" sz="2400" dirty="0">
                  <a:solidFill>
                    <a:schemeClr val="bg1"/>
                  </a:solidFill>
                  <a:latin typeface="黑体"/>
                  <a:ea typeface="黑体"/>
                  <a:cs typeface="黑体"/>
                </a:endParaRPr>
              </a:p>
            </p:txBody>
          </p:sp>
        </p:grpSp>
        <p:sp>
          <p:nvSpPr>
            <p:cNvPr id="8" name="Rectangle 48"/>
            <p:cNvSpPr>
              <a:spLocks noChangeArrowheads="1"/>
            </p:cNvSpPr>
            <p:nvPr/>
          </p:nvSpPr>
          <p:spPr bwMode="auto">
            <a:xfrm>
              <a:off x="5623859" y="1340223"/>
              <a:ext cx="2473200" cy="533400"/>
            </a:xfrm>
            <a:prstGeom prst="rect">
              <a:avLst/>
            </a:prstGeom>
            <a:solidFill>
              <a:srgbClr val="4D4D4D"/>
            </a:solidFill>
            <a:ln w="12700" cap="sq">
              <a:solidFill>
                <a:schemeClr val="bg1"/>
              </a:solidFill>
              <a:miter lim="800000"/>
              <a:headEnd type="none" w="sm" len="sm"/>
              <a:tailEnd type="none" w="sm" len="sm"/>
            </a:ln>
          </p:spPr>
          <p:txBody>
            <a:bodyPr wrap="square" lIns="36000" tIns="18000" rIns="36000" bIns="18000" anchor="ctr" anchorCtr="0">
              <a:noAutofit/>
            </a:bodyPr>
            <a:lstStyle/>
            <a:p>
              <a:pPr algn="ctr"/>
              <a:r>
                <a:rPr lang="zh-CN" altLang="en-US" sz="2400" dirty="0" smtClean="0">
                  <a:solidFill>
                    <a:schemeClr val="bg1"/>
                  </a:solidFill>
                  <a:latin typeface="黑体"/>
                  <a:ea typeface="黑体"/>
                  <a:cs typeface="黑体"/>
                </a:rPr>
                <a:t>弱下地壳</a:t>
              </a:r>
              <a:endParaRPr lang="en-US" altLang="zh-CN" sz="2400" dirty="0">
                <a:solidFill>
                  <a:schemeClr val="bg1"/>
                </a:solidFill>
                <a:latin typeface="黑体"/>
                <a:ea typeface="黑体"/>
                <a:cs typeface="黑体"/>
              </a:endParaRPr>
            </a:p>
          </p:txBody>
        </p:sp>
      </p:grpSp>
      <p:grpSp>
        <p:nvGrpSpPr>
          <p:cNvPr id="13" name="组合 34"/>
          <p:cNvGrpSpPr>
            <a:grpSpLocks/>
          </p:cNvGrpSpPr>
          <p:nvPr/>
        </p:nvGrpSpPr>
        <p:grpSpPr bwMode="auto">
          <a:xfrm>
            <a:off x="457200" y="4446588"/>
            <a:ext cx="3652837" cy="2170112"/>
            <a:chOff x="189048" y="4446652"/>
            <a:chExt cx="3653336" cy="2169587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770" t="-2963" r="-1770"/>
            <a:stretch>
              <a:fillRect/>
            </a:stretch>
          </p:blipFill>
          <p:spPr bwMode="auto">
            <a:xfrm>
              <a:off x="189048" y="4446652"/>
              <a:ext cx="3653336" cy="2169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33"/>
            <p:cNvSpPr txBox="1">
              <a:spLocks noChangeArrowheads="1"/>
            </p:cNvSpPr>
            <p:nvPr/>
          </p:nvSpPr>
          <p:spPr bwMode="auto">
            <a:xfrm>
              <a:off x="1546468" y="5638576"/>
              <a:ext cx="940084" cy="4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/>
              <a:r>
                <a:rPr lang="en-US" altLang="zh-CN" sz="2000" b="1" dirty="0">
                  <a:solidFill>
                    <a:schemeClr val="bg1"/>
                  </a:solidFill>
                  <a:latin typeface="Arial"/>
                  <a:cs typeface="Arial"/>
                </a:rPr>
                <a:t>plume</a:t>
              </a:r>
              <a:endParaRPr lang="zh-CN" altLang="en-US" sz="20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4" name="TextBox 35"/>
          <p:cNvSpPr txBox="1">
            <a:spLocks noChangeArrowheads="1"/>
          </p:cNvSpPr>
          <p:nvPr/>
        </p:nvSpPr>
        <p:spPr bwMode="auto">
          <a:xfrm>
            <a:off x="6804248" y="980728"/>
            <a:ext cx="82331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sz="8800" b="1" dirty="0">
                <a:solidFill>
                  <a:srgbClr val="FFFF7D"/>
                </a:solidFill>
                <a:latin typeface="Comic Sans MS"/>
                <a:cs typeface="Comic Sans MS"/>
              </a:rPr>
              <a:t>?</a:t>
            </a:r>
            <a:endParaRPr lang="zh-CN" altLang="en-US" sz="8800" b="1" dirty="0">
              <a:solidFill>
                <a:srgbClr val="FFFF7D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0086432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/>
          <p:cNvGrpSpPr>
            <a:grpSpLocks noChangeAspect="1"/>
          </p:cNvGrpSpPr>
          <p:nvPr/>
        </p:nvGrpSpPr>
        <p:grpSpPr>
          <a:xfrm>
            <a:off x="179512" y="1498294"/>
            <a:ext cx="4959522" cy="2293550"/>
            <a:chOff x="202677" y="2306048"/>
            <a:chExt cx="7514428" cy="3475075"/>
          </a:xfrm>
        </p:grpSpPr>
        <p:pic>
          <p:nvPicPr>
            <p:cNvPr id="3" name="图片 2"/>
            <p:cNvPicPr>
              <a:picLocks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566" t="-3254" r="-1074" b="-16538"/>
            <a:stretch/>
          </p:blipFill>
          <p:spPr>
            <a:xfrm>
              <a:off x="202677" y="2306048"/>
              <a:ext cx="7514428" cy="3475075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4" name="TextBox 33"/>
            <p:cNvSpPr txBox="1">
              <a:spLocks noChangeArrowheads="1"/>
            </p:cNvSpPr>
            <p:nvPr/>
          </p:nvSpPr>
          <p:spPr bwMode="auto">
            <a:xfrm>
              <a:off x="303056" y="2350592"/>
              <a:ext cx="2160240" cy="606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algn="l" eaLnBrk="1" hangingPunct="1"/>
              <a:r>
                <a:rPr lang="en-US" altLang="zh-CN" sz="2000" dirty="0" smtClean="0">
                  <a:solidFill>
                    <a:srgbClr val="000000"/>
                  </a:solidFill>
                  <a:latin typeface="Arial Narrow"/>
                  <a:cs typeface="Arial Narrow"/>
                </a:rPr>
                <a:t>Paleozoic</a:t>
              </a:r>
              <a:endParaRPr lang="zh-CN" altLang="en-US" sz="2000" b="1" dirty="0">
                <a:solidFill>
                  <a:srgbClr val="0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5" name="TextBox 33"/>
            <p:cNvSpPr txBox="1">
              <a:spLocks noChangeArrowheads="1"/>
            </p:cNvSpPr>
            <p:nvPr/>
          </p:nvSpPr>
          <p:spPr bwMode="auto">
            <a:xfrm>
              <a:off x="2481586" y="5150178"/>
              <a:ext cx="3394447" cy="606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/>
              <a:r>
                <a:rPr lang="en-US" altLang="zh-CN" sz="2000" dirty="0" smtClean="0">
                  <a:solidFill>
                    <a:srgbClr val="000492"/>
                  </a:solidFill>
                  <a:latin typeface="Arial Narrow"/>
                  <a:cs typeface="Arial Narrow"/>
                </a:rPr>
                <a:t>Before destruction</a:t>
              </a:r>
              <a:endParaRPr lang="zh-CN" altLang="en-US" sz="2000" b="1" dirty="0">
                <a:solidFill>
                  <a:srgbClr val="000492"/>
                </a:solidFill>
                <a:latin typeface="Arial Narrow"/>
                <a:cs typeface="Arial Narrow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611560" y="127976"/>
            <a:ext cx="8064896" cy="1257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zh-CN" altLang="en-US" sz="3200" b="0" dirty="0" smtClean="0">
                <a:solidFill>
                  <a:srgbClr val="FFFFFF"/>
                </a:solidFill>
                <a:latin typeface="黑体"/>
                <a:ea typeface="黑体"/>
                <a:cs typeface="黑体"/>
                <a:sym typeface="Wingdings"/>
              </a:rPr>
              <a:t>岩石圈中</a:t>
            </a:r>
            <a:r>
              <a:rPr lang="zh-CN" altLang="en-US" sz="3200" b="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薄弱层</a:t>
            </a:r>
            <a:r>
              <a:rPr lang="zh-CN" altLang="en-US" sz="3200" b="0" dirty="0" smtClean="0">
                <a:solidFill>
                  <a:srgbClr val="FFFFFF"/>
                </a:solidFill>
                <a:latin typeface="黑体"/>
                <a:ea typeface="黑体"/>
                <a:cs typeface="黑体"/>
                <a:sym typeface="Wingdings"/>
              </a:rPr>
              <a:t>如何影响克拉通稳</a:t>
            </a:r>
            <a:r>
              <a:rPr lang="zh-CN" altLang="en-US" sz="3200" b="0" dirty="0">
                <a:solidFill>
                  <a:srgbClr val="FFFFFF"/>
                </a:solidFill>
                <a:latin typeface="黑体"/>
                <a:ea typeface="黑体"/>
                <a:cs typeface="黑体"/>
                <a:sym typeface="Wingdings"/>
              </a:rPr>
              <a:t>定性</a:t>
            </a:r>
            <a:r>
              <a:rPr lang="zh-CN" altLang="en-US" sz="3200" b="0" dirty="0" smtClean="0">
                <a:solidFill>
                  <a:srgbClr val="FFFFFF"/>
                </a:solidFill>
                <a:latin typeface="黑体"/>
                <a:ea typeface="黑体"/>
                <a:cs typeface="黑体"/>
                <a:sym typeface="Wingdings"/>
              </a:rPr>
              <a:t>？</a:t>
            </a:r>
            <a:endParaRPr lang="en-US" altLang="zh-CN" sz="3200" b="0" dirty="0" smtClean="0">
              <a:solidFill>
                <a:srgbClr val="FFFFFF"/>
              </a:solidFill>
              <a:latin typeface="黑体"/>
              <a:ea typeface="黑体"/>
              <a:cs typeface="黑体"/>
              <a:sym typeface="Wingdings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zh-CN" altLang="en-US" sz="3200" b="0" dirty="0" smtClean="0">
                <a:solidFill>
                  <a:srgbClr val="FFFFFF"/>
                </a:solidFill>
                <a:latin typeface="黑体"/>
                <a:ea typeface="黑体"/>
                <a:cs typeface="黑体"/>
                <a:sym typeface="Wingdings"/>
              </a:rPr>
              <a:t>在克拉通破坏中起了什么</a:t>
            </a:r>
            <a:r>
              <a:rPr lang="zh-CN" altLang="en-US" sz="3200" b="0" dirty="0">
                <a:solidFill>
                  <a:srgbClr val="FFFFFF"/>
                </a:solidFill>
                <a:latin typeface="黑体"/>
                <a:ea typeface="黑体"/>
                <a:cs typeface="黑体"/>
                <a:sym typeface="Wingdings"/>
              </a:rPr>
              <a:t>作用？</a:t>
            </a:r>
            <a:endParaRPr lang="zh-CN" altLang="en-US" sz="3200" b="0" dirty="0">
              <a:solidFill>
                <a:srgbClr val="FFFFFF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12" name="Rectangle 44"/>
          <p:cNvSpPr>
            <a:spLocks noChangeArrowheads="1"/>
          </p:cNvSpPr>
          <p:nvPr/>
        </p:nvSpPr>
        <p:spPr bwMode="auto">
          <a:xfrm>
            <a:off x="5292080" y="2348880"/>
            <a:ext cx="3600400" cy="1200329"/>
          </a:xfrm>
          <a:prstGeom prst="rect">
            <a:avLst/>
          </a:prstGeom>
          <a:solidFill>
            <a:schemeClr val="tx1"/>
          </a:solidFill>
          <a:ln w="12700" cmpd="sng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72000" rIns="72000">
            <a:spAutoFit/>
          </a:bodyPr>
          <a:lstStyle/>
          <a:p>
            <a:pPr algn="ctr" eaLnBrk="1" hangingPunct="1">
              <a:buClr>
                <a:srgbClr val="FF5050"/>
              </a:buClr>
              <a:buSzPct val="85000"/>
              <a:buFont typeface="Wingdings" pitchFamily="2" charset="2"/>
              <a:buNone/>
            </a:pPr>
            <a:r>
              <a:rPr lang="zh-CN" altLang="en-US" sz="3600" b="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进一步观测和</a:t>
            </a:r>
            <a:endParaRPr lang="en-US" altLang="zh-CN" sz="3600" b="0" dirty="0" smtClean="0">
              <a:solidFill>
                <a:srgbClr val="FFFFFF"/>
              </a:solidFill>
              <a:latin typeface="黑体"/>
              <a:ea typeface="黑体"/>
              <a:cs typeface="黑体"/>
            </a:endParaRPr>
          </a:p>
          <a:p>
            <a:pPr algn="ctr" eaLnBrk="1" hangingPunct="1">
              <a:buClr>
                <a:srgbClr val="FF5050"/>
              </a:buClr>
              <a:buSzPct val="85000"/>
              <a:buFont typeface="Wingdings" pitchFamily="2" charset="2"/>
              <a:buNone/>
            </a:pPr>
            <a:r>
              <a:rPr lang="zh-CN" altLang="en-US" sz="3600" b="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动力学模拟</a:t>
            </a:r>
            <a:endParaRPr lang="en-US" altLang="zh-CN" sz="3600" b="0" dirty="0" smtClean="0">
              <a:solidFill>
                <a:srgbClr val="FFFFFF"/>
              </a:solidFill>
              <a:latin typeface="黑体"/>
              <a:ea typeface="黑体"/>
              <a:cs typeface="黑体"/>
            </a:endParaRPr>
          </a:p>
        </p:txBody>
      </p:sp>
      <p:grpSp>
        <p:nvGrpSpPr>
          <p:cNvPr id="13" name="组 12"/>
          <p:cNvGrpSpPr/>
          <p:nvPr/>
        </p:nvGrpSpPr>
        <p:grpSpPr>
          <a:xfrm>
            <a:off x="3203848" y="3847538"/>
            <a:ext cx="5767109" cy="2880428"/>
            <a:chOff x="3203848" y="3919546"/>
            <a:chExt cx="5767109" cy="2880428"/>
          </a:xfrm>
        </p:grpSpPr>
        <p:grpSp>
          <p:nvGrpSpPr>
            <p:cNvPr id="6" name="组 5"/>
            <p:cNvGrpSpPr>
              <a:grpSpLocks noChangeAspect="1"/>
            </p:cNvGrpSpPr>
            <p:nvPr/>
          </p:nvGrpSpPr>
          <p:grpSpPr>
            <a:xfrm>
              <a:off x="3203848" y="3919546"/>
              <a:ext cx="5767109" cy="2880428"/>
              <a:chOff x="226444" y="2046506"/>
              <a:chExt cx="8738044" cy="4364284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713" t="-2842" r="-1620" b="-20316"/>
              <a:stretch/>
            </p:blipFill>
            <p:spPr bwMode="auto">
              <a:xfrm>
                <a:off x="226444" y="2088686"/>
                <a:ext cx="8738044" cy="43221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</p:pic>
          <p:sp>
            <p:nvSpPr>
              <p:cNvPr id="10" name="TextBox 33"/>
              <p:cNvSpPr txBox="1">
                <a:spLocks noChangeArrowheads="1"/>
              </p:cNvSpPr>
              <p:nvPr/>
            </p:nvSpPr>
            <p:spPr bwMode="auto">
              <a:xfrm>
                <a:off x="3281329" y="5783930"/>
                <a:ext cx="3168352" cy="606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 eaLnBrk="1" hangingPunct="1"/>
                <a:r>
                  <a:rPr lang="en-US" altLang="zh-CN" sz="2000" dirty="0" smtClean="0">
                    <a:solidFill>
                      <a:srgbClr val="AB0202"/>
                    </a:solidFill>
                    <a:latin typeface="Arial Narrow"/>
                    <a:cs typeface="Arial Narrow"/>
                  </a:rPr>
                  <a:t>Peak destruction</a:t>
                </a:r>
                <a:endParaRPr lang="zh-CN" altLang="en-US" sz="2000" b="1" dirty="0">
                  <a:solidFill>
                    <a:srgbClr val="AB0202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11" name="TextBox 33"/>
              <p:cNvSpPr txBox="1">
                <a:spLocks noChangeArrowheads="1"/>
              </p:cNvSpPr>
              <p:nvPr/>
            </p:nvSpPr>
            <p:spPr bwMode="auto">
              <a:xfrm>
                <a:off x="323527" y="2046506"/>
                <a:ext cx="2668485" cy="606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 algn="l" eaLnBrk="1" hangingPunct="1"/>
                <a:r>
                  <a:rPr lang="en-US" altLang="zh-CN" sz="2000" dirty="0" smtClean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Late Mesozoic</a:t>
                </a:r>
                <a:endParaRPr lang="zh-CN" altLang="en-US" sz="2000" b="1" dirty="0">
                  <a:solidFill>
                    <a:srgbClr val="000000"/>
                  </a:solidFill>
                  <a:latin typeface="Arial Narrow"/>
                  <a:cs typeface="Arial Narrow"/>
                </a:endParaRPr>
              </a:p>
            </p:txBody>
          </p:sp>
        </p:grpSp>
        <p:sp>
          <p:nvSpPr>
            <p:cNvPr id="8" name="TextBox 35"/>
            <p:cNvSpPr txBox="1">
              <a:spLocks noChangeArrowheads="1"/>
            </p:cNvSpPr>
            <p:nvPr/>
          </p:nvSpPr>
          <p:spPr bwMode="auto">
            <a:xfrm>
              <a:off x="3212912" y="6336340"/>
              <a:ext cx="134112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1200" dirty="0" smtClean="0">
                  <a:solidFill>
                    <a:srgbClr val="000000"/>
                  </a:solidFill>
                </a:rPr>
                <a:t>Chen et al.,</a:t>
              </a:r>
            </a:p>
            <a:p>
              <a:pPr algn="l"/>
              <a:r>
                <a:rPr lang="en-US" altLang="zh-CN" sz="1200" dirty="0" smtClean="0">
                  <a:solidFill>
                    <a:srgbClr val="000000"/>
                  </a:solidFill>
                </a:rPr>
                <a:t>Geology, 2014</a:t>
              </a:r>
              <a:endParaRPr lang="zh-CN" altLang="en-US" sz="12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3238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304800" y="61259"/>
            <a:ext cx="1676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kumimoji="0" lang="zh-CN" altLang="en-US" sz="4400" dirty="0">
                <a:solidFill>
                  <a:srgbClr val="FFFF7D"/>
                </a:solidFill>
                <a:latin typeface="Tahoma" pitchFamily="34" charset="0"/>
                <a:ea typeface="华文新魏" pitchFamily="2" charset="-122"/>
                <a:cs typeface="Tahoma" pitchFamily="34" charset="0"/>
              </a:rPr>
              <a:t>总结</a:t>
            </a:r>
            <a:endParaRPr kumimoji="0" lang="en-US" altLang="zh-CN" sz="4400" dirty="0">
              <a:solidFill>
                <a:srgbClr val="FFFF7D"/>
              </a:solidFill>
              <a:latin typeface="华文新魏" pitchFamily="2" charset="-122"/>
              <a:ea typeface="华文新魏" pitchFamily="2" charset="-122"/>
              <a:cs typeface="Tahoma" pitchFamily="34" charset="0"/>
            </a:endParaRPr>
          </a:p>
        </p:txBody>
      </p:sp>
      <p:sp>
        <p:nvSpPr>
          <p:cNvPr id="56325" name="矩形 8"/>
          <p:cNvSpPr>
            <a:spLocks noChangeArrowheads="1"/>
          </p:cNvSpPr>
          <p:nvPr/>
        </p:nvSpPr>
        <p:spPr bwMode="auto">
          <a:xfrm>
            <a:off x="1989138" y="828000"/>
            <a:ext cx="488711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>
              <a:spcBef>
                <a:spcPts val="1800"/>
              </a:spcBef>
            </a:pPr>
            <a:r>
              <a:rPr lang="zh-CN" altLang="en-US" sz="3200" dirty="0" smtClean="0">
                <a:solidFill>
                  <a:srgbClr val="FFFF7D"/>
                </a:solidFill>
                <a:latin typeface="黑体" pitchFamily="2" charset="-122"/>
                <a:ea typeface="黑体" pitchFamily="2" charset="-122"/>
              </a:rPr>
              <a:t>华北克拉通岩石圈结构</a:t>
            </a:r>
            <a:endParaRPr kumimoji="0" lang="en-US" altLang="zh-CN" sz="3200" dirty="0">
              <a:solidFill>
                <a:srgbClr val="FFFF7D"/>
              </a:solidFill>
              <a:latin typeface="黑体" pitchFamily="2" charset="-122"/>
              <a:ea typeface="黑体" pitchFamily="2" charset="-122"/>
              <a:cs typeface="Tahoma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32656" y="1665381"/>
            <a:ext cx="7111752" cy="2316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rgbClr val="FF5050"/>
              </a:buClr>
              <a:buSzPct val="70000"/>
              <a:buFont typeface="Wingdings" pitchFamily="2" charset="2"/>
              <a:buChar char="p"/>
            </a:pPr>
            <a:r>
              <a:rPr lang="zh-CN" altLang="en-US" sz="2800" dirty="0">
                <a:solidFill>
                  <a:schemeClr val="bg1"/>
                </a:solidFill>
                <a:ea typeface="华文新魏" pitchFamily="2" charset="-122"/>
                <a:cs typeface="Arial" charset="0"/>
              </a:rPr>
              <a:t> </a:t>
            </a:r>
            <a:r>
              <a:rPr lang="zh-CN" altLang="en-US" sz="2800" dirty="0" smtClean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横向不均匀 </a:t>
            </a:r>
            <a:r>
              <a:rPr lang="zh-CN" altLang="en-US" sz="2800" dirty="0">
                <a:solidFill>
                  <a:schemeClr val="bg1"/>
                </a:solidFill>
                <a:latin typeface="黑体"/>
                <a:ea typeface="黑体"/>
                <a:cs typeface="黑体"/>
                <a:sym typeface="Wingdings 3" pitchFamily="18" charset="2"/>
              </a:rPr>
              <a:t> </a:t>
            </a:r>
            <a:r>
              <a:rPr lang="zh-CN" altLang="en-US" sz="2800" dirty="0" smtClean="0">
                <a:solidFill>
                  <a:schemeClr val="bg1"/>
                </a:solidFill>
                <a:latin typeface="黑体"/>
                <a:ea typeface="黑体"/>
                <a:cs typeface="黑体"/>
                <a:sym typeface="Wingdings 3" pitchFamily="18" charset="2"/>
              </a:rPr>
              <a:t>演化复杂</a:t>
            </a:r>
            <a:r>
              <a:rPr lang="en-US" altLang="zh-CN" sz="2800" dirty="0" smtClean="0">
                <a:solidFill>
                  <a:schemeClr val="bg1"/>
                </a:solidFill>
                <a:latin typeface="黑体"/>
                <a:ea typeface="黑体"/>
                <a:cs typeface="黑体"/>
                <a:sym typeface="Wingdings 3" pitchFamily="18" charset="2"/>
              </a:rPr>
              <a:t>,</a:t>
            </a:r>
            <a:r>
              <a:rPr lang="zh-CN" altLang="en-US" sz="2800" dirty="0" smtClean="0">
                <a:solidFill>
                  <a:schemeClr val="bg1"/>
                </a:solidFill>
                <a:latin typeface="黑体"/>
                <a:ea typeface="黑体"/>
                <a:cs typeface="黑体"/>
                <a:sym typeface="Wingdings 3" pitchFamily="18" charset="2"/>
              </a:rPr>
              <a:t>破坏不均匀</a:t>
            </a:r>
            <a:endParaRPr lang="en-US" altLang="zh-CN" sz="2800" dirty="0" smtClean="0">
              <a:solidFill>
                <a:schemeClr val="bg1"/>
              </a:solidFill>
              <a:latin typeface="黑体"/>
              <a:ea typeface="黑体"/>
              <a:cs typeface="黑体"/>
              <a:sym typeface="Wingdings 3" pitchFamily="18" charset="2"/>
            </a:endParaRPr>
          </a:p>
          <a:p>
            <a:pPr indent="985838" algn="l">
              <a:spcBef>
                <a:spcPts val="600"/>
              </a:spcBef>
              <a:buClr>
                <a:srgbClr val="FF5050"/>
              </a:buClr>
              <a:buSzPct val="70000"/>
            </a:pPr>
            <a:r>
              <a:rPr lang="zh-CN" altLang="en-US" sz="2800" dirty="0">
                <a:solidFill>
                  <a:schemeClr val="bg1"/>
                </a:solidFill>
                <a:ea typeface="华文新魏" pitchFamily="2" charset="-122"/>
                <a:cs typeface="Arial" charset="0"/>
              </a:rPr>
              <a:t>东部</a:t>
            </a:r>
            <a:r>
              <a:rPr lang="en-US" altLang="zh-CN" sz="28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  <a:cs typeface="Arial" charset="0"/>
              </a:rPr>
              <a:t>: </a:t>
            </a:r>
            <a:r>
              <a:rPr lang="zh-CN" altLang="en-US" sz="2800" dirty="0">
                <a:solidFill>
                  <a:schemeClr val="bg1"/>
                </a:solidFill>
                <a:ea typeface="华文新魏" pitchFamily="2" charset="-122"/>
                <a:cs typeface="Arial" charset="0"/>
              </a:rPr>
              <a:t>强烈破坏</a:t>
            </a:r>
            <a:r>
              <a:rPr lang="en-US" altLang="zh-CN" sz="28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  <a:cs typeface="Arial" charset="0"/>
              </a:rPr>
              <a:t>,</a:t>
            </a:r>
            <a:r>
              <a:rPr lang="zh-CN" altLang="en-US" sz="28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  <a:cs typeface="Arial" charset="0"/>
              </a:rPr>
              <a:t> 涉及整个</a:t>
            </a:r>
            <a:r>
              <a:rPr lang="zh-CN" altLang="en-US" sz="2800" dirty="0">
                <a:solidFill>
                  <a:schemeClr val="bg1"/>
                </a:solidFill>
                <a:latin typeface="Comic Sans MS" pitchFamily="66" charset="0"/>
                <a:ea typeface="华文新魏" pitchFamily="2" charset="-122"/>
                <a:cs typeface="Arial" charset="0"/>
              </a:rPr>
              <a:t>岩石圈</a:t>
            </a:r>
          </a:p>
          <a:p>
            <a:pPr indent="985838" algn="l">
              <a:spcBef>
                <a:spcPts val="600"/>
              </a:spcBef>
              <a:buClr>
                <a:srgbClr val="FF5050"/>
              </a:buClr>
              <a:buSzPct val="70000"/>
            </a:pPr>
            <a:r>
              <a:rPr lang="zh-CN" altLang="en-US" sz="2800" dirty="0" smtClean="0">
                <a:solidFill>
                  <a:schemeClr val="bg1"/>
                </a:solidFill>
                <a:latin typeface="Comic Sans MS" pitchFamily="66" charset="0"/>
                <a:ea typeface="华文新魏" pitchFamily="2" charset="-122"/>
                <a:cs typeface="Arial" charset="0"/>
              </a:rPr>
              <a:t>中</a:t>
            </a:r>
            <a:r>
              <a:rPr lang="en-US" altLang="zh-CN" sz="2800" dirty="0">
                <a:solidFill>
                  <a:schemeClr val="bg1"/>
                </a:solidFill>
                <a:latin typeface="Comic Sans MS" pitchFamily="66" charset="0"/>
                <a:ea typeface="华文新魏" pitchFamily="2" charset="-122"/>
                <a:cs typeface="Arial" charset="0"/>
              </a:rPr>
              <a:t>-</a:t>
            </a:r>
            <a:r>
              <a:rPr lang="zh-CN" altLang="en-US" sz="2800" dirty="0">
                <a:solidFill>
                  <a:schemeClr val="bg1"/>
                </a:solidFill>
                <a:latin typeface="Comic Sans MS" pitchFamily="66" charset="0"/>
                <a:ea typeface="华文新魏" pitchFamily="2" charset="-122"/>
                <a:cs typeface="Arial" charset="0"/>
              </a:rPr>
              <a:t>西部</a:t>
            </a:r>
            <a:r>
              <a:rPr lang="en-US" altLang="zh-CN" sz="2800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  <a:cs typeface="Arial" charset="0"/>
              </a:rPr>
              <a:t>: </a:t>
            </a:r>
            <a:r>
              <a:rPr lang="zh-CN" altLang="en-US" sz="2800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  <a:cs typeface="Arial" charset="0"/>
              </a:rPr>
              <a:t>局部改造和减薄</a:t>
            </a:r>
            <a:endParaRPr lang="zh-CN" altLang="en-US" sz="2800" dirty="0">
              <a:solidFill>
                <a:schemeClr val="bg1"/>
              </a:solidFill>
              <a:latin typeface="Comic Sans MS" pitchFamily="66" charset="0"/>
              <a:ea typeface="华文新魏" pitchFamily="2" charset="-122"/>
              <a:cs typeface="Arial" charset="0"/>
            </a:endParaRPr>
          </a:p>
          <a:p>
            <a:pPr algn="l">
              <a:spcBef>
                <a:spcPts val="2700"/>
              </a:spcBef>
              <a:buClr>
                <a:srgbClr val="FF5050"/>
              </a:buClr>
              <a:buSzPct val="70000"/>
              <a:buFont typeface="Wingdings" pitchFamily="2" charset="2"/>
              <a:buChar char="p"/>
            </a:pPr>
            <a:r>
              <a:rPr lang="zh-CN" altLang="en-US" sz="2800" dirty="0">
                <a:solidFill>
                  <a:schemeClr val="bg1"/>
                </a:solidFill>
                <a:latin typeface="Comic Sans MS" pitchFamily="66" charset="0"/>
                <a:ea typeface="华文新魏" pitchFamily="2" charset="-122"/>
                <a:cs typeface="Arial" charset="0"/>
              </a:rPr>
              <a:t> </a:t>
            </a:r>
            <a:r>
              <a:rPr lang="zh-CN" altLang="en-US" sz="2800" dirty="0" smtClean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垂向不均匀</a:t>
            </a:r>
            <a:r>
              <a:rPr lang="en-US" altLang="zh-CN" sz="2800" dirty="0" smtClean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 </a:t>
            </a:r>
            <a:r>
              <a:rPr lang="zh-CN" altLang="en-US" sz="2800" dirty="0" smtClean="0">
                <a:solidFill>
                  <a:schemeClr val="bg1"/>
                </a:solidFill>
                <a:latin typeface="黑体"/>
                <a:ea typeface="黑体"/>
                <a:cs typeface="黑体"/>
                <a:sym typeface="Wingdings 3" pitchFamily="18" charset="2"/>
              </a:rPr>
              <a:t></a:t>
            </a:r>
            <a:r>
              <a:rPr lang="en-US" altLang="zh-CN" sz="2800" dirty="0" smtClean="0">
                <a:solidFill>
                  <a:schemeClr val="bg1"/>
                </a:solidFill>
                <a:latin typeface="黑体"/>
                <a:ea typeface="黑体"/>
                <a:cs typeface="黑体"/>
                <a:sym typeface="Wingdings 3" pitchFamily="18" charset="2"/>
              </a:rPr>
              <a:t> </a:t>
            </a:r>
            <a:r>
              <a:rPr lang="zh-CN" altLang="en-US" sz="2800" dirty="0" smtClean="0">
                <a:solidFill>
                  <a:schemeClr val="bg1"/>
                </a:solidFill>
                <a:latin typeface="黑体"/>
                <a:ea typeface="黑体"/>
                <a:cs typeface="黑体"/>
                <a:sym typeface="Wingdings 3" pitchFamily="18" charset="2"/>
              </a:rPr>
              <a:t>克拉通属性</a:t>
            </a:r>
            <a:endParaRPr lang="en-US" altLang="zh-CN" sz="2800" dirty="0" smtClean="0">
              <a:solidFill>
                <a:schemeClr val="bg1"/>
              </a:solidFill>
              <a:latin typeface="黑体"/>
              <a:ea typeface="黑体"/>
              <a:cs typeface="黑体"/>
              <a:sym typeface="Wingdings 3" pitchFamily="18" charset="2"/>
            </a:endParaRPr>
          </a:p>
        </p:txBody>
      </p:sp>
      <p:sp>
        <p:nvSpPr>
          <p:cNvPr id="10" name="矩形 8"/>
          <p:cNvSpPr>
            <a:spLocks noChangeArrowheads="1"/>
          </p:cNvSpPr>
          <p:nvPr/>
        </p:nvSpPr>
        <p:spPr bwMode="auto">
          <a:xfrm>
            <a:off x="2277170" y="4797152"/>
            <a:ext cx="431105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>
              <a:spcBef>
                <a:spcPts val="1800"/>
              </a:spcBef>
            </a:pPr>
            <a:r>
              <a:rPr lang="zh-CN" altLang="en-US" sz="3200" dirty="0" smtClean="0">
                <a:solidFill>
                  <a:srgbClr val="FFFF7D"/>
                </a:solidFill>
                <a:latin typeface="黑体" pitchFamily="2" charset="-122"/>
                <a:ea typeface="黑体" pitchFamily="2" charset="-122"/>
              </a:rPr>
              <a:t>克拉通普遍特征</a:t>
            </a:r>
            <a:endParaRPr kumimoji="0" lang="en-US" altLang="zh-CN" sz="3200" dirty="0">
              <a:solidFill>
                <a:srgbClr val="FFFF7D"/>
              </a:solidFill>
              <a:latin typeface="黑体" pitchFamily="2" charset="-122"/>
              <a:ea typeface="黑体" pitchFamily="2" charset="-122"/>
              <a:cs typeface="Tahoma" pitchFamily="34" charset="0"/>
            </a:endParaRPr>
          </a:p>
        </p:txBody>
      </p:sp>
      <p:grpSp>
        <p:nvGrpSpPr>
          <p:cNvPr id="5" name="组 4"/>
          <p:cNvGrpSpPr/>
          <p:nvPr/>
        </p:nvGrpSpPr>
        <p:grpSpPr>
          <a:xfrm>
            <a:off x="418350" y="1726685"/>
            <a:ext cx="4986000" cy="3451510"/>
            <a:chOff x="418350" y="1550851"/>
            <a:chExt cx="4986000" cy="3786493"/>
          </a:xfrm>
        </p:grpSpPr>
        <p:grpSp>
          <p:nvGrpSpPr>
            <p:cNvPr id="3" name="组 2"/>
            <p:cNvGrpSpPr/>
            <p:nvPr/>
          </p:nvGrpSpPr>
          <p:grpSpPr>
            <a:xfrm>
              <a:off x="418350" y="1550851"/>
              <a:ext cx="4986000" cy="3786493"/>
              <a:chOff x="418350" y="1604891"/>
              <a:chExt cx="4804688" cy="3672570"/>
            </a:xfrm>
          </p:grpSpPr>
          <p:sp>
            <p:nvSpPr>
              <p:cNvPr id="7" name="弧 6"/>
              <p:cNvSpPr>
                <a:spLocks/>
              </p:cNvSpPr>
              <p:nvPr/>
            </p:nvSpPr>
            <p:spPr bwMode="auto">
              <a:xfrm rot="8139564" flipV="1">
                <a:off x="418350" y="1604891"/>
                <a:ext cx="4804688" cy="3143682"/>
              </a:xfrm>
              <a:prstGeom prst="arc">
                <a:avLst>
                  <a:gd name="adj1" fmla="val 16214885"/>
                  <a:gd name="adj2" fmla="val 1672640"/>
                </a:avLst>
              </a:prstGeom>
              <a:noFill/>
              <a:ln w="317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Arial" pitchFamily="34" charset="0"/>
                </a:endParaRPr>
              </a:p>
            </p:txBody>
          </p:sp>
          <p:sp>
            <p:nvSpPr>
              <p:cNvPr id="8" name="弧 7"/>
              <p:cNvSpPr>
                <a:spLocks noChangeAspect="1"/>
              </p:cNvSpPr>
              <p:nvPr/>
            </p:nvSpPr>
            <p:spPr bwMode="auto">
              <a:xfrm rot="6832041" flipV="1">
                <a:off x="1492659" y="3467154"/>
                <a:ext cx="2043742" cy="1576871"/>
              </a:xfrm>
              <a:prstGeom prst="arc">
                <a:avLst>
                  <a:gd name="adj1" fmla="val 16214885"/>
                  <a:gd name="adj2" fmla="val 212995"/>
                </a:avLst>
              </a:prstGeom>
              <a:noFill/>
              <a:ln w="317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Arial" pitchFamily="34" charset="0"/>
                </a:endParaRPr>
              </a:p>
            </p:txBody>
          </p:sp>
        </p:grpSp>
        <p:sp>
          <p:nvSpPr>
            <p:cNvPr id="4" name="文本框 3"/>
            <p:cNvSpPr txBox="1"/>
            <p:nvPr/>
          </p:nvSpPr>
          <p:spPr>
            <a:xfrm>
              <a:off x="971600" y="4122178"/>
              <a:ext cx="813043" cy="8745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kumimoji="1" lang="zh-CN" altLang="en-US" sz="2400" dirty="0" smtClean="0">
                  <a:solidFill>
                    <a:srgbClr val="FFFFFF"/>
                  </a:solidFill>
                  <a:latin typeface="华文新魏"/>
                  <a:ea typeface="华文新魏"/>
                  <a:cs typeface="华文新魏"/>
                </a:rPr>
                <a:t>全球</a:t>
              </a:r>
              <a:endParaRPr kumimoji="1" lang="en-US" altLang="zh-CN" sz="2400" dirty="0" smtClean="0">
                <a:solidFill>
                  <a:srgbClr val="FFFFFF"/>
                </a:solidFill>
                <a:latin typeface="华文新魏"/>
                <a:ea typeface="华文新魏"/>
                <a:cs typeface="华文新魏"/>
              </a:endParaRPr>
            </a:p>
            <a:p>
              <a:pPr>
                <a:lnSpc>
                  <a:spcPct val="95000"/>
                </a:lnSpc>
              </a:pPr>
              <a:r>
                <a:rPr kumimoji="1" lang="zh-CN" altLang="en-US" sz="2400" dirty="0" smtClean="0">
                  <a:solidFill>
                    <a:srgbClr val="FFFFFF"/>
                  </a:solidFill>
                  <a:latin typeface="华文新魏"/>
                  <a:ea typeface="华文新魏"/>
                  <a:cs typeface="华文新魏"/>
                </a:rPr>
                <a:t>对比</a:t>
              </a:r>
              <a:endParaRPr kumimoji="1" lang="zh-CN" altLang="en-US" sz="2400" dirty="0">
                <a:solidFill>
                  <a:srgbClr val="FFFFFF"/>
                </a:solidFill>
                <a:latin typeface="华文新魏"/>
                <a:ea typeface="华文新魏"/>
                <a:cs typeface="华文新魏"/>
              </a:endParaRPr>
            </a:p>
          </p:txBody>
        </p:sp>
      </p:grpSp>
      <p:grpSp>
        <p:nvGrpSpPr>
          <p:cNvPr id="17" name="组 16"/>
          <p:cNvGrpSpPr/>
          <p:nvPr/>
        </p:nvGrpSpPr>
        <p:grpSpPr>
          <a:xfrm>
            <a:off x="5292080" y="4365104"/>
            <a:ext cx="2952328" cy="1387316"/>
            <a:chOff x="5292080" y="4365104"/>
            <a:chExt cx="2952328" cy="1387316"/>
          </a:xfrm>
        </p:grpSpPr>
        <p:cxnSp>
          <p:nvCxnSpPr>
            <p:cNvPr id="12" name="直线连接符 11"/>
            <p:cNvCxnSpPr/>
            <p:nvPr/>
          </p:nvCxnSpPr>
          <p:spPr bwMode="auto">
            <a:xfrm flipV="1">
              <a:off x="5292080" y="4653136"/>
              <a:ext cx="432048" cy="432048"/>
            </a:xfrm>
            <a:prstGeom prst="lin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直线连接符 15"/>
            <p:cNvCxnSpPr/>
            <p:nvPr/>
          </p:nvCxnSpPr>
          <p:spPr bwMode="auto">
            <a:xfrm>
              <a:off x="5292080" y="5085184"/>
              <a:ext cx="432000" cy="432048"/>
            </a:xfrm>
            <a:prstGeom prst="lin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矩形 14"/>
            <p:cNvSpPr/>
            <p:nvPr/>
          </p:nvSpPr>
          <p:spPr>
            <a:xfrm>
              <a:off x="5760000" y="4365104"/>
              <a:ext cx="248440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2800" dirty="0" smtClean="0">
                  <a:solidFill>
                    <a:schemeClr val="bg1"/>
                  </a:solidFill>
                  <a:latin typeface="黑体"/>
                  <a:ea typeface="黑体"/>
                  <a:cs typeface="黑体"/>
                  <a:sym typeface="Wingdings 3" pitchFamily="18" charset="2"/>
                </a:rPr>
                <a:t>形成</a:t>
              </a:r>
              <a:r>
                <a:rPr lang="en-US" altLang="zh-CN" sz="2800" b="0" dirty="0" smtClean="0">
                  <a:solidFill>
                    <a:schemeClr val="bg1"/>
                  </a:solidFill>
                  <a:latin typeface="Arial Narrow"/>
                  <a:ea typeface="黑体"/>
                  <a:cs typeface="Arial Narrow"/>
                  <a:sym typeface="Wingdings 3" pitchFamily="18" charset="2"/>
                </a:rPr>
                <a:t> 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Arial Narrow"/>
                  <a:ea typeface="黑体"/>
                  <a:cs typeface="Arial Narrow"/>
                  <a:sym typeface="Wingdings 3" pitchFamily="18" charset="2"/>
                </a:rPr>
                <a:t>&amp;</a:t>
              </a:r>
              <a:r>
                <a:rPr lang="en-US" altLang="zh-CN" sz="2800" b="0" dirty="0" smtClean="0">
                  <a:solidFill>
                    <a:schemeClr val="bg1"/>
                  </a:solidFill>
                  <a:latin typeface="Arial Narrow"/>
                  <a:ea typeface="黑体"/>
                  <a:cs typeface="Arial Narrow"/>
                  <a:sym typeface="Wingdings 3" pitchFamily="18" charset="2"/>
                </a:rPr>
                <a:t> 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黑体"/>
                  <a:ea typeface="黑体"/>
                  <a:cs typeface="黑体"/>
                  <a:sym typeface="Wingdings 3" pitchFamily="18" charset="2"/>
                </a:rPr>
                <a:t>演化</a:t>
              </a:r>
              <a:endParaRPr lang="zh-CN" altLang="en-US" sz="2800" dirty="0"/>
            </a:p>
          </p:txBody>
        </p:sp>
        <p:sp>
          <p:nvSpPr>
            <p:cNvPr id="20" name="矩形 19"/>
            <p:cNvSpPr/>
            <p:nvPr/>
          </p:nvSpPr>
          <p:spPr>
            <a:xfrm>
              <a:off x="5760000" y="5229200"/>
              <a:ext cx="248440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2800" dirty="0" smtClean="0">
                  <a:solidFill>
                    <a:schemeClr val="bg1"/>
                  </a:solidFill>
                  <a:latin typeface="黑体"/>
                  <a:ea typeface="黑体"/>
                  <a:cs typeface="黑体"/>
                  <a:sym typeface="Wingdings 3" pitchFamily="18" charset="2"/>
                </a:rPr>
                <a:t>稳定</a:t>
              </a:r>
              <a:r>
                <a:rPr lang="en-US" altLang="zh-CN" sz="2800" b="0" dirty="0" smtClean="0">
                  <a:solidFill>
                    <a:schemeClr val="bg1"/>
                  </a:solidFill>
                  <a:latin typeface="Arial Narrow"/>
                  <a:ea typeface="黑体"/>
                  <a:cs typeface="Arial Narrow"/>
                  <a:sym typeface="Wingdings 3" pitchFamily="18" charset="2"/>
                </a:rPr>
                <a:t> 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Arial Narrow"/>
                  <a:ea typeface="黑体"/>
                  <a:cs typeface="Arial Narrow"/>
                  <a:sym typeface="Wingdings 3" pitchFamily="18" charset="2"/>
                </a:rPr>
                <a:t>&amp;</a:t>
              </a:r>
              <a:r>
                <a:rPr lang="en-US" altLang="zh-CN" sz="2800" b="0" dirty="0" smtClean="0">
                  <a:solidFill>
                    <a:schemeClr val="bg1"/>
                  </a:solidFill>
                  <a:latin typeface="Arial Narrow"/>
                  <a:ea typeface="黑体"/>
                  <a:cs typeface="Arial Narrow"/>
                  <a:sym typeface="Wingdings 3" pitchFamily="18" charset="2"/>
                </a:rPr>
                <a:t> 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黑体"/>
                  <a:ea typeface="黑体"/>
                  <a:cs typeface="黑体"/>
                  <a:sym typeface="Wingdings 3" pitchFamily="18" charset="2"/>
                </a:rPr>
                <a:t>破坏</a:t>
              </a:r>
              <a:endParaRPr lang="zh-CN" altLang="en-US" sz="2800" dirty="0"/>
            </a:p>
          </p:txBody>
        </p:sp>
      </p:grpSp>
      <p:grpSp>
        <p:nvGrpSpPr>
          <p:cNvPr id="18" name="组 17"/>
          <p:cNvGrpSpPr/>
          <p:nvPr/>
        </p:nvGrpSpPr>
        <p:grpSpPr>
          <a:xfrm>
            <a:off x="1763688" y="1916832"/>
            <a:ext cx="4104456" cy="3600400"/>
            <a:chOff x="1763688" y="1916832"/>
            <a:chExt cx="4104456" cy="3600400"/>
          </a:xfrm>
        </p:grpSpPr>
        <p:sp>
          <p:nvSpPr>
            <p:cNvPr id="24" name="TextBox 25"/>
            <p:cNvSpPr txBox="1">
              <a:spLocks noChangeArrowheads="1"/>
            </p:cNvSpPr>
            <p:nvPr/>
          </p:nvSpPr>
          <p:spPr bwMode="auto">
            <a:xfrm>
              <a:off x="2195736" y="3717032"/>
              <a:ext cx="72008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/>
              <a:r>
                <a:rPr lang="en-US" altLang="zh-CN" sz="4800" b="1" dirty="0" smtClean="0">
                  <a:solidFill>
                    <a:srgbClr val="DA0202"/>
                  </a:solidFill>
                  <a:latin typeface="Comic Sans MS"/>
                  <a:cs typeface="Comic Sans MS"/>
                  <a:sym typeface="Wingdings 2" charset="0"/>
                </a:rPr>
                <a:t>?</a:t>
              </a:r>
              <a:endParaRPr lang="zh-CN" altLang="en-US" sz="4800" b="1" dirty="0">
                <a:solidFill>
                  <a:srgbClr val="DA0202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25" name="TextBox 25"/>
            <p:cNvSpPr txBox="1">
              <a:spLocks noChangeArrowheads="1"/>
            </p:cNvSpPr>
            <p:nvPr/>
          </p:nvSpPr>
          <p:spPr bwMode="auto">
            <a:xfrm>
              <a:off x="1763688" y="1916832"/>
              <a:ext cx="72008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/>
              <a:r>
                <a:rPr lang="en-US" altLang="zh-CN" sz="4800" b="1" dirty="0" smtClean="0">
                  <a:solidFill>
                    <a:srgbClr val="DA0202"/>
                  </a:solidFill>
                  <a:latin typeface="Comic Sans MS"/>
                  <a:cs typeface="Comic Sans MS"/>
                  <a:sym typeface="Wingdings 2" charset="0"/>
                </a:rPr>
                <a:t>?</a:t>
              </a:r>
              <a:endParaRPr lang="zh-CN" altLang="en-US" sz="4800" b="1" dirty="0">
                <a:solidFill>
                  <a:srgbClr val="DA0202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26" name="TextBox 25"/>
            <p:cNvSpPr txBox="1">
              <a:spLocks noChangeArrowheads="1"/>
            </p:cNvSpPr>
            <p:nvPr/>
          </p:nvSpPr>
          <p:spPr bwMode="auto">
            <a:xfrm>
              <a:off x="5148064" y="4686235"/>
              <a:ext cx="72008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/>
              <a:r>
                <a:rPr lang="en-US" altLang="zh-CN" sz="4800" b="1" dirty="0" smtClean="0">
                  <a:solidFill>
                    <a:srgbClr val="DA0202"/>
                  </a:solidFill>
                  <a:latin typeface="Comic Sans MS"/>
                  <a:cs typeface="Comic Sans MS"/>
                  <a:sym typeface="Wingdings 2" charset="0"/>
                </a:rPr>
                <a:t>?</a:t>
              </a:r>
              <a:endParaRPr lang="zh-CN" altLang="en-US" sz="4800" b="1" dirty="0">
                <a:solidFill>
                  <a:srgbClr val="DA0202"/>
                </a:solidFill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44408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North China Crat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6744" y="415370"/>
            <a:ext cx="4605696" cy="279760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8" name="圆角矩形标注 17"/>
          <p:cNvSpPr/>
          <p:nvPr/>
        </p:nvSpPr>
        <p:spPr bwMode="auto">
          <a:xfrm>
            <a:off x="6660232" y="2348880"/>
            <a:ext cx="1800200" cy="693371"/>
          </a:xfrm>
          <a:prstGeom prst="wedgeRoundRectCallout">
            <a:avLst>
              <a:gd name="adj1" fmla="val -43003"/>
              <a:gd name="adj2" fmla="val -80483"/>
              <a:gd name="adj3" fmla="val 16667"/>
            </a:avLst>
          </a:prstGeom>
          <a:solidFill>
            <a:schemeClr val="bg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zh-CN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黑体"/>
                <a:ea typeface="黑体"/>
                <a:cs typeface="黑体"/>
              </a:rPr>
              <a:t>克拉通破坏</a:t>
            </a: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黑体"/>
                <a:ea typeface="黑体"/>
                <a:cs typeface="黑体"/>
              </a:rPr>
              <a:t>:</a:t>
            </a:r>
          </a:p>
          <a:p>
            <a:r>
              <a:rPr kumimoji="0" lang="zh-CN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黑体"/>
                <a:ea typeface="黑体"/>
                <a:cs typeface="黑体"/>
              </a:rPr>
              <a:t>最典型最强烈</a:t>
            </a:r>
          </a:p>
        </p:txBody>
      </p:sp>
      <p:sp>
        <p:nvSpPr>
          <p:cNvPr id="19" name="圆角矩形标注 18"/>
          <p:cNvSpPr/>
          <p:nvPr/>
        </p:nvSpPr>
        <p:spPr bwMode="auto">
          <a:xfrm>
            <a:off x="2627784" y="188640"/>
            <a:ext cx="2016224" cy="999838"/>
          </a:xfrm>
          <a:prstGeom prst="wedgeRoundRectCallout">
            <a:avLst>
              <a:gd name="adj1" fmla="val 86314"/>
              <a:gd name="adj2" fmla="val 106048"/>
              <a:gd name="adj3" fmla="val 16667"/>
            </a:avLst>
          </a:prstGeom>
          <a:solidFill>
            <a:schemeClr val="bg1"/>
          </a:solidFill>
          <a:ln w="1270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zh-CN" altLang="en-US" dirty="0" smtClean="0">
                <a:latin typeface="黑体"/>
                <a:ea typeface="黑体"/>
                <a:cs typeface="黑体"/>
              </a:rPr>
              <a:t>岩石圈不均匀性</a:t>
            </a:r>
            <a:endParaRPr lang="en-US" altLang="zh-CN" dirty="0" smtClean="0">
              <a:latin typeface="黑体"/>
              <a:ea typeface="黑体"/>
              <a:cs typeface="黑体"/>
            </a:endParaRPr>
          </a:p>
          <a:p>
            <a:r>
              <a:rPr lang="zh-CN" altLang="en-US" dirty="0" smtClean="0">
                <a:latin typeface="黑体"/>
                <a:ea typeface="黑体"/>
                <a:cs typeface="黑体"/>
              </a:rPr>
              <a:t>和局部改造</a:t>
            </a:r>
            <a:r>
              <a:rPr lang="en-US" altLang="zh-CN" dirty="0" smtClean="0">
                <a:latin typeface="黑体"/>
                <a:ea typeface="黑体"/>
                <a:cs typeface="黑体"/>
              </a:rPr>
              <a:t>:</a:t>
            </a:r>
          </a:p>
          <a:p>
            <a:r>
              <a:rPr kumimoji="0" lang="zh-CN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黑体"/>
                <a:ea typeface="黑体"/>
                <a:cs typeface="黑体"/>
              </a:rPr>
              <a:t>克拉通普遍现象</a:t>
            </a:r>
          </a:p>
        </p:txBody>
      </p:sp>
      <p:grpSp>
        <p:nvGrpSpPr>
          <p:cNvPr id="2" name="组 1"/>
          <p:cNvGrpSpPr/>
          <p:nvPr/>
        </p:nvGrpSpPr>
        <p:grpSpPr>
          <a:xfrm>
            <a:off x="137179" y="3155079"/>
            <a:ext cx="5889092" cy="3456384"/>
            <a:chOff x="137179" y="3155079"/>
            <a:chExt cx="5889092" cy="345638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179" y="3155079"/>
              <a:ext cx="5865586" cy="3456384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2254492" y="6279645"/>
              <a:ext cx="37717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b="0" dirty="0" smtClean="0"/>
                <a:t>Wu et al., 2014 modified from </a:t>
              </a:r>
              <a:r>
                <a:rPr kumimoji="1" lang="en-US" altLang="zh-CN" sz="1400" b="0" dirty="0" err="1" smtClean="0"/>
                <a:t>Sengor</a:t>
              </a:r>
              <a:r>
                <a:rPr kumimoji="1" lang="en-US" altLang="zh-CN" sz="1400" b="0" dirty="0" smtClean="0"/>
                <a:t>, 1999</a:t>
              </a:r>
              <a:endParaRPr kumimoji="1" lang="zh-CN" altLang="en-US" sz="1400" b="0" dirty="0"/>
            </a:p>
          </p:txBody>
        </p:sp>
      </p:grpSp>
      <p:sp>
        <p:nvSpPr>
          <p:cNvPr id="21" name="矩形 20"/>
          <p:cNvSpPr/>
          <p:nvPr/>
        </p:nvSpPr>
        <p:spPr>
          <a:xfrm>
            <a:off x="5436096" y="4293096"/>
            <a:ext cx="3528392" cy="89255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NCC </a:t>
            </a:r>
            <a:r>
              <a:rPr lang="zh-CN" altLang="en-US" sz="2400" dirty="0" smtClean="0">
                <a:solidFill>
                  <a:schemeClr val="bg1"/>
                </a:solidFill>
                <a:latin typeface="黑体"/>
                <a:ea typeface="黑体"/>
                <a:cs typeface="黑体"/>
                <a:sym typeface="Wingdings 3" pitchFamily="18" charset="2"/>
              </a:rPr>
              <a:t></a:t>
            </a:r>
            <a:r>
              <a:rPr lang="en-US" altLang="zh-CN" sz="2400" dirty="0" smtClean="0">
                <a:solidFill>
                  <a:schemeClr val="bg1"/>
                </a:solidFill>
                <a:latin typeface="黑体"/>
                <a:ea typeface="黑体"/>
                <a:cs typeface="黑体"/>
                <a:sym typeface="Wingdings 3" pitchFamily="18" charset="2"/>
              </a:rPr>
              <a:t> </a:t>
            </a:r>
            <a:r>
              <a:rPr lang="zh-CN" altLang="en-US" sz="2400" dirty="0" smtClean="0">
                <a:solidFill>
                  <a:schemeClr val="bg1"/>
                </a:solidFill>
                <a:latin typeface="黑体"/>
                <a:ea typeface="黑体"/>
                <a:cs typeface="黑体"/>
                <a:sym typeface="Wingdings 3" pitchFamily="18" charset="2"/>
              </a:rPr>
              <a:t>研究大陆演化</a:t>
            </a:r>
            <a:endParaRPr lang="en-US" altLang="zh-CN" sz="2400" dirty="0" smtClean="0">
              <a:solidFill>
                <a:schemeClr val="bg1"/>
              </a:solidFill>
              <a:latin typeface="黑体"/>
              <a:ea typeface="黑体"/>
              <a:cs typeface="黑体"/>
              <a:sym typeface="Wingdings 3" pitchFamily="18" charset="2"/>
            </a:endParaRPr>
          </a:p>
          <a:p>
            <a:pPr indent="1350963" algn="l">
              <a:lnSpc>
                <a:spcPct val="12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黑体"/>
                <a:ea typeface="黑体"/>
                <a:cs typeface="黑体"/>
                <a:sym typeface="Wingdings 3" pitchFamily="18" charset="2"/>
              </a:rPr>
              <a:t>极佳场所</a:t>
            </a:r>
            <a:endParaRPr lang="zh-CN" altLang="en-US" sz="2400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7980335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/>
          <p:cNvGrpSpPr/>
          <p:nvPr/>
        </p:nvGrpSpPr>
        <p:grpSpPr>
          <a:xfrm>
            <a:off x="0" y="11575"/>
            <a:ext cx="6086475" cy="4348163"/>
            <a:chOff x="2843808" y="63674"/>
            <a:chExt cx="6086475" cy="4348163"/>
          </a:xfrm>
        </p:grpSpPr>
        <p:grpSp>
          <p:nvGrpSpPr>
            <p:cNvPr id="3" name="组合 64"/>
            <p:cNvGrpSpPr/>
            <p:nvPr/>
          </p:nvGrpSpPr>
          <p:grpSpPr>
            <a:xfrm>
              <a:off x="2843808" y="63674"/>
              <a:ext cx="6086475" cy="4348163"/>
              <a:chOff x="2915816" y="44624"/>
              <a:chExt cx="6086475" cy="4348163"/>
            </a:xfrm>
          </p:grpSpPr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5816" y="44624"/>
                <a:ext cx="6086475" cy="4348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0" name="右箭头 59"/>
              <p:cNvSpPr/>
              <p:nvPr/>
            </p:nvSpPr>
            <p:spPr bwMode="auto">
              <a:xfrm rot="18932638">
                <a:off x="4482811" y="2787651"/>
                <a:ext cx="288032" cy="162000"/>
              </a:xfrm>
              <a:prstGeom prst="rightArrow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Arial" pitchFamily="34" charset="0"/>
                </a:endParaRPr>
              </a:p>
            </p:txBody>
          </p:sp>
          <p:sp>
            <p:nvSpPr>
              <p:cNvPr id="62" name="右箭头 61"/>
              <p:cNvSpPr/>
              <p:nvPr/>
            </p:nvSpPr>
            <p:spPr bwMode="auto">
              <a:xfrm rot="11591541">
                <a:off x="7760973" y="2040646"/>
                <a:ext cx="288032" cy="162000"/>
              </a:xfrm>
              <a:prstGeom prst="rightArrow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Arial" pitchFamily="34" charset="0"/>
                </a:endParaRPr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5961129" y="2051526"/>
              <a:ext cx="6270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</a:rPr>
                <a:t>NCC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90834" y="2634541"/>
              <a:ext cx="8608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/>
                  </a:solidFill>
                </a:rPr>
                <a:t>Yangtze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54995" y="2276872"/>
              <a:ext cx="6714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rgbClr val="4D4D4D"/>
                  </a:solidFill>
                </a:rPr>
                <a:t>Tibet</a:t>
              </a:r>
              <a:endParaRPr lang="zh-CN" altLang="en-US" sz="1600" dirty="0">
                <a:solidFill>
                  <a:srgbClr val="4D4D4D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86848" y="1825774"/>
              <a:ext cx="6602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err="1" smtClean="0">
                  <a:solidFill>
                    <a:schemeClr val="bg1"/>
                  </a:solidFill>
                </a:rPr>
                <a:t>Tarim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20319" y="3034594"/>
              <a:ext cx="760535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1400" dirty="0" smtClean="0">
                  <a:solidFill>
                    <a:schemeClr val="bg1"/>
                  </a:solidFill>
                </a:rPr>
                <a:t>India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756412">
              <a:off x="7637414" y="2214389"/>
              <a:ext cx="760535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1400" dirty="0" smtClean="0">
                  <a:solidFill>
                    <a:schemeClr val="bg1"/>
                  </a:solidFill>
                </a:rPr>
                <a:t>Pacific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92280" y="3068960"/>
              <a:ext cx="1080120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zh-CN" sz="1400" dirty="0" smtClean="0">
                  <a:solidFill>
                    <a:schemeClr val="bg1"/>
                  </a:solidFill>
                </a:rPr>
                <a:t>Philippine Sea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56" name="Text Box 2"/>
          <p:cNvSpPr txBox="1">
            <a:spLocks noChangeArrowheads="1"/>
          </p:cNvSpPr>
          <p:nvPr/>
        </p:nvSpPr>
        <p:spPr bwMode="auto">
          <a:xfrm>
            <a:off x="5796136" y="1559694"/>
            <a:ext cx="3096344" cy="1077218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eaLnBrk="1" hangingPunct="1"/>
            <a:r>
              <a:rPr kumimoji="0" lang="en-US" altLang="zh-CN" sz="3200" dirty="0">
                <a:solidFill>
                  <a:schemeClr val="bg1"/>
                </a:solidFill>
                <a:latin typeface="Arial Rounded MT Bold"/>
                <a:ea typeface="华文新魏" pitchFamily="2" charset="-122"/>
                <a:cs typeface="Arial Rounded MT Bold"/>
              </a:rPr>
              <a:t>Regional comparisons</a:t>
            </a:r>
          </a:p>
        </p:txBody>
      </p:sp>
      <p:pic>
        <p:nvPicPr>
          <p:cNvPr id="3076" name="Picture 4" descr="D:\slides\figs\Craton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4659" y="3538090"/>
            <a:ext cx="5544616" cy="3285185"/>
          </a:xfrm>
          <a:prstGeom prst="rect">
            <a:avLst/>
          </a:prstGeom>
          <a:noFill/>
          <a:ln w="38100" cmpd="dbl">
            <a:solidFill>
              <a:schemeClr val="bg1"/>
            </a:solidFill>
          </a:ln>
        </p:spPr>
      </p:pic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323528" y="4797152"/>
            <a:ext cx="3600400" cy="1110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>
              <a:lnSpc>
                <a:spcPct val="110000"/>
              </a:lnSpc>
              <a:spcBef>
                <a:spcPts val="600"/>
              </a:spcBef>
              <a:buFont typeface="Wingdings 3" charset="0"/>
              <a:buChar char="_"/>
            </a:pPr>
            <a:r>
              <a:rPr lang="zh-CN" altLang="en-US" sz="2800" b="0" dirty="0" smtClean="0">
                <a:solidFill>
                  <a:schemeClr val="bg1"/>
                </a:solidFill>
                <a:latin typeface="黑体"/>
                <a:ea typeface="黑体"/>
                <a:cs typeface="黑体"/>
                <a:sym typeface="Wingdings 3"/>
              </a:rPr>
              <a:t>从相似性和差异</a:t>
            </a:r>
            <a:endParaRPr lang="en-US" altLang="zh-CN" sz="2800" b="0" dirty="0" smtClean="0">
              <a:solidFill>
                <a:schemeClr val="bg1"/>
              </a:solidFill>
              <a:latin typeface="黑体"/>
              <a:ea typeface="黑体"/>
              <a:cs typeface="黑体"/>
              <a:sym typeface="Wingdings 3"/>
            </a:endParaRPr>
          </a:p>
          <a:p>
            <a:pPr indent="446088" algn="l">
              <a:lnSpc>
                <a:spcPct val="110000"/>
              </a:lnSpc>
              <a:spcBef>
                <a:spcPts val="600"/>
              </a:spcBef>
            </a:pPr>
            <a:r>
              <a:rPr lang="zh-CN" altLang="en-US" sz="2800" b="0" dirty="0" smtClean="0">
                <a:solidFill>
                  <a:schemeClr val="bg1"/>
                </a:solidFill>
                <a:latin typeface="黑体"/>
                <a:ea typeface="黑体"/>
                <a:cs typeface="黑体"/>
                <a:sym typeface="Wingdings 3"/>
              </a:rPr>
              <a:t>性中认识规律性</a:t>
            </a:r>
            <a:endParaRPr lang="zh-CN" altLang="en-US" sz="2800" b="0" dirty="0">
              <a:solidFill>
                <a:schemeClr val="bg1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6228184" y="478413"/>
            <a:ext cx="28083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  <a:buClr>
                <a:srgbClr val="FF5050"/>
              </a:buClr>
              <a:buSzPct val="85000"/>
            </a:pPr>
            <a:r>
              <a:rPr kumimoji="1" lang="en-US" altLang="zh-CN" sz="3600" b="0" dirty="0" smtClean="0">
                <a:solidFill>
                  <a:srgbClr val="FFFF7D"/>
                </a:solidFill>
                <a:latin typeface="Arial Rounded MT Bold" pitchFamily="34" charset="0"/>
                <a:ea typeface="华文新魏" pitchFamily="2" charset="-122"/>
              </a:rPr>
              <a:t>Next ……</a:t>
            </a:r>
            <a:endParaRPr kumimoji="1" lang="en-US" altLang="zh-CN" sz="3600" b="0" dirty="0">
              <a:solidFill>
                <a:srgbClr val="FFFF7D"/>
              </a:solidFill>
              <a:latin typeface="Arial Rounded MT Bold" pitchFamily="34" charset="0"/>
              <a:ea typeface="华文行楷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23181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23528" y="13510"/>
            <a:ext cx="665919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华文新魏" pitchFamily="2" charset="-122"/>
                <a:ea typeface="华文新魏" pitchFamily="2" charset="-122"/>
              </a:rPr>
              <a:t>敬请批评指正！</a:t>
            </a:r>
            <a:endParaRPr lang="zh-CN" altLang="en-US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华文新魏" pitchFamily="2" charset="-122"/>
              <a:ea typeface="华文新魏" pitchFamily="2" charset="-122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/>
          <p:cNvGrpSpPr/>
          <p:nvPr/>
        </p:nvGrpSpPr>
        <p:grpSpPr>
          <a:xfrm>
            <a:off x="35496" y="1052736"/>
            <a:ext cx="6720551" cy="4962430"/>
            <a:chOff x="705120" y="1196752"/>
            <a:chExt cx="7467280" cy="5513811"/>
          </a:xfrm>
        </p:grpSpPr>
        <p:pic>
          <p:nvPicPr>
            <p:cNvPr id="6153" name="Picture 2" descr="Figure 1 Map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026"/>
            <a:stretch>
              <a:fillRect/>
            </a:stretch>
          </p:blipFill>
          <p:spPr bwMode="auto">
            <a:xfrm>
              <a:off x="865138" y="1196752"/>
              <a:ext cx="7307262" cy="51577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6148" name="Rectangle 6"/>
            <p:cNvSpPr>
              <a:spLocks noChangeArrowheads="1"/>
            </p:cNvSpPr>
            <p:nvPr/>
          </p:nvSpPr>
          <p:spPr bwMode="auto">
            <a:xfrm>
              <a:off x="705120" y="6397330"/>
              <a:ext cx="2399184" cy="313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altLang="zh-CN" sz="1400" b="0" dirty="0">
                  <a:solidFill>
                    <a:srgbClr val="FFFFFF"/>
                  </a:solidFill>
                  <a:ea typeface="楷体"/>
                  <a:cs typeface="楷体"/>
                </a:rPr>
                <a:t>Zhao et al., PR, 2005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716656" y="3602488"/>
              <a:ext cx="996290" cy="314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>
                  <a:solidFill>
                    <a:schemeClr val="bg2">
                      <a:lumMod val="50000"/>
                    </a:schemeClr>
                  </a:solidFill>
                  <a:sym typeface="Symbol"/>
                </a:rPr>
                <a:t>( 2.5 </a:t>
              </a:r>
              <a:r>
                <a:rPr lang="en-US" altLang="zh-CN" sz="1200" dirty="0" err="1" smtClean="0">
                  <a:solidFill>
                    <a:schemeClr val="bg2">
                      <a:lumMod val="50000"/>
                    </a:schemeClr>
                  </a:solidFill>
                  <a:sym typeface="Symbol"/>
                </a:rPr>
                <a:t>Ga</a:t>
              </a:r>
              <a:r>
                <a:rPr lang="en-US" altLang="zh-CN" sz="1200" dirty="0" smtClean="0">
                  <a:solidFill>
                    <a:schemeClr val="bg2">
                      <a:lumMod val="50000"/>
                    </a:schemeClr>
                  </a:solidFill>
                  <a:sym typeface="Symbol"/>
                </a:rPr>
                <a:t>)</a:t>
              </a:r>
              <a:endParaRPr lang="zh-CN" altLang="en-US" sz="12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66861" y="3644253"/>
              <a:ext cx="10144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>
                  <a:solidFill>
                    <a:schemeClr val="bg2">
                      <a:lumMod val="50000"/>
                    </a:schemeClr>
                  </a:solidFill>
                  <a:sym typeface="Symbol"/>
                </a:rPr>
                <a:t>( 2.5 </a:t>
              </a:r>
              <a:r>
                <a:rPr lang="en-US" altLang="zh-CN" sz="1200" dirty="0" err="1" smtClean="0">
                  <a:solidFill>
                    <a:schemeClr val="bg2">
                      <a:lumMod val="50000"/>
                    </a:schemeClr>
                  </a:solidFill>
                  <a:sym typeface="Symbol"/>
                </a:rPr>
                <a:t>Ga</a:t>
              </a:r>
              <a:r>
                <a:rPr lang="en-US" altLang="zh-CN" sz="1200" dirty="0" smtClean="0">
                  <a:solidFill>
                    <a:schemeClr val="bg2">
                      <a:lumMod val="50000"/>
                    </a:schemeClr>
                  </a:solidFill>
                  <a:sym typeface="Symbol"/>
                </a:rPr>
                <a:t>)</a:t>
              </a:r>
              <a:endParaRPr lang="zh-CN" altLang="en-US" sz="12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3923928" y="116632"/>
            <a:ext cx="4788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4800" dirty="0" smtClean="0">
                <a:solidFill>
                  <a:srgbClr val="FFA622"/>
                </a:solidFill>
                <a:latin typeface="Comic Sans MS" pitchFamily="66" charset="0"/>
                <a:ea typeface="华文新魏" pitchFamily="2" charset="-122"/>
              </a:rPr>
              <a:t>Why NCC ?</a:t>
            </a:r>
            <a:endParaRPr lang="zh-CN" altLang="en-US" sz="4800" dirty="0"/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07504" y="1307274"/>
            <a:ext cx="3041874" cy="465542"/>
          </a:xfrm>
          <a:prstGeom prst="rect">
            <a:avLst/>
          </a:prstGeom>
          <a:solidFill>
            <a:srgbClr val="4D4D4D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 lIns="54000" tIns="28800" rIns="54000" bIns="36000" anchor="ctr" anchorCtr="1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zh-CN" altLang="en-US" sz="2400" b="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  <a:sym typeface="Wingdings 3" pitchFamily="18" charset="2"/>
              </a:rPr>
              <a:t>最古老克拉通之一</a:t>
            </a:r>
            <a:endParaRPr lang="zh-CN" altLang="en-US" sz="2400" b="0" dirty="0">
              <a:solidFill>
                <a:schemeClr val="bg1"/>
              </a:solidFill>
              <a:latin typeface="黑体" pitchFamily="2" charset="-122"/>
              <a:ea typeface="黑体" pitchFamily="2" charset="-122"/>
              <a:sym typeface="Wingdings 3" pitchFamily="18" charset="2"/>
            </a:endParaRP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395536" y="320887"/>
            <a:ext cx="33843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257300" indent="-1257300" algn="l"/>
            <a:r>
              <a:rPr lang="en-US" altLang="zh-CN" sz="36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1.</a:t>
            </a:r>
            <a:r>
              <a:rPr lang="zh-CN" altLang="en-US" sz="36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演化时间长</a:t>
            </a:r>
            <a:endParaRPr lang="en-US" altLang="zh-CN" sz="3600" b="0" dirty="0">
              <a:solidFill>
                <a:srgbClr val="FFFF7D"/>
              </a:solidFill>
              <a:latin typeface="黑体"/>
              <a:ea typeface="黑体"/>
              <a:cs typeface="黑体"/>
            </a:endParaRPr>
          </a:p>
        </p:txBody>
      </p:sp>
      <p:grpSp>
        <p:nvGrpSpPr>
          <p:cNvPr id="6" name="组 5"/>
          <p:cNvGrpSpPr>
            <a:grpSpLocks noChangeAspect="1"/>
          </p:cNvGrpSpPr>
          <p:nvPr/>
        </p:nvGrpSpPr>
        <p:grpSpPr>
          <a:xfrm>
            <a:off x="3973526" y="3496484"/>
            <a:ext cx="5105433" cy="3271904"/>
            <a:chOff x="3142135" y="2852936"/>
            <a:chExt cx="6034794" cy="3867499"/>
          </a:xfrm>
        </p:grpSpPr>
        <p:grpSp>
          <p:nvGrpSpPr>
            <p:cNvPr id="4" name="组 3"/>
            <p:cNvGrpSpPr>
              <a:grpSpLocks noChangeAspect="1"/>
            </p:cNvGrpSpPr>
            <p:nvPr/>
          </p:nvGrpSpPr>
          <p:grpSpPr>
            <a:xfrm>
              <a:off x="3301656" y="2852936"/>
              <a:ext cx="5875273" cy="3867499"/>
              <a:chOff x="450042" y="894469"/>
              <a:chExt cx="8393247" cy="5524999"/>
            </a:xfrm>
          </p:grpSpPr>
          <p:pic>
            <p:nvPicPr>
              <p:cNvPr id="18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042" y="894469"/>
                <a:ext cx="8275844" cy="5524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圆角矩形标注 22"/>
              <p:cNvSpPr/>
              <p:nvPr/>
            </p:nvSpPr>
            <p:spPr bwMode="auto">
              <a:xfrm>
                <a:off x="5439655" y="4793119"/>
                <a:ext cx="1606796" cy="729564"/>
              </a:xfrm>
              <a:prstGeom prst="wedgeRoundRectCallout">
                <a:avLst>
                  <a:gd name="adj1" fmla="val 50605"/>
                  <a:gd name="adj2" fmla="val -84482"/>
                  <a:gd name="adj3" fmla="val 16667"/>
                </a:avLst>
              </a:prstGeom>
              <a:solidFill>
                <a:srgbClr val="FFFFFF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>
                  <a:lnSpc>
                    <a:spcPct val="90000"/>
                  </a:lnSpc>
                  <a:defRPr/>
                </a:pPr>
                <a:r>
                  <a:rPr lang="en-US" altLang="zh-CN" sz="1600" b="1" dirty="0" smtClean="0">
                    <a:solidFill>
                      <a:srgbClr val="21272F"/>
                    </a:solidFill>
                    <a:latin typeface="Arial Narrow"/>
                    <a:ea typeface="华文新魏" pitchFamily="2" charset="-122"/>
                    <a:cs typeface="Arial Narrow"/>
                  </a:rPr>
                  <a:t>Jack Hill</a:t>
                </a:r>
              </a:p>
              <a:p>
                <a:pPr algn="ctr">
                  <a:lnSpc>
                    <a:spcPct val="90000"/>
                  </a:lnSpc>
                  <a:defRPr/>
                </a:pPr>
                <a:r>
                  <a:rPr lang="en-US" altLang="zh-CN" sz="1600" b="1" dirty="0" smtClean="0">
                    <a:solidFill>
                      <a:srgbClr val="C00000"/>
                    </a:solidFill>
                    <a:latin typeface="Arial Narrow"/>
                    <a:ea typeface="华文新魏" pitchFamily="2" charset="-122"/>
                    <a:cs typeface="Arial Narrow"/>
                  </a:rPr>
                  <a:t>~4.4 </a:t>
                </a:r>
                <a:r>
                  <a:rPr lang="en-US" altLang="zh-CN" sz="1600" b="1" dirty="0" err="1" smtClean="0">
                    <a:solidFill>
                      <a:srgbClr val="C00000"/>
                    </a:solidFill>
                    <a:latin typeface="Arial Narrow"/>
                    <a:ea typeface="华文新魏" pitchFamily="2" charset="-122"/>
                    <a:cs typeface="Arial Narrow"/>
                  </a:rPr>
                  <a:t>Ga</a:t>
                </a:r>
                <a:endParaRPr lang="zh-CN" altLang="en-US" sz="1600" b="1" dirty="0">
                  <a:solidFill>
                    <a:srgbClr val="C00000"/>
                  </a:solidFill>
                  <a:latin typeface="Arial Narrow"/>
                  <a:ea typeface="华文新魏" pitchFamily="2" charset="-122"/>
                  <a:cs typeface="Arial Narrow"/>
                </a:endParaRPr>
              </a:p>
            </p:txBody>
          </p:sp>
          <p:sp>
            <p:nvSpPr>
              <p:cNvPr id="24" name="圆角矩形标注 23"/>
              <p:cNvSpPr/>
              <p:nvPr/>
            </p:nvSpPr>
            <p:spPr bwMode="auto">
              <a:xfrm>
                <a:off x="3710449" y="1167715"/>
                <a:ext cx="1610707" cy="731150"/>
              </a:xfrm>
              <a:prstGeom prst="wedgeRoundRectCallout">
                <a:avLst>
                  <a:gd name="adj1" fmla="val -48173"/>
                  <a:gd name="adj2" fmla="val 93630"/>
                  <a:gd name="adj3" fmla="val 16667"/>
                </a:avLst>
              </a:prstGeom>
              <a:solidFill>
                <a:srgbClr val="FFFFFF"/>
              </a:solidFill>
              <a:ln>
                <a:solidFill>
                  <a:srgbClr val="00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>
                  <a:lnSpc>
                    <a:spcPct val="90000"/>
                  </a:lnSpc>
                  <a:defRPr/>
                </a:pPr>
                <a:r>
                  <a:rPr lang="en-US" altLang="zh-CN" sz="1600" b="1" dirty="0" err="1" smtClean="0">
                    <a:solidFill>
                      <a:srgbClr val="21272F"/>
                    </a:solidFill>
                    <a:latin typeface="Arial Narrow"/>
                    <a:ea typeface="华文新魏" pitchFamily="2" charset="-122"/>
                    <a:cs typeface="Arial Narrow"/>
                  </a:rPr>
                  <a:t>Isua</a:t>
                </a:r>
                <a:endParaRPr lang="en-US" altLang="zh-CN" sz="1600" dirty="0">
                  <a:solidFill>
                    <a:srgbClr val="21272F"/>
                  </a:solidFill>
                  <a:latin typeface="Arial Narrow"/>
                  <a:ea typeface="华文新魏" pitchFamily="2" charset="-122"/>
                  <a:cs typeface="Arial Narrow"/>
                </a:endParaRPr>
              </a:p>
              <a:p>
                <a:pPr algn="ctr">
                  <a:lnSpc>
                    <a:spcPct val="90000"/>
                  </a:lnSpc>
                  <a:defRPr/>
                </a:pPr>
                <a:r>
                  <a:rPr lang="en-US" altLang="zh-CN" sz="1600" b="1" dirty="0" smtClean="0">
                    <a:solidFill>
                      <a:srgbClr val="006600"/>
                    </a:solidFill>
                    <a:latin typeface="Arial Narrow"/>
                    <a:ea typeface="华文新魏" pitchFamily="2" charset="-122"/>
                    <a:cs typeface="Arial Narrow"/>
                  </a:rPr>
                  <a:t>~3.8 </a:t>
                </a:r>
                <a:r>
                  <a:rPr lang="en-US" altLang="zh-CN" sz="1600" b="1" dirty="0" err="1" smtClean="0">
                    <a:solidFill>
                      <a:srgbClr val="006600"/>
                    </a:solidFill>
                    <a:latin typeface="Arial Narrow"/>
                    <a:ea typeface="华文新魏" pitchFamily="2" charset="-122"/>
                    <a:cs typeface="Arial Narrow"/>
                  </a:rPr>
                  <a:t>Ga</a:t>
                </a:r>
                <a:endParaRPr lang="zh-CN" altLang="en-US" sz="1600" b="1" dirty="0">
                  <a:solidFill>
                    <a:srgbClr val="006600"/>
                  </a:solidFill>
                  <a:latin typeface="Arial Narrow"/>
                  <a:ea typeface="华文新魏" pitchFamily="2" charset="-122"/>
                  <a:cs typeface="Arial Narrow"/>
                </a:endParaRPr>
              </a:p>
            </p:txBody>
          </p:sp>
          <p:sp>
            <p:nvSpPr>
              <p:cNvPr id="25" name="圆角矩形标注 24"/>
              <p:cNvSpPr/>
              <p:nvPr/>
            </p:nvSpPr>
            <p:spPr>
              <a:xfrm>
                <a:off x="7250699" y="1932144"/>
                <a:ext cx="1592590" cy="731150"/>
              </a:xfrm>
              <a:prstGeom prst="wedgeRoundRectCallout">
                <a:avLst>
                  <a:gd name="adj1" fmla="val -52359"/>
                  <a:gd name="adj2" fmla="val 81413"/>
                  <a:gd name="adj3" fmla="val 16667"/>
                </a:avLst>
              </a:prstGeom>
              <a:solidFill>
                <a:srgbClr val="FFFFFF"/>
              </a:solidFill>
              <a:ln>
                <a:solidFill>
                  <a:srgbClr val="2A2A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>
                  <a:lnSpc>
                    <a:spcPct val="90000"/>
                  </a:lnSpc>
                  <a:defRPr/>
                </a:pPr>
                <a:r>
                  <a:rPr lang="en-US" altLang="zh-CN" sz="1600" b="1" dirty="0" smtClean="0">
                    <a:solidFill>
                      <a:srgbClr val="21272F"/>
                    </a:solidFill>
                    <a:latin typeface="Arial Narrow"/>
                    <a:ea typeface="华文新魏" pitchFamily="2" charset="-122"/>
                    <a:cs typeface="Arial Narrow"/>
                  </a:rPr>
                  <a:t>Anshan</a:t>
                </a:r>
                <a:endParaRPr lang="en-US" altLang="zh-CN" sz="1600" dirty="0">
                  <a:solidFill>
                    <a:srgbClr val="21272F"/>
                  </a:solidFill>
                  <a:latin typeface="Arial Narrow"/>
                  <a:ea typeface="华文新魏" pitchFamily="2" charset="-122"/>
                  <a:cs typeface="Arial Narrow"/>
                </a:endParaRPr>
              </a:p>
              <a:p>
                <a:pPr algn="ctr">
                  <a:lnSpc>
                    <a:spcPct val="90000"/>
                  </a:lnSpc>
                  <a:defRPr/>
                </a:pPr>
                <a:r>
                  <a:rPr lang="en-US" altLang="zh-CN" sz="1600" b="1" dirty="0" smtClean="0">
                    <a:solidFill>
                      <a:srgbClr val="333399"/>
                    </a:solidFill>
                    <a:latin typeface="Arial Narrow"/>
                    <a:ea typeface="华文新魏" pitchFamily="2" charset="-122"/>
                    <a:cs typeface="Arial Narrow"/>
                  </a:rPr>
                  <a:t>~3.8 </a:t>
                </a:r>
                <a:r>
                  <a:rPr lang="en-US" altLang="zh-CN" sz="1600" b="1" dirty="0" err="1" smtClean="0">
                    <a:solidFill>
                      <a:srgbClr val="333399"/>
                    </a:solidFill>
                    <a:latin typeface="Arial Narrow"/>
                    <a:ea typeface="华文新魏" pitchFamily="2" charset="-122"/>
                    <a:cs typeface="Arial Narrow"/>
                  </a:rPr>
                  <a:t>Ga</a:t>
                </a:r>
                <a:endParaRPr lang="zh-CN" altLang="en-US" sz="1600" b="1" dirty="0">
                  <a:solidFill>
                    <a:srgbClr val="333399"/>
                  </a:solidFill>
                  <a:latin typeface="Arial Narrow"/>
                  <a:ea typeface="华文新魏" pitchFamily="2" charset="-122"/>
                  <a:cs typeface="Arial Narrow"/>
                </a:endParaRPr>
              </a:p>
            </p:txBody>
          </p:sp>
          <p:sp>
            <p:nvSpPr>
              <p:cNvPr id="29" name="圆角矩形标注 28"/>
              <p:cNvSpPr/>
              <p:nvPr/>
            </p:nvSpPr>
            <p:spPr bwMode="auto">
              <a:xfrm>
                <a:off x="1035194" y="902108"/>
                <a:ext cx="1592590" cy="731150"/>
              </a:xfrm>
              <a:prstGeom prst="wedgeRoundRectCallout">
                <a:avLst>
                  <a:gd name="adj1" fmla="val 59262"/>
                  <a:gd name="adj2" fmla="val 90601"/>
                  <a:gd name="adj3" fmla="val 16667"/>
                </a:avLst>
              </a:prstGeom>
              <a:solidFill>
                <a:srgbClr val="FFFFFF"/>
              </a:solidFill>
              <a:ln>
                <a:solidFill>
                  <a:srgbClr val="FF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>
                  <a:lnSpc>
                    <a:spcPct val="90000"/>
                  </a:lnSpc>
                  <a:defRPr/>
                </a:pPr>
                <a:r>
                  <a:rPr lang="en-US" altLang="zh-CN" sz="1600" dirty="0" err="1" smtClean="0">
                    <a:solidFill>
                      <a:srgbClr val="21272F"/>
                    </a:solidFill>
                    <a:latin typeface="Arial Narrow"/>
                    <a:ea typeface="华文新魏" pitchFamily="2" charset="-122"/>
                    <a:cs typeface="Arial Narrow"/>
                  </a:rPr>
                  <a:t>Acasta</a:t>
                </a:r>
                <a:endParaRPr lang="en-US" altLang="zh-CN" sz="1600" dirty="0" smtClean="0">
                  <a:solidFill>
                    <a:srgbClr val="21272F"/>
                  </a:solidFill>
                  <a:latin typeface="Arial Narrow"/>
                  <a:ea typeface="华文新魏" pitchFamily="2" charset="-122"/>
                  <a:cs typeface="Arial Narrow"/>
                </a:endParaRPr>
              </a:p>
              <a:p>
                <a:pPr algn="ctr">
                  <a:lnSpc>
                    <a:spcPct val="90000"/>
                  </a:lnSpc>
                  <a:defRPr/>
                </a:pPr>
                <a:r>
                  <a:rPr lang="en-US" altLang="zh-CN" sz="1600" b="1" dirty="0" smtClean="0">
                    <a:solidFill>
                      <a:srgbClr val="FF6600"/>
                    </a:solidFill>
                    <a:latin typeface="Arial Narrow"/>
                    <a:ea typeface="华文新魏" pitchFamily="2" charset="-122"/>
                    <a:cs typeface="Arial Narrow"/>
                  </a:rPr>
                  <a:t>~4.2 </a:t>
                </a:r>
                <a:r>
                  <a:rPr lang="en-US" altLang="zh-CN" sz="1600" b="1" dirty="0" err="1" smtClean="0">
                    <a:solidFill>
                      <a:srgbClr val="FF6600"/>
                    </a:solidFill>
                    <a:latin typeface="Arial Narrow"/>
                    <a:ea typeface="华文新魏" pitchFamily="2" charset="-122"/>
                    <a:cs typeface="Arial Narrow"/>
                  </a:rPr>
                  <a:t>Ga</a:t>
                </a:r>
                <a:endParaRPr lang="zh-CN" altLang="en-US" sz="1600" b="1" dirty="0">
                  <a:solidFill>
                    <a:srgbClr val="FF6600"/>
                  </a:solidFill>
                  <a:latin typeface="Arial Narrow"/>
                  <a:ea typeface="华文新魏" pitchFamily="2" charset="-122"/>
                  <a:cs typeface="Arial Narrow"/>
                </a:endParaRPr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3142135" y="5832285"/>
              <a:ext cx="2611909" cy="327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dirty="0" smtClean="0">
                  <a:solidFill>
                    <a:srgbClr val="000000"/>
                  </a:solidFill>
                </a:rPr>
                <a:t>Lee et al., AREPS, 2011</a:t>
              </a:r>
              <a:endParaRPr lang="zh-CN" altLang="en-US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组 6"/>
          <p:cNvGrpSpPr/>
          <p:nvPr/>
        </p:nvGrpSpPr>
        <p:grpSpPr>
          <a:xfrm>
            <a:off x="1076401" y="1962898"/>
            <a:ext cx="4542481" cy="2306788"/>
            <a:chOff x="1076401" y="1962898"/>
            <a:chExt cx="4542481" cy="2306788"/>
          </a:xfrm>
        </p:grpSpPr>
        <p:sp>
          <p:nvSpPr>
            <p:cNvPr id="35" name="Text Box 6"/>
            <p:cNvSpPr txBox="1">
              <a:spLocks noChangeArrowheads="1"/>
            </p:cNvSpPr>
            <p:nvPr/>
          </p:nvSpPr>
          <p:spPr bwMode="auto">
            <a:xfrm rot="20967351">
              <a:off x="1076401" y="2277248"/>
              <a:ext cx="1375200" cy="251795"/>
            </a:xfrm>
            <a:prstGeom prst="rect">
              <a:avLst/>
            </a:prstGeom>
            <a:solidFill>
              <a:srgbClr val="5F5F5F"/>
            </a:solidFill>
            <a:ln w="38100" cmpd="dbl" algn="ctr">
              <a:solidFill>
                <a:srgbClr val="5F5F5F"/>
              </a:solidFill>
              <a:miter lim="800000"/>
              <a:headEnd/>
              <a:tailEnd/>
            </a:ln>
          </p:spPr>
          <p:txBody>
            <a:bodyPr wrap="square" lIns="36000" tIns="18000" rIns="36000" bIns="18000">
              <a:spAutoFit/>
            </a:bodyPr>
            <a:lstStyle/>
            <a:p>
              <a:r>
                <a:rPr lang="zh-CN" altLang="en-US" sz="1400" b="0" dirty="0" smtClean="0">
                  <a:solidFill>
                    <a:schemeClr val="bg1"/>
                  </a:solidFill>
                  <a:latin typeface="黑体"/>
                  <a:ea typeface="黑体"/>
                  <a:cs typeface="黑体"/>
                </a:rPr>
                <a:t>古元古构造带</a:t>
              </a:r>
              <a:endParaRPr lang="en-US" altLang="zh-CN" sz="1400" b="0" dirty="0">
                <a:solidFill>
                  <a:schemeClr val="bg1"/>
                </a:solidFill>
                <a:latin typeface="黑体"/>
                <a:ea typeface="黑体"/>
                <a:cs typeface="黑体"/>
              </a:endParaRPr>
            </a:p>
          </p:txBody>
        </p:sp>
        <p:sp>
          <p:nvSpPr>
            <p:cNvPr id="37" name="Text Box 6"/>
            <p:cNvSpPr txBox="1">
              <a:spLocks noChangeArrowheads="1"/>
            </p:cNvSpPr>
            <p:nvPr/>
          </p:nvSpPr>
          <p:spPr bwMode="auto">
            <a:xfrm rot="19646778">
              <a:off x="4243682" y="1962898"/>
              <a:ext cx="1375200" cy="251795"/>
            </a:xfrm>
            <a:prstGeom prst="rect">
              <a:avLst/>
            </a:prstGeom>
            <a:solidFill>
              <a:srgbClr val="5F5F5F"/>
            </a:solidFill>
            <a:ln w="38100" cmpd="dbl" algn="ctr">
              <a:solidFill>
                <a:srgbClr val="5F5F5F"/>
              </a:solidFill>
              <a:miter lim="800000"/>
              <a:headEnd/>
              <a:tailEnd/>
            </a:ln>
          </p:spPr>
          <p:txBody>
            <a:bodyPr wrap="square" lIns="36000" tIns="18000" rIns="36000" bIns="18000">
              <a:spAutoFit/>
            </a:bodyPr>
            <a:lstStyle/>
            <a:p>
              <a:r>
                <a:rPr lang="zh-CN" altLang="en-US" sz="1400" b="0" dirty="0" smtClean="0">
                  <a:solidFill>
                    <a:schemeClr val="bg1"/>
                  </a:solidFill>
                  <a:latin typeface="黑体"/>
                  <a:ea typeface="黑体"/>
                  <a:cs typeface="黑体"/>
                </a:rPr>
                <a:t>古元古构造带</a:t>
              </a:r>
              <a:endParaRPr lang="en-US" altLang="zh-CN" sz="1400" b="0" dirty="0">
                <a:solidFill>
                  <a:schemeClr val="bg1"/>
                </a:solidFill>
                <a:latin typeface="黑体"/>
                <a:ea typeface="黑体"/>
                <a:cs typeface="黑体"/>
              </a:endParaRPr>
            </a:p>
          </p:txBody>
        </p:sp>
        <p:sp>
          <p:nvSpPr>
            <p:cNvPr id="38" name="Text Box 6"/>
            <p:cNvSpPr txBox="1">
              <a:spLocks noChangeArrowheads="1"/>
            </p:cNvSpPr>
            <p:nvPr/>
          </p:nvSpPr>
          <p:spPr bwMode="auto">
            <a:xfrm rot="17009983">
              <a:off x="1539361" y="3280790"/>
              <a:ext cx="1695218" cy="282573"/>
            </a:xfrm>
            <a:prstGeom prst="rect">
              <a:avLst/>
            </a:prstGeom>
            <a:solidFill>
              <a:srgbClr val="5F5F5F"/>
            </a:solidFill>
            <a:ln w="38100" cmpd="dbl" algn="ctr">
              <a:solidFill>
                <a:srgbClr val="5F5F5F"/>
              </a:solidFill>
              <a:miter lim="800000"/>
              <a:headEnd/>
              <a:tailEnd/>
            </a:ln>
          </p:spPr>
          <p:txBody>
            <a:bodyPr wrap="square" lIns="36000" tIns="18000" rIns="36000" bIns="18000">
              <a:spAutoFit/>
            </a:bodyPr>
            <a:lstStyle/>
            <a:p>
              <a:r>
                <a:rPr lang="zh-CN" altLang="en-US" sz="1600" b="0" dirty="0" smtClean="0">
                  <a:solidFill>
                    <a:schemeClr val="bg1"/>
                  </a:solidFill>
                  <a:latin typeface="黑体"/>
                  <a:ea typeface="黑体"/>
                  <a:cs typeface="黑体"/>
                </a:rPr>
                <a:t>古元古构造带</a:t>
              </a:r>
              <a:endParaRPr lang="en-US" altLang="zh-CN" sz="1600" b="0" dirty="0">
                <a:solidFill>
                  <a:schemeClr val="bg1"/>
                </a:solidFill>
                <a:latin typeface="黑体"/>
                <a:ea typeface="黑体"/>
                <a:cs typeface="黑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35145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467544" y="3511960"/>
            <a:ext cx="4103688" cy="3140075"/>
            <a:chOff x="192" y="404"/>
            <a:chExt cx="2585" cy="1978"/>
          </a:xfrm>
        </p:grpSpPr>
        <p:pic>
          <p:nvPicPr>
            <p:cNvPr id="7" name="Picture 18" descr="NCC-granite map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4"/>
              <a:ext cx="2304" cy="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38"/>
            <p:cNvSpPr>
              <a:spLocks noChangeArrowheads="1"/>
            </p:cNvSpPr>
            <p:nvPr/>
          </p:nvSpPr>
          <p:spPr bwMode="auto">
            <a:xfrm>
              <a:off x="1968" y="1029"/>
              <a:ext cx="809" cy="386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 lIns="54000" tIns="28800" rIns="54000" bIns="28800" anchor="ctr" anchorCtr="1">
              <a:spAutoFit/>
            </a:bodyPr>
            <a:lstStyle/>
            <a:p>
              <a:pPr algn="ctr" eaLnBrk="0" hangingPunct="0"/>
              <a:r>
                <a:rPr lang="zh-CN" altLang="en-US" dirty="0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  <a:sym typeface="Wingdings 3" pitchFamily="18" charset="2"/>
                </a:rPr>
                <a:t>大规模</a:t>
              </a:r>
              <a:br>
                <a:rPr lang="zh-CN" altLang="en-US" dirty="0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  <a:sym typeface="Wingdings 3" pitchFamily="18" charset="2"/>
                </a:rPr>
              </a:br>
              <a:r>
                <a:rPr lang="zh-CN" altLang="en-US" dirty="0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  <a:sym typeface="Wingdings 3" pitchFamily="18" charset="2"/>
                </a:rPr>
                <a:t>岩浆活动</a:t>
              </a:r>
            </a:p>
          </p:txBody>
        </p:sp>
      </p:grpSp>
      <p:grpSp>
        <p:nvGrpSpPr>
          <p:cNvPr id="13" name="组 12"/>
          <p:cNvGrpSpPr>
            <a:grpSpLocks noChangeAspect="1"/>
          </p:cNvGrpSpPr>
          <p:nvPr/>
        </p:nvGrpSpPr>
        <p:grpSpPr>
          <a:xfrm>
            <a:off x="4860031" y="3533326"/>
            <a:ext cx="4104457" cy="3136034"/>
            <a:chOff x="4459708" y="3248228"/>
            <a:chExt cx="4275475" cy="3266703"/>
          </a:xfrm>
        </p:grpSpPr>
        <p:grpSp>
          <p:nvGrpSpPr>
            <p:cNvPr id="2" name="组合 46"/>
            <p:cNvGrpSpPr/>
            <p:nvPr/>
          </p:nvGrpSpPr>
          <p:grpSpPr>
            <a:xfrm>
              <a:off x="4459708" y="3248228"/>
              <a:ext cx="3280644" cy="3266703"/>
              <a:chOff x="202852" y="-161841"/>
              <a:chExt cx="3433044" cy="3647703"/>
            </a:xfrm>
          </p:grpSpPr>
          <p:pic>
            <p:nvPicPr>
              <p:cNvPr id="3" name="Picture 3" descr="中东亚核杂岩及有年龄分布图2英文-07-7-9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852" y="-161841"/>
                <a:ext cx="3433044" cy="36477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" name="Line 13"/>
              <p:cNvSpPr>
                <a:spLocks noChangeShapeType="1"/>
              </p:cNvSpPr>
              <p:nvPr/>
            </p:nvSpPr>
            <p:spPr bwMode="auto">
              <a:xfrm rot="60000" flipH="1" flipV="1">
                <a:off x="618686" y="1203108"/>
                <a:ext cx="2471428" cy="838023"/>
              </a:xfrm>
              <a:prstGeom prst="line">
                <a:avLst/>
              </a:prstGeom>
              <a:noFill/>
              <a:ln w="76200">
                <a:solidFill>
                  <a:srgbClr val="003399"/>
                </a:solidFill>
                <a:round/>
                <a:headEnd type="stealth" w="lg" len="lg"/>
                <a:tailEnd type="stealth" w="lg" len="lg"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5" name="Rectangle 22"/>
            <p:cNvSpPr>
              <a:spLocks noChangeArrowheads="1"/>
            </p:cNvSpPr>
            <p:nvPr/>
          </p:nvSpPr>
          <p:spPr bwMode="auto">
            <a:xfrm>
              <a:off x="7595364" y="5968492"/>
              <a:ext cx="1139819" cy="54502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zh-CN" sz="1400" b="0" dirty="0" smtClean="0">
                  <a:solidFill>
                    <a:schemeClr val="bg1"/>
                  </a:solidFill>
                </a:rPr>
                <a:t>Wa</a:t>
              </a:r>
              <a:r>
                <a:rPr lang="en-US" altLang="zh-CN" sz="1400" b="0" dirty="0" smtClean="0">
                  <a:solidFill>
                    <a:schemeClr val="bg1"/>
                  </a:solidFill>
                  <a:cs typeface="Arial" pitchFamily="34" charset="0"/>
                </a:rPr>
                <a:t>ng T., 2010</a:t>
              </a:r>
              <a:endParaRPr lang="en-US" altLang="zh-CN" sz="1400" b="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2" name="Text Box 37"/>
            <p:cNvSpPr txBox="1">
              <a:spLocks noChangeArrowheads="1"/>
            </p:cNvSpPr>
            <p:nvPr/>
          </p:nvSpPr>
          <p:spPr bwMode="auto">
            <a:xfrm>
              <a:off x="7235017" y="4468324"/>
              <a:ext cx="1080120" cy="590349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 lIns="36000" tIns="18000" rIns="36000" bIns="18000">
              <a:spAutoFit/>
            </a:bodyPr>
            <a:lstStyle/>
            <a:p>
              <a:r>
                <a:rPr lang="zh-CN" altLang="en-US" dirty="0" smtClean="0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rPr>
                <a:t>区域性</a:t>
              </a:r>
              <a:endParaRPr lang="en-US" altLang="zh-CN" dirty="0" smtClean="0">
                <a:solidFill>
                  <a:srgbClr val="000000"/>
                </a:solidFill>
                <a:latin typeface="黑体" pitchFamily="2" charset="-122"/>
                <a:ea typeface="黑体" pitchFamily="2" charset="-122"/>
              </a:endParaRPr>
            </a:p>
            <a:p>
              <a:r>
                <a:rPr lang="zh-CN" altLang="en-US" dirty="0" smtClean="0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rPr>
                <a:t>伸展</a:t>
              </a:r>
              <a:endParaRPr lang="zh-CN" altLang="en-US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组 17"/>
          <p:cNvGrpSpPr/>
          <p:nvPr/>
        </p:nvGrpSpPr>
        <p:grpSpPr>
          <a:xfrm>
            <a:off x="4873582" y="260648"/>
            <a:ext cx="4090906" cy="3146265"/>
            <a:chOff x="4657558" y="260648"/>
            <a:chExt cx="4090906" cy="3146265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558" y="260648"/>
              <a:ext cx="3658858" cy="3146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 Box 37"/>
            <p:cNvSpPr txBox="1">
              <a:spLocks noChangeArrowheads="1"/>
            </p:cNvSpPr>
            <p:nvPr/>
          </p:nvSpPr>
          <p:spPr bwMode="auto">
            <a:xfrm>
              <a:off x="7452320" y="2060848"/>
              <a:ext cx="1296144" cy="590349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 lIns="36000" tIns="18000" rIns="36000" bIns="18000">
              <a:spAutoFit/>
            </a:bodyPr>
            <a:lstStyle/>
            <a:p>
              <a:r>
                <a:rPr lang="zh-CN" altLang="en-US" dirty="0" smtClean="0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rPr>
                <a:t>浅表特征</a:t>
              </a:r>
              <a:endParaRPr lang="en-US" altLang="zh-CN" dirty="0" smtClean="0">
                <a:solidFill>
                  <a:srgbClr val="000000"/>
                </a:solidFill>
                <a:latin typeface="黑体" pitchFamily="2" charset="-122"/>
                <a:ea typeface="黑体" pitchFamily="2" charset="-122"/>
              </a:endParaRPr>
            </a:p>
            <a:p>
              <a:r>
                <a:rPr lang="zh-CN" altLang="en-US" dirty="0" smtClean="0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rPr>
                <a:t>东西差异</a:t>
              </a:r>
              <a:endParaRPr lang="zh-CN" alt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95536" y="320887"/>
            <a:ext cx="3384376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257300" indent="-1257300" algn="l"/>
            <a:r>
              <a:rPr lang="en-US" altLang="zh-CN" sz="36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1.</a:t>
            </a:r>
            <a:r>
              <a:rPr lang="zh-CN" altLang="en-US" sz="36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演化时间长</a:t>
            </a:r>
            <a:endParaRPr lang="en-US" altLang="zh-CN" sz="3600" b="0" dirty="0" smtClean="0">
              <a:solidFill>
                <a:srgbClr val="FFFF7D"/>
              </a:solidFill>
              <a:latin typeface="黑体"/>
              <a:ea typeface="黑体"/>
              <a:cs typeface="黑体"/>
            </a:endParaRPr>
          </a:p>
          <a:p>
            <a:pPr marL="1257300" indent="-1257300" algn="l">
              <a:spcBef>
                <a:spcPts val="1200"/>
              </a:spcBef>
            </a:pPr>
            <a:r>
              <a:rPr lang="zh-CN" altLang="zh-CN" sz="36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2</a:t>
            </a:r>
            <a:r>
              <a:rPr lang="en-US" altLang="zh-CN" sz="36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.</a:t>
            </a:r>
            <a:r>
              <a:rPr lang="zh-CN" altLang="en-US" sz="36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克拉通破坏</a:t>
            </a:r>
            <a:endParaRPr lang="en-US" altLang="zh-CN" sz="3600" b="0" dirty="0">
              <a:solidFill>
                <a:srgbClr val="FFFF7D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2915816" y="3282267"/>
            <a:ext cx="3024336" cy="434765"/>
          </a:xfrm>
          <a:prstGeom prst="rect">
            <a:avLst/>
          </a:prstGeom>
          <a:solidFill>
            <a:srgbClr val="4D4D4D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 lIns="54000" tIns="28800" rIns="54000" bIns="36000" anchor="ctr" anchorCtr="1">
            <a:spAutoFit/>
          </a:bodyPr>
          <a:lstStyle/>
          <a:p>
            <a:pPr algn="ctr" eaLnBrk="0" hangingPunct="0"/>
            <a:r>
              <a:rPr lang="zh-CN" altLang="en-US" sz="2400" b="0" dirty="0" smtClean="0">
                <a:solidFill>
                  <a:schemeClr val="bg1"/>
                </a:solidFill>
                <a:ea typeface="黑体" pitchFamily="2" charset="-122"/>
              </a:rPr>
              <a:t>显生宙丧失稳定性</a:t>
            </a:r>
            <a:endParaRPr lang="zh-CN" altLang="en-US" sz="2400" b="0" dirty="0">
              <a:solidFill>
                <a:srgbClr val="FF5050"/>
              </a:solidFill>
              <a:latin typeface="黑体" pitchFamily="2" charset="-122"/>
              <a:ea typeface="黑体" pitchFamily="2" charset="-122"/>
              <a:sym typeface="Wingdings 3" pitchFamily="18" charset="2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67544" y="1916832"/>
            <a:ext cx="6336704" cy="11674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195638" indent="-3019425" algn="l">
              <a:lnSpc>
                <a:spcPct val="110000"/>
              </a:lnSpc>
            </a:pPr>
            <a:r>
              <a:rPr lang="en-US" altLang="zh-CN" sz="3200" spc="-150" dirty="0" smtClean="0">
                <a:solidFill>
                  <a:srgbClr val="FFFFFF"/>
                </a:solidFill>
                <a:latin typeface="Arial Rounded MT Bold"/>
                <a:ea typeface="黑体"/>
                <a:cs typeface="Arial Rounded MT Bold"/>
              </a:rPr>
              <a:t>NCC </a:t>
            </a:r>
            <a:r>
              <a:rPr lang="zh-CN" altLang="en-US" sz="3200" dirty="0" smtClean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－</a:t>
            </a:r>
            <a:r>
              <a:rPr kumimoji="1" lang="en-US" altLang="zh-CN" sz="3200" dirty="0" smtClean="0">
                <a:solidFill>
                  <a:schemeClr val="bg1"/>
                </a:solidFill>
                <a:latin typeface="华文新魏"/>
                <a:ea typeface="华文新魏"/>
                <a:cs typeface="华文新魏"/>
              </a:rPr>
              <a:t> </a:t>
            </a:r>
            <a:r>
              <a:rPr kumimoji="1" lang="zh-CN" altLang="en-US" sz="3200" dirty="0" smtClean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认识大陆长期演化</a:t>
            </a:r>
            <a:r>
              <a:rPr kumimoji="1" lang="en-US" altLang="zh-CN" sz="3200" dirty="0" smtClean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,</a:t>
            </a:r>
          </a:p>
          <a:p>
            <a:pPr marL="3195638" indent="-3019425" algn="l">
              <a:lnSpc>
                <a:spcPct val="110000"/>
              </a:lnSpc>
            </a:pPr>
            <a:r>
              <a:rPr kumimoji="1" lang="en-US" altLang="zh-CN" sz="3200" dirty="0" smtClean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       </a:t>
            </a:r>
            <a:r>
              <a:rPr kumimoji="1" lang="zh-CN" altLang="en-US" sz="3200" dirty="0" smtClean="0">
                <a:solidFill>
                  <a:schemeClr val="bg1"/>
                </a:solidFill>
                <a:latin typeface="黑体"/>
                <a:ea typeface="黑体"/>
                <a:cs typeface="黑体"/>
              </a:rPr>
              <a:t>稳定与破坏的理想场所</a:t>
            </a:r>
            <a:endParaRPr kumimoji="1" lang="en-US" altLang="zh-CN" sz="3200" dirty="0" smtClean="0">
              <a:solidFill>
                <a:srgbClr val="FFFFFF"/>
              </a:solidFill>
              <a:latin typeface="黑体"/>
              <a:ea typeface="黑体"/>
              <a:cs typeface="黑体"/>
            </a:endParaRPr>
          </a:p>
        </p:txBody>
      </p:sp>
    </p:spTree>
    <p:extLst>
      <p:ext uri="{BB962C8B-B14F-4D97-AF65-F5344CB8AC3E}">
        <p14:creationId xmlns:p14="http://schemas.microsoft.com/office/powerpoint/2010/main" val="14473746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 4"/>
          <p:cNvGrpSpPr/>
          <p:nvPr/>
        </p:nvGrpSpPr>
        <p:grpSpPr>
          <a:xfrm>
            <a:off x="5652120" y="1484784"/>
            <a:ext cx="3316631" cy="2256016"/>
            <a:chOff x="5652120" y="1484784"/>
            <a:chExt cx="3316631" cy="2256016"/>
          </a:xfrm>
        </p:grpSpPr>
        <p:grpSp>
          <p:nvGrpSpPr>
            <p:cNvPr id="36" name="组 35"/>
            <p:cNvGrpSpPr>
              <a:grpSpLocks noChangeAspect="1"/>
            </p:cNvGrpSpPr>
            <p:nvPr/>
          </p:nvGrpSpPr>
          <p:grpSpPr>
            <a:xfrm>
              <a:off x="5652120" y="1484784"/>
              <a:ext cx="3196197" cy="2256016"/>
              <a:chOff x="865138" y="1196752"/>
              <a:chExt cx="7307262" cy="5157787"/>
            </a:xfrm>
          </p:grpSpPr>
          <p:pic>
            <p:nvPicPr>
              <p:cNvPr id="38" name="Picture 2" descr="Figure 1 Map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2026"/>
              <a:stretch>
                <a:fillRect/>
              </a:stretch>
            </p:blipFill>
            <p:spPr bwMode="auto">
              <a:xfrm>
                <a:off x="865138" y="1196752"/>
                <a:ext cx="7307262" cy="515778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" name="TextBox 18"/>
              <p:cNvSpPr txBox="1"/>
              <p:nvPr/>
            </p:nvSpPr>
            <p:spPr>
              <a:xfrm>
                <a:off x="1448130" y="3574689"/>
                <a:ext cx="1515615" cy="443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 smtClean="0">
                    <a:solidFill>
                      <a:schemeClr val="bg2">
                        <a:lumMod val="50000"/>
                      </a:schemeClr>
                    </a:solidFill>
                    <a:sym typeface="Symbol"/>
                  </a:rPr>
                  <a:t>( 2.5 </a:t>
                </a:r>
                <a:r>
                  <a:rPr lang="en-US" altLang="zh-CN" sz="800" dirty="0" err="1" smtClean="0">
                    <a:solidFill>
                      <a:schemeClr val="bg2">
                        <a:lumMod val="50000"/>
                      </a:schemeClr>
                    </a:solidFill>
                    <a:sym typeface="Symbol"/>
                  </a:rPr>
                  <a:t>Ga</a:t>
                </a:r>
                <a:r>
                  <a:rPr lang="en-US" altLang="zh-CN" sz="800" dirty="0" smtClean="0">
                    <a:solidFill>
                      <a:schemeClr val="bg2">
                        <a:lumMod val="50000"/>
                      </a:schemeClr>
                    </a:solidFill>
                    <a:sym typeface="Symbol"/>
                  </a:rPr>
                  <a:t>)</a:t>
                </a:r>
                <a:endParaRPr lang="zh-CN" altLang="en-US" sz="8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1" name="TextBox 19"/>
              <p:cNvSpPr txBox="1"/>
              <p:nvPr/>
            </p:nvSpPr>
            <p:spPr>
              <a:xfrm>
                <a:off x="3498334" y="3616454"/>
                <a:ext cx="1543216" cy="443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dirty="0" smtClean="0">
                    <a:solidFill>
                      <a:schemeClr val="bg2">
                        <a:lumMod val="50000"/>
                      </a:schemeClr>
                    </a:solidFill>
                    <a:sym typeface="Symbol"/>
                  </a:rPr>
                  <a:t>( 2.5 </a:t>
                </a:r>
                <a:r>
                  <a:rPr lang="en-US" altLang="zh-CN" sz="800" dirty="0" err="1" smtClean="0">
                    <a:solidFill>
                      <a:schemeClr val="bg2">
                        <a:lumMod val="50000"/>
                      </a:schemeClr>
                    </a:solidFill>
                    <a:sym typeface="Symbol"/>
                  </a:rPr>
                  <a:t>Ga</a:t>
                </a:r>
                <a:r>
                  <a:rPr lang="en-US" altLang="zh-CN" sz="800" dirty="0" smtClean="0">
                    <a:solidFill>
                      <a:schemeClr val="bg2">
                        <a:lumMod val="50000"/>
                      </a:schemeClr>
                    </a:solidFill>
                    <a:sym typeface="Symbol"/>
                  </a:rPr>
                  <a:t>)</a:t>
                </a:r>
                <a:endParaRPr lang="zh-CN" altLang="en-US" sz="8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2" name="Text Box 37"/>
            <p:cNvSpPr txBox="1">
              <a:spLocks noChangeArrowheads="1"/>
            </p:cNvSpPr>
            <p:nvPr/>
          </p:nvSpPr>
          <p:spPr bwMode="auto">
            <a:xfrm>
              <a:off x="8028384" y="2745157"/>
              <a:ext cx="940367" cy="251795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rgbClr val="0522A9"/>
              </a:solidFill>
              <a:miter lim="800000"/>
              <a:headEnd/>
              <a:tailEnd/>
            </a:ln>
          </p:spPr>
          <p:txBody>
            <a:bodyPr wrap="square" lIns="36000" tIns="18000" rIns="36000" bIns="18000">
              <a:spAutoFit/>
            </a:bodyPr>
            <a:lstStyle/>
            <a:p>
              <a:r>
                <a:rPr lang="zh-CN" altLang="en-US" sz="1400" b="1" dirty="0" smtClean="0">
                  <a:solidFill>
                    <a:srgbClr val="000000"/>
                  </a:solidFill>
                  <a:latin typeface="黑体"/>
                  <a:ea typeface="黑体"/>
                  <a:cs typeface="黑体"/>
                </a:rPr>
                <a:t>早期</a:t>
              </a:r>
              <a:r>
                <a:rPr lang="zh-CN" altLang="en-US" sz="1400" dirty="0" smtClean="0">
                  <a:solidFill>
                    <a:srgbClr val="000000"/>
                  </a:solidFill>
                  <a:latin typeface="黑体"/>
                  <a:ea typeface="黑体"/>
                  <a:cs typeface="黑体"/>
                </a:rPr>
                <a:t>演化</a:t>
              </a:r>
              <a:endParaRPr lang="zh-CN" altLang="en-US" sz="1400" b="1" dirty="0">
                <a:solidFill>
                  <a:srgbClr val="000000"/>
                </a:solidFill>
                <a:latin typeface="黑体"/>
                <a:ea typeface="黑体"/>
                <a:cs typeface="黑体"/>
              </a:endParaRPr>
            </a:p>
          </p:txBody>
        </p:sp>
      </p:grpSp>
      <p:grpSp>
        <p:nvGrpSpPr>
          <p:cNvPr id="6" name="Group 53"/>
          <p:cNvGrpSpPr>
            <a:grpSpLocks noChangeAspect="1"/>
          </p:cNvGrpSpPr>
          <p:nvPr/>
        </p:nvGrpSpPr>
        <p:grpSpPr bwMode="auto">
          <a:xfrm>
            <a:off x="179514" y="4081826"/>
            <a:ext cx="2990698" cy="2411578"/>
            <a:chOff x="192" y="404"/>
            <a:chExt cx="2453" cy="1978"/>
          </a:xfrm>
        </p:grpSpPr>
        <p:pic>
          <p:nvPicPr>
            <p:cNvPr id="7" name="Picture 18" descr="NCC-granite map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4"/>
              <a:ext cx="2304" cy="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38"/>
            <p:cNvSpPr>
              <a:spLocks noChangeArrowheads="1"/>
            </p:cNvSpPr>
            <p:nvPr/>
          </p:nvSpPr>
          <p:spPr bwMode="auto">
            <a:xfrm>
              <a:off x="1836" y="1028"/>
              <a:ext cx="809" cy="386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 lIns="54000" tIns="28800" rIns="54000" bIns="28800" anchor="ctr" anchorCtr="1">
              <a:spAutoFit/>
            </a:bodyPr>
            <a:lstStyle/>
            <a:p>
              <a:pPr algn="ctr" eaLnBrk="0" hangingPunct="0"/>
              <a:r>
                <a:rPr lang="zh-CN" altLang="en-US" sz="1400" dirty="0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  <a:sym typeface="Wingdings 3" pitchFamily="18" charset="2"/>
                </a:rPr>
                <a:t>大规模</a:t>
              </a:r>
              <a:br>
                <a:rPr lang="zh-CN" altLang="en-US" sz="1400" dirty="0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  <a:sym typeface="Wingdings 3" pitchFamily="18" charset="2"/>
                </a:rPr>
              </a:br>
              <a:r>
                <a:rPr lang="zh-CN" altLang="en-US" sz="1400" dirty="0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  <a:sym typeface="Wingdings 3" pitchFamily="18" charset="2"/>
                </a:rPr>
                <a:t>岩浆活动</a:t>
              </a:r>
            </a:p>
          </p:txBody>
        </p:sp>
      </p:grpSp>
      <p:grpSp>
        <p:nvGrpSpPr>
          <p:cNvPr id="18" name="组 17"/>
          <p:cNvGrpSpPr>
            <a:grpSpLocks noChangeAspect="1"/>
          </p:cNvGrpSpPr>
          <p:nvPr/>
        </p:nvGrpSpPr>
        <p:grpSpPr>
          <a:xfrm>
            <a:off x="5940152" y="4077072"/>
            <a:ext cx="3069269" cy="2416332"/>
            <a:chOff x="4657558" y="260648"/>
            <a:chExt cx="3996445" cy="3146265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558" y="260648"/>
              <a:ext cx="3658858" cy="3146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 Box 37"/>
            <p:cNvSpPr txBox="1">
              <a:spLocks noChangeArrowheads="1"/>
            </p:cNvSpPr>
            <p:nvPr/>
          </p:nvSpPr>
          <p:spPr bwMode="auto">
            <a:xfrm>
              <a:off x="7357859" y="2100569"/>
              <a:ext cx="1296144" cy="590349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 lIns="36000" tIns="18000" rIns="36000" bIns="18000">
              <a:spAutoFit/>
            </a:bodyPr>
            <a:lstStyle/>
            <a:p>
              <a:r>
                <a:rPr lang="zh-CN" altLang="en-US" sz="1400" dirty="0" smtClean="0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rPr>
                <a:t>浅表特征</a:t>
              </a:r>
              <a:endParaRPr lang="en-US" altLang="zh-CN" sz="1400" dirty="0" smtClean="0">
                <a:solidFill>
                  <a:srgbClr val="000000"/>
                </a:solidFill>
                <a:latin typeface="黑体" pitchFamily="2" charset="-122"/>
                <a:ea typeface="黑体" pitchFamily="2" charset="-122"/>
              </a:endParaRPr>
            </a:p>
            <a:p>
              <a:r>
                <a:rPr lang="zh-CN" altLang="en-US" sz="1400" dirty="0" smtClean="0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rPr>
                <a:t>东西差异</a:t>
              </a:r>
              <a:endParaRPr lang="zh-CN" altLang="en-US" sz="1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251520" y="404664"/>
            <a:ext cx="8208912" cy="738664"/>
          </a:xfrm>
          <a:prstGeom prst="rect">
            <a:avLst/>
          </a:prstGeom>
          <a:noFill/>
        </p:spPr>
        <p:txBody>
          <a:bodyPr wrap="square" lIns="108000" rIns="10800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3600" dirty="0" smtClean="0">
                <a:solidFill>
                  <a:srgbClr val="FFFF7D"/>
                </a:solidFill>
                <a:latin typeface="黑体"/>
                <a:ea typeface="黑体"/>
                <a:cs typeface="黑体"/>
                <a:sym typeface="Wingdings 3" charset="0"/>
              </a:rPr>
              <a:t>大陆</a:t>
            </a:r>
            <a:r>
              <a:rPr lang="zh-CN" altLang="en-US" sz="360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演化、稳定与破坏的深部动力学</a:t>
            </a:r>
            <a:endParaRPr lang="en-US" altLang="zh-CN" sz="3600" dirty="0">
              <a:solidFill>
                <a:srgbClr val="FFFF7D"/>
              </a:solidFill>
              <a:latin typeface="黑体"/>
              <a:ea typeface="黑体"/>
              <a:cs typeface="黑体"/>
            </a:endParaRPr>
          </a:p>
        </p:txBody>
      </p:sp>
      <p:grpSp>
        <p:nvGrpSpPr>
          <p:cNvPr id="34" name="组 33"/>
          <p:cNvGrpSpPr/>
          <p:nvPr/>
        </p:nvGrpSpPr>
        <p:grpSpPr>
          <a:xfrm>
            <a:off x="3235876" y="4084930"/>
            <a:ext cx="2762772" cy="2433318"/>
            <a:chOff x="3235876" y="4084930"/>
            <a:chExt cx="2762772" cy="2433318"/>
          </a:xfrm>
        </p:grpSpPr>
        <p:grpSp>
          <p:nvGrpSpPr>
            <p:cNvPr id="13" name="组 12"/>
            <p:cNvGrpSpPr>
              <a:grpSpLocks noChangeAspect="1"/>
            </p:cNvGrpSpPr>
            <p:nvPr/>
          </p:nvGrpSpPr>
          <p:grpSpPr>
            <a:xfrm>
              <a:off x="3235876" y="4084930"/>
              <a:ext cx="2636531" cy="2408474"/>
              <a:chOff x="4459708" y="3248228"/>
              <a:chExt cx="3576022" cy="3266703"/>
            </a:xfrm>
          </p:grpSpPr>
          <p:grpSp>
            <p:nvGrpSpPr>
              <p:cNvPr id="2" name="组合 46"/>
              <p:cNvGrpSpPr/>
              <p:nvPr/>
            </p:nvGrpSpPr>
            <p:grpSpPr>
              <a:xfrm>
                <a:off x="4459708" y="3248228"/>
                <a:ext cx="3280644" cy="3266703"/>
                <a:chOff x="202852" y="-161841"/>
                <a:chExt cx="3433044" cy="3647703"/>
              </a:xfrm>
            </p:grpSpPr>
            <p:pic>
              <p:nvPicPr>
                <p:cNvPr id="3" name="Picture 3" descr="中东亚核杂岩及有年龄分布图2英文-07-7-9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2852" y="-161841"/>
                  <a:ext cx="3433044" cy="36477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" name="Line 13"/>
                <p:cNvSpPr>
                  <a:spLocks noChangeShapeType="1"/>
                </p:cNvSpPr>
                <p:nvPr/>
              </p:nvSpPr>
              <p:spPr bwMode="auto">
                <a:xfrm rot="60000" flipH="1" flipV="1">
                  <a:off x="618686" y="1203108"/>
                  <a:ext cx="2471428" cy="838023"/>
                </a:xfrm>
                <a:prstGeom prst="line">
                  <a:avLst/>
                </a:prstGeom>
                <a:noFill/>
                <a:ln w="57150">
                  <a:solidFill>
                    <a:srgbClr val="003399"/>
                  </a:solidFill>
                  <a:round/>
                  <a:headEnd type="stealth" w="lg" len="lg"/>
                  <a:tailEnd type="stealth" w="lg" len="lg"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12" name="Text Box 37"/>
              <p:cNvSpPr txBox="1">
                <a:spLocks noChangeArrowheads="1"/>
              </p:cNvSpPr>
              <p:nvPr/>
            </p:nvSpPr>
            <p:spPr bwMode="auto">
              <a:xfrm>
                <a:off x="6955610" y="3628238"/>
                <a:ext cx="1080120" cy="608384"/>
              </a:xfrm>
              <a:prstGeom prst="rect">
                <a:avLst/>
              </a:prstGeom>
              <a:solidFill>
                <a:srgbClr val="FFFFFF"/>
              </a:solidFill>
              <a:ln w="19050" algn="ctr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wrap="square" lIns="36000" tIns="18000" rIns="36000" bIns="18000">
                <a:spAutoFit/>
              </a:bodyPr>
              <a:lstStyle/>
              <a:p>
                <a:r>
                  <a:rPr lang="zh-CN" altLang="en-US" sz="1400" dirty="0" smtClean="0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rPr>
                  <a:t>区域性</a:t>
                </a:r>
                <a:endParaRPr lang="en-US" altLang="zh-CN" sz="1400" dirty="0" smtClean="0">
                  <a:solidFill>
                    <a:srgbClr val="000000"/>
                  </a:solidFill>
                  <a:latin typeface="黑体" pitchFamily="2" charset="-122"/>
                  <a:ea typeface="黑体" pitchFamily="2" charset="-122"/>
                </a:endParaRPr>
              </a:p>
              <a:p>
                <a:r>
                  <a:rPr lang="zh-CN" altLang="en-US" sz="1400" dirty="0" smtClean="0">
                    <a:solidFill>
                      <a:srgbClr val="000000"/>
                    </a:solidFill>
                    <a:latin typeface="黑体" pitchFamily="2" charset="-122"/>
                    <a:ea typeface="黑体" pitchFamily="2" charset="-122"/>
                  </a:rPr>
                  <a:t>伸展</a:t>
                </a:r>
                <a:endParaRPr lang="zh-CN" altLang="en-US" sz="1400" b="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3" name="Rectangle 22"/>
            <p:cNvSpPr>
              <a:spLocks noChangeArrowheads="1"/>
            </p:cNvSpPr>
            <p:nvPr/>
          </p:nvSpPr>
          <p:spPr bwMode="auto">
            <a:xfrm>
              <a:off x="3982424" y="6264332"/>
              <a:ext cx="2016224" cy="253916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zh-CN" sz="1050" dirty="0" smtClean="0">
                  <a:solidFill>
                    <a:srgbClr val="000000"/>
                  </a:solidFill>
                </a:rPr>
                <a:t>From Wang T., 2010</a:t>
              </a:r>
              <a:endParaRPr lang="en-US" altLang="zh-CN" sz="105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4" name="组 43"/>
          <p:cNvGrpSpPr/>
          <p:nvPr/>
        </p:nvGrpSpPr>
        <p:grpSpPr>
          <a:xfrm>
            <a:off x="985707" y="1340767"/>
            <a:ext cx="5005485" cy="2707133"/>
            <a:chOff x="1057715" y="1412774"/>
            <a:chExt cx="5005485" cy="2707133"/>
          </a:xfrm>
        </p:grpSpPr>
        <p:grpSp>
          <p:nvGrpSpPr>
            <p:cNvPr id="11" name="组 10"/>
            <p:cNvGrpSpPr/>
            <p:nvPr/>
          </p:nvGrpSpPr>
          <p:grpSpPr>
            <a:xfrm>
              <a:off x="1057715" y="1412774"/>
              <a:ext cx="5005485" cy="2707133"/>
              <a:chOff x="1829462" y="1412774"/>
              <a:chExt cx="5005485" cy="2707133"/>
            </a:xfrm>
          </p:grpSpPr>
          <p:sp>
            <p:nvSpPr>
              <p:cNvPr id="26" name="AutoShape 496"/>
              <p:cNvSpPr>
                <a:spLocks noChangeArrowheads="1"/>
              </p:cNvSpPr>
              <p:nvPr/>
            </p:nvSpPr>
            <p:spPr bwMode="auto">
              <a:xfrm>
                <a:off x="1829462" y="2354585"/>
                <a:ext cx="2951733" cy="714375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99CCFF"/>
                </a:solidFill>
                <a:round/>
                <a:headEnd/>
                <a:tailEnd/>
              </a:ln>
            </p:spPr>
            <p:txBody>
              <a:bodyPr wrap="square" lIns="54000" rIns="54000" anchor="ctr">
                <a:spAutoFit/>
              </a:bodyPr>
              <a:lstStyle/>
              <a:p>
                <a:pPr algn="ctr" eaLnBrk="0" hangingPunct="0"/>
                <a:r>
                  <a:rPr lang="zh-CN" altLang="en-US" sz="3600" b="0" dirty="0" smtClean="0">
                    <a:solidFill>
                      <a:srgbClr val="FFFFFF"/>
                    </a:solidFill>
                    <a:ea typeface="华文新魏" pitchFamily="2" charset="-122"/>
                  </a:rPr>
                  <a:t>岩石圈结构</a:t>
                </a:r>
                <a:endParaRPr lang="zh-CN" altLang="en-US" sz="3600" b="0" dirty="0">
                  <a:solidFill>
                    <a:srgbClr val="FFFFFF"/>
                  </a:solidFill>
                  <a:ea typeface="华文新魏" pitchFamily="2" charset="-122"/>
                </a:endParaRPr>
              </a:p>
            </p:txBody>
          </p:sp>
          <p:sp>
            <p:nvSpPr>
              <p:cNvPr id="10" name="下箭头 9"/>
              <p:cNvSpPr/>
              <p:nvPr/>
            </p:nvSpPr>
            <p:spPr bwMode="auto">
              <a:xfrm rot="10800000">
                <a:off x="3039491" y="1412774"/>
                <a:ext cx="576064" cy="720080"/>
              </a:xfrm>
              <a:prstGeom prst="downArrow">
                <a:avLst/>
              </a:prstGeom>
              <a:noFill/>
              <a:ln w="317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Arial" pitchFamily="34" charset="0"/>
                </a:endParaRPr>
              </a:p>
            </p:txBody>
          </p:sp>
          <p:sp>
            <p:nvSpPr>
              <p:cNvPr id="29" name="上下箭头 28"/>
              <p:cNvSpPr/>
              <p:nvPr/>
            </p:nvSpPr>
            <p:spPr bwMode="auto">
              <a:xfrm rot="19800000">
                <a:off x="4046285" y="3131764"/>
                <a:ext cx="288032" cy="936000"/>
              </a:xfrm>
              <a:prstGeom prst="upDownArrow">
                <a:avLst/>
              </a:prstGeom>
              <a:noFill/>
              <a:ln w="19050" cap="flat" cmpd="sng" algn="ctr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Arial" pitchFamily="34" charset="0"/>
                </a:endParaRPr>
              </a:p>
            </p:txBody>
          </p:sp>
          <p:sp>
            <p:nvSpPr>
              <p:cNvPr id="30" name="上下箭头 29"/>
              <p:cNvSpPr/>
              <p:nvPr/>
            </p:nvSpPr>
            <p:spPr bwMode="auto">
              <a:xfrm rot="2100000">
                <a:off x="2483768" y="3039787"/>
                <a:ext cx="288032" cy="1080120"/>
              </a:xfrm>
              <a:prstGeom prst="upDownArrow">
                <a:avLst/>
              </a:prstGeom>
              <a:noFill/>
              <a:ln w="19050" cap="flat" cmpd="sng" algn="ctr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Arial" pitchFamily="34" charset="0"/>
                </a:endParaRPr>
              </a:p>
            </p:txBody>
          </p:sp>
          <p:sp>
            <p:nvSpPr>
              <p:cNvPr id="31" name="上下箭头 30"/>
              <p:cNvSpPr/>
              <p:nvPr/>
            </p:nvSpPr>
            <p:spPr bwMode="auto">
              <a:xfrm rot="17820000">
                <a:off x="5620955" y="2538007"/>
                <a:ext cx="282384" cy="2145600"/>
              </a:xfrm>
              <a:prstGeom prst="upDownArrow">
                <a:avLst/>
              </a:prstGeom>
              <a:noFill/>
              <a:ln w="19050" cap="flat" cmpd="sng" algn="ctr">
                <a:solidFill>
                  <a:srgbClr val="99CC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Arial" pitchFamily="34" charset="0"/>
                </a:endParaRPr>
              </a:p>
            </p:txBody>
          </p:sp>
        </p:grpSp>
        <p:sp>
          <p:nvSpPr>
            <p:cNvPr id="43" name="上下箭头 42"/>
            <p:cNvSpPr/>
            <p:nvPr/>
          </p:nvSpPr>
          <p:spPr bwMode="auto">
            <a:xfrm rot="16200000">
              <a:off x="4716008" y="1981719"/>
              <a:ext cx="288032" cy="1454400"/>
            </a:xfrm>
            <a:prstGeom prst="upDownArrow">
              <a:avLst/>
            </a:prstGeom>
            <a:noFill/>
            <a:ln w="19050" cap="flat" cmpd="sng" algn="ctr">
              <a:solidFill>
                <a:srgbClr val="99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37487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83568" y="548680"/>
            <a:ext cx="784887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5400" dirty="0" smtClean="0">
                <a:solidFill>
                  <a:srgbClr val="FFFF66"/>
                </a:solidFill>
                <a:latin typeface="黑体"/>
                <a:ea typeface="黑体"/>
                <a:cs typeface="黑体"/>
              </a:rPr>
              <a:t>岩石圈结构的不均匀性</a:t>
            </a:r>
            <a:endParaRPr lang="en-US" altLang="zh-CN" sz="5400" dirty="0" smtClean="0">
              <a:solidFill>
                <a:srgbClr val="FFFF66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899160" y="2060848"/>
            <a:ext cx="7704856" cy="170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620713" algn="l">
              <a:lnSpc>
                <a:spcPct val="110000"/>
              </a:lnSpc>
              <a:buClr>
                <a:srgbClr val="FF5050"/>
              </a:buClr>
              <a:buSzPct val="80000"/>
            </a:pPr>
            <a:r>
              <a:rPr lang="zh-CN" altLang="en-US" sz="4800" dirty="0" smtClean="0">
                <a:solidFill>
                  <a:srgbClr val="FFA622"/>
                </a:solidFill>
                <a:latin typeface="黑体"/>
                <a:ea typeface="黑体"/>
                <a:cs typeface="黑体"/>
              </a:rPr>
              <a:t>华</a:t>
            </a:r>
            <a:r>
              <a:rPr lang="zh-CN" altLang="en-US" sz="4800" dirty="0">
                <a:solidFill>
                  <a:srgbClr val="FFA622"/>
                </a:solidFill>
                <a:latin typeface="黑体"/>
                <a:ea typeface="黑体"/>
                <a:cs typeface="黑体"/>
              </a:rPr>
              <a:t>北：</a:t>
            </a:r>
            <a:r>
              <a:rPr lang="zh-CN" altLang="en-US" sz="4800" dirty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横向</a:t>
            </a:r>
            <a:r>
              <a:rPr lang="en-US" altLang="zh-CN" sz="4800" dirty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 &amp; </a:t>
            </a:r>
            <a:r>
              <a:rPr lang="zh-CN" altLang="en-US" sz="4800" dirty="0">
                <a:solidFill>
                  <a:srgbClr val="FFFFFF"/>
                </a:solidFill>
                <a:latin typeface="黑体"/>
                <a:ea typeface="黑体"/>
                <a:cs typeface="黑体"/>
              </a:rPr>
              <a:t>垂向 </a:t>
            </a:r>
            <a:endParaRPr lang="en-US" altLang="zh-CN" sz="4800" dirty="0">
              <a:solidFill>
                <a:srgbClr val="FFFFFF"/>
              </a:solidFill>
              <a:latin typeface="黑体"/>
              <a:ea typeface="黑体"/>
              <a:cs typeface="黑体"/>
            </a:endParaRPr>
          </a:p>
          <a:p>
            <a:pPr algn="l">
              <a:lnSpc>
                <a:spcPct val="110000"/>
              </a:lnSpc>
              <a:buClr>
                <a:srgbClr val="FF5050"/>
              </a:buClr>
              <a:buSzPct val="80000"/>
              <a:buFont typeface="Wingdings" pitchFamily="2" charset="2"/>
              <a:buChar char="l"/>
            </a:pPr>
            <a:r>
              <a:rPr lang="en-US" altLang="zh-CN" sz="4800" b="0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 </a:t>
            </a:r>
            <a:r>
              <a:rPr lang="zh-CN" altLang="en-US" sz="4800" b="0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观测约束</a:t>
            </a:r>
            <a:r>
              <a:rPr lang="en-US" altLang="zh-CN" sz="4800" b="0" dirty="0" smtClean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: </a:t>
            </a:r>
            <a:r>
              <a:rPr lang="en-US" altLang="zh-CN" sz="4400" dirty="0" smtClean="0">
                <a:solidFill>
                  <a:schemeClr val="bg1"/>
                </a:solidFill>
                <a:latin typeface="Arial Narrow"/>
                <a:ea typeface="华文新魏" pitchFamily="2" charset="-122"/>
                <a:cs typeface="Arial Narrow"/>
              </a:rPr>
              <a:t>seismic + others</a:t>
            </a:r>
            <a:endParaRPr lang="zh-CN" altLang="en-US" sz="4400" dirty="0" smtClean="0">
              <a:solidFill>
                <a:schemeClr val="bg1"/>
              </a:solidFill>
              <a:latin typeface="Arial Narrow"/>
              <a:ea typeface="华文新魏" pitchFamily="2" charset="-122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0536294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 descr="Fig1-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381298"/>
            <a:ext cx="717939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35496" y="467960"/>
            <a:ext cx="9041536" cy="5847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显生宙岩浆活动</a:t>
            </a:r>
            <a:r>
              <a:rPr lang="en-US" altLang="zh-CN" sz="320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&amp;</a:t>
            </a:r>
            <a:r>
              <a:rPr lang="zh-CN" altLang="en-US" sz="320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地幔包体</a:t>
            </a:r>
            <a:r>
              <a:rPr lang="en-US" altLang="zh-CN" sz="3200" dirty="0" smtClean="0">
                <a:solidFill>
                  <a:srgbClr val="FFFF7D"/>
                </a:solidFill>
                <a:latin typeface="Arial Narrow"/>
                <a:ea typeface="黑体"/>
                <a:cs typeface="Arial Narrow"/>
              </a:rPr>
              <a:t> </a:t>
            </a:r>
            <a:r>
              <a:rPr lang="en-US" altLang="zh-CN" sz="3200" dirty="0" smtClean="0">
                <a:solidFill>
                  <a:srgbClr val="FFFF7D"/>
                </a:solidFill>
                <a:latin typeface="Wingdings 3" charset="2"/>
                <a:ea typeface="黑体"/>
                <a:cs typeface="Wingdings 3" charset="2"/>
              </a:rPr>
              <a:t>_</a:t>
            </a:r>
            <a:r>
              <a:rPr lang="en-US" altLang="zh-CN" sz="3200" dirty="0" smtClean="0">
                <a:solidFill>
                  <a:srgbClr val="FFFF7D"/>
                </a:solidFill>
                <a:latin typeface="Arial Narrow"/>
                <a:ea typeface="黑体"/>
                <a:cs typeface="Arial Narrow"/>
              </a:rPr>
              <a:t> </a:t>
            </a:r>
            <a:r>
              <a:rPr lang="zh-CN" altLang="en-US" sz="320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岩石圈结构信息</a:t>
            </a:r>
            <a:endParaRPr lang="zh-CN" altLang="en-US" sz="3200" dirty="0">
              <a:solidFill>
                <a:srgbClr val="FFFF7D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9552" y="580581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6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古生代</a:t>
            </a:r>
            <a:r>
              <a:rPr lang="en-US" altLang="zh-CN" sz="36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(</a:t>
            </a:r>
            <a:r>
              <a:rPr lang="zh-CN" altLang="en-US" sz="3600" b="0" dirty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～</a:t>
            </a:r>
            <a:r>
              <a:rPr lang="en-US" altLang="zh-CN" sz="36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480</a:t>
            </a:r>
            <a:r>
              <a:rPr lang="zh-CN" altLang="en-US" sz="36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百万年</a:t>
            </a:r>
            <a:r>
              <a:rPr lang="en-US" altLang="zh-CN" sz="3600" b="0" dirty="0" smtClean="0">
                <a:solidFill>
                  <a:srgbClr val="FFFF7D"/>
                </a:solidFill>
                <a:latin typeface="黑体"/>
                <a:ea typeface="黑体"/>
                <a:cs typeface="黑体"/>
              </a:rPr>
              <a:t>)</a:t>
            </a:r>
            <a:endParaRPr lang="zh-CN" altLang="en-US" sz="3600" b="0" dirty="0">
              <a:solidFill>
                <a:srgbClr val="FFFF7D"/>
              </a:solidFill>
              <a:latin typeface="黑体"/>
              <a:ea typeface="黑体"/>
              <a:cs typeface="黑体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55576" y="6165304"/>
            <a:ext cx="2399184" cy="313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en-US" altLang="zh-CN" sz="1400" b="0" dirty="0" smtClean="0">
                <a:solidFill>
                  <a:schemeClr val="bg1"/>
                </a:solidFill>
                <a:ea typeface="楷体"/>
                <a:cs typeface="楷体"/>
              </a:rPr>
              <a:t>From Wu F.Y., 2008</a:t>
            </a:r>
            <a:endParaRPr lang="en-US" altLang="zh-CN" sz="1400" b="0" dirty="0">
              <a:solidFill>
                <a:schemeClr val="bg1"/>
              </a:solidFill>
              <a:ea typeface="楷体"/>
              <a:cs typeface="楷体"/>
            </a:endParaRPr>
          </a:p>
        </p:txBody>
      </p:sp>
      <p:grpSp>
        <p:nvGrpSpPr>
          <p:cNvPr id="3" name="组 2"/>
          <p:cNvGrpSpPr/>
          <p:nvPr/>
        </p:nvGrpSpPr>
        <p:grpSpPr>
          <a:xfrm>
            <a:off x="3203848" y="1196752"/>
            <a:ext cx="3816424" cy="2520280"/>
            <a:chOff x="3203848" y="1196752"/>
            <a:chExt cx="3816424" cy="2520280"/>
          </a:xfrm>
        </p:grpSpPr>
        <p:sp>
          <p:nvSpPr>
            <p:cNvPr id="7" name="Line 78"/>
            <p:cNvSpPr>
              <a:spLocks noChangeShapeType="1"/>
            </p:cNvSpPr>
            <p:nvPr/>
          </p:nvSpPr>
          <p:spPr bwMode="auto">
            <a:xfrm>
              <a:off x="3347864" y="1196752"/>
              <a:ext cx="3240360" cy="1368152"/>
            </a:xfrm>
            <a:prstGeom prst="line">
              <a:avLst/>
            </a:prstGeom>
            <a:noFill/>
            <a:ln w="34925">
              <a:solidFill>
                <a:srgbClr val="FFFF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Line 79"/>
            <p:cNvSpPr>
              <a:spLocks noChangeShapeType="1"/>
            </p:cNvSpPr>
            <p:nvPr/>
          </p:nvSpPr>
          <p:spPr bwMode="auto">
            <a:xfrm>
              <a:off x="3707904" y="1196752"/>
              <a:ext cx="3312368" cy="648071"/>
            </a:xfrm>
            <a:prstGeom prst="line">
              <a:avLst/>
            </a:prstGeom>
            <a:noFill/>
            <a:ln w="34925">
              <a:solidFill>
                <a:srgbClr val="FFFF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Line 78"/>
            <p:cNvSpPr>
              <a:spLocks noChangeShapeType="1"/>
            </p:cNvSpPr>
            <p:nvPr/>
          </p:nvSpPr>
          <p:spPr bwMode="auto">
            <a:xfrm>
              <a:off x="3203848" y="1196752"/>
              <a:ext cx="2664296" cy="2520280"/>
            </a:xfrm>
            <a:prstGeom prst="line">
              <a:avLst/>
            </a:prstGeom>
            <a:noFill/>
            <a:ln w="34925">
              <a:solidFill>
                <a:srgbClr val="FFFF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3" name="组 12"/>
          <p:cNvGrpSpPr/>
          <p:nvPr/>
        </p:nvGrpSpPr>
        <p:grpSpPr>
          <a:xfrm>
            <a:off x="251520" y="3540968"/>
            <a:ext cx="4876800" cy="3200400"/>
            <a:chOff x="4267200" y="3657600"/>
            <a:chExt cx="4876800" cy="3200400"/>
          </a:xfrm>
        </p:grpSpPr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3810000"/>
              <a:ext cx="4114800" cy="2879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5652120" y="5733256"/>
              <a:ext cx="298030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kumimoji="0" lang="en-GB" altLang="zh-CN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Rounded MT Bold"/>
                  <a:cs typeface="Arial Rounded MT Bold"/>
                </a:rPr>
                <a:t>Palaeozoic </a:t>
              </a:r>
              <a:r>
                <a:rPr kumimoji="0" lang="en-GB" altLang="zh-CN" sz="2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Rounded MT Bold"/>
                  <a:cs typeface="Arial Rounded MT Bold"/>
                </a:rPr>
                <a:t>kimberlites</a:t>
              </a:r>
              <a:endParaRPr kumimoji="0" lang="en-GB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/>
                <a:cs typeface="Arial Rounded MT Bold"/>
              </a:endParaRPr>
            </a:p>
          </p:txBody>
        </p:sp>
        <p:pic>
          <p:nvPicPr>
            <p:cNvPr id="12" name="Picture 16" descr="page28a(1)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3657600"/>
              <a:ext cx="981075" cy="320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714974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r-H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  <a:cs typeface="Arial" pitchFamily="34" charset="0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42709</TotalTime>
  <Words>1948</Words>
  <Application>Microsoft Macintosh PowerPoint</Application>
  <PresentationFormat>全屏显示(4:3)</PresentationFormat>
  <Paragraphs>499</Paragraphs>
  <Slides>49</Slides>
  <Notes>18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50" baseType="lpstr"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>IGGCAS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NCC lithosphere</dc:title>
  <dc:subject/>
  <dc:creator>Ling</dc:creator>
  <cp:keywords/>
  <dc:description/>
  <cp:lastModifiedBy>Ling's Laptop</cp:lastModifiedBy>
  <cp:revision>1599</cp:revision>
  <dcterms:created xsi:type="dcterms:W3CDTF">2003-02-03T09:41:38Z</dcterms:created>
  <dcterms:modified xsi:type="dcterms:W3CDTF">2016-06-29T00:25:50Z</dcterms:modified>
  <cp:category/>
</cp:coreProperties>
</file>