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89" r:id="rId2"/>
    <p:sldId id="288" r:id="rId3"/>
    <p:sldId id="290" r:id="rId4"/>
    <p:sldId id="322" r:id="rId5"/>
    <p:sldId id="323" r:id="rId6"/>
    <p:sldId id="376" r:id="rId7"/>
    <p:sldId id="393" r:id="rId8"/>
    <p:sldId id="394" r:id="rId9"/>
    <p:sldId id="404" r:id="rId10"/>
    <p:sldId id="349" r:id="rId11"/>
    <p:sldId id="351" r:id="rId12"/>
    <p:sldId id="352" r:id="rId13"/>
    <p:sldId id="354" r:id="rId14"/>
    <p:sldId id="353" r:id="rId15"/>
    <p:sldId id="356" r:id="rId16"/>
    <p:sldId id="355" r:id="rId17"/>
    <p:sldId id="410" r:id="rId18"/>
    <p:sldId id="409" r:id="rId19"/>
    <p:sldId id="439" r:id="rId20"/>
    <p:sldId id="357" r:id="rId21"/>
    <p:sldId id="358" r:id="rId22"/>
    <p:sldId id="359" r:id="rId23"/>
    <p:sldId id="361" r:id="rId24"/>
    <p:sldId id="362" r:id="rId25"/>
    <p:sldId id="363" r:id="rId26"/>
    <p:sldId id="364" r:id="rId27"/>
    <p:sldId id="365" r:id="rId28"/>
    <p:sldId id="366" r:id="rId29"/>
    <p:sldId id="367" r:id="rId30"/>
    <p:sldId id="368" r:id="rId31"/>
    <p:sldId id="369" r:id="rId32"/>
    <p:sldId id="370" r:id="rId33"/>
    <p:sldId id="371" r:id="rId34"/>
    <p:sldId id="293" r:id="rId35"/>
    <p:sldId id="441" r:id="rId36"/>
    <p:sldId id="435" r:id="rId37"/>
    <p:sldId id="433" r:id="rId38"/>
    <p:sldId id="434" r:id="rId39"/>
    <p:sldId id="426" r:id="rId40"/>
    <p:sldId id="427" r:id="rId41"/>
    <p:sldId id="428" r:id="rId42"/>
    <p:sldId id="447" r:id="rId43"/>
    <p:sldId id="443" r:id="rId44"/>
    <p:sldId id="422" r:id="rId45"/>
    <p:sldId id="423" r:id="rId46"/>
    <p:sldId id="424" r:id="rId47"/>
    <p:sldId id="425" r:id="rId48"/>
    <p:sldId id="292" r:id="rId49"/>
    <p:sldId id="445" r:id="rId50"/>
    <p:sldId id="449" r:id="rId51"/>
    <p:sldId id="450" r:id="rId52"/>
    <p:sldId id="451" r:id="rId53"/>
    <p:sldId id="440" r:id="rId54"/>
    <p:sldId id="446" r:id="rId55"/>
    <p:sldId id="420" r:id="rId56"/>
    <p:sldId id="304" r:id="rId57"/>
    <p:sldId id="306" r:id="rId58"/>
    <p:sldId id="346" r:id="rId59"/>
    <p:sldId id="347" r:id="rId60"/>
    <p:sldId id="448" r:id="rId6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1FEDED"/>
    <a:srgbClr val="33CCFF"/>
    <a:srgbClr val="8EEEF0"/>
    <a:srgbClr val="0066FF"/>
    <a:srgbClr val="E0DB9E"/>
    <a:srgbClr val="DBD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5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FA4312-335C-452F-889A-806707DAFDA7}" type="datetimeFigureOut">
              <a:rPr lang="zh-CN" altLang="en-US" smtClean="0"/>
              <a:t>2016-6-28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1D4DF9-EFB2-41FF-99A8-9017883A22D0}" type="slidenum">
              <a:rPr lang="zh-CN" altLang="en-US" smtClean="0"/>
              <a:t>‹#›</a:t>
            </a:fld>
            <a:endParaRPr lang="zh-CN" altLang="en-US"/>
          </a:p>
        </p:txBody>
      </p:sp>
    </p:spTree>
    <p:extLst>
      <p:ext uri="{BB962C8B-B14F-4D97-AF65-F5344CB8AC3E}">
        <p14:creationId xmlns:p14="http://schemas.microsoft.com/office/powerpoint/2010/main" val="129307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Dehydration of stagnant slab</a:t>
            </a:r>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7D1D4DF9-EFB2-41FF-99A8-9017883A22D0}" type="slidenum">
              <a:rPr lang="zh-CN" altLang="en-US" smtClean="0"/>
              <a:t>5</a:t>
            </a:fld>
            <a:endParaRPr lang="zh-CN" altLang="en-US"/>
          </a:p>
        </p:txBody>
      </p:sp>
    </p:spTree>
    <p:extLst>
      <p:ext uri="{BB962C8B-B14F-4D97-AF65-F5344CB8AC3E}">
        <p14:creationId xmlns:p14="http://schemas.microsoft.com/office/powerpoint/2010/main" val="327009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r>
              <a:rPr lang="en-US" altLang="zh-CN" sz="1200" kern="1200" baseline="0" dirty="0" smtClean="0">
                <a:solidFill>
                  <a:schemeClr val="tx1"/>
                </a:solidFill>
                <a:latin typeface="Arial" pitchFamily="34" charset="0"/>
                <a:ea typeface="+mn-ea"/>
                <a:cs typeface="+mn-cs"/>
              </a:rPr>
              <a:t>Figure 2 The influence of temperature and water content on electrical conductivity.</a:t>
            </a:r>
          </a:p>
          <a:p>
            <a:r>
              <a:rPr lang="en-US" altLang="zh-CN" sz="1200" kern="1200" baseline="0" dirty="0" smtClean="0">
                <a:solidFill>
                  <a:schemeClr val="tx1"/>
                </a:solidFill>
                <a:latin typeface="Arial" pitchFamily="34" charset="0"/>
                <a:ea typeface="+mn-ea"/>
                <a:cs typeface="+mn-cs"/>
              </a:rPr>
              <a:t>a, </a:t>
            </a:r>
            <a:r>
              <a:rPr lang="en-US" altLang="zh-CN" sz="1200" kern="1200" baseline="0" dirty="0" err="1" smtClean="0">
                <a:solidFill>
                  <a:schemeClr val="tx1"/>
                </a:solidFill>
                <a:latin typeface="Arial" pitchFamily="34" charset="0"/>
                <a:ea typeface="+mn-ea"/>
                <a:cs typeface="+mn-cs"/>
              </a:rPr>
              <a:t>Wadsleyite</a:t>
            </a:r>
            <a:r>
              <a:rPr lang="en-US" altLang="zh-CN" sz="1200" kern="1200" baseline="0" dirty="0" smtClean="0">
                <a:solidFill>
                  <a:schemeClr val="tx1"/>
                </a:solidFill>
                <a:latin typeface="Arial" pitchFamily="34" charset="0"/>
                <a:ea typeface="+mn-ea"/>
                <a:cs typeface="+mn-cs"/>
              </a:rPr>
              <a:t>; b, </a:t>
            </a:r>
            <a:r>
              <a:rPr lang="en-US" altLang="zh-CN" sz="1200" kern="1200" baseline="0" dirty="0" err="1" smtClean="0">
                <a:solidFill>
                  <a:schemeClr val="tx1"/>
                </a:solidFill>
                <a:latin typeface="Arial" pitchFamily="34" charset="0"/>
                <a:ea typeface="+mn-ea"/>
                <a:cs typeface="+mn-cs"/>
              </a:rPr>
              <a:t>ringwoodite</a:t>
            </a:r>
            <a:r>
              <a:rPr lang="en-US" altLang="zh-CN" sz="1200" kern="1200" baseline="0" dirty="0" smtClean="0">
                <a:solidFill>
                  <a:schemeClr val="tx1"/>
                </a:solidFill>
                <a:latin typeface="Arial" pitchFamily="34" charset="0"/>
                <a:ea typeface="+mn-ea"/>
                <a:cs typeface="+mn-cs"/>
              </a:rPr>
              <a:t>. The experimental results summarized in Table 1 are</a:t>
            </a:r>
          </a:p>
          <a:p>
            <a:r>
              <a:rPr lang="en-US" altLang="zh-CN" sz="1200" kern="1200" baseline="0" dirty="0" smtClean="0">
                <a:solidFill>
                  <a:schemeClr val="tx1"/>
                </a:solidFill>
                <a:latin typeface="Arial" pitchFamily="34" charset="0"/>
                <a:ea typeface="+mn-ea"/>
                <a:cs typeface="+mn-cs"/>
              </a:rPr>
              <a:t>corrected for oxygen fugacity effects (see text for details). The numbers on the curves</a:t>
            </a:r>
          </a:p>
          <a:p>
            <a:r>
              <a:rPr lang="en-US" altLang="zh-CN" sz="1200" kern="1200" baseline="0" dirty="0" smtClean="0">
                <a:solidFill>
                  <a:schemeClr val="tx1"/>
                </a:solidFill>
                <a:latin typeface="Arial" pitchFamily="34" charset="0"/>
                <a:ea typeface="+mn-ea"/>
                <a:cs typeface="+mn-cs"/>
              </a:rPr>
              <a:t>represent electrical conductivity (in Sm21). The light green shaded areas represent</a:t>
            </a:r>
          </a:p>
          <a:p>
            <a:r>
              <a:rPr lang="en-US" altLang="zh-CN" sz="1200" kern="1200" baseline="0" dirty="0" smtClean="0">
                <a:solidFill>
                  <a:schemeClr val="tx1"/>
                </a:solidFill>
                <a:latin typeface="Arial" pitchFamily="34" charset="0"/>
                <a:ea typeface="+mn-ea"/>
                <a:cs typeface="+mn-cs"/>
              </a:rPr>
              <a:t>temperatures of 1,850^100 K; the yellow shaded areas represent the electrical</a:t>
            </a:r>
          </a:p>
          <a:p>
            <a:r>
              <a:rPr lang="en-US" altLang="zh-CN" sz="1200" kern="1200" baseline="0" dirty="0" smtClean="0">
                <a:solidFill>
                  <a:schemeClr val="tx1"/>
                </a:solidFill>
                <a:latin typeface="Arial" pitchFamily="34" charset="0"/>
                <a:ea typeface="+mn-ea"/>
                <a:cs typeface="+mn-cs"/>
              </a:rPr>
              <a:t>conductivity ranges in a the upper, and b the lower, transition zone in the Pacific4; the dark</a:t>
            </a:r>
          </a:p>
          <a:p>
            <a:r>
              <a:rPr lang="en-US" altLang="zh-CN" sz="1200" kern="1200" baseline="0" dirty="0" smtClean="0">
                <a:solidFill>
                  <a:schemeClr val="tx1"/>
                </a:solidFill>
                <a:latin typeface="Arial" pitchFamily="34" charset="0"/>
                <a:ea typeface="+mn-ea"/>
                <a:cs typeface="+mn-cs"/>
              </a:rPr>
              <a:t>green areas represent the range of temperature and water content that is consistent with</a:t>
            </a:r>
          </a:p>
          <a:p>
            <a:r>
              <a:rPr lang="en-US" altLang="zh-CN" sz="1200" kern="1200" baseline="0" dirty="0" smtClean="0">
                <a:solidFill>
                  <a:schemeClr val="tx1"/>
                </a:solidFill>
                <a:latin typeface="Arial" pitchFamily="34" charset="0"/>
                <a:ea typeface="+mn-ea"/>
                <a:cs typeface="+mn-cs"/>
              </a:rPr>
              <a:t>the observations. The water content in the transition zone in the Pacific is ,0.1–0.2 wt%</a:t>
            </a:r>
          </a:p>
          <a:p>
            <a:r>
              <a:rPr lang="en-US" altLang="zh-CN" sz="1200" kern="1200" baseline="0" dirty="0" smtClean="0">
                <a:solidFill>
                  <a:schemeClr val="tx1"/>
                </a:solidFill>
                <a:latin typeface="Arial" pitchFamily="34" charset="0"/>
                <a:ea typeface="+mn-ea"/>
                <a:cs typeface="+mn-cs"/>
              </a:rPr>
              <a:t>inferred from both </a:t>
            </a:r>
            <a:r>
              <a:rPr lang="en-US" altLang="zh-CN" sz="1200" kern="1200" baseline="0" dirty="0" err="1" smtClean="0">
                <a:solidFill>
                  <a:schemeClr val="tx1"/>
                </a:solidFill>
                <a:latin typeface="Arial" pitchFamily="34" charset="0"/>
                <a:ea typeface="+mn-ea"/>
                <a:cs typeface="+mn-cs"/>
              </a:rPr>
              <a:t>wadsleyite</a:t>
            </a:r>
            <a:r>
              <a:rPr lang="en-US" altLang="zh-CN" sz="1200" kern="1200" baseline="0" dirty="0" smtClean="0">
                <a:solidFill>
                  <a:schemeClr val="tx1"/>
                </a:solidFill>
                <a:latin typeface="Arial" pitchFamily="34" charset="0"/>
                <a:ea typeface="+mn-ea"/>
                <a:cs typeface="+mn-cs"/>
              </a:rPr>
              <a:t> and </a:t>
            </a:r>
            <a:r>
              <a:rPr lang="en-US" altLang="zh-CN" sz="1200" kern="1200" baseline="0" dirty="0" err="1" smtClean="0">
                <a:solidFill>
                  <a:schemeClr val="tx1"/>
                </a:solidFill>
                <a:latin typeface="Arial" pitchFamily="34" charset="0"/>
                <a:ea typeface="+mn-ea"/>
                <a:cs typeface="+mn-cs"/>
              </a:rPr>
              <a:t>ringwoodite</a:t>
            </a:r>
            <a:r>
              <a:rPr lang="en-US" altLang="zh-CN" sz="1200" kern="1200" baseline="0" dirty="0" smtClean="0">
                <a:solidFill>
                  <a:schemeClr val="tx1"/>
                </a:solidFill>
                <a:latin typeface="Arial" pitchFamily="34" charset="0"/>
                <a:ea typeface="+mn-ea"/>
                <a:cs typeface="+mn-cs"/>
              </a:rPr>
              <a:t>.</a:t>
            </a:r>
            <a:endParaRPr lang="zh-CN" altLang="en-US" dirty="0"/>
          </a:p>
        </p:txBody>
      </p:sp>
      <p:sp>
        <p:nvSpPr>
          <p:cNvPr id="4" name="页眉占位符 3"/>
          <p:cNvSpPr>
            <a:spLocks noGrp="1"/>
          </p:cNvSpPr>
          <p:nvPr>
            <p:ph type="hdr" sz="quarter" idx="10"/>
          </p:nvPr>
        </p:nvSpPr>
        <p:spPr/>
        <p:txBody>
          <a:bodyPr/>
          <a:lstStyle/>
          <a:p>
            <a:pPr>
              <a:defRPr/>
            </a:pPr>
            <a:r>
              <a:rPr lang="zh-CN" altLang="en-US" smtClean="0"/>
              <a:t>此处添加页眉信息</a:t>
            </a:r>
            <a:endParaRPr lang="zh-CN" altLang="en-US"/>
          </a:p>
        </p:txBody>
      </p:sp>
      <p:sp>
        <p:nvSpPr>
          <p:cNvPr id="5" name="日期占位符 4"/>
          <p:cNvSpPr>
            <a:spLocks noGrp="1"/>
          </p:cNvSpPr>
          <p:nvPr>
            <p:ph type="dt" idx="11"/>
          </p:nvPr>
        </p:nvSpPr>
        <p:spPr/>
        <p:txBody>
          <a:bodyPr/>
          <a:lstStyle/>
          <a:p>
            <a:pPr>
              <a:defRPr/>
            </a:pPr>
            <a:fld id="{67D16700-8F36-4A2E-A1EF-D4A6CB7EDA2E}" type="datetime1">
              <a:rPr lang="zh-CN" altLang="en-US" smtClean="0"/>
              <a:pPr>
                <a:defRPr/>
              </a:pPr>
              <a:t>2016-6-28</a:t>
            </a:fld>
            <a:endParaRPr lang="zh-CN" altLang="en-US"/>
          </a:p>
        </p:txBody>
      </p:sp>
      <p:sp>
        <p:nvSpPr>
          <p:cNvPr id="6" name="页脚占位符 5"/>
          <p:cNvSpPr>
            <a:spLocks noGrp="1"/>
          </p:cNvSpPr>
          <p:nvPr>
            <p:ph type="ftr" sz="quarter" idx="12"/>
          </p:nvPr>
        </p:nvSpPr>
        <p:spPr/>
        <p:txBody>
          <a:bodyPr/>
          <a:lstStyle/>
          <a:p>
            <a:pPr>
              <a:defRPr/>
            </a:pPr>
            <a:r>
              <a:rPr lang="zh-CN" altLang="en-US" smtClean="0"/>
              <a:t>此处添加页脚信息</a:t>
            </a:r>
            <a:endParaRPr lang="zh-CN" altLang="en-US"/>
          </a:p>
        </p:txBody>
      </p:sp>
      <p:sp>
        <p:nvSpPr>
          <p:cNvPr id="7" name="灯片编号占位符 6"/>
          <p:cNvSpPr>
            <a:spLocks noGrp="1"/>
          </p:cNvSpPr>
          <p:nvPr>
            <p:ph type="sldNum" sz="quarter" idx="13"/>
          </p:nvPr>
        </p:nvSpPr>
        <p:spPr/>
        <p:txBody>
          <a:bodyPr/>
          <a:lstStyle/>
          <a:p>
            <a:pPr>
              <a:defRPr/>
            </a:pPr>
            <a:r>
              <a:rPr lang="zh-CN" altLang="en-US" smtClean="0"/>
              <a:t>第 </a:t>
            </a:r>
            <a:fld id="{E7CC86BC-D11C-4A08-B1F7-4283F91FDFB0}" type="slidenum">
              <a:rPr lang="zh-CN" altLang="en-US" smtClean="0"/>
              <a:pPr>
                <a:defRPr/>
              </a:pPr>
              <a:t>42</a:t>
            </a:fld>
            <a:r>
              <a:rPr lang="zh-CN" altLang="en-US" smtClean="0"/>
              <a:t> 页</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在含水条件下，橄榄石</a:t>
            </a:r>
            <a:r>
              <a:rPr lang="en-US" altLang="zh-CN" dirty="0" smtClean="0"/>
              <a:t>-</a:t>
            </a:r>
            <a:r>
              <a:rPr lang="zh-CN" altLang="en-US" dirty="0" smtClean="0"/>
              <a:t>瓦兹利石相变界面会向低压方向便宜</a:t>
            </a:r>
            <a:endParaRPr lang="en-US" altLang="zh-CN" dirty="0" smtClean="0"/>
          </a:p>
          <a:p>
            <a:r>
              <a:rPr lang="en-US" altLang="zh-CN" dirty="0" smtClean="0"/>
              <a:t>Mg-Fe</a:t>
            </a:r>
            <a:r>
              <a:rPr lang="zh-CN" altLang="en-US" dirty="0" smtClean="0"/>
              <a:t>元素在橄榄石、瓦兹利石和石榴石的再分配作用，将会导致橄榄石</a:t>
            </a:r>
            <a:r>
              <a:rPr lang="en-US" altLang="zh-CN" dirty="0" smtClean="0"/>
              <a:t>-</a:t>
            </a:r>
            <a:r>
              <a:rPr lang="zh-CN" altLang="en-US" dirty="0" smtClean="0"/>
              <a:t>瓦兹利石的相变区间变小，使不连续面变薄。在</a:t>
            </a:r>
            <a:r>
              <a:rPr lang="en-US" altLang="zh-CN" dirty="0" smtClean="0"/>
              <a:t>1400</a:t>
            </a:r>
            <a:r>
              <a:rPr lang="zh-CN" altLang="en-US" dirty="0" smtClean="0"/>
              <a:t>无水条件下，</a:t>
            </a:r>
            <a:r>
              <a:rPr lang="en-US" altLang="zh-CN" dirty="0" smtClean="0"/>
              <a:t>Mg-Fe</a:t>
            </a:r>
            <a:r>
              <a:rPr lang="zh-CN" altLang="en-US" dirty="0" smtClean="0"/>
              <a:t>分配作用会使橄榄石</a:t>
            </a:r>
            <a:r>
              <a:rPr lang="en-US" altLang="zh-CN" dirty="0" smtClean="0"/>
              <a:t>-</a:t>
            </a:r>
            <a:r>
              <a:rPr lang="zh-CN" altLang="en-US" dirty="0" smtClean="0"/>
              <a:t>瓦兹利石的相变压力区间仅为</a:t>
            </a:r>
            <a:r>
              <a:rPr lang="en-US" altLang="zh-CN" dirty="0" smtClean="0"/>
              <a:t>0.2GPa</a:t>
            </a:r>
            <a:r>
              <a:rPr lang="zh-CN" altLang="en-US" dirty="0" smtClean="0"/>
              <a:t>，相当于</a:t>
            </a:r>
            <a:r>
              <a:rPr lang="en-US" altLang="zh-CN" dirty="0" smtClean="0"/>
              <a:t>6km</a:t>
            </a:r>
            <a:r>
              <a:rPr lang="zh-CN" altLang="en-US" dirty="0" smtClean="0"/>
              <a:t>。</a:t>
            </a:r>
            <a:endParaRPr lang="en-US" altLang="zh-CN" dirty="0" smtClean="0"/>
          </a:p>
          <a:p>
            <a:r>
              <a:rPr lang="en-US" altLang="zh-CN" dirty="0" smtClean="0"/>
              <a:t>Al</a:t>
            </a:r>
            <a:r>
              <a:rPr lang="zh-CN" altLang="en-US" dirty="0" smtClean="0"/>
              <a:t>在橄榄石体系中含量较低，主要富集在辉石</a:t>
            </a:r>
            <a:r>
              <a:rPr lang="en-US" altLang="zh-CN" dirty="0" smtClean="0"/>
              <a:t>-</a:t>
            </a:r>
            <a:r>
              <a:rPr lang="zh-CN" altLang="en-US" dirty="0" smtClean="0"/>
              <a:t>石榴子石体系中，体系中的</a:t>
            </a:r>
            <a:r>
              <a:rPr lang="en-US" altLang="zh-CN" dirty="0" smtClean="0"/>
              <a:t>Al</a:t>
            </a:r>
            <a:r>
              <a:rPr lang="zh-CN" altLang="en-US" dirty="0" smtClean="0"/>
              <a:t>含量会直接影响石榴子石稳定域，由于辉石</a:t>
            </a:r>
            <a:r>
              <a:rPr lang="en-US" altLang="zh-CN" dirty="0" smtClean="0"/>
              <a:t>-</a:t>
            </a:r>
            <a:r>
              <a:rPr lang="zh-CN" altLang="en-US" dirty="0" smtClean="0"/>
              <a:t>石榴子石反应，进一步影响体系中橄榄石</a:t>
            </a:r>
            <a:r>
              <a:rPr lang="en-US" altLang="zh-CN" dirty="0" smtClean="0"/>
              <a:t>-</a:t>
            </a:r>
            <a:r>
              <a:rPr lang="zh-CN" altLang="en-US" dirty="0" smtClean="0"/>
              <a:t>瓦兹利石的</a:t>
            </a:r>
            <a:r>
              <a:rPr lang="en-US" altLang="zh-CN" dirty="0" smtClean="0"/>
              <a:t>Fe</a:t>
            </a:r>
            <a:r>
              <a:rPr lang="zh-CN" altLang="en-US" dirty="0" smtClean="0"/>
              <a:t>含量及辉石含量。高</a:t>
            </a:r>
            <a:r>
              <a:rPr lang="en-US" altLang="zh-CN" dirty="0" smtClean="0"/>
              <a:t>Al</a:t>
            </a:r>
            <a:r>
              <a:rPr lang="zh-CN" altLang="en-US" dirty="0" smtClean="0"/>
              <a:t>会导致</a:t>
            </a:r>
            <a:r>
              <a:rPr lang="en-US" altLang="zh-CN" dirty="0" smtClean="0"/>
              <a:t>Fe</a:t>
            </a:r>
            <a:r>
              <a:rPr lang="zh-CN" altLang="en-US" dirty="0" smtClean="0"/>
              <a:t>减少</a:t>
            </a:r>
            <a:endParaRPr lang="zh-CN" altLang="en-US" dirty="0"/>
          </a:p>
        </p:txBody>
      </p:sp>
      <p:sp>
        <p:nvSpPr>
          <p:cNvPr id="4" name="灯片编号占位符 3"/>
          <p:cNvSpPr>
            <a:spLocks noGrp="1"/>
          </p:cNvSpPr>
          <p:nvPr>
            <p:ph type="sldNum" sz="quarter" idx="10"/>
          </p:nvPr>
        </p:nvSpPr>
        <p:spPr/>
        <p:txBody>
          <a:bodyPr/>
          <a:lstStyle/>
          <a:p>
            <a:fld id="{E810149A-A5A4-43B7-B8B8-8C4BE9F43B74}" type="slidenum">
              <a:rPr lang="zh-CN" altLang="en-US" smtClean="0"/>
              <a:t>54</a:t>
            </a:fld>
            <a:endParaRPr lang="zh-CN" altLang="en-US"/>
          </a:p>
        </p:txBody>
      </p:sp>
    </p:spTree>
    <p:extLst>
      <p:ext uri="{BB962C8B-B14F-4D97-AF65-F5344CB8AC3E}">
        <p14:creationId xmlns:p14="http://schemas.microsoft.com/office/powerpoint/2010/main" val="302579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A4B71-349F-45BA-B38B-85DAE5972E05}" type="slidenum">
              <a:rPr lang="en-US" altLang="zh-CN"/>
              <a:pPr/>
              <a:t>57</a:t>
            </a:fld>
            <a:endParaRPr lang="en-US" altLang="zh-CN"/>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zh-CN"/>
              <a:t>High-frequency observations and synthetic seismograms clearly show that the 410-km discontinuity is, at least locally, too sharp for its current phase boundary explanation.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3F5D4-4695-4C66-B9A6-02169B1A9EA4}" type="slidenum">
              <a:rPr lang="en-US" altLang="zh-CN">
                <a:solidFill>
                  <a:prstClr val="black"/>
                </a:solidFill>
              </a:rPr>
              <a:pPr/>
              <a:t>6</a:t>
            </a:fld>
            <a:endParaRPr lang="en-US" altLang="zh-CN">
              <a:solidFill>
                <a:prstClr val="black"/>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说明采用共反射点叠加</a:t>
            </a:r>
            <a:endParaRPr lang="zh-CN" altLang="en-US" dirty="0"/>
          </a:p>
        </p:txBody>
      </p:sp>
      <p:sp>
        <p:nvSpPr>
          <p:cNvPr id="4" name="灯片编号占位符 3"/>
          <p:cNvSpPr>
            <a:spLocks noGrp="1"/>
          </p:cNvSpPr>
          <p:nvPr>
            <p:ph type="sldNum" sz="quarter" idx="10"/>
          </p:nvPr>
        </p:nvSpPr>
        <p:spPr/>
        <p:txBody>
          <a:bodyPr/>
          <a:lstStyle/>
          <a:p>
            <a:fld id="{5901F4F1-BCF4-4557-A8B3-CDE287B7CD48}" type="slidenum">
              <a:rPr lang="zh-CN" altLang="en-US" smtClean="0"/>
              <a:t>13</a:t>
            </a:fld>
            <a:endParaRPr lang="zh-CN" altLang="en-US"/>
          </a:p>
        </p:txBody>
      </p:sp>
    </p:spTree>
    <p:extLst>
      <p:ext uri="{BB962C8B-B14F-4D97-AF65-F5344CB8AC3E}">
        <p14:creationId xmlns:p14="http://schemas.microsoft.com/office/powerpoint/2010/main" val="99702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p:sp>
      <p:sp>
        <p:nvSpPr>
          <p:cNvPr id="79875" name="备注占位符 2"/>
          <p:cNvSpPr>
            <a:spLocks noGrp="1"/>
          </p:cNvSpPr>
          <p:nvPr>
            <p:ph type="body" idx="1"/>
          </p:nvPr>
        </p:nvSpPr>
        <p:spPr bwMode="auto">
          <a:xfrm>
            <a:off x="685801" y="4343400"/>
            <a:ext cx="5486400" cy="4114800"/>
          </a:xfrm>
          <a:prstGeom prst="rect">
            <a:avLst/>
          </a:prstGeom>
          <a:noFill/>
          <a:ln>
            <a:miter lim="800000"/>
            <a:headEnd/>
            <a:tailEnd/>
          </a:ln>
        </p:spPr>
        <p:txBody>
          <a:bodyPr lIns="84408" tIns="42204" rIns="84408" bIns="42204"/>
          <a:lstStyle/>
          <a:p>
            <a:endParaRPr lang="zh-CN" altLang="zh-CN" sz="1200" kern="1200" dirty="0">
              <a:solidFill>
                <a:schemeClr val="tx1"/>
              </a:solidFill>
              <a:latin typeface="Arial" pitchFamily="34" charset="0"/>
              <a:ea typeface="+mn-ea"/>
              <a:cs typeface="+mn-cs"/>
            </a:endParaRPr>
          </a:p>
        </p:txBody>
      </p:sp>
      <p:sp>
        <p:nvSpPr>
          <p:cNvPr id="4" name="灯片编号占位符 3"/>
          <p:cNvSpPr>
            <a:spLocks noGrp="1"/>
          </p:cNvSpPr>
          <p:nvPr>
            <p:ph type="sldNum" sz="quarter" idx="5"/>
          </p:nvPr>
        </p:nvSpPr>
        <p:spPr/>
        <p:txBody>
          <a:bodyPr/>
          <a:lstStyle/>
          <a:p>
            <a:pPr>
              <a:defRPr/>
            </a:pPr>
            <a:fld id="{448819C4-31B6-4A7E-AD2E-5968040B5CF8}" type="slidenum">
              <a:rPr lang="zh-CN" altLang="en-US" smtClean="0"/>
              <a:pPr>
                <a:defRPr/>
              </a:pPr>
              <a:t>21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Using high-resolution stacks of precursors to the seismic phase </a:t>
            </a:r>
            <a:r>
              <a:rPr lang="en-US" altLang="zh-CN" i="1" dirty="0" smtClean="0"/>
              <a:t>SS</a:t>
            </a:r>
            <a:r>
              <a:rPr lang="en-US" altLang="zh-CN" dirty="0" smtClean="0"/>
              <a:t>, we investigated seismic discontinuities associated with mineralogical phase changes approximately 410 and 660 kilometers (km) deep within Earth beneath South America and the surrounding oceans. Detailed maps of phase boundary topography revealed deep 410- and 660-km discontinuities in the down-dip direction of subduction, inconsistent with purely </a:t>
            </a:r>
            <a:r>
              <a:rPr lang="en-US" altLang="zh-CN" dirty="0" err="1" smtClean="0"/>
              <a:t>isochemical</a:t>
            </a:r>
            <a:r>
              <a:rPr lang="en-US" altLang="zh-CN" dirty="0" smtClean="0"/>
              <a:t> olivine phase transformation in response to lowered temperatures. Mechanisms invoking chemical heterogeneity within the mantle transition zone were explored to explain this feature. In some regions, multiple reflections from the discontinuities were detected, consistent with partial melt near 410-km depth and/or additional phase changes near 660-km depth. Thus, the origin of upper mantle heterogeneity has both chemical and thermal contributions and is associated with deeply rooted tectonic processes. </a:t>
            </a:r>
            <a:endParaRPr lang="zh-CN" altLang="en-US" dirty="0"/>
          </a:p>
        </p:txBody>
      </p:sp>
      <p:sp>
        <p:nvSpPr>
          <p:cNvPr id="4" name="灯片编号占位符 3"/>
          <p:cNvSpPr>
            <a:spLocks noGrp="1"/>
          </p:cNvSpPr>
          <p:nvPr>
            <p:ph type="sldNum" sz="quarter" idx="10"/>
          </p:nvPr>
        </p:nvSpPr>
        <p:spPr/>
        <p:txBody>
          <a:bodyPr/>
          <a:lstStyle/>
          <a:p>
            <a:fld id="{0DF157D6-F4C7-4381-931B-A76A970B7B62}" type="slidenum">
              <a:rPr lang="zh-CN" altLang="en-US" smtClean="0"/>
              <a:t>31</a:t>
            </a:fld>
            <a:endParaRPr lang="zh-CN" altLang="en-US"/>
          </a:p>
        </p:txBody>
      </p:sp>
    </p:spTree>
    <p:extLst>
      <p:ext uri="{BB962C8B-B14F-4D97-AF65-F5344CB8AC3E}">
        <p14:creationId xmlns:p14="http://schemas.microsoft.com/office/powerpoint/2010/main" val="144422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1" y="4343400"/>
            <a:ext cx="5486400" cy="4114800"/>
          </a:xfrm>
          <a:prstGeom prst="rect">
            <a:avLst/>
          </a:prstGeom>
        </p:spPr>
        <p:txBody>
          <a:bodyPr>
            <a:normAutofit/>
          </a:bodyPr>
          <a:lstStyle/>
          <a:p>
            <a:r>
              <a:rPr lang="en-US" altLang="zh-CN" sz="1200" b="1" kern="1200" baseline="0" dirty="0" smtClean="0">
                <a:solidFill>
                  <a:schemeClr val="tx1"/>
                </a:solidFill>
                <a:latin typeface="Arial" pitchFamily="34" charset="0"/>
                <a:ea typeface="+mn-ea"/>
                <a:cs typeface="+mn-cs"/>
              </a:rPr>
              <a:t>Figure 1</a:t>
            </a:r>
          </a:p>
          <a:p>
            <a:r>
              <a:rPr lang="en-US" altLang="zh-CN" sz="1200" kern="1200" baseline="0" dirty="0" smtClean="0">
                <a:solidFill>
                  <a:schemeClr val="tx1"/>
                </a:solidFill>
                <a:latin typeface="Arial" pitchFamily="34" charset="0"/>
                <a:ea typeface="+mn-ea"/>
                <a:cs typeface="+mn-cs"/>
              </a:rPr>
              <a:t>Possible regions of hydrous melting in the mantle. Shaded regions show possible loci of</a:t>
            </a:r>
          </a:p>
          <a:p>
            <a:r>
              <a:rPr lang="en-US" altLang="zh-CN" sz="1200" kern="1200" baseline="0" dirty="0" smtClean="0">
                <a:solidFill>
                  <a:schemeClr val="tx1"/>
                </a:solidFill>
                <a:latin typeface="Arial" pitchFamily="34" charset="0"/>
                <a:ea typeface="+mn-ea"/>
                <a:cs typeface="+mn-cs"/>
              </a:rPr>
              <a:t>hydrous melting in the mantle discussed in the text (</a:t>
            </a:r>
            <a:r>
              <a:rPr lang="en-US" altLang="zh-CN" sz="1200" i="1" kern="1200" baseline="0" dirty="0" smtClean="0">
                <a:solidFill>
                  <a:schemeClr val="tx1"/>
                </a:solidFill>
                <a:latin typeface="Arial" pitchFamily="34" charset="0"/>
                <a:ea typeface="+mn-ea"/>
                <a:cs typeface="+mn-cs"/>
              </a:rPr>
              <a:t>a) melting in mantle wedges above</a:t>
            </a:r>
          </a:p>
          <a:p>
            <a:r>
              <a:rPr lang="en-US" altLang="zh-CN" sz="1200" kern="1200" baseline="0" dirty="0" smtClean="0">
                <a:solidFill>
                  <a:schemeClr val="tx1"/>
                </a:solidFill>
                <a:latin typeface="Arial" pitchFamily="34" charset="0"/>
                <a:ea typeface="+mn-ea"/>
                <a:cs typeface="+mn-cs"/>
              </a:rPr>
              <a:t>subduction zones, (</a:t>
            </a:r>
            <a:r>
              <a:rPr lang="en-US" altLang="zh-CN" sz="1200" i="1" kern="1200" baseline="0" dirty="0" smtClean="0">
                <a:solidFill>
                  <a:schemeClr val="tx1"/>
                </a:solidFill>
                <a:latin typeface="Arial" pitchFamily="34" charset="0"/>
                <a:ea typeface="+mn-ea"/>
                <a:cs typeface="+mn-cs"/>
              </a:rPr>
              <a:t>b) melting in the deeper portions of OIB source regions, (c) melting in the</a:t>
            </a:r>
          </a:p>
          <a:p>
            <a:r>
              <a:rPr lang="en-US" altLang="zh-CN" sz="1200" kern="1200" baseline="0" dirty="0" smtClean="0">
                <a:solidFill>
                  <a:schemeClr val="tx1"/>
                </a:solidFill>
                <a:latin typeface="Arial" pitchFamily="34" charset="0"/>
                <a:ea typeface="+mn-ea"/>
                <a:cs typeface="+mn-cs"/>
              </a:rPr>
              <a:t>deeper portions of MORB source regions, (</a:t>
            </a:r>
            <a:r>
              <a:rPr lang="en-US" altLang="zh-CN" sz="1200" i="1" kern="1200" baseline="0" dirty="0" smtClean="0">
                <a:solidFill>
                  <a:schemeClr val="tx1"/>
                </a:solidFill>
                <a:latin typeface="Arial" pitchFamily="34" charset="0"/>
                <a:ea typeface="+mn-ea"/>
                <a:cs typeface="+mn-cs"/>
              </a:rPr>
              <a:t>d ) pervasive melting above the 410 km</a:t>
            </a:r>
          </a:p>
          <a:p>
            <a:r>
              <a:rPr lang="en-US" altLang="zh-CN" sz="1200" kern="1200" baseline="0" dirty="0" smtClean="0">
                <a:solidFill>
                  <a:schemeClr val="tx1"/>
                </a:solidFill>
                <a:latin typeface="Arial" pitchFamily="34" charset="0"/>
                <a:ea typeface="+mn-ea"/>
                <a:cs typeface="+mn-cs"/>
              </a:rPr>
              <a:t>discontinuity, (</a:t>
            </a:r>
            <a:r>
              <a:rPr lang="en-US" altLang="zh-CN" sz="1200" i="1" kern="1200" baseline="0" dirty="0" smtClean="0">
                <a:solidFill>
                  <a:schemeClr val="tx1"/>
                </a:solidFill>
                <a:latin typeface="Arial" pitchFamily="34" charset="0"/>
                <a:ea typeface="+mn-ea"/>
                <a:cs typeface="+mn-cs"/>
              </a:rPr>
              <a:t>e) melting in localized </a:t>
            </a:r>
            <a:r>
              <a:rPr lang="en-US" altLang="zh-CN" sz="1200" i="1" kern="1200" baseline="0" dirty="0" err="1" smtClean="0">
                <a:solidFill>
                  <a:schemeClr val="tx1"/>
                </a:solidFill>
                <a:latin typeface="Arial" pitchFamily="34" charset="0"/>
                <a:ea typeface="+mn-ea"/>
                <a:cs typeface="+mn-cs"/>
              </a:rPr>
              <a:t>upwellings</a:t>
            </a:r>
            <a:r>
              <a:rPr lang="en-US" altLang="zh-CN" sz="1200" i="1" kern="1200" baseline="0" dirty="0" smtClean="0">
                <a:solidFill>
                  <a:schemeClr val="tx1"/>
                </a:solidFill>
                <a:latin typeface="Arial" pitchFamily="34" charset="0"/>
                <a:ea typeface="+mn-ea"/>
                <a:cs typeface="+mn-cs"/>
              </a:rPr>
              <a:t> above the 410 km discontinuity, and ( f )</a:t>
            </a:r>
          </a:p>
          <a:p>
            <a:r>
              <a:rPr lang="en-US" altLang="zh-CN" sz="1200" kern="1200" baseline="0" dirty="0" smtClean="0">
                <a:solidFill>
                  <a:schemeClr val="tx1"/>
                </a:solidFill>
                <a:latin typeface="Arial" pitchFamily="34" charset="0"/>
                <a:ea typeface="+mn-ea"/>
                <a:cs typeface="+mn-cs"/>
              </a:rPr>
              <a:t>melting in </a:t>
            </a:r>
            <a:r>
              <a:rPr lang="en-US" altLang="zh-CN" sz="1200" kern="1200" baseline="0" dirty="0" err="1" smtClean="0">
                <a:solidFill>
                  <a:schemeClr val="tx1"/>
                </a:solidFill>
                <a:latin typeface="Arial" pitchFamily="34" charset="0"/>
                <a:ea typeface="+mn-ea"/>
                <a:cs typeface="+mn-cs"/>
              </a:rPr>
              <a:t>downwellings</a:t>
            </a:r>
            <a:r>
              <a:rPr lang="en-US" altLang="zh-CN" sz="1200" kern="1200" baseline="0" dirty="0" smtClean="0">
                <a:solidFill>
                  <a:schemeClr val="tx1"/>
                </a:solidFill>
                <a:latin typeface="Arial" pitchFamily="34" charset="0"/>
                <a:ea typeface="+mn-ea"/>
                <a:cs typeface="+mn-cs"/>
              </a:rPr>
              <a:t> below the 670 km discontinuity. Residues from melting in regions</a:t>
            </a:r>
          </a:p>
          <a:p>
            <a:r>
              <a:rPr lang="en-US" altLang="zh-CN" sz="1200" kern="1200" baseline="0" dirty="0" smtClean="0">
                <a:solidFill>
                  <a:schemeClr val="tx1"/>
                </a:solidFill>
                <a:latin typeface="Arial" pitchFamily="34" charset="0"/>
                <a:ea typeface="+mn-ea"/>
                <a:cs typeface="+mn-cs"/>
              </a:rPr>
              <a:t>(</a:t>
            </a:r>
            <a:r>
              <a:rPr lang="en-US" altLang="zh-CN" sz="1200" i="1" kern="1200" baseline="0" dirty="0" smtClean="0">
                <a:solidFill>
                  <a:schemeClr val="tx1"/>
                </a:solidFill>
                <a:latin typeface="Arial" pitchFamily="34" charset="0"/>
                <a:ea typeface="+mn-ea"/>
                <a:cs typeface="+mn-cs"/>
              </a:rPr>
              <a:t>a), (b), and (d ) have been suggested as possible principal sources of the upper mantle (see text).</a:t>
            </a:r>
          </a:p>
          <a:p>
            <a:r>
              <a:rPr lang="en-US" altLang="zh-CN" sz="1200" kern="1200" baseline="0" dirty="0" smtClean="0">
                <a:solidFill>
                  <a:schemeClr val="tx1"/>
                </a:solidFill>
                <a:latin typeface="Arial" pitchFamily="34" charset="0"/>
                <a:ea typeface="+mn-ea"/>
                <a:cs typeface="+mn-cs"/>
              </a:rPr>
              <a:t>At right is a schematic view of the H2O storage capacity as a function of depth.</a:t>
            </a:r>
          </a:p>
          <a:p>
            <a:r>
              <a:rPr lang="en-US" altLang="zh-CN" sz="1200" i="1" kern="1200" baseline="0" dirty="0" smtClean="0">
                <a:solidFill>
                  <a:schemeClr val="tx1"/>
                </a:solidFill>
                <a:latin typeface="Arial" pitchFamily="34" charset="0"/>
                <a:ea typeface="+mn-ea"/>
                <a:cs typeface="+mn-cs"/>
              </a:rPr>
              <a:t>630</a:t>
            </a:r>
            <a:endParaRPr lang="zh-CN" altLang="en-US" dirty="0"/>
          </a:p>
        </p:txBody>
      </p:sp>
      <p:sp>
        <p:nvSpPr>
          <p:cNvPr id="4" name="页眉占位符 3"/>
          <p:cNvSpPr>
            <a:spLocks noGrp="1"/>
          </p:cNvSpPr>
          <p:nvPr>
            <p:ph type="hdr" sz="quarter" idx="10"/>
          </p:nvPr>
        </p:nvSpPr>
        <p:spPr/>
        <p:txBody>
          <a:bodyPr/>
          <a:lstStyle/>
          <a:p>
            <a:pPr>
              <a:defRPr/>
            </a:pPr>
            <a:r>
              <a:rPr lang="zh-CN" altLang="en-US" smtClean="0"/>
              <a:t>此处添加页眉信息</a:t>
            </a:r>
            <a:endParaRPr lang="zh-CN" altLang="en-US"/>
          </a:p>
        </p:txBody>
      </p:sp>
      <p:sp>
        <p:nvSpPr>
          <p:cNvPr id="5" name="日期占位符 4"/>
          <p:cNvSpPr>
            <a:spLocks noGrp="1"/>
          </p:cNvSpPr>
          <p:nvPr>
            <p:ph type="dt" idx="11"/>
          </p:nvPr>
        </p:nvSpPr>
        <p:spPr/>
        <p:txBody>
          <a:bodyPr/>
          <a:lstStyle/>
          <a:p>
            <a:pPr>
              <a:defRPr/>
            </a:pPr>
            <a:fld id="{67D16700-8F36-4A2E-A1EF-D4A6CB7EDA2E}" type="datetime1">
              <a:rPr lang="zh-CN" altLang="en-US" smtClean="0"/>
              <a:pPr>
                <a:defRPr/>
              </a:pPr>
              <a:t>2016-6-28</a:t>
            </a:fld>
            <a:endParaRPr lang="zh-CN" altLang="en-US"/>
          </a:p>
        </p:txBody>
      </p:sp>
      <p:sp>
        <p:nvSpPr>
          <p:cNvPr id="6" name="页脚占位符 5"/>
          <p:cNvSpPr>
            <a:spLocks noGrp="1"/>
          </p:cNvSpPr>
          <p:nvPr>
            <p:ph type="ftr" sz="quarter" idx="12"/>
          </p:nvPr>
        </p:nvSpPr>
        <p:spPr/>
        <p:txBody>
          <a:bodyPr/>
          <a:lstStyle/>
          <a:p>
            <a:pPr>
              <a:defRPr/>
            </a:pPr>
            <a:r>
              <a:rPr lang="zh-CN" altLang="en-US" smtClean="0"/>
              <a:t>此处添加页脚信息</a:t>
            </a:r>
            <a:endParaRPr lang="zh-CN" altLang="en-US"/>
          </a:p>
        </p:txBody>
      </p:sp>
      <p:sp>
        <p:nvSpPr>
          <p:cNvPr id="7" name="灯片编号占位符 6"/>
          <p:cNvSpPr>
            <a:spLocks noGrp="1"/>
          </p:cNvSpPr>
          <p:nvPr>
            <p:ph type="sldNum" sz="quarter" idx="13"/>
          </p:nvPr>
        </p:nvSpPr>
        <p:spPr/>
        <p:txBody>
          <a:bodyPr/>
          <a:lstStyle/>
          <a:p>
            <a:pPr>
              <a:defRPr/>
            </a:pPr>
            <a:r>
              <a:rPr lang="zh-CN" altLang="en-US" smtClean="0"/>
              <a:t>第 </a:t>
            </a:r>
            <a:fld id="{E7CC86BC-D11C-4A08-B1F7-4283F91FDFB0}" type="slidenum">
              <a:rPr lang="zh-CN" altLang="en-US" smtClean="0"/>
              <a:pPr>
                <a:defRPr/>
              </a:pPr>
              <a:t>36</a:t>
            </a:fld>
            <a:r>
              <a:rPr lang="zh-CN" altLang="en-US" smtClean="0"/>
              <a:t> 页</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1" y="4343400"/>
            <a:ext cx="5486400" cy="4114800"/>
          </a:xfrm>
          <a:prstGeom prst="rect">
            <a:avLst/>
          </a:prstGeom>
        </p:spPr>
        <p:txBody>
          <a:bodyPr>
            <a:normAutofit/>
          </a:bodyPr>
          <a:lstStyle/>
          <a:p>
            <a:endParaRPr lang="zh-CN" altLang="en-US" dirty="0"/>
          </a:p>
        </p:txBody>
      </p:sp>
      <p:sp>
        <p:nvSpPr>
          <p:cNvPr id="4" name="页眉占位符 3"/>
          <p:cNvSpPr>
            <a:spLocks noGrp="1"/>
          </p:cNvSpPr>
          <p:nvPr>
            <p:ph type="hdr" sz="quarter" idx="10"/>
          </p:nvPr>
        </p:nvSpPr>
        <p:spPr/>
        <p:txBody>
          <a:bodyPr/>
          <a:lstStyle/>
          <a:p>
            <a:pPr>
              <a:defRPr/>
            </a:pPr>
            <a:r>
              <a:rPr lang="zh-CN" altLang="en-US" smtClean="0"/>
              <a:t>此处添加页眉信息</a:t>
            </a:r>
            <a:endParaRPr lang="zh-CN" altLang="en-US"/>
          </a:p>
        </p:txBody>
      </p:sp>
      <p:sp>
        <p:nvSpPr>
          <p:cNvPr id="5" name="日期占位符 4"/>
          <p:cNvSpPr>
            <a:spLocks noGrp="1"/>
          </p:cNvSpPr>
          <p:nvPr>
            <p:ph type="dt" idx="11"/>
          </p:nvPr>
        </p:nvSpPr>
        <p:spPr/>
        <p:txBody>
          <a:bodyPr/>
          <a:lstStyle/>
          <a:p>
            <a:pPr>
              <a:defRPr/>
            </a:pPr>
            <a:fld id="{67D16700-8F36-4A2E-A1EF-D4A6CB7EDA2E}" type="datetime1">
              <a:rPr lang="zh-CN" altLang="en-US" smtClean="0"/>
              <a:pPr>
                <a:defRPr/>
              </a:pPr>
              <a:t>2016-6-28</a:t>
            </a:fld>
            <a:endParaRPr lang="zh-CN" altLang="en-US"/>
          </a:p>
        </p:txBody>
      </p:sp>
      <p:sp>
        <p:nvSpPr>
          <p:cNvPr id="6" name="页脚占位符 5"/>
          <p:cNvSpPr>
            <a:spLocks noGrp="1"/>
          </p:cNvSpPr>
          <p:nvPr>
            <p:ph type="ftr" sz="quarter" idx="12"/>
          </p:nvPr>
        </p:nvSpPr>
        <p:spPr/>
        <p:txBody>
          <a:bodyPr/>
          <a:lstStyle/>
          <a:p>
            <a:pPr>
              <a:defRPr/>
            </a:pPr>
            <a:r>
              <a:rPr lang="zh-CN" altLang="en-US" smtClean="0"/>
              <a:t>此处添加页脚信息</a:t>
            </a:r>
            <a:endParaRPr lang="zh-CN" altLang="en-US"/>
          </a:p>
        </p:txBody>
      </p:sp>
      <p:sp>
        <p:nvSpPr>
          <p:cNvPr id="7" name="灯片编号占位符 6"/>
          <p:cNvSpPr>
            <a:spLocks noGrp="1"/>
          </p:cNvSpPr>
          <p:nvPr>
            <p:ph type="sldNum" sz="quarter" idx="13"/>
          </p:nvPr>
        </p:nvSpPr>
        <p:spPr/>
        <p:txBody>
          <a:bodyPr/>
          <a:lstStyle/>
          <a:p>
            <a:pPr>
              <a:defRPr/>
            </a:pPr>
            <a:r>
              <a:rPr lang="zh-CN" altLang="en-US" smtClean="0"/>
              <a:t>第 </a:t>
            </a:r>
            <a:fld id="{E7CC86BC-D11C-4A08-B1F7-4283F91FDFB0}" type="slidenum">
              <a:rPr lang="zh-CN" altLang="en-US" smtClean="0"/>
              <a:pPr>
                <a:defRPr/>
              </a:pPr>
              <a:t>38</a:t>
            </a:fld>
            <a:r>
              <a:rPr lang="zh-CN" altLang="en-US" smtClean="0"/>
              <a:t> 页</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810149A-A5A4-43B7-B8B8-8C4BE9F43B74}" type="slidenum">
              <a:rPr lang="zh-CN" altLang="en-US" smtClean="0"/>
              <a:t>39</a:t>
            </a:fld>
            <a:endParaRPr lang="zh-CN" altLang="en-US"/>
          </a:p>
        </p:txBody>
      </p:sp>
    </p:spTree>
    <p:extLst>
      <p:ext uri="{BB962C8B-B14F-4D97-AF65-F5344CB8AC3E}">
        <p14:creationId xmlns:p14="http://schemas.microsoft.com/office/powerpoint/2010/main" val="3827191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810149A-A5A4-43B7-B8B8-8C4BE9F43B74}" type="slidenum">
              <a:rPr lang="zh-CN" altLang="en-US" smtClean="0"/>
              <a:t>40</a:t>
            </a:fld>
            <a:endParaRPr lang="zh-CN" altLang="en-US"/>
          </a:p>
        </p:txBody>
      </p:sp>
    </p:spTree>
    <p:extLst>
      <p:ext uri="{BB962C8B-B14F-4D97-AF65-F5344CB8AC3E}">
        <p14:creationId xmlns:p14="http://schemas.microsoft.com/office/powerpoint/2010/main" val="359262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4017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043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635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9619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8552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03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7168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87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56638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963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96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0DB9E"/>
            </a:gs>
            <a:gs pos="100000">
              <a:schemeClr val="accent1">
                <a:tint val="44500"/>
                <a:satMod val="160000"/>
              </a:schemeClr>
            </a:gs>
            <a:gs pos="967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7DDCC-67DF-48A2-925A-8C2370BD8CE1}" type="datetimeFigureOut">
              <a:rPr lang="zh-CN" altLang="en-US" smtClean="0">
                <a:solidFill>
                  <a:prstClr val="black">
                    <a:tint val="75000"/>
                  </a:prstClr>
                </a:solidFill>
              </a:rPr>
              <a:pPr/>
              <a:t>2016-6-28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C864F-F9F9-4918-BFF0-6C8092CC200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1908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mailto:juanli@mail.iggcas.ac.cn" TargetMode="Externa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tmp"/><Relationship Id="rId7"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5.tmp"/><Relationship Id="rId5" Type="http://schemas.openxmlformats.org/officeDocument/2006/relationships/image" Target="../media/image74.tmp"/><Relationship Id="rId4" Type="http://schemas.openxmlformats.org/officeDocument/2006/relationships/image" Target="../media/image73.tmp"/></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77.emf"/></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8.tmp"/><Relationship Id="rId5" Type="http://schemas.openxmlformats.org/officeDocument/2006/relationships/image" Target="../media/image87.tmp"/><Relationship Id="rId4" Type="http://schemas.openxmlformats.org/officeDocument/2006/relationships/image" Target="../media/image86.tmp"/></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91.tm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6.tmp"/></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file:///E:\content\vol274\issue5290\images\large\se4564317004.jpeg" TargetMode="Externa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中国区域模型建立\中国地球物理学参考模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4" y="4009710"/>
            <a:ext cx="1437995" cy="14595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65" name="矩形 64"/>
          <p:cNvSpPr/>
          <p:nvPr/>
        </p:nvSpPr>
        <p:spPr>
          <a:xfrm>
            <a:off x="-534" y="4264296"/>
            <a:ext cx="9145878" cy="1537021"/>
          </a:xfrm>
          <a:prstGeom prst="rect">
            <a:avLst/>
          </a:prstGeom>
          <a:solidFill>
            <a:schemeClr val="accent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Picture 3" descr="F:\Report\LOGO_iggcas\LOGO_iggcas\IGGCAS.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6928" y="3933056"/>
            <a:ext cx="1381576" cy="13815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301658" y="3645024"/>
            <a:ext cx="8496944" cy="729372"/>
          </a:xfrm>
          <a:prstGeom prst="rect">
            <a:avLst/>
          </a:prstGeom>
        </p:spPr>
        <p:txBody>
          <a:bodyPr/>
          <a:lstStyle/>
          <a:p>
            <a:pPr marL="342900" indent="-342900" algn="ctr">
              <a:spcBef>
                <a:spcPct val="20000"/>
              </a:spcBef>
              <a:defRPr/>
            </a:pPr>
            <a:r>
              <a:rPr lang="zh-CN" altLang="en-US" sz="2800" dirty="0">
                <a:solidFill>
                  <a:prstClr val="black"/>
                </a:solidFill>
                <a:latin typeface="黑体" pitchFamily="49" charset="-122"/>
                <a:ea typeface="黑体" pitchFamily="49" charset="-122"/>
              </a:rPr>
              <a:t>李娟</a:t>
            </a:r>
            <a:r>
              <a:rPr lang="en-US" altLang="zh-CN" sz="2800" dirty="0">
                <a:solidFill>
                  <a:prstClr val="black"/>
                </a:solidFill>
                <a:ea typeface="华文楷体" pitchFamily="2" charset="-122"/>
              </a:rPr>
              <a:t>, </a:t>
            </a:r>
            <a:r>
              <a:rPr lang="en-US" altLang="zh-CN" sz="2800" dirty="0" smtClean="0">
                <a:solidFill>
                  <a:prstClr val="black"/>
                </a:solidFill>
                <a:ea typeface="华文楷体" pitchFamily="2" charset="-122"/>
              </a:rPr>
              <a:t> </a:t>
            </a:r>
            <a:r>
              <a:rPr lang="zh-CN" altLang="en-US" sz="2800" dirty="0" smtClean="0">
                <a:solidFill>
                  <a:prstClr val="black"/>
                </a:solidFill>
                <a:latin typeface="黑体" panose="02010609060101010101" pitchFamily="49" charset="-122"/>
                <a:ea typeface="黑体" panose="02010609060101010101" pitchFamily="49" charset="-122"/>
              </a:rPr>
              <a:t>王新</a:t>
            </a:r>
            <a:r>
              <a:rPr lang="en-US" altLang="zh-CN" sz="2800" dirty="0" smtClean="0">
                <a:solidFill>
                  <a:prstClr val="black"/>
                </a:solidFill>
                <a:latin typeface="黑体" panose="02010609060101010101" pitchFamily="49" charset="-122"/>
                <a:ea typeface="黑体" panose="02010609060101010101" pitchFamily="49" charset="-122"/>
              </a:rPr>
              <a:t>,</a:t>
            </a:r>
            <a:r>
              <a:rPr lang="zh-CN" altLang="en-US" sz="2800" dirty="0" smtClean="0">
                <a:solidFill>
                  <a:prstClr val="black"/>
                </a:solidFill>
                <a:latin typeface="黑体" panose="02010609060101010101" pitchFamily="49" charset="-122"/>
                <a:ea typeface="黑体" panose="02010609060101010101" pitchFamily="49" charset="-122"/>
              </a:rPr>
              <a:t>郭广</a:t>
            </a:r>
            <a:r>
              <a:rPr lang="zh-CN" altLang="en-US" sz="2800" dirty="0">
                <a:solidFill>
                  <a:prstClr val="black"/>
                </a:solidFill>
                <a:latin typeface="黑体" panose="02010609060101010101" pitchFamily="49" charset="-122"/>
                <a:ea typeface="黑体" panose="02010609060101010101" pitchFamily="49" charset="-122"/>
              </a:rPr>
              <a:t>瑞</a:t>
            </a:r>
            <a:endParaRPr lang="en-US" altLang="zh-CN" sz="2800" dirty="0">
              <a:solidFill>
                <a:prstClr val="black"/>
              </a:solidFill>
              <a:latin typeface="黑体" panose="02010609060101010101" pitchFamily="49" charset="-122"/>
              <a:ea typeface="黑体" panose="02010609060101010101" pitchFamily="49" charset="-122"/>
            </a:endParaRPr>
          </a:p>
        </p:txBody>
      </p:sp>
      <p:sp>
        <p:nvSpPr>
          <p:cNvPr id="6" name="TextBox 5"/>
          <p:cNvSpPr txBox="1"/>
          <p:nvPr/>
        </p:nvSpPr>
        <p:spPr>
          <a:xfrm>
            <a:off x="6983882" y="5877272"/>
            <a:ext cx="1380507" cy="400110"/>
          </a:xfrm>
          <a:prstGeom prst="rect">
            <a:avLst/>
          </a:prstGeom>
          <a:noFill/>
        </p:spPr>
        <p:txBody>
          <a:bodyPr wrap="none" rtlCol="0">
            <a:spAutoFit/>
          </a:bodyPr>
          <a:lstStyle/>
          <a:p>
            <a:pPr algn="ctr"/>
            <a:r>
              <a:rPr lang="en-US" altLang="zh-CN" sz="2000" dirty="0">
                <a:solidFill>
                  <a:prstClr val="black"/>
                </a:solidFill>
              </a:rPr>
              <a:t>2016-06-28</a:t>
            </a:r>
          </a:p>
        </p:txBody>
      </p:sp>
      <p:pic>
        <p:nvPicPr>
          <p:cNvPr id="14" name="图片 13" descr="屏幕剪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928" y="2564904"/>
            <a:ext cx="1368152" cy="1368152"/>
          </a:xfrm>
          <a:prstGeom prst="rect">
            <a:avLst/>
          </a:prstGeom>
        </p:spPr>
      </p:pic>
      <p:sp>
        <p:nvSpPr>
          <p:cNvPr id="31" name="Freeform 78"/>
          <p:cNvSpPr>
            <a:spLocks/>
          </p:cNvSpPr>
          <p:nvPr/>
        </p:nvSpPr>
        <p:spPr bwMode="gray">
          <a:xfrm>
            <a:off x="7721932" y="4761484"/>
            <a:ext cx="484598" cy="161327"/>
          </a:xfrm>
          <a:custGeom>
            <a:avLst/>
            <a:gdLst>
              <a:gd name="T0" fmla="*/ 18 w 268"/>
              <a:gd name="T1" fmla="*/ 2 h 102"/>
              <a:gd name="T2" fmla="*/ 14 w 268"/>
              <a:gd name="T3" fmla="*/ 8 h 102"/>
              <a:gd name="T4" fmla="*/ 8 w 268"/>
              <a:gd name="T5" fmla="*/ 12 h 102"/>
              <a:gd name="T6" fmla="*/ 0 w 268"/>
              <a:gd name="T7" fmla="*/ 24 h 102"/>
              <a:gd name="T8" fmla="*/ 16 w 268"/>
              <a:gd name="T9" fmla="*/ 30 h 102"/>
              <a:gd name="T10" fmla="*/ 66 w 268"/>
              <a:gd name="T11" fmla="*/ 28 h 102"/>
              <a:gd name="T12" fmla="*/ 90 w 268"/>
              <a:gd name="T13" fmla="*/ 38 h 102"/>
              <a:gd name="T14" fmla="*/ 106 w 268"/>
              <a:gd name="T15" fmla="*/ 62 h 102"/>
              <a:gd name="T16" fmla="*/ 110 w 268"/>
              <a:gd name="T17" fmla="*/ 68 h 102"/>
              <a:gd name="T18" fmla="*/ 98 w 268"/>
              <a:gd name="T19" fmla="*/ 74 h 102"/>
              <a:gd name="T20" fmla="*/ 94 w 268"/>
              <a:gd name="T21" fmla="*/ 86 h 102"/>
              <a:gd name="T22" fmla="*/ 104 w 268"/>
              <a:gd name="T23" fmla="*/ 102 h 102"/>
              <a:gd name="T24" fmla="*/ 120 w 268"/>
              <a:gd name="T25" fmla="*/ 76 h 102"/>
              <a:gd name="T26" fmla="*/ 144 w 268"/>
              <a:gd name="T27" fmla="*/ 62 h 102"/>
              <a:gd name="T28" fmla="*/ 148 w 268"/>
              <a:gd name="T29" fmla="*/ 90 h 102"/>
              <a:gd name="T30" fmla="*/ 204 w 268"/>
              <a:gd name="T31" fmla="*/ 86 h 102"/>
              <a:gd name="T32" fmla="*/ 246 w 268"/>
              <a:gd name="T33" fmla="*/ 92 h 102"/>
              <a:gd name="T34" fmla="*/ 262 w 268"/>
              <a:gd name="T35" fmla="*/ 98 h 102"/>
              <a:gd name="T36" fmla="*/ 256 w 268"/>
              <a:gd name="T37" fmla="*/ 72 h 102"/>
              <a:gd name="T38" fmla="*/ 236 w 268"/>
              <a:gd name="T39" fmla="*/ 84 h 102"/>
              <a:gd name="T40" fmla="*/ 220 w 268"/>
              <a:gd name="T41" fmla="*/ 66 h 102"/>
              <a:gd name="T42" fmla="*/ 210 w 268"/>
              <a:gd name="T43" fmla="*/ 54 h 102"/>
              <a:gd name="T44" fmla="*/ 192 w 268"/>
              <a:gd name="T45" fmla="*/ 48 h 102"/>
              <a:gd name="T46" fmla="*/ 178 w 268"/>
              <a:gd name="T47" fmla="*/ 50 h 102"/>
              <a:gd name="T48" fmla="*/ 170 w 268"/>
              <a:gd name="T49" fmla="*/ 54 h 102"/>
              <a:gd name="T50" fmla="*/ 154 w 268"/>
              <a:gd name="T51" fmla="*/ 60 h 102"/>
              <a:gd name="T52" fmla="*/ 142 w 268"/>
              <a:gd name="T53" fmla="*/ 40 h 102"/>
              <a:gd name="T54" fmla="*/ 124 w 268"/>
              <a:gd name="T55" fmla="*/ 34 h 102"/>
              <a:gd name="T56" fmla="*/ 100 w 268"/>
              <a:gd name="T57" fmla="*/ 22 h 102"/>
              <a:gd name="T58" fmla="*/ 48 w 268"/>
              <a:gd name="T59" fmla="*/ 0 h 102"/>
              <a:gd name="T60" fmla="*/ 18 w 268"/>
              <a:gd name="T61"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8" h="102">
                <a:moveTo>
                  <a:pt x="18" y="2"/>
                </a:moveTo>
                <a:cubicBezTo>
                  <a:pt x="17" y="4"/>
                  <a:pt x="16" y="6"/>
                  <a:pt x="14" y="8"/>
                </a:cubicBezTo>
                <a:cubicBezTo>
                  <a:pt x="12" y="10"/>
                  <a:pt x="10" y="10"/>
                  <a:pt x="8" y="12"/>
                </a:cubicBezTo>
                <a:cubicBezTo>
                  <a:pt x="5" y="16"/>
                  <a:pt x="0" y="24"/>
                  <a:pt x="0" y="24"/>
                </a:cubicBezTo>
                <a:cubicBezTo>
                  <a:pt x="3" y="34"/>
                  <a:pt x="7" y="32"/>
                  <a:pt x="16" y="30"/>
                </a:cubicBezTo>
                <a:cubicBezTo>
                  <a:pt x="31" y="20"/>
                  <a:pt x="49" y="26"/>
                  <a:pt x="66" y="28"/>
                </a:cubicBezTo>
                <a:cubicBezTo>
                  <a:pt x="74" y="36"/>
                  <a:pt x="78" y="36"/>
                  <a:pt x="90" y="38"/>
                </a:cubicBezTo>
                <a:cubicBezTo>
                  <a:pt x="93" y="47"/>
                  <a:pt x="101" y="54"/>
                  <a:pt x="106" y="62"/>
                </a:cubicBezTo>
                <a:cubicBezTo>
                  <a:pt x="107" y="64"/>
                  <a:pt x="110" y="68"/>
                  <a:pt x="110" y="68"/>
                </a:cubicBezTo>
                <a:cubicBezTo>
                  <a:pt x="106" y="70"/>
                  <a:pt x="101" y="70"/>
                  <a:pt x="98" y="74"/>
                </a:cubicBezTo>
                <a:cubicBezTo>
                  <a:pt x="96" y="77"/>
                  <a:pt x="94" y="86"/>
                  <a:pt x="94" y="86"/>
                </a:cubicBezTo>
                <a:cubicBezTo>
                  <a:pt x="99" y="100"/>
                  <a:pt x="94" y="96"/>
                  <a:pt x="104" y="102"/>
                </a:cubicBezTo>
                <a:cubicBezTo>
                  <a:pt x="126" y="98"/>
                  <a:pt x="109" y="93"/>
                  <a:pt x="120" y="76"/>
                </a:cubicBezTo>
                <a:cubicBezTo>
                  <a:pt x="123" y="56"/>
                  <a:pt x="124" y="60"/>
                  <a:pt x="144" y="62"/>
                </a:cubicBezTo>
                <a:cubicBezTo>
                  <a:pt x="146" y="71"/>
                  <a:pt x="139" y="87"/>
                  <a:pt x="148" y="90"/>
                </a:cubicBezTo>
                <a:cubicBezTo>
                  <a:pt x="166" y="95"/>
                  <a:pt x="204" y="86"/>
                  <a:pt x="204" y="86"/>
                </a:cubicBezTo>
                <a:cubicBezTo>
                  <a:pt x="218" y="88"/>
                  <a:pt x="232" y="90"/>
                  <a:pt x="246" y="92"/>
                </a:cubicBezTo>
                <a:cubicBezTo>
                  <a:pt x="251" y="100"/>
                  <a:pt x="253" y="101"/>
                  <a:pt x="262" y="98"/>
                </a:cubicBezTo>
                <a:cubicBezTo>
                  <a:pt x="265" y="88"/>
                  <a:pt x="268" y="76"/>
                  <a:pt x="256" y="72"/>
                </a:cubicBezTo>
                <a:cubicBezTo>
                  <a:pt x="239" y="75"/>
                  <a:pt x="248" y="76"/>
                  <a:pt x="236" y="84"/>
                </a:cubicBezTo>
                <a:cubicBezTo>
                  <a:pt x="226" y="81"/>
                  <a:pt x="229" y="72"/>
                  <a:pt x="220" y="66"/>
                </a:cubicBezTo>
                <a:cubicBezTo>
                  <a:pt x="218" y="62"/>
                  <a:pt x="214" y="56"/>
                  <a:pt x="210" y="54"/>
                </a:cubicBezTo>
                <a:cubicBezTo>
                  <a:pt x="204" y="51"/>
                  <a:pt x="192" y="48"/>
                  <a:pt x="192" y="48"/>
                </a:cubicBezTo>
                <a:cubicBezTo>
                  <a:pt x="187" y="49"/>
                  <a:pt x="182" y="48"/>
                  <a:pt x="178" y="50"/>
                </a:cubicBezTo>
                <a:cubicBezTo>
                  <a:pt x="167" y="55"/>
                  <a:pt x="186" y="59"/>
                  <a:pt x="170" y="54"/>
                </a:cubicBezTo>
                <a:cubicBezTo>
                  <a:pt x="161" y="57"/>
                  <a:pt x="163" y="63"/>
                  <a:pt x="154" y="60"/>
                </a:cubicBezTo>
                <a:cubicBezTo>
                  <a:pt x="151" y="57"/>
                  <a:pt x="142" y="40"/>
                  <a:pt x="142" y="40"/>
                </a:cubicBezTo>
                <a:cubicBezTo>
                  <a:pt x="142" y="40"/>
                  <a:pt x="127" y="35"/>
                  <a:pt x="124" y="34"/>
                </a:cubicBezTo>
                <a:cubicBezTo>
                  <a:pt x="116" y="31"/>
                  <a:pt x="100" y="22"/>
                  <a:pt x="100" y="22"/>
                </a:cubicBezTo>
                <a:cubicBezTo>
                  <a:pt x="87" y="2"/>
                  <a:pt x="70" y="2"/>
                  <a:pt x="48" y="0"/>
                </a:cubicBezTo>
                <a:cubicBezTo>
                  <a:pt x="38" y="1"/>
                  <a:pt x="18" y="2"/>
                  <a:pt x="18" y="2"/>
                </a:cubicBezTo>
                <a:close/>
              </a:path>
            </a:pathLst>
          </a:custGeom>
          <a:solidFill>
            <a:schemeClr val="accent1">
              <a:alpha val="10196"/>
            </a:schemeClr>
          </a:solid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grpSp>
        <p:nvGrpSpPr>
          <p:cNvPr id="35" name="Group 64"/>
          <p:cNvGrpSpPr>
            <a:grpSpLocks/>
          </p:cNvGrpSpPr>
          <p:nvPr/>
        </p:nvGrpSpPr>
        <p:grpSpPr bwMode="auto">
          <a:xfrm>
            <a:off x="183534" y="143677"/>
            <a:ext cx="8852962" cy="2061187"/>
            <a:chOff x="462" y="1657"/>
            <a:chExt cx="4896" cy="2172"/>
          </a:xfrm>
          <a:solidFill>
            <a:schemeClr val="accent1">
              <a:alpha val="10196"/>
            </a:schemeClr>
          </a:solidFill>
        </p:grpSpPr>
        <p:sp>
          <p:nvSpPr>
            <p:cNvPr id="36" name="Freeform 65"/>
            <p:cNvSpPr>
              <a:spLocks/>
            </p:cNvSpPr>
            <p:nvPr/>
          </p:nvSpPr>
          <p:spPr bwMode="gray">
            <a:xfrm>
              <a:off x="577" y="1657"/>
              <a:ext cx="2842" cy="1250"/>
            </a:xfrm>
            <a:custGeom>
              <a:avLst/>
              <a:gdLst>
                <a:gd name="T0" fmla="*/ 348 w 2842"/>
                <a:gd name="T1" fmla="*/ 356 h 1250"/>
                <a:gd name="T2" fmla="*/ 379 w 2842"/>
                <a:gd name="T3" fmla="*/ 272 h 1250"/>
                <a:gd name="T4" fmla="*/ 483 w 2842"/>
                <a:gd name="T5" fmla="*/ 306 h 1250"/>
                <a:gd name="T6" fmla="*/ 415 w 2842"/>
                <a:gd name="T7" fmla="*/ 384 h 1250"/>
                <a:gd name="T8" fmla="*/ 250 w 2842"/>
                <a:gd name="T9" fmla="*/ 348 h 1250"/>
                <a:gd name="T10" fmla="*/ 117 w 2842"/>
                <a:gd name="T11" fmla="*/ 524 h 1250"/>
                <a:gd name="T12" fmla="*/ 13 w 2842"/>
                <a:gd name="T13" fmla="*/ 659 h 1250"/>
                <a:gd name="T14" fmla="*/ 160 w 2842"/>
                <a:gd name="T15" fmla="*/ 602 h 1250"/>
                <a:gd name="T16" fmla="*/ 286 w 2842"/>
                <a:gd name="T17" fmla="*/ 558 h 1250"/>
                <a:gd name="T18" fmla="*/ 385 w 2842"/>
                <a:gd name="T19" fmla="*/ 632 h 1250"/>
                <a:gd name="T20" fmla="*/ 353 w 2842"/>
                <a:gd name="T21" fmla="*/ 540 h 1250"/>
                <a:gd name="T22" fmla="*/ 453 w 2842"/>
                <a:gd name="T23" fmla="*/ 654 h 1250"/>
                <a:gd name="T24" fmla="*/ 513 w 2842"/>
                <a:gd name="T25" fmla="*/ 614 h 1250"/>
                <a:gd name="T26" fmla="*/ 601 w 2842"/>
                <a:gd name="T27" fmla="*/ 687 h 1250"/>
                <a:gd name="T28" fmla="*/ 622 w 2842"/>
                <a:gd name="T29" fmla="*/ 759 h 1250"/>
                <a:gd name="T30" fmla="*/ 696 w 2842"/>
                <a:gd name="T31" fmla="*/ 890 h 1250"/>
                <a:gd name="T32" fmla="*/ 821 w 2842"/>
                <a:gd name="T33" fmla="*/ 1044 h 1250"/>
                <a:gd name="T34" fmla="*/ 967 w 2842"/>
                <a:gd name="T35" fmla="*/ 879 h 1250"/>
                <a:gd name="T36" fmla="*/ 849 w 2842"/>
                <a:gd name="T37" fmla="*/ 836 h 1250"/>
                <a:gd name="T38" fmla="*/ 957 w 2842"/>
                <a:gd name="T39" fmla="*/ 848 h 1250"/>
                <a:gd name="T40" fmla="*/ 1174 w 2842"/>
                <a:gd name="T41" fmla="*/ 939 h 1250"/>
                <a:gd name="T42" fmla="*/ 1266 w 2842"/>
                <a:gd name="T43" fmla="*/ 1136 h 1250"/>
                <a:gd name="T44" fmla="*/ 1309 w 2842"/>
                <a:gd name="T45" fmla="*/ 999 h 1250"/>
                <a:gd name="T46" fmla="*/ 1485 w 2842"/>
                <a:gd name="T47" fmla="*/ 972 h 1250"/>
                <a:gd name="T48" fmla="*/ 1557 w 2842"/>
                <a:gd name="T49" fmla="*/ 1156 h 1250"/>
                <a:gd name="T50" fmla="*/ 1624 w 2842"/>
                <a:gd name="T51" fmla="*/ 1103 h 1250"/>
                <a:gd name="T52" fmla="*/ 1668 w 2842"/>
                <a:gd name="T53" fmla="*/ 920 h 1250"/>
                <a:gd name="T54" fmla="*/ 1737 w 2842"/>
                <a:gd name="T55" fmla="*/ 908 h 1250"/>
                <a:gd name="T56" fmla="*/ 1861 w 2842"/>
                <a:gd name="T57" fmla="*/ 794 h 1250"/>
                <a:gd name="T58" fmla="*/ 1882 w 2842"/>
                <a:gd name="T59" fmla="*/ 662 h 1250"/>
                <a:gd name="T60" fmla="*/ 1867 w 2842"/>
                <a:gd name="T61" fmla="*/ 602 h 1250"/>
                <a:gd name="T62" fmla="*/ 1911 w 2842"/>
                <a:gd name="T63" fmla="*/ 653 h 1250"/>
                <a:gd name="T64" fmla="*/ 1959 w 2842"/>
                <a:gd name="T65" fmla="*/ 624 h 1250"/>
                <a:gd name="T66" fmla="*/ 2125 w 2842"/>
                <a:gd name="T67" fmla="*/ 480 h 1250"/>
                <a:gd name="T68" fmla="*/ 2116 w 2842"/>
                <a:gd name="T69" fmla="*/ 335 h 1250"/>
                <a:gd name="T70" fmla="*/ 2350 w 2842"/>
                <a:gd name="T71" fmla="*/ 282 h 1250"/>
                <a:gd name="T72" fmla="*/ 2421 w 2842"/>
                <a:gd name="T73" fmla="*/ 300 h 1250"/>
                <a:gd name="T74" fmla="*/ 2424 w 2842"/>
                <a:gd name="T75" fmla="*/ 386 h 1250"/>
                <a:gd name="T76" fmla="*/ 2569 w 2842"/>
                <a:gd name="T77" fmla="*/ 300 h 1250"/>
                <a:gd name="T78" fmla="*/ 2730 w 2842"/>
                <a:gd name="T79" fmla="*/ 210 h 1250"/>
                <a:gd name="T80" fmla="*/ 2788 w 2842"/>
                <a:gd name="T81" fmla="*/ 185 h 1250"/>
                <a:gd name="T82" fmla="*/ 2581 w 2842"/>
                <a:gd name="T83" fmla="*/ 123 h 1250"/>
                <a:gd name="T84" fmla="*/ 2412 w 2842"/>
                <a:gd name="T85" fmla="*/ 119 h 1250"/>
                <a:gd name="T86" fmla="*/ 2167 w 2842"/>
                <a:gd name="T87" fmla="*/ 35 h 1250"/>
                <a:gd name="T88" fmla="*/ 2094 w 2842"/>
                <a:gd name="T89" fmla="*/ 101 h 1250"/>
                <a:gd name="T90" fmla="*/ 1848 w 2842"/>
                <a:gd name="T91" fmla="*/ 78 h 1250"/>
                <a:gd name="T92" fmla="*/ 1660 w 2842"/>
                <a:gd name="T93" fmla="*/ 29 h 1250"/>
                <a:gd name="T94" fmla="*/ 1366 w 2842"/>
                <a:gd name="T95" fmla="*/ 65 h 1250"/>
                <a:gd name="T96" fmla="*/ 1203 w 2842"/>
                <a:gd name="T97" fmla="*/ 93 h 1250"/>
                <a:gd name="T98" fmla="*/ 1090 w 2842"/>
                <a:gd name="T99" fmla="*/ 111 h 1250"/>
                <a:gd name="T100" fmla="*/ 1044 w 2842"/>
                <a:gd name="T101" fmla="*/ 113 h 1250"/>
                <a:gd name="T102" fmla="*/ 913 w 2842"/>
                <a:gd name="T103" fmla="*/ 156 h 1250"/>
                <a:gd name="T104" fmla="*/ 720 w 2842"/>
                <a:gd name="T105" fmla="*/ 194 h 1250"/>
                <a:gd name="T106" fmla="*/ 669 w 2842"/>
                <a:gd name="T107" fmla="*/ 188 h 1250"/>
                <a:gd name="T108" fmla="*/ 501 w 2842"/>
                <a:gd name="T109" fmla="*/ 105 h 1250"/>
                <a:gd name="T110" fmla="*/ 289 w 2842"/>
                <a:gd name="T111" fmla="*/ 198 h 1250"/>
                <a:gd name="T112" fmla="*/ 222 w 2842"/>
                <a:gd name="T113" fmla="*/ 248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2" h="1250">
                  <a:moveTo>
                    <a:pt x="208" y="275"/>
                  </a:moveTo>
                  <a:cubicBezTo>
                    <a:pt x="213" y="291"/>
                    <a:pt x="212" y="310"/>
                    <a:pt x="228" y="315"/>
                  </a:cubicBezTo>
                  <a:cubicBezTo>
                    <a:pt x="235" y="336"/>
                    <a:pt x="253" y="320"/>
                    <a:pt x="273" y="316"/>
                  </a:cubicBezTo>
                  <a:cubicBezTo>
                    <a:pt x="284" y="300"/>
                    <a:pt x="284" y="301"/>
                    <a:pt x="301" y="312"/>
                  </a:cubicBezTo>
                  <a:cubicBezTo>
                    <a:pt x="308" y="315"/>
                    <a:pt x="301" y="331"/>
                    <a:pt x="304" y="336"/>
                  </a:cubicBezTo>
                  <a:cubicBezTo>
                    <a:pt x="307" y="341"/>
                    <a:pt x="319" y="340"/>
                    <a:pt x="322" y="345"/>
                  </a:cubicBezTo>
                  <a:cubicBezTo>
                    <a:pt x="325" y="350"/>
                    <a:pt x="321" y="366"/>
                    <a:pt x="325" y="368"/>
                  </a:cubicBezTo>
                  <a:cubicBezTo>
                    <a:pt x="336" y="367"/>
                    <a:pt x="339" y="362"/>
                    <a:pt x="348" y="356"/>
                  </a:cubicBezTo>
                  <a:cubicBezTo>
                    <a:pt x="354" y="353"/>
                    <a:pt x="362" y="360"/>
                    <a:pt x="366" y="359"/>
                  </a:cubicBezTo>
                  <a:cubicBezTo>
                    <a:pt x="370" y="358"/>
                    <a:pt x="367" y="352"/>
                    <a:pt x="370" y="347"/>
                  </a:cubicBezTo>
                  <a:cubicBezTo>
                    <a:pt x="376" y="339"/>
                    <a:pt x="385" y="328"/>
                    <a:pt x="385" y="328"/>
                  </a:cubicBezTo>
                  <a:cubicBezTo>
                    <a:pt x="390" y="324"/>
                    <a:pt x="381" y="318"/>
                    <a:pt x="384" y="314"/>
                  </a:cubicBezTo>
                  <a:cubicBezTo>
                    <a:pt x="387" y="310"/>
                    <a:pt x="402" y="308"/>
                    <a:pt x="405" y="303"/>
                  </a:cubicBezTo>
                  <a:cubicBezTo>
                    <a:pt x="408" y="298"/>
                    <a:pt x="408" y="288"/>
                    <a:pt x="405" y="285"/>
                  </a:cubicBezTo>
                  <a:cubicBezTo>
                    <a:pt x="402" y="282"/>
                    <a:pt x="391" y="290"/>
                    <a:pt x="387" y="288"/>
                  </a:cubicBezTo>
                  <a:cubicBezTo>
                    <a:pt x="383" y="281"/>
                    <a:pt x="379" y="272"/>
                    <a:pt x="379" y="272"/>
                  </a:cubicBezTo>
                  <a:cubicBezTo>
                    <a:pt x="389" y="257"/>
                    <a:pt x="388" y="260"/>
                    <a:pt x="401" y="248"/>
                  </a:cubicBezTo>
                  <a:cubicBezTo>
                    <a:pt x="434" y="219"/>
                    <a:pt x="412" y="227"/>
                    <a:pt x="441" y="220"/>
                  </a:cubicBezTo>
                  <a:cubicBezTo>
                    <a:pt x="468" y="193"/>
                    <a:pt x="441" y="194"/>
                    <a:pt x="497" y="200"/>
                  </a:cubicBezTo>
                  <a:cubicBezTo>
                    <a:pt x="492" y="208"/>
                    <a:pt x="486" y="216"/>
                    <a:pt x="481" y="224"/>
                  </a:cubicBezTo>
                  <a:cubicBezTo>
                    <a:pt x="476" y="232"/>
                    <a:pt x="450" y="242"/>
                    <a:pt x="450" y="242"/>
                  </a:cubicBezTo>
                  <a:cubicBezTo>
                    <a:pt x="441" y="268"/>
                    <a:pt x="434" y="282"/>
                    <a:pt x="473" y="292"/>
                  </a:cubicBezTo>
                  <a:cubicBezTo>
                    <a:pt x="506" y="287"/>
                    <a:pt x="532" y="284"/>
                    <a:pt x="565" y="288"/>
                  </a:cubicBezTo>
                  <a:cubicBezTo>
                    <a:pt x="556" y="322"/>
                    <a:pt x="520" y="304"/>
                    <a:pt x="483" y="306"/>
                  </a:cubicBezTo>
                  <a:cubicBezTo>
                    <a:pt x="468" y="312"/>
                    <a:pt x="487" y="320"/>
                    <a:pt x="487" y="327"/>
                  </a:cubicBezTo>
                  <a:cubicBezTo>
                    <a:pt x="487" y="334"/>
                    <a:pt x="487" y="347"/>
                    <a:pt x="484" y="348"/>
                  </a:cubicBezTo>
                  <a:cubicBezTo>
                    <a:pt x="481" y="349"/>
                    <a:pt x="476" y="338"/>
                    <a:pt x="471" y="333"/>
                  </a:cubicBezTo>
                  <a:cubicBezTo>
                    <a:pt x="466" y="328"/>
                    <a:pt x="460" y="316"/>
                    <a:pt x="456" y="315"/>
                  </a:cubicBezTo>
                  <a:cubicBezTo>
                    <a:pt x="452" y="314"/>
                    <a:pt x="451" y="324"/>
                    <a:pt x="448" y="329"/>
                  </a:cubicBezTo>
                  <a:cubicBezTo>
                    <a:pt x="442" y="336"/>
                    <a:pt x="437" y="338"/>
                    <a:pt x="436" y="345"/>
                  </a:cubicBezTo>
                  <a:cubicBezTo>
                    <a:pt x="435" y="352"/>
                    <a:pt x="445" y="365"/>
                    <a:pt x="442" y="371"/>
                  </a:cubicBezTo>
                  <a:cubicBezTo>
                    <a:pt x="439" y="377"/>
                    <a:pt x="422" y="383"/>
                    <a:pt x="415" y="384"/>
                  </a:cubicBezTo>
                  <a:cubicBezTo>
                    <a:pt x="408" y="385"/>
                    <a:pt x="406" y="381"/>
                    <a:pt x="401" y="380"/>
                  </a:cubicBezTo>
                  <a:cubicBezTo>
                    <a:pt x="389" y="388"/>
                    <a:pt x="397" y="376"/>
                    <a:pt x="384" y="377"/>
                  </a:cubicBezTo>
                  <a:cubicBezTo>
                    <a:pt x="376" y="378"/>
                    <a:pt x="365" y="388"/>
                    <a:pt x="355" y="389"/>
                  </a:cubicBezTo>
                  <a:cubicBezTo>
                    <a:pt x="345" y="390"/>
                    <a:pt x="334" y="384"/>
                    <a:pt x="324" y="384"/>
                  </a:cubicBezTo>
                  <a:cubicBezTo>
                    <a:pt x="312" y="383"/>
                    <a:pt x="303" y="394"/>
                    <a:pt x="292" y="390"/>
                  </a:cubicBezTo>
                  <a:cubicBezTo>
                    <a:pt x="286" y="382"/>
                    <a:pt x="281" y="378"/>
                    <a:pt x="280" y="368"/>
                  </a:cubicBezTo>
                  <a:cubicBezTo>
                    <a:pt x="279" y="358"/>
                    <a:pt x="293" y="333"/>
                    <a:pt x="288" y="330"/>
                  </a:cubicBezTo>
                  <a:cubicBezTo>
                    <a:pt x="283" y="327"/>
                    <a:pt x="254" y="338"/>
                    <a:pt x="250" y="348"/>
                  </a:cubicBezTo>
                  <a:cubicBezTo>
                    <a:pt x="244" y="356"/>
                    <a:pt x="266" y="380"/>
                    <a:pt x="262" y="388"/>
                  </a:cubicBezTo>
                  <a:cubicBezTo>
                    <a:pt x="258" y="396"/>
                    <a:pt x="236" y="392"/>
                    <a:pt x="224" y="398"/>
                  </a:cubicBezTo>
                  <a:cubicBezTo>
                    <a:pt x="196" y="416"/>
                    <a:pt x="214" y="417"/>
                    <a:pt x="193" y="424"/>
                  </a:cubicBezTo>
                  <a:cubicBezTo>
                    <a:pt x="177" y="440"/>
                    <a:pt x="144" y="462"/>
                    <a:pt x="123" y="455"/>
                  </a:cubicBezTo>
                  <a:cubicBezTo>
                    <a:pt x="109" y="463"/>
                    <a:pt x="121" y="474"/>
                    <a:pt x="114" y="477"/>
                  </a:cubicBezTo>
                  <a:cubicBezTo>
                    <a:pt x="107" y="480"/>
                    <a:pt x="87" y="468"/>
                    <a:pt x="81" y="470"/>
                  </a:cubicBezTo>
                  <a:cubicBezTo>
                    <a:pt x="75" y="472"/>
                    <a:pt x="71" y="479"/>
                    <a:pt x="77" y="488"/>
                  </a:cubicBezTo>
                  <a:cubicBezTo>
                    <a:pt x="97" y="501"/>
                    <a:pt x="109" y="499"/>
                    <a:pt x="117" y="524"/>
                  </a:cubicBezTo>
                  <a:cubicBezTo>
                    <a:pt x="122" y="533"/>
                    <a:pt x="118" y="553"/>
                    <a:pt x="114" y="558"/>
                  </a:cubicBezTo>
                  <a:cubicBezTo>
                    <a:pt x="110" y="563"/>
                    <a:pt x="101" y="555"/>
                    <a:pt x="94" y="555"/>
                  </a:cubicBezTo>
                  <a:cubicBezTo>
                    <a:pt x="87" y="555"/>
                    <a:pt x="82" y="555"/>
                    <a:pt x="69" y="555"/>
                  </a:cubicBezTo>
                  <a:cubicBezTo>
                    <a:pt x="53" y="561"/>
                    <a:pt x="24" y="548"/>
                    <a:pt x="15" y="554"/>
                  </a:cubicBezTo>
                  <a:cubicBezTo>
                    <a:pt x="6" y="560"/>
                    <a:pt x="13" y="582"/>
                    <a:pt x="13" y="590"/>
                  </a:cubicBezTo>
                  <a:cubicBezTo>
                    <a:pt x="12" y="598"/>
                    <a:pt x="16" y="592"/>
                    <a:pt x="18" y="605"/>
                  </a:cubicBezTo>
                  <a:cubicBezTo>
                    <a:pt x="16" y="611"/>
                    <a:pt x="2" y="615"/>
                    <a:pt x="1" y="624"/>
                  </a:cubicBezTo>
                  <a:cubicBezTo>
                    <a:pt x="0" y="633"/>
                    <a:pt x="9" y="651"/>
                    <a:pt x="13" y="659"/>
                  </a:cubicBezTo>
                  <a:cubicBezTo>
                    <a:pt x="17" y="667"/>
                    <a:pt x="20" y="671"/>
                    <a:pt x="24" y="672"/>
                  </a:cubicBezTo>
                  <a:cubicBezTo>
                    <a:pt x="28" y="675"/>
                    <a:pt x="28" y="665"/>
                    <a:pt x="37" y="665"/>
                  </a:cubicBezTo>
                  <a:cubicBezTo>
                    <a:pt x="41" y="665"/>
                    <a:pt x="42" y="671"/>
                    <a:pt x="49" y="672"/>
                  </a:cubicBezTo>
                  <a:cubicBezTo>
                    <a:pt x="56" y="673"/>
                    <a:pt x="65" y="674"/>
                    <a:pt x="78" y="671"/>
                  </a:cubicBezTo>
                  <a:cubicBezTo>
                    <a:pt x="91" y="668"/>
                    <a:pt x="120" y="664"/>
                    <a:pt x="130" y="656"/>
                  </a:cubicBezTo>
                  <a:cubicBezTo>
                    <a:pt x="142" y="641"/>
                    <a:pt x="137" y="633"/>
                    <a:pt x="139" y="624"/>
                  </a:cubicBezTo>
                  <a:cubicBezTo>
                    <a:pt x="141" y="615"/>
                    <a:pt x="141" y="607"/>
                    <a:pt x="144" y="603"/>
                  </a:cubicBezTo>
                  <a:cubicBezTo>
                    <a:pt x="147" y="599"/>
                    <a:pt x="153" y="605"/>
                    <a:pt x="160" y="602"/>
                  </a:cubicBezTo>
                  <a:cubicBezTo>
                    <a:pt x="167" y="599"/>
                    <a:pt x="183" y="589"/>
                    <a:pt x="187" y="582"/>
                  </a:cubicBezTo>
                  <a:cubicBezTo>
                    <a:pt x="193" y="578"/>
                    <a:pt x="180" y="567"/>
                    <a:pt x="183" y="563"/>
                  </a:cubicBezTo>
                  <a:cubicBezTo>
                    <a:pt x="186" y="559"/>
                    <a:pt x="200" y="556"/>
                    <a:pt x="205" y="557"/>
                  </a:cubicBezTo>
                  <a:cubicBezTo>
                    <a:pt x="210" y="558"/>
                    <a:pt x="210" y="566"/>
                    <a:pt x="213" y="568"/>
                  </a:cubicBezTo>
                  <a:cubicBezTo>
                    <a:pt x="216" y="569"/>
                    <a:pt x="220" y="573"/>
                    <a:pt x="226" y="570"/>
                  </a:cubicBezTo>
                  <a:cubicBezTo>
                    <a:pt x="232" y="567"/>
                    <a:pt x="243" y="557"/>
                    <a:pt x="250" y="552"/>
                  </a:cubicBezTo>
                  <a:cubicBezTo>
                    <a:pt x="259" y="552"/>
                    <a:pt x="262" y="538"/>
                    <a:pt x="270" y="542"/>
                  </a:cubicBezTo>
                  <a:cubicBezTo>
                    <a:pt x="276" y="543"/>
                    <a:pt x="282" y="553"/>
                    <a:pt x="286" y="558"/>
                  </a:cubicBezTo>
                  <a:cubicBezTo>
                    <a:pt x="290" y="563"/>
                    <a:pt x="283" y="567"/>
                    <a:pt x="295" y="575"/>
                  </a:cubicBezTo>
                  <a:cubicBezTo>
                    <a:pt x="315" y="596"/>
                    <a:pt x="324" y="597"/>
                    <a:pt x="357" y="604"/>
                  </a:cubicBezTo>
                  <a:cubicBezTo>
                    <a:pt x="371" y="625"/>
                    <a:pt x="379" y="633"/>
                    <a:pt x="354" y="639"/>
                  </a:cubicBezTo>
                  <a:cubicBezTo>
                    <a:pt x="351" y="646"/>
                    <a:pt x="332" y="636"/>
                    <a:pt x="327" y="639"/>
                  </a:cubicBezTo>
                  <a:cubicBezTo>
                    <a:pt x="322" y="642"/>
                    <a:pt x="321" y="654"/>
                    <a:pt x="325" y="659"/>
                  </a:cubicBezTo>
                  <a:cubicBezTo>
                    <a:pt x="329" y="664"/>
                    <a:pt x="347" y="672"/>
                    <a:pt x="354" y="671"/>
                  </a:cubicBezTo>
                  <a:cubicBezTo>
                    <a:pt x="361" y="670"/>
                    <a:pt x="364" y="662"/>
                    <a:pt x="369" y="656"/>
                  </a:cubicBezTo>
                  <a:cubicBezTo>
                    <a:pt x="376" y="649"/>
                    <a:pt x="380" y="640"/>
                    <a:pt x="385" y="632"/>
                  </a:cubicBezTo>
                  <a:cubicBezTo>
                    <a:pt x="389" y="626"/>
                    <a:pt x="384" y="623"/>
                    <a:pt x="387" y="620"/>
                  </a:cubicBezTo>
                  <a:cubicBezTo>
                    <a:pt x="390" y="617"/>
                    <a:pt x="411" y="620"/>
                    <a:pt x="405" y="614"/>
                  </a:cubicBezTo>
                  <a:cubicBezTo>
                    <a:pt x="398" y="592"/>
                    <a:pt x="371" y="596"/>
                    <a:pt x="353" y="584"/>
                  </a:cubicBezTo>
                  <a:cubicBezTo>
                    <a:pt x="350" y="580"/>
                    <a:pt x="348" y="575"/>
                    <a:pt x="345" y="572"/>
                  </a:cubicBezTo>
                  <a:cubicBezTo>
                    <a:pt x="342" y="569"/>
                    <a:pt x="336" y="568"/>
                    <a:pt x="333" y="564"/>
                  </a:cubicBezTo>
                  <a:cubicBezTo>
                    <a:pt x="327" y="557"/>
                    <a:pt x="317" y="540"/>
                    <a:pt x="317" y="540"/>
                  </a:cubicBezTo>
                  <a:cubicBezTo>
                    <a:pt x="318" y="535"/>
                    <a:pt x="328" y="524"/>
                    <a:pt x="334" y="524"/>
                  </a:cubicBezTo>
                  <a:cubicBezTo>
                    <a:pt x="340" y="524"/>
                    <a:pt x="349" y="535"/>
                    <a:pt x="353" y="540"/>
                  </a:cubicBezTo>
                  <a:cubicBezTo>
                    <a:pt x="357" y="542"/>
                    <a:pt x="354" y="549"/>
                    <a:pt x="357" y="552"/>
                  </a:cubicBezTo>
                  <a:cubicBezTo>
                    <a:pt x="363" y="555"/>
                    <a:pt x="383" y="571"/>
                    <a:pt x="390" y="572"/>
                  </a:cubicBezTo>
                  <a:cubicBezTo>
                    <a:pt x="397" y="573"/>
                    <a:pt x="398" y="558"/>
                    <a:pt x="401" y="560"/>
                  </a:cubicBezTo>
                  <a:cubicBezTo>
                    <a:pt x="404" y="568"/>
                    <a:pt x="401" y="581"/>
                    <a:pt x="409" y="584"/>
                  </a:cubicBezTo>
                  <a:cubicBezTo>
                    <a:pt x="417" y="587"/>
                    <a:pt x="433" y="592"/>
                    <a:pt x="433" y="592"/>
                  </a:cubicBezTo>
                  <a:cubicBezTo>
                    <a:pt x="437" y="597"/>
                    <a:pt x="416" y="601"/>
                    <a:pt x="415" y="608"/>
                  </a:cubicBezTo>
                  <a:cubicBezTo>
                    <a:pt x="414" y="615"/>
                    <a:pt x="423" y="628"/>
                    <a:pt x="429" y="636"/>
                  </a:cubicBezTo>
                  <a:cubicBezTo>
                    <a:pt x="433" y="644"/>
                    <a:pt x="450" y="649"/>
                    <a:pt x="453" y="654"/>
                  </a:cubicBezTo>
                  <a:cubicBezTo>
                    <a:pt x="456" y="659"/>
                    <a:pt x="447" y="667"/>
                    <a:pt x="450" y="669"/>
                  </a:cubicBezTo>
                  <a:cubicBezTo>
                    <a:pt x="453" y="671"/>
                    <a:pt x="471" y="671"/>
                    <a:pt x="474" y="669"/>
                  </a:cubicBezTo>
                  <a:cubicBezTo>
                    <a:pt x="479" y="667"/>
                    <a:pt x="466" y="660"/>
                    <a:pt x="466" y="656"/>
                  </a:cubicBezTo>
                  <a:cubicBezTo>
                    <a:pt x="468" y="652"/>
                    <a:pt x="484" y="647"/>
                    <a:pt x="484" y="642"/>
                  </a:cubicBezTo>
                  <a:cubicBezTo>
                    <a:pt x="484" y="637"/>
                    <a:pt x="471" y="631"/>
                    <a:pt x="469" y="626"/>
                  </a:cubicBezTo>
                  <a:cubicBezTo>
                    <a:pt x="467" y="621"/>
                    <a:pt x="466" y="618"/>
                    <a:pt x="472" y="614"/>
                  </a:cubicBezTo>
                  <a:cubicBezTo>
                    <a:pt x="478" y="610"/>
                    <a:pt x="497" y="603"/>
                    <a:pt x="504" y="603"/>
                  </a:cubicBezTo>
                  <a:cubicBezTo>
                    <a:pt x="510" y="603"/>
                    <a:pt x="512" y="610"/>
                    <a:pt x="513" y="614"/>
                  </a:cubicBezTo>
                  <a:cubicBezTo>
                    <a:pt x="514" y="618"/>
                    <a:pt x="507" y="625"/>
                    <a:pt x="510" y="629"/>
                  </a:cubicBezTo>
                  <a:cubicBezTo>
                    <a:pt x="513" y="633"/>
                    <a:pt x="528" y="635"/>
                    <a:pt x="529" y="638"/>
                  </a:cubicBezTo>
                  <a:cubicBezTo>
                    <a:pt x="532" y="642"/>
                    <a:pt x="517" y="645"/>
                    <a:pt x="517" y="650"/>
                  </a:cubicBezTo>
                  <a:cubicBezTo>
                    <a:pt x="518" y="655"/>
                    <a:pt x="525" y="661"/>
                    <a:pt x="532" y="666"/>
                  </a:cubicBezTo>
                  <a:cubicBezTo>
                    <a:pt x="542" y="669"/>
                    <a:pt x="547" y="679"/>
                    <a:pt x="558" y="680"/>
                  </a:cubicBezTo>
                  <a:cubicBezTo>
                    <a:pt x="567" y="683"/>
                    <a:pt x="567" y="668"/>
                    <a:pt x="582" y="666"/>
                  </a:cubicBezTo>
                  <a:cubicBezTo>
                    <a:pt x="589" y="666"/>
                    <a:pt x="597" y="674"/>
                    <a:pt x="600" y="678"/>
                  </a:cubicBezTo>
                  <a:cubicBezTo>
                    <a:pt x="603" y="682"/>
                    <a:pt x="602" y="683"/>
                    <a:pt x="601" y="687"/>
                  </a:cubicBezTo>
                  <a:cubicBezTo>
                    <a:pt x="600" y="691"/>
                    <a:pt x="590" y="698"/>
                    <a:pt x="592" y="701"/>
                  </a:cubicBezTo>
                  <a:cubicBezTo>
                    <a:pt x="594" y="704"/>
                    <a:pt x="608" y="708"/>
                    <a:pt x="613" y="707"/>
                  </a:cubicBezTo>
                  <a:cubicBezTo>
                    <a:pt x="618" y="706"/>
                    <a:pt x="621" y="699"/>
                    <a:pt x="621" y="695"/>
                  </a:cubicBezTo>
                  <a:cubicBezTo>
                    <a:pt x="621" y="691"/>
                    <a:pt x="612" y="688"/>
                    <a:pt x="613" y="684"/>
                  </a:cubicBezTo>
                  <a:cubicBezTo>
                    <a:pt x="614" y="680"/>
                    <a:pt x="622" y="674"/>
                    <a:pt x="628" y="672"/>
                  </a:cubicBezTo>
                  <a:cubicBezTo>
                    <a:pt x="634" y="670"/>
                    <a:pt x="647" y="664"/>
                    <a:pt x="648" y="674"/>
                  </a:cubicBezTo>
                  <a:cubicBezTo>
                    <a:pt x="647" y="695"/>
                    <a:pt x="651" y="705"/>
                    <a:pt x="637" y="731"/>
                  </a:cubicBezTo>
                  <a:cubicBezTo>
                    <a:pt x="634" y="745"/>
                    <a:pt x="630" y="747"/>
                    <a:pt x="622" y="759"/>
                  </a:cubicBezTo>
                  <a:cubicBezTo>
                    <a:pt x="619" y="763"/>
                    <a:pt x="613" y="780"/>
                    <a:pt x="613" y="780"/>
                  </a:cubicBezTo>
                  <a:cubicBezTo>
                    <a:pt x="615" y="789"/>
                    <a:pt x="623" y="812"/>
                    <a:pt x="628" y="813"/>
                  </a:cubicBezTo>
                  <a:cubicBezTo>
                    <a:pt x="633" y="814"/>
                    <a:pt x="638" y="786"/>
                    <a:pt x="642" y="789"/>
                  </a:cubicBezTo>
                  <a:cubicBezTo>
                    <a:pt x="646" y="792"/>
                    <a:pt x="649" y="823"/>
                    <a:pt x="651" y="833"/>
                  </a:cubicBezTo>
                  <a:cubicBezTo>
                    <a:pt x="653" y="843"/>
                    <a:pt x="650" y="845"/>
                    <a:pt x="653" y="848"/>
                  </a:cubicBezTo>
                  <a:cubicBezTo>
                    <a:pt x="655" y="855"/>
                    <a:pt x="660" y="847"/>
                    <a:pt x="667" y="851"/>
                  </a:cubicBezTo>
                  <a:cubicBezTo>
                    <a:pt x="674" y="855"/>
                    <a:pt x="668" y="873"/>
                    <a:pt x="676" y="876"/>
                  </a:cubicBezTo>
                  <a:cubicBezTo>
                    <a:pt x="680" y="877"/>
                    <a:pt x="696" y="890"/>
                    <a:pt x="696" y="890"/>
                  </a:cubicBezTo>
                  <a:cubicBezTo>
                    <a:pt x="702" y="898"/>
                    <a:pt x="684" y="904"/>
                    <a:pt x="691" y="917"/>
                  </a:cubicBezTo>
                  <a:cubicBezTo>
                    <a:pt x="696" y="929"/>
                    <a:pt x="721" y="950"/>
                    <a:pt x="727" y="960"/>
                  </a:cubicBezTo>
                  <a:cubicBezTo>
                    <a:pt x="735" y="970"/>
                    <a:pt x="721" y="969"/>
                    <a:pt x="727" y="978"/>
                  </a:cubicBezTo>
                  <a:cubicBezTo>
                    <a:pt x="731" y="981"/>
                    <a:pt x="746" y="977"/>
                    <a:pt x="751" y="981"/>
                  </a:cubicBezTo>
                  <a:cubicBezTo>
                    <a:pt x="756" y="985"/>
                    <a:pt x="757" y="993"/>
                    <a:pt x="759" y="1005"/>
                  </a:cubicBezTo>
                  <a:cubicBezTo>
                    <a:pt x="739" y="1019"/>
                    <a:pt x="755" y="1045"/>
                    <a:pt x="765" y="1056"/>
                  </a:cubicBezTo>
                  <a:cubicBezTo>
                    <a:pt x="771" y="1064"/>
                    <a:pt x="787" y="1046"/>
                    <a:pt x="796" y="1044"/>
                  </a:cubicBezTo>
                  <a:cubicBezTo>
                    <a:pt x="805" y="1042"/>
                    <a:pt x="811" y="1047"/>
                    <a:pt x="821" y="1044"/>
                  </a:cubicBezTo>
                  <a:cubicBezTo>
                    <a:pt x="840" y="1031"/>
                    <a:pt x="828" y="1038"/>
                    <a:pt x="857" y="1028"/>
                  </a:cubicBezTo>
                  <a:cubicBezTo>
                    <a:pt x="907" y="1011"/>
                    <a:pt x="862" y="1017"/>
                    <a:pt x="893" y="1000"/>
                  </a:cubicBezTo>
                  <a:cubicBezTo>
                    <a:pt x="902" y="993"/>
                    <a:pt x="901" y="1001"/>
                    <a:pt x="913" y="993"/>
                  </a:cubicBezTo>
                  <a:cubicBezTo>
                    <a:pt x="919" y="988"/>
                    <a:pt x="922" y="979"/>
                    <a:pt x="930" y="972"/>
                  </a:cubicBezTo>
                  <a:cubicBezTo>
                    <a:pt x="938" y="965"/>
                    <a:pt x="958" y="960"/>
                    <a:pt x="964" y="953"/>
                  </a:cubicBezTo>
                  <a:cubicBezTo>
                    <a:pt x="970" y="946"/>
                    <a:pt x="962" y="940"/>
                    <a:pt x="967" y="932"/>
                  </a:cubicBezTo>
                  <a:cubicBezTo>
                    <a:pt x="979" y="919"/>
                    <a:pt x="996" y="910"/>
                    <a:pt x="993" y="903"/>
                  </a:cubicBezTo>
                  <a:cubicBezTo>
                    <a:pt x="993" y="894"/>
                    <a:pt x="975" y="884"/>
                    <a:pt x="967" y="879"/>
                  </a:cubicBezTo>
                  <a:cubicBezTo>
                    <a:pt x="960" y="872"/>
                    <a:pt x="952" y="877"/>
                    <a:pt x="946" y="872"/>
                  </a:cubicBezTo>
                  <a:cubicBezTo>
                    <a:pt x="940" y="867"/>
                    <a:pt x="938" y="849"/>
                    <a:pt x="933" y="848"/>
                  </a:cubicBezTo>
                  <a:cubicBezTo>
                    <a:pt x="928" y="847"/>
                    <a:pt x="926" y="861"/>
                    <a:pt x="917" y="864"/>
                  </a:cubicBezTo>
                  <a:cubicBezTo>
                    <a:pt x="907" y="867"/>
                    <a:pt x="887" y="869"/>
                    <a:pt x="876" y="864"/>
                  </a:cubicBezTo>
                  <a:cubicBezTo>
                    <a:pt x="870" y="862"/>
                    <a:pt x="884" y="855"/>
                    <a:pt x="883" y="851"/>
                  </a:cubicBezTo>
                  <a:cubicBezTo>
                    <a:pt x="882" y="847"/>
                    <a:pt x="874" y="840"/>
                    <a:pt x="870" y="840"/>
                  </a:cubicBezTo>
                  <a:cubicBezTo>
                    <a:pt x="866" y="840"/>
                    <a:pt x="864" y="852"/>
                    <a:pt x="861" y="851"/>
                  </a:cubicBezTo>
                  <a:cubicBezTo>
                    <a:pt x="858" y="850"/>
                    <a:pt x="854" y="842"/>
                    <a:pt x="849" y="836"/>
                  </a:cubicBezTo>
                  <a:cubicBezTo>
                    <a:pt x="844" y="828"/>
                    <a:pt x="834" y="824"/>
                    <a:pt x="829" y="816"/>
                  </a:cubicBezTo>
                  <a:cubicBezTo>
                    <a:pt x="825" y="809"/>
                    <a:pt x="821" y="792"/>
                    <a:pt x="821" y="792"/>
                  </a:cubicBezTo>
                  <a:cubicBezTo>
                    <a:pt x="832" y="776"/>
                    <a:pt x="836" y="773"/>
                    <a:pt x="853" y="784"/>
                  </a:cubicBezTo>
                  <a:cubicBezTo>
                    <a:pt x="862" y="798"/>
                    <a:pt x="867" y="811"/>
                    <a:pt x="883" y="816"/>
                  </a:cubicBezTo>
                  <a:cubicBezTo>
                    <a:pt x="891" y="819"/>
                    <a:pt x="907" y="836"/>
                    <a:pt x="919" y="837"/>
                  </a:cubicBezTo>
                  <a:cubicBezTo>
                    <a:pt x="928" y="838"/>
                    <a:pt x="931" y="823"/>
                    <a:pt x="937" y="821"/>
                  </a:cubicBezTo>
                  <a:cubicBezTo>
                    <a:pt x="943" y="819"/>
                    <a:pt x="950" y="820"/>
                    <a:pt x="953" y="824"/>
                  </a:cubicBezTo>
                  <a:cubicBezTo>
                    <a:pt x="960" y="827"/>
                    <a:pt x="949" y="846"/>
                    <a:pt x="957" y="848"/>
                  </a:cubicBezTo>
                  <a:cubicBezTo>
                    <a:pt x="966" y="853"/>
                    <a:pt x="995" y="859"/>
                    <a:pt x="1012" y="860"/>
                  </a:cubicBezTo>
                  <a:cubicBezTo>
                    <a:pt x="1029" y="861"/>
                    <a:pt x="1046" y="853"/>
                    <a:pt x="1057" y="852"/>
                  </a:cubicBezTo>
                  <a:cubicBezTo>
                    <a:pt x="1064" y="853"/>
                    <a:pt x="1071" y="853"/>
                    <a:pt x="1077" y="856"/>
                  </a:cubicBezTo>
                  <a:cubicBezTo>
                    <a:pt x="1082" y="859"/>
                    <a:pt x="1081" y="836"/>
                    <a:pt x="1086" y="843"/>
                  </a:cubicBezTo>
                  <a:cubicBezTo>
                    <a:pt x="1090" y="848"/>
                    <a:pt x="1092" y="873"/>
                    <a:pt x="1102" y="888"/>
                  </a:cubicBezTo>
                  <a:cubicBezTo>
                    <a:pt x="1113" y="904"/>
                    <a:pt x="1128" y="927"/>
                    <a:pt x="1146" y="932"/>
                  </a:cubicBezTo>
                  <a:cubicBezTo>
                    <a:pt x="1157" y="939"/>
                    <a:pt x="1163" y="913"/>
                    <a:pt x="1168" y="914"/>
                  </a:cubicBezTo>
                  <a:cubicBezTo>
                    <a:pt x="1173" y="915"/>
                    <a:pt x="1172" y="924"/>
                    <a:pt x="1174" y="939"/>
                  </a:cubicBezTo>
                  <a:cubicBezTo>
                    <a:pt x="1176" y="954"/>
                    <a:pt x="1175" y="983"/>
                    <a:pt x="1181" y="1004"/>
                  </a:cubicBezTo>
                  <a:cubicBezTo>
                    <a:pt x="1187" y="1023"/>
                    <a:pt x="1202" y="1053"/>
                    <a:pt x="1209" y="1067"/>
                  </a:cubicBezTo>
                  <a:cubicBezTo>
                    <a:pt x="1216" y="1083"/>
                    <a:pt x="1218" y="1092"/>
                    <a:pt x="1221" y="1100"/>
                  </a:cubicBezTo>
                  <a:cubicBezTo>
                    <a:pt x="1234" y="1140"/>
                    <a:pt x="1212" y="1068"/>
                    <a:pt x="1227" y="1118"/>
                  </a:cubicBezTo>
                  <a:cubicBezTo>
                    <a:pt x="1229" y="1126"/>
                    <a:pt x="1241" y="1140"/>
                    <a:pt x="1241" y="1140"/>
                  </a:cubicBezTo>
                  <a:cubicBezTo>
                    <a:pt x="1249" y="1132"/>
                    <a:pt x="1244" y="1124"/>
                    <a:pt x="1252" y="1116"/>
                  </a:cubicBezTo>
                  <a:cubicBezTo>
                    <a:pt x="1256" y="1115"/>
                    <a:pt x="1268" y="1094"/>
                    <a:pt x="1270" y="1097"/>
                  </a:cubicBezTo>
                  <a:cubicBezTo>
                    <a:pt x="1272" y="1100"/>
                    <a:pt x="1265" y="1124"/>
                    <a:pt x="1266" y="1136"/>
                  </a:cubicBezTo>
                  <a:cubicBezTo>
                    <a:pt x="1267" y="1148"/>
                    <a:pt x="1269" y="1166"/>
                    <a:pt x="1276" y="1170"/>
                  </a:cubicBezTo>
                  <a:cubicBezTo>
                    <a:pt x="1283" y="1174"/>
                    <a:pt x="1302" y="1170"/>
                    <a:pt x="1306" y="1161"/>
                  </a:cubicBezTo>
                  <a:cubicBezTo>
                    <a:pt x="1308" y="1151"/>
                    <a:pt x="1304" y="1126"/>
                    <a:pt x="1299" y="1113"/>
                  </a:cubicBezTo>
                  <a:cubicBezTo>
                    <a:pt x="1295" y="1104"/>
                    <a:pt x="1286" y="1108"/>
                    <a:pt x="1282" y="1103"/>
                  </a:cubicBezTo>
                  <a:cubicBezTo>
                    <a:pt x="1278" y="1098"/>
                    <a:pt x="1277" y="1088"/>
                    <a:pt x="1277" y="1080"/>
                  </a:cubicBezTo>
                  <a:cubicBezTo>
                    <a:pt x="1272" y="1063"/>
                    <a:pt x="1284" y="1063"/>
                    <a:pt x="1285" y="1056"/>
                  </a:cubicBezTo>
                  <a:cubicBezTo>
                    <a:pt x="1285" y="1046"/>
                    <a:pt x="1275" y="1028"/>
                    <a:pt x="1279" y="1019"/>
                  </a:cubicBezTo>
                  <a:cubicBezTo>
                    <a:pt x="1281" y="1010"/>
                    <a:pt x="1304" y="1005"/>
                    <a:pt x="1309" y="999"/>
                  </a:cubicBezTo>
                  <a:cubicBezTo>
                    <a:pt x="1323" y="981"/>
                    <a:pt x="1319" y="984"/>
                    <a:pt x="1337" y="972"/>
                  </a:cubicBezTo>
                  <a:cubicBezTo>
                    <a:pt x="1356" y="944"/>
                    <a:pt x="1345" y="953"/>
                    <a:pt x="1365" y="940"/>
                  </a:cubicBezTo>
                  <a:cubicBezTo>
                    <a:pt x="1374" y="931"/>
                    <a:pt x="1376" y="922"/>
                    <a:pt x="1383" y="917"/>
                  </a:cubicBezTo>
                  <a:cubicBezTo>
                    <a:pt x="1391" y="913"/>
                    <a:pt x="1401" y="918"/>
                    <a:pt x="1411" y="917"/>
                  </a:cubicBezTo>
                  <a:cubicBezTo>
                    <a:pt x="1421" y="916"/>
                    <a:pt x="1436" y="904"/>
                    <a:pt x="1443" y="909"/>
                  </a:cubicBezTo>
                  <a:cubicBezTo>
                    <a:pt x="1449" y="914"/>
                    <a:pt x="1454" y="939"/>
                    <a:pt x="1455" y="947"/>
                  </a:cubicBezTo>
                  <a:cubicBezTo>
                    <a:pt x="1459" y="955"/>
                    <a:pt x="1460" y="955"/>
                    <a:pt x="1465" y="959"/>
                  </a:cubicBezTo>
                  <a:cubicBezTo>
                    <a:pt x="1469" y="971"/>
                    <a:pt x="1485" y="972"/>
                    <a:pt x="1485" y="972"/>
                  </a:cubicBezTo>
                  <a:cubicBezTo>
                    <a:pt x="1488" y="979"/>
                    <a:pt x="1470" y="998"/>
                    <a:pt x="1473" y="1007"/>
                  </a:cubicBezTo>
                  <a:cubicBezTo>
                    <a:pt x="1474" y="1015"/>
                    <a:pt x="1484" y="1022"/>
                    <a:pt x="1491" y="1020"/>
                  </a:cubicBezTo>
                  <a:cubicBezTo>
                    <a:pt x="1498" y="1020"/>
                    <a:pt x="1507" y="997"/>
                    <a:pt x="1515" y="996"/>
                  </a:cubicBezTo>
                  <a:cubicBezTo>
                    <a:pt x="1522" y="996"/>
                    <a:pt x="1527" y="1012"/>
                    <a:pt x="1531" y="1023"/>
                  </a:cubicBezTo>
                  <a:cubicBezTo>
                    <a:pt x="1533" y="1034"/>
                    <a:pt x="1538" y="1046"/>
                    <a:pt x="1539" y="1062"/>
                  </a:cubicBezTo>
                  <a:cubicBezTo>
                    <a:pt x="1539" y="1075"/>
                    <a:pt x="1532" y="1093"/>
                    <a:pt x="1531" y="1104"/>
                  </a:cubicBezTo>
                  <a:cubicBezTo>
                    <a:pt x="1530" y="1115"/>
                    <a:pt x="1530" y="1121"/>
                    <a:pt x="1534" y="1130"/>
                  </a:cubicBezTo>
                  <a:cubicBezTo>
                    <a:pt x="1537" y="1143"/>
                    <a:pt x="1557" y="1156"/>
                    <a:pt x="1557" y="1156"/>
                  </a:cubicBezTo>
                  <a:cubicBezTo>
                    <a:pt x="1563" y="1165"/>
                    <a:pt x="1564" y="1198"/>
                    <a:pt x="1573" y="1209"/>
                  </a:cubicBezTo>
                  <a:cubicBezTo>
                    <a:pt x="1584" y="1225"/>
                    <a:pt x="1615" y="1250"/>
                    <a:pt x="1621" y="1250"/>
                  </a:cubicBezTo>
                  <a:cubicBezTo>
                    <a:pt x="1627" y="1250"/>
                    <a:pt x="1617" y="1230"/>
                    <a:pt x="1608" y="1212"/>
                  </a:cubicBezTo>
                  <a:cubicBezTo>
                    <a:pt x="1614" y="1184"/>
                    <a:pt x="1588" y="1155"/>
                    <a:pt x="1565" y="1140"/>
                  </a:cubicBezTo>
                  <a:cubicBezTo>
                    <a:pt x="1550" y="1117"/>
                    <a:pt x="1548" y="1074"/>
                    <a:pt x="1575" y="1056"/>
                  </a:cubicBezTo>
                  <a:cubicBezTo>
                    <a:pt x="1582" y="1043"/>
                    <a:pt x="1593" y="1060"/>
                    <a:pt x="1602" y="1070"/>
                  </a:cubicBezTo>
                  <a:cubicBezTo>
                    <a:pt x="1606" y="1076"/>
                    <a:pt x="1598" y="1087"/>
                    <a:pt x="1602" y="1092"/>
                  </a:cubicBezTo>
                  <a:cubicBezTo>
                    <a:pt x="1606" y="1097"/>
                    <a:pt x="1620" y="1098"/>
                    <a:pt x="1624" y="1103"/>
                  </a:cubicBezTo>
                  <a:cubicBezTo>
                    <a:pt x="1628" y="1108"/>
                    <a:pt x="1620" y="1124"/>
                    <a:pt x="1626" y="1124"/>
                  </a:cubicBezTo>
                  <a:cubicBezTo>
                    <a:pt x="1649" y="1119"/>
                    <a:pt x="1652" y="1124"/>
                    <a:pt x="1659" y="1103"/>
                  </a:cubicBezTo>
                  <a:cubicBezTo>
                    <a:pt x="1665" y="1094"/>
                    <a:pt x="1682" y="1083"/>
                    <a:pt x="1687" y="1073"/>
                  </a:cubicBezTo>
                  <a:cubicBezTo>
                    <a:pt x="1692" y="1063"/>
                    <a:pt x="1692" y="1050"/>
                    <a:pt x="1692" y="1040"/>
                  </a:cubicBezTo>
                  <a:cubicBezTo>
                    <a:pt x="1692" y="1030"/>
                    <a:pt x="1691" y="1025"/>
                    <a:pt x="1684" y="1014"/>
                  </a:cubicBezTo>
                  <a:cubicBezTo>
                    <a:pt x="1677" y="1003"/>
                    <a:pt x="1656" y="982"/>
                    <a:pt x="1649" y="972"/>
                  </a:cubicBezTo>
                  <a:cubicBezTo>
                    <a:pt x="1644" y="962"/>
                    <a:pt x="1638" y="964"/>
                    <a:pt x="1642" y="954"/>
                  </a:cubicBezTo>
                  <a:cubicBezTo>
                    <a:pt x="1645" y="945"/>
                    <a:pt x="1658" y="927"/>
                    <a:pt x="1668" y="920"/>
                  </a:cubicBezTo>
                  <a:cubicBezTo>
                    <a:pt x="1668" y="910"/>
                    <a:pt x="1699" y="900"/>
                    <a:pt x="1701" y="909"/>
                  </a:cubicBezTo>
                  <a:cubicBezTo>
                    <a:pt x="1705" y="911"/>
                    <a:pt x="1710" y="921"/>
                    <a:pt x="1708" y="929"/>
                  </a:cubicBezTo>
                  <a:cubicBezTo>
                    <a:pt x="1708" y="936"/>
                    <a:pt x="1699" y="946"/>
                    <a:pt x="1698" y="951"/>
                  </a:cubicBezTo>
                  <a:cubicBezTo>
                    <a:pt x="1698" y="956"/>
                    <a:pt x="1699" y="959"/>
                    <a:pt x="1702" y="959"/>
                  </a:cubicBezTo>
                  <a:cubicBezTo>
                    <a:pt x="1705" y="959"/>
                    <a:pt x="1716" y="953"/>
                    <a:pt x="1716" y="950"/>
                  </a:cubicBezTo>
                  <a:cubicBezTo>
                    <a:pt x="1716" y="947"/>
                    <a:pt x="1705" y="948"/>
                    <a:pt x="1705" y="942"/>
                  </a:cubicBezTo>
                  <a:cubicBezTo>
                    <a:pt x="1705" y="936"/>
                    <a:pt x="1714" y="917"/>
                    <a:pt x="1719" y="911"/>
                  </a:cubicBezTo>
                  <a:cubicBezTo>
                    <a:pt x="1724" y="905"/>
                    <a:pt x="1732" y="909"/>
                    <a:pt x="1737" y="908"/>
                  </a:cubicBezTo>
                  <a:cubicBezTo>
                    <a:pt x="1741" y="907"/>
                    <a:pt x="1746" y="907"/>
                    <a:pt x="1750" y="906"/>
                  </a:cubicBezTo>
                  <a:cubicBezTo>
                    <a:pt x="1754" y="903"/>
                    <a:pt x="1758" y="893"/>
                    <a:pt x="1764" y="891"/>
                  </a:cubicBezTo>
                  <a:cubicBezTo>
                    <a:pt x="1770" y="889"/>
                    <a:pt x="1779" y="896"/>
                    <a:pt x="1788" y="893"/>
                  </a:cubicBezTo>
                  <a:cubicBezTo>
                    <a:pt x="1797" y="890"/>
                    <a:pt x="1811" y="879"/>
                    <a:pt x="1816" y="873"/>
                  </a:cubicBezTo>
                  <a:cubicBezTo>
                    <a:pt x="1822" y="868"/>
                    <a:pt x="1816" y="862"/>
                    <a:pt x="1818" y="859"/>
                  </a:cubicBezTo>
                  <a:cubicBezTo>
                    <a:pt x="1820" y="856"/>
                    <a:pt x="1827" y="860"/>
                    <a:pt x="1830" y="855"/>
                  </a:cubicBezTo>
                  <a:cubicBezTo>
                    <a:pt x="1833" y="850"/>
                    <a:pt x="1832" y="840"/>
                    <a:pt x="1837" y="830"/>
                  </a:cubicBezTo>
                  <a:cubicBezTo>
                    <a:pt x="1842" y="820"/>
                    <a:pt x="1859" y="803"/>
                    <a:pt x="1861" y="794"/>
                  </a:cubicBezTo>
                  <a:cubicBezTo>
                    <a:pt x="1866" y="784"/>
                    <a:pt x="1849" y="781"/>
                    <a:pt x="1849" y="776"/>
                  </a:cubicBezTo>
                  <a:cubicBezTo>
                    <a:pt x="1847" y="768"/>
                    <a:pt x="1845" y="751"/>
                    <a:pt x="1846" y="745"/>
                  </a:cubicBezTo>
                  <a:cubicBezTo>
                    <a:pt x="1847" y="739"/>
                    <a:pt x="1857" y="741"/>
                    <a:pt x="1858" y="741"/>
                  </a:cubicBezTo>
                  <a:cubicBezTo>
                    <a:pt x="1859" y="741"/>
                    <a:pt x="1853" y="748"/>
                    <a:pt x="1851" y="744"/>
                  </a:cubicBezTo>
                  <a:cubicBezTo>
                    <a:pt x="1849" y="740"/>
                    <a:pt x="1846" y="726"/>
                    <a:pt x="1843" y="719"/>
                  </a:cubicBezTo>
                  <a:cubicBezTo>
                    <a:pt x="1841" y="713"/>
                    <a:pt x="1832" y="706"/>
                    <a:pt x="1834" y="699"/>
                  </a:cubicBezTo>
                  <a:cubicBezTo>
                    <a:pt x="1835" y="692"/>
                    <a:pt x="1843" y="681"/>
                    <a:pt x="1851" y="675"/>
                  </a:cubicBezTo>
                  <a:cubicBezTo>
                    <a:pt x="1859" y="669"/>
                    <a:pt x="1881" y="664"/>
                    <a:pt x="1882" y="662"/>
                  </a:cubicBezTo>
                  <a:cubicBezTo>
                    <a:pt x="1882" y="658"/>
                    <a:pt x="1866" y="660"/>
                    <a:pt x="1858" y="660"/>
                  </a:cubicBezTo>
                  <a:cubicBezTo>
                    <a:pt x="1851" y="661"/>
                    <a:pt x="1845" y="666"/>
                    <a:pt x="1840" y="667"/>
                  </a:cubicBezTo>
                  <a:cubicBezTo>
                    <a:pt x="1835" y="668"/>
                    <a:pt x="1833" y="667"/>
                    <a:pt x="1828" y="663"/>
                  </a:cubicBezTo>
                  <a:cubicBezTo>
                    <a:pt x="1823" y="659"/>
                    <a:pt x="1811" y="650"/>
                    <a:pt x="1809" y="644"/>
                  </a:cubicBezTo>
                  <a:cubicBezTo>
                    <a:pt x="1810" y="640"/>
                    <a:pt x="1813" y="628"/>
                    <a:pt x="1816" y="626"/>
                  </a:cubicBezTo>
                  <a:cubicBezTo>
                    <a:pt x="1820" y="623"/>
                    <a:pt x="1828" y="628"/>
                    <a:pt x="1833" y="626"/>
                  </a:cubicBezTo>
                  <a:cubicBezTo>
                    <a:pt x="1838" y="624"/>
                    <a:pt x="1840" y="616"/>
                    <a:pt x="1846" y="612"/>
                  </a:cubicBezTo>
                  <a:cubicBezTo>
                    <a:pt x="1852" y="608"/>
                    <a:pt x="1862" y="602"/>
                    <a:pt x="1867" y="602"/>
                  </a:cubicBezTo>
                  <a:cubicBezTo>
                    <a:pt x="1870" y="602"/>
                    <a:pt x="1876" y="608"/>
                    <a:pt x="1875" y="612"/>
                  </a:cubicBezTo>
                  <a:cubicBezTo>
                    <a:pt x="1875" y="616"/>
                    <a:pt x="1866" y="625"/>
                    <a:pt x="1866" y="627"/>
                  </a:cubicBezTo>
                  <a:cubicBezTo>
                    <a:pt x="1866" y="629"/>
                    <a:pt x="1872" y="624"/>
                    <a:pt x="1875" y="622"/>
                  </a:cubicBezTo>
                  <a:cubicBezTo>
                    <a:pt x="1878" y="620"/>
                    <a:pt x="1880" y="617"/>
                    <a:pt x="1884" y="617"/>
                  </a:cubicBezTo>
                  <a:cubicBezTo>
                    <a:pt x="1888" y="617"/>
                    <a:pt x="1896" y="618"/>
                    <a:pt x="1902" y="620"/>
                  </a:cubicBezTo>
                  <a:cubicBezTo>
                    <a:pt x="1908" y="622"/>
                    <a:pt x="1920" y="624"/>
                    <a:pt x="1921" y="627"/>
                  </a:cubicBezTo>
                  <a:cubicBezTo>
                    <a:pt x="1923" y="631"/>
                    <a:pt x="1911" y="637"/>
                    <a:pt x="1909" y="641"/>
                  </a:cubicBezTo>
                  <a:cubicBezTo>
                    <a:pt x="1907" y="645"/>
                    <a:pt x="1906" y="650"/>
                    <a:pt x="1911" y="653"/>
                  </a:cubicBezTo>
                  <a:cubicBezTo>
                    <a:pt x="1916" y="656"/>
                    <a:pt x="1935" y="649"/>
                    <a:pt x="1938" y="659"/>
                  </a:cubicBezTo>
                  <a:cubicBezTo>
                    <a:pt x="1943" y="669"/>
                    <a:pt x="1921" y="707"/>
                    <a:pt x="1927" y="714"/>
                  </a:cubicBezTo>
                  <a:cubicBezTo>
                    <a:pt x="1928" y="725"/>
                    <a:pt x="1940" y="727"/>
                    <a:pt x="1944" y="726"/>
                  </a:cubicBezTo>
                  <a:cubicBezTo>
                    <a:pt x="1948" y="725"/>
                    <a:pt x="1945" y="712"/>
                    <a:pt x="1951" y="707"/>
                  </a:cubicBezTo>
                  <a:cubicBezTo>
                    <a:pt x="1957" y="702"/>
                    <a:pt x="1975" y="704"/>
                    <a:pt x="1981" y="698"/>
                  </a:cubicBezTo>
                  <a:cubicBezTo>
                    <a:pt x="1986" y="692"/>
                    <a:pt x="1991" y="680"/>
                    <a:pt x="1987" y="671"/>
                  </a:cubicBezTo>
                  <a:cubicBezTo>
                    <a:pt x="1987" y="665"/>
                    <a:pt x="1985" y="667"/>
                    <a:pt x="1980" y="659"/>
                  </a:cubicBezTo>
                  <a:cubicBezTo>
                    <a:pt x="1975" y="651"/>
                    <a:pt x="1959" y="632"/>
                    <a:pt x="1959" y="624"/>
                  </a:cubicBezTo>
                  <a:cubicBezTo>
                    <a:pt x="1958" y="613"/>
                    <a:pt x="1967" y="616"/>
                    <a:pt x="1981" y="608"/>
                  </a:cubicBezTo>
                  <a:cubicBezTo>
                    <a:pt x="1987" y="601"/>
                    <a:pt x="1989" y="589"/>
                    <a:pt x="1995" y="582"/>
                  </a:cubicBezTo>
                  <a:cubicBezTo>
                    <a:pt x="2001" y="575"/>
                    <a:pt x="2011" y="567"/>
                    <a:pt x="2017" y="567"/>
                  </a:cubicBezTo>
                  <a:cubicBezTo>
                    <a:pt x="2023" y="567"/>
                    <a:pt x="2026" y="580"/>
                    <a:pt x="2032" y="581"/>
                  </a:cubicBezTo>
                  <a:cubicBezTo>
                    <a:pt x="2038" y="582"/>
                    <a:pt x="2043" y="584"/>
                    <a:pt x="2052" y="576"/>
                  </a:cubicBezTo>
                  <a:cubicBezTo>
                    <a:pt x="2067" y="561"/>
                    <a:pt x="2067" y="544"/>
                    <a:pt x="2085" y="532"/>
                  </a:cubicBezTo>
                  <a:cubicBezTo>
                    <a:pt x="2091" y="524"/>
                    <a:pt x="2103" y="514"/>
                    <a:pt x="2109" y="506"/>
                  </a:cubicBezTo>
                  <a:cubicBezTo>
                    <a:pt x="2115" y="497"/>
                    <a:pt x="2117" y="488"/>
                    <a:pt x="2125" y="480"/>
                  </a:cubicBezTo>
                  <a:cubicBezTo>
                    <a:pt x="2128" y="477"/>
                    <a:pt x="2137" y="462"/>
                    <a:pt x="2140" y="458"/>
                  </a:cubicBezTo>
                  <a:cubicBezTo>
                    <a:pt x="2142" y="446"/>
                    <a:pt x="2137" y="444"/>
                    <a:pt x="2137" y="432"/>
                  </a:cubicBezTo>
                  <a:cubicBezTo>
                    <a:pt x="2136" y="426"/>
                    <a:pt x="2165" y="420"/>
                    <a:pt x="2155" y="411"/>
                  </a:cubicBezTo>
                  <a:cubicBezTo>
                    <a:pt x="2153" y="403"/>
                    <a:pt x="2136" y="386"/>
                    <a:pt x="2127" y="383"/>
                  </a:cubicBezTo>
                  <a:cubicBezTo>
                    <a:pt x="2118" y="380"/>
                    <a:pt x="2109" y="396"/>
                    <a:pt x="2101" y="395"/>
                  </a:cubicBezTo>
                  <a:cubicBezTo>
                    <a:pt x="2093" y="394"/>
                    <a:pt x="2078" y="386"/>
                    <a:pt x="2077" y="380"/>
                  </a:cubicBezTo>
                  <a:cubicBezTo>
                    <a:pt x="2083" y="371"/>
                    <a:pt x="2092" y="365"/>
                    <a:pt x="2097" y="356"/>
                  </a:cubicBezTo>
                  <a:cubicBezTo>
                    <a:pt x="2100" y="350"/>
                    <a:pt x="2112" y="341"/>
                    <a:pt x="2116" y="335"/>
                  </a:cubicBezTo>
                  <a:cubicBezTo>
                    <a:pt x="2122" y="327"/>
                    <a:pt x="2136" y="328"/>
                    <a:pt x="2145" y="323"/>
                  </a:cubicBezTo>
                  <a:cubicBezTo>
                    <a:pt x="2155" y="320"/>
                    <a:pt x="2156" y="304"/>
                    <a:pt x="2172" y="302"/>
                  </a:cubicBezTo>
                  <a:cubicBezTo>
                    <a:pt x="2188" y="300"/>
                    <a:pt x="2222" y="309"/>
                    <a:pt x="2239" y="308"/>
                  </a:cubicBezTo>
                  <a:cubicBezTo>
                    <a:pt x="2256" y="307"/>
                    <a:pt x="2265" y="296"/>
                    <a:pt x="2275" y="297"/>
                  </a:cubicBezTo>
                  <a:cubicBezTo>
                    <a:pt x="2285" y="298"/>
                    <a:pt x="2293" y="312"/>
                    <a:pt x="2302" y="314"/>
                  </a:cubicBezTo>
                  <a:cubicBezTo>
                    <a:pt x="2311" y="316"/>
                    <a:pt x="2322" y="308"/>
                    <a:pt x="2328" y="306"/>
                  </a:cubicBezTo>
                  <a:cubicBezTo>
                    <a:pt x="2334" y="304"/>
                    <a:pt x="2336" y="307"/>
                    <a:pt x="2340" y="303"/>
                  </a:cubicBezTo>
                  <a:cubicBezTo>
                    <a:pt x="2344" y="299"/>
                    <a:pt x="2345" y="288"/>
                    <a:pt x="2350" y="282"/>
                  </a:cubicBezTo>
                  <a:cubicBezTo>
                    <a:pt x="2354" y="277"/>
                    <a:pt x="2361" y="272"/>
                    <a:pt x="2370" y="269"/>
                  </a:cubicBezTo>
                  <a:cubicBezTo>
                    <a:pt x="2379" y="266"/>
                    <a:pt x="2399" y="261"/>
                    <a:pt x="2406" y="263"/>
                  </a:cubicBezTo>
                  <a:cubicBezTo>
                    <a:pt x="2413" y="265"/>
                    <a:pt x="2407" y="276"/>
                    <a:pt x="2410" y="279"/>
                  </a:cubicBezTo>
                  <a:cubicBezTo>
                    <a:pt x="2413" y="282"/>
                    <a:pt x="2421" y="283"/>
                    <a:pt x="2425" y="281"/>
                  </a:cubicBezTo>
                  <a:cubicBezTo>
                    <a:pt x="2429" y="279"/>
                    <a:pt x="2431" y="272"/>
                    <a:pt x="2437" y="268"/>
                  </a:cubicBezTo>
                  <a:cubicBezTo>
                    <a:pt x="2445" y="265"/>
                    <a:pt x="2453" y="252"/>
                    <a:pt x="2461" y="256"/>
                  </a:cubicBezTo>
                  <a:cubicBezTo>
                    <a:pt x="2473" y="262"/>
                    <a:pt x="2452" y="270"/>
                    <a:pt x="2445" y="276"/>
                  </a:cubicBezTo>
                  <a:cubicBezTo>
                    <a:pt x="2437" y="284"/>
                    <a:pt x="2429" y="292"/>
                    <a:pt x="2421" y="300"/>
                  </a:cubicBezTo>
                  <a:cubicBezTo>
                    <a:pt x="2412" y="309"/>
                    <a:pt x="2396" y="316"/>
                    <a:pt x="2388" y="320"/>
                  </a:cubicBezTo>
                  <a:cubicBezTo>
                    <a:pt x="2380" y="324"/>
                    <a:pt x="2377" y="323"/>
                    <a:pt x="2373" y="326"/>
                  </a:cubicBezTo>
                  <a:cubicBezTo>
                    <a:pt x="2369" y="329"/>
                    <a:pt x="2369" y="335"/>
                    <a:pt x="2365" y="341"/>
                  </a:cubicBezTo>
                  <a:cubicBezTo>
                    <a:pt x="2361" y="347"/>
                    <a:pt x="2349" y="350"/>
                    <a:pt x="2347" y="359"/>
                  </a:cubicBezTo>
                  <a:cubicBezTo>
                    <a:pt x="2345" y="368"/>
                    <a:pt x="2352" y="383"/>
                    <a:pt x="2355" y="396"/>
                  </a:cubicBezTo>
                  <a:cubicBezTo>
                    <a:pt x="2360" y="404"/>
                    <a:pt x="2360" y="435"/>
                    <a:pt x="2368" y="437"/>
                  </a:cubicBezTo>
                  <a:cubicBezTo>
                    <a:pt x="2376" y="439"/>
                    <a:pt x="2396" y="416"/>
                    <a:pt x="2405" y="408"/>
                  </a:cubicBezTo>
                  <a:cubicBezTo>
                    <a:pt x="2413" y="398"/>
                    <a:pt x="2417" y="397"/>
                    <a:pt x="2424" y="386"/>
                  </a:cubicBezTo>
                  <a:cubicBezTo>
                    <a:pt x="2431" y="382"/>
                    <a:pt x="2443" y="387"/>
                    <a:pt x="2446" y="381"/>
                  </a:cubicBezTo>
                  <a:cubicBezTo>
                    <a:pt x="2449" y="375"/>
                    <a:pt x="2440" y="356"/>
                    <a:pt x="2443" y="351"/>
                  </a:cubicBezTo>
                  <a:cubicBezTo>
                    <a:pt x="2443" y="343"/>
                    <a:pt x="2460" y="355"/>
                    <a:pt x="2463" y="351"/>
                  </a:cubicBezTo>
                  <a:cubicBezTo>
                    <a:pt x="2466" y="347"/>
                    <a:pt x="2457" y="334"/>
                    <a:pt x="2461" y="326"/>
                  </a:cubicBezTo>
                  <a:cubicBezTo>
                    <a:pt x="2465" y="318"/>
                    <a:pt x="2474" y="310"/>
                    <a:pt x="2487" y="303"/>
                  </a:cubicBezTo>
                  <a:cubicBezTo>
                    <a:pt x="2500" y="296"/>
                    <a:pt x="2530" y="284"/>
                    <a:pt x="2541" y="282"/>
                  </a:cubicBezTo>
                  <a:cubicBezTo>
                    <a:pt x="2552" y="280"/>
                    <a:pt x="2548" y="290"/>
                    <a:pt x="2553" y="293"/>
                  </a:cubicBezTo>
                  <a:cubicBezTo>
                    <a:pt x="2558" y="296"/>
                    <a:pt x="2564" y="302"/>
                    <a:pt x="2569" y="300"/>
                  </a:cubicBezTo>
                  <a:cubicBezTo>
                    <a:pt x="2574" y="300"/>
                    <a:pt x="2574" y="287"/>
                    <a:pt x="2581" y="282"/>
                  </a:cubicBezTo>
                  <a:cubicBezTo>
                    <a:pt x="2588" y="277"/>
                    <a:pt x="2604" y="270"/>
                    <a:pt x="2613" y="267"/>
                  </a:cubicBezTo>
                  <a:cubicBezTo>
                    <a:pt x="2622" y="264"/>
                    <a:pt x="2624" y="266"/>
                    <a:pt x="2637" y="263"/>
                  </a:cubicBezTo>
                  <a:cubicBezTo>
                    <a:pt x="2650" y="260"/>
                    <a:pt x="2685" y="257"/>
                    <a:pt x="2693" y="248"/>
                  </a:cubicBezTo>
                  <a:cubicBezTo>
                    <a:pt x="2683" y="234"/>
                    <a:pt x="2679" y="229"/>
                    <a:pt x="2685" y="212"/>
                  </a:cubicBezTo>
                  <a:cubicBezTo>
                    <a:pt x="2687" y="204"/>
                    <a:pt x="2697" y="219"/>
                    <a:pt x="2704" y="216"/>
                  </a:cubicBezTo>
                  <a:cubicBezTo>
                    <a:pt x="2709" y="213"/>
                    <a:pt x="2711" y="196"/>
                    <a:pt x="2715" y="195"/>
                  </a:cubicBezTo>
                  <a:cubicBezTo>
                    <a:pt x="2719" y="194"/>
                    <a:pt x="2724" y="209"/>
                    <a:pt x="2730" y="210"/>
                  </a:cubicBezTo>
                  <a:cubicBezTo>
                    <a:pt x="2736" y="211"/>
                    <a:pt x="2746" y="201"/>
                    <a:pt x="2752" y="203"/>
                  </a:cubicBezTo>
                  <a:cubicBezTo>
                    <a:pt x="2758" y="205"/>
                    <a:pt x="2758" y="219"/>
                    <a:pt x="2766" y="222"/>
                  </a:cubicBezTo>
                  <a:cubicBezTo>
                    <a:pt x="2774" y="225"/>
                    <a:pt x="2793" y="223"/>
                    <a:pt x="2801" y="220"/>
                  </a:cubicBezTo>
                  <a:cubicBezTo>
                    <a:pt x="2810" y="218"/>
                    <a:pt x="2807" y="211"/>
                    <a:pt x="2814" y="206"/>
                  </a:cubicBezTo>
                  <a:cubicBezTo>
                    <a:pt x="2821" y="201"/>
                    <a:pt x="2842" y="197"/>
                    <a:pt x="2842" y="192"/>
                  </a:cubicBezTo>
                  <a:cubicBezTo>
                    <a:pt x="2842" y="189"/>
                    <a:pt x="2828" y="175"/>
                    <a:pt x="2815" y="174"/>
                  </a:cubicBezTo>
                  <a:cubicBezTo>
                    <a:pt x="2808" y="170"/>
                    <a:pt x="2801" y="166"/>
                    <a:pt x="2797" y="168"/>
                  </a:cubicBezTo>
                  <a:cubicBezTo>
                    <a:pt x="2793" y="170"/>
                    <a:pt x="2791" y="184"/>
                    <a:pt x="2788" y="185"/>
                  </a:cubicBezTo>
                  <a:cubicBezTo>
                    <a:pt x="2785" y="186"/>
                    <a:pt x="2781" y="181"/>
                    <a:pt x="2776" y="177"/>
                  </a:cubicBezTo>
                  <a:cubicBezTo>
                    <a:pt x="2771" y="174"/>
                    <a:pt x="2766" y="164"/>
                    <a:pt x="2761" y="161"/>
                  </a:cubicBezTo>
                  <a:cubicBezTo>
                    <a:pt x="2756" y="158"/>
                    <a:pt x="2741" y="159"/>
                    <a:pt x="2736" y="156"/>
                  </a:cubicBezTo>
                  <a:cubicBezTo>
                    <a:pt x="2728" y="155"/>
                    <a:pt x="2720" y="144"/>
                    <a:pt x="2716" y="144"/>
                  </a:cubicBezTo>
                  <a:cubicBezTo>
                    <a:pt x="2707" y="140"/>
                    <a:pt x="2694" y="135"/>
                    <a:pt x="2682" y="132"/>
                  </a:cubicBezTo>
                  <a:cubicBezTo>
                    <a:pt x="2671" y="130"/>
                    <a:pt x="2676" y="123"/>
                    <a:pt x="2641" y="125"/>
                  </a:cubicBezTo>
                  <a:cubicBezTo>
                    <a:pt x="2632" y="125"/>
                    <a:pt x="2635" y="132"/>
                    <a:pt x="2625" y="132"/>
                  </a:cubicBezTo>
                  <a:cubicBezTo>
                    <a:pt x="2615" y="132"/>
                    <a:pt x="2591" y="123"/>
                    <a:pt x="2581" y="123"/>
                  </a:cubicBezTo>
                  <a:cubicBezTo>
                    <a:pt x="2571" y="123"/>
                    <a:pt x="2568" y="127"/>
                    <a:pt x="2566" y="131"/>
                  </a:cubicBezTo>
                  <a:cubicBezTo>
                    <a:pt x="2564" y="135"/>
                    <a:pt x="2569" y="144"/>
                    <a:pt x="2566" y="146"/>
                  </a:cubicBezTo>
                  <a:cubicBezTo>
                    <a:pt x="2563" y="148"/>
                    <a:pt x="2553" y="144"/>
                    <a:pt x="2548" y="141"/>
                  </a:cubicBezTo>
                  <a:cubicBezTo>
                    <a:pt x="2543" y="138"/>
                    <a:pt x="2546" y="127"/>
                    <a:pt x="2536" y="126"/>
                  </a:cubicBezTo>
                  <a:cubicBezTo>
                    <a:pt x="2526" y="125"/>
                    <a:pt x="2499" y="135"/>
                    <a:pt x="2488" y="135"/>
                  </a:cubicBezTo>
                  <a:cubicBezTo>
                    <a:pt x="2477" y="135"/>
                    <a:pt x="2479" y="128"/>
                    <a:pt x="2469" y="128"/>
                  </a:cubicBezTo>
                  <a:cubicBezTo>
                    <a:pt x="2460" y="126"/>
                    <a:pt x="2434" y="138"/>
                    <a:pt x="2425" y="137"/>
                  </a:cubicBezTo>
                  <a:cubicBezTo>
                    <a:pt x="2416" y="136"/>
                    <a:pt x="2419" y="124"/>
                    <a:pt x="2412" y="119"/>
                  </a:cubicBezTo>
                  <a:cubicBezTo>
                    <a:pt x="2405" y="114"/>
                    <a:pt x="2402" y="106"/>
                    <a:pt x="2383" y="105"/>
                  </a:cubicBezTo>
                  <a:cubicBezTo>
                    <a:pt x="2335" y="109"/>
                    <a:pt x="2340" y="117"/>
                    <a:pt x="2296" y="110"/>
                  </a:cubicBezTo>
                  <a:cubicBezTo>
                    <a:pt x="2279" y="107"/>
                    <a:pt x="2278" y="97"/>
                    <a:pt x="2262" y="90"/>
                  </a:cubicBezTo>
                  <a:cubicBezTo>
                    <a:pt x="2236" y="78"/>
                    <a:pt x="2232" y="89"/>
                    <a:pt x="2200" y="86"/>
                  </a:cubicBezTo>
                  <a:cubicBezTo>
                    <a:pt x="2188" y="84"/>
                    <a:pt x="2175" y="81"/>
                    <a:pt x="2172" y="78"/>
                  </a:cubicBezTo>
                  <a:cubicBezTo>
                    <a:pt x="2169" y="75"/>
                    <a:pt x="2183" y="72"/>
                    <a:pt x="2182" y="68"/>
                  </a:cubicBezTo>
                  <a:cubicBezTo>
                    <a:pt x="2181" y="64"/>
                    <a:pt x="2165" y="58"/>
                    <a:pt x="2163" y="53"/>
                  </a:cubicBezTo>
                  <a:cubicBezTo>
                    <a:pt x="2161" y="48"/>
                    <a:pt x="2175" y="38"/>
                    <a:pt x="2167" y="35"/>
                  </a:cubicBezTo>
                  <a:cubicBezTo>
                    <a:pt x="2159" y="32"/>
                    <a:pt x="2122" y="32"/>
                    <a:pt x="2112" y="36"/>
                  </a:cubicBezTo>
                  <a:cubicBezTo>
                    <a:pt x="2102" y="40"/>
                    <a:pt x="2104" y="53"/>
                    <a:pt x="2109" y="57"/>
                  </a:cubicBezTo>
                  <a:cubicBezTo>
                    <a:pt x="2114" y="61"/>
                    <a:pt x="2133" y="57"/>
                    <a:pt x="2139" y="59"/>
                  </a:cubicBezTo>
                  <a:cubicBezTo>
                    <a:pt x="2145" y="61"/>
                    <a:pt x="2146" y="68"/>
                    <a:pt x="2148" y="72"/>
                  </a:cubicBezTo>
                  <a:cubicBezTo>
                    <a:pt x="2150" y="76"/>
                    <a:pt x="2156" y="82"/>
                    <a:pt x="2152" y="84"/>
                  </a:cubicBezTo>
                  <a:cubicBezTo>
                    <a:pt x="2148" y="86"/>
                    <a:pt x="2132" y="83"/>
                    <a:pt x="2127" y="86"/>
                  </a:cubicBezTo>
                  <a:cubicBezTo>
                    <a:pt x="2122" y="89"/>
                    <a:pt x="2129" y="100"/>
                    <a:pt x="2124" y="102"/>
                  </a:cubicBezTo>
                  <a:cubicBezTo>
                    <a:pt x="2119" y="104"/>
                    <a:pt x="2106" y="101"/>
                    <a:pt x="2094" y="101"/>
                  </a:cubicBezTo>
                  <a:cubicBezTo>
                    <a:pt x="2081" y="101"/>
                    <a:pt x="2077" y="106"/>
                    <a:pt x="2053" y="104"/>
                  </a:cubicBezTo>
                  <a:cubicBezTo>
                    <a:pt x="2043" y="102"/>
                    <a:pt x="2040" y="90"/>
                    <a:pt x="2032" y="92"/>
                  </a:cubicBezTo>
                  <a:cubicBezTo>
                    <a:pt x="2024" y="94"/>
                    <a:pt x="2015" y="112"/>
                    <a:pt x="2007" y="114"/>
                  </a:cubicBezTo>
                  <a:cubicBezTo>
                    <a:pt x="1999" y="116"/>
                    <a:pt x="1988" y="111"/>
                    <a:pt x="1984" y="104"/>
                  </a:cubicBezTo>
                  <a:cubicBezTo>
                    <a:pt x="1980" y="97"/>
                    <a:pt x="1989" y="76"/>
                    <a:pt x="1983" y="72"/>
                  </a:cubicBezTo>
                  <a:cubicBezTo>
                    <a:pt x="1977" y="68"/>
                    <a:pt x="1961" y="76"/>
                    <a:pt x="1950" y="77"/>
                  </a:cubicBezTo>
                  <a:cubicBezTo>
                    <a:pt x="1942" y="72"/>
                    <a:pt x="1926" y="75"/>
                    <a:pt x="1917" y="75"/>
                  </a:cubicBezTo>
                  <a:cubicBezTo>
                    <a:pt x="1905" y="73"/>
                    <a:pt x="1859" y="80"/>
                    <a:pt x="1848" y="78"/>
                  </a:cubicBezTo>
                  <a:cubicBezTo>
                    <a:pt x="1834" y="76"/>
                    <a:pt x="1846" y="66"/>
                    <a:pt x="1831" y="65"/>
                  </a:cubicBezTo>
                  <a:cubicBezTo>
                    <a:pt x="1816" y="64"/>
                    <a:pt x="1769" y="73"/>
                    <a:pt x="1755" y="71"/>
                  </a:cubicBezTo>
                  <a:cubicBezTo>
                    <a:pt x="1743" y="68"/>
                    <a:pt x="1747" y="61"/>
                    <a:pt x="1747" y="54"/>
                  </a:cubicBezTo>
                  <a:cubicBezTo>
                    <a:pt x="1747" y="47"/>
                    <a:pt x="1753" y="36"/>
                    <a:pt x="1753" y="29"/>
                  </a:cubicBezTo>
                  <a:cubicBezTo>
                    <a:pt x="1753" y="22"/>
                    <a:pt x="1755" y="13"/>
                    <a:pt x="1750" y="11"/>
                  </a:cubicBezTo>
                  <a:cubicBezTo>
                    <a:pt x="1745" y="0"/>
                    <a:pt x="1729" y="18"/>
                    <a:pt x="1720" y="18"/>
                  </a:cubicBezTo>
                  <a:cubicBezTo>
                    <a:pt x="1711" y="18"/>
                    <a:pt x="1705" y="9"/>
                    <a:pt x="1695" y="11"/>
                  </a:cubicBezTo>
                  <a:cubicBezTo>
                    <a:pt x="1685" y="13"/>
                    <a:pt x="1665" y="28"/>
                    <a:pt x="1660" y="29"/>
                  </a:cubicBezTo>
                  <a:cubicBezTo>
                    <a:pt x="1655" y="30"/>
                    <a:pt x="1682" y="16"/>
                    <a:pt x="1663" y="14"/>
                  </a:cubicBezTo>
                  <a:cubicBezTo>
                    <a:pt x="1644" y="12"/>
                    <a:pt x="1571" y="15"/>
                    <a:pt x="1548" y="18"/>
                  </a:cubicBezTo>
                  <a:cubicBezTo>
                    <a:pt x="1525" y="21"/>
                    <a:pt x="1530" y="31"/>
                    <a:pt x="1522" y="32"/>
                  </a:cubicBezTo>
                  <a:cubicBezTo>
                    <a:pt x="1514" y="33"/>
                    <a:pt x="1506" y="26"/>
                    <a:pt x="1498" y="26"/>
                  </a:cubicBezTo>
                  <a:cubicBezTo>
                    <a:pt x="1490" y="26"/>
                    <a:pt x="1488" y="31"/>
                    <a:pt x="1474" y="33"/>
                  </a:cubicBezTo>
                  <a:cubicBezTo>
                    <a:pt x="1460" y="35"/>
                    <a:pt x="1433" y="33"/>
                    <a:pt x="1414" y="36"/>
                  </a:cubicBezTo>
                  <a:cubicBezTo>
                    <a:pt x="1389" y="53"/>
                    <a:pt x="1397" y="47"/>
                    <a:pt x="1362" y="50"/>
                  </a:cubicBezTo>
                  <a:cubicBezTo>
                    <a:pt x="1350" y="54"/>
                    <a:pt x="1372" y="62"/>
                    <a:pt x="1366" y="65"/>
                  </a:cubicBezTo>
                  <a:cubicBezTo>
                    <a:pt x="1360" y="68"/>
                    <a:pt x="1337" y="68"/>
                    <a:pt x="1324" y="69"/>
                  </a:cubicBezTo>
                  <a:cubicBezTo>
                    <a:pt x="1311" y="70"/>
                    <a:pt x="1293" y="63"/>
                    <a:pt x="1290" y="68"/>
                  </a:cubicBezTo>
                  <a:cubicBezTo>
                    <a:pt x="1280" y="73"/>
                    <a:pt x="1308" y="99"/>
                    <a:pt x="1305" y="101"/>
                  </a:cubicBezTo>
                  <a:cubicBezTo>
                    <a:pt x="1302" y="103"/>
                    <a:pt x="1280" y="84"/>
                    <a:pt x="1269" y="83"/>
                  </a:cubicBezTo>
                  <a:cubicBezTo>
                    <a:pt x="1258" y="82"/>
                    <a:pt x="1246" y="91"/>
                    <a:pt x="1237" y="96"/>
                  </a:cubicBezTo>
                  <a:cubicBezTo>
                    <a:pt x="1228" y="99"/>
                    <a:pt x="1213" y="112"/>
                    <a:pt x="1213" y="112"/>
                  </a:cubicBezTo>
                  <a:cubicBezTo>
                    <a:pt x="1206" y="112"/>
                    <a:pt x="1222" y="84"/>
                    <a:pt x="1216" y="80"/>
                  </a:cubicBezTo>
                  <a:cubicBezTo>
                    <a:pt x="1214" y="77"/>
                    <a:pt x="1208" y="88"/>
                    <a:pt x="1203" y="93"/>
                  </a:cubicBezTo>
                  <a:cubicBezTo>
                    <a:pt x="1198" y="98"/>
                    <a:pt x="1191" y="103"/>
                    <a:pt x="1188" y="108"/>
                  </a:cubicBezTo>
                  <a:cubicBezTo>
                    <a:pt x="1185" y="113"/>
                    <a:pt x="1183" y="117"/>
                    <a:pt x="1183" y="125"/>
                  </a:cubicBezTo>
                  <a:cubicBezTo>
                    <a:pt x="1183" y="133"/>
                    <a:pt x="1188" y="160"/>
                    <a:pt x="1186" y="159"/>
                  </a:cubicBezTo>
                  <a:cubicBezTo>
                    <a:pt x="1184" y="158"/>
                    <a:pt x="1171" y="131"/>
                    <a:pt x="1170" y="120"/>
                  </a:cubicBezTo>
                  <a:cubicBezTo>
                    <a:pt x="1169" y="109"/>
                    <a:pt x="1183" y="97"/>
                    <a:pt x="1177" y="90"/>
                  </a:cubicBezTo>
                  <a:cubicBezTo>
                    <a:pt x="1167" y="93"/>
                    <a:pt x="1153" y="75"/>
                    <a:pt x="1134" y="78"/>
                  </a:cubicBezTo>
                  <a:cubicBezTo>
                    <a:pt x="1123" y="78"/>
                    <a:pt x="1118" y="97"/>
                    <a:pt x="1111" y="102"/>
                  </a:cubicBezTo>
                  <a:cubicBezTo>
                    <a:pt x="1104" y="107"/>
                    <a:pt x="1088" y="101"/>
                    <a:pt x="1090" y="111"/>
                  </a:cubicBezTo>
                  <a:cubicBezTo>
                    <a:pt x="1091" y="123"/>
                    <a:pt x="1124" y="150"/>
                    <a:pt x="1122" y="162"/>
                  </a:cubicBezTo>
                  <a:cubicBezTo>
                    <a:pt x="1120" y="172"/>
                    <a:pt x="1098" y="152"/>
                    <a:pt x="1096" y="152"/>
                  </a:cubicBezTo>
                  <a:cubicBezTo>
                    <a:pt x="1090" y="150"/>
                    <a:pt x="1088" y="147"/>
                    <a:pt x="1080" y="143"/>
                  </a:cubicBezTo>
                  <a:cubicBezTo>
                    <a:pt x="1072" y="139"/>
                    <a:pt x="1059" y="129"/>
                    <a:pt x="1047" y="128"/>
                  </a:cubicBezTo>
                  <a:cubicBezTo>
                    <a:pt x="1035" y="127"/>
                    <a:pt x="1016" y="136"/>
                    <a:pt x="1009" y="134"/>
                  </a:cubicBezTo>
                  <a:cubicBezTo>
                    <a:pt x="1001" y="132"/>
                    <a:pt x="1001" y="122"/>
                    <a:pt x="1003" y="117"/>
                  </a:cubicBezTo>
                  <a:cubicBezTo>
                    <a:pt x="1004" y="113"/>
                    <a:pt x="1011" y="109"/>
                    <a:pt x="1018" y="108"/>
                  </a:cubicBezTo>
                  <a:cubicBezTo>
                    <a:pt x="1025" y="107"/>
                    <a:pt x="1044" y="115"/>
                    <a:pt x="1044" y="113"/>
                  </a:cubicBezTo>
                  <a:cubicBezTo>
                    <a:pt x="1044" y="111"/>
                    <a:pt x="1030" y="100"/>
                    <a:pt x="1021" y="98"/>
                  </a:cubicBezTo>
                  <a:cubicBezTo>
                    <a:pt x="1012" y="96"/>
                    <a:pt x="999" y="93"/>
                    <a:pt x="991" y="98"/>
                  </a:cubicBezTo>
                  <a:cubicBezTo>
                    <a:pt x="983" y="103"/>
                    <a:pt x="974" y="118"/>
                    <a:pt x="975" y="126"/>
                  </a:cubicBezTo>
                  <a:cubicBezTo>
                    <a:pt x="976" y="134"/>
                    <a:pt x="992" y="142"/>
                    <a:pt x="994" y="146"/>
                  </a:cubicBezTo>
                  <a:cubicBezTo>
                    <a:pt x="996" y="150"/>
                    <a:pt x="991" y="150"/>
                    <a:pt x="985" y="150"/>
                  </a:cubicBezTo>
                  <a:cubicBezTo>
                    <a:pt x="979" y="150"/>
                    <a:pt x="968" y="144"/>
                    <a:pt x="960" y="143"/>
                  </a:cubicBezTo>
                  <a:cubicBezTo>
                    <a:pt x="952" y="142"/>
                    <a:pt x="944" y="141"/>
                    <a:pt x="936" y="143"/>
                  </a:cubicBezTo>
                  <a:cubicBezTo>
                    <a:pt x="928" y="145"/>
                    <a:pt x="920" y="156"/>
                    <a:pt x="913" y="156"/>
                  </a:cubicBezTo>
                  <a:cubicBezTo>
                    <a:pt x="906" y="156"/>
                    <a:pt x="903" y="143"/>
                    <a:pt x="892" y="144"/>
                  </a:cubicBezTo>
                  <a:cubicBezTo>
                    <a:pt x="881" y="145"/>
                    <a:pt x="865" y="157"/>
                    <a:pt x="849" y="162"/>
                  </a:cubicBezTo>
                  <a:cubicBezTo>
                    <a:pt x="815" y="162"/>
                    <a:pt x="808" y="177"/>
                    <a:pt x="798" y="174"/>
                  </a:cubicBezTo>
                  <a:cubicBezTo>
                    <a:pt x="788" y="171"/>
                    <a:pt x="792" y="149"/>
                    <a:pt x="786" y="144"/>
                  </a:cubicBezTo>
                  <a:cubicBezTo>
                    <a:pt x="780" y="139"/>
                    <a:pt x="766" y="136"/>
                    <a:pt x="763" y="143"/>
                  </a:cubicBezTo>
                  <a:cubicBezTo>
                    <a:pt x="760" y="150"/>
                    <a:pt x="768" y="179"/>
                    <a:pt x="765" y="185"/>
                  </a:cubicBezTo>
                  <a:cubicBezTo>
                    <a:pt x="749" y="188"/>
                    <a:pt x="752" y="181"/>
                    <a:pt x="745" y="182"/>
                  </a:cubicBezTo>
                  <a:cubicBezTo>
                    <a:pt x="738" y="183"/>
                    <a:pt x="726" y="188"/>
                    <a:pt x="720" y="194"/>
                  </a:cubicBezTo>
                  <a:cubicBezTo>
                    <a:pt x="714" y="200"/>
                    <a:pt x="719" y="216"/>
                    <a:pt x="711" y="218"/>
                  </a:cubicBezTo>
                  <a:cubicBezTo>
                    <a:pt x="699" y="225"/>
                    <a:pt x="680" y="204"/>
                    <a:pt x="672" y="204"/>
                  </a:cubicBezTo>
                  <a:cubicBezTo>
                    <a:pt x="664" y="204"/>
                    <a:pt x="662" y="210"/>
                    <a:pt x="663" y="215"/>
                  </a:cubicBezTo>
                  <a:cubicBezTo>
                    <a:pt x="664" y="220"/>
                    <a:pt x="682" y="230"/>
                    <a:pt x="681" y="232"/>
                  </a:cubicBezTo>
                  <a:cubicBezTo>
                    <a:pt x="673" y="235"/>
                    <a:pt x="655" y="230"/>
                    <a:pt x="655" y="230"/>
                  </a:cubicBezTo>
                  <a:cubicBezTo>
                    <a:pt x="622" y="208"/>
                    <a:pt x="658" y="229"/>
                    <a:pt x="627" y="198"/>
                  </a:cubicBezTo>
                  <a:cubicBezTo>
                    <a:pt x="623" y="194"/>
                    <a:pt x="606" y="185"/>
                    <a:pt x="606" y="185"/>
                  </a:cubicBezTo>
                  <a:cubicBezTo>
                    <a:pt x="629" y="170"/>
                    <a:pt x="644" y="180"/>
                    <a:pt x="669" y="188"/>
                  </a:cubicBezTo>
                  <a:cubicBezTo>
                    <a:pt x="682" y="187"/>
                    <a:pt x="696" y="187"/>
                    <a:pt x="709" y="184"/>
                  </a:cubicBezTo>
                  <a:cubicBezTo>
                    <a:pt x="720" y="182"/>
                    <a:pt x="739" y="175"/>
                    <a:pt x="729" y="165"/>
                  </a:cubicBezTo>
                  <a:cubicBezTo>
                    <a:pt x="711" y="147"/>
                    <a:pt x="662" y="137"/>
                    <a:pt x="637" y="135"/>
                  </a:cubicBezTo>
                  <a:cubicBezTo>
                    <a:pt x="615" y="128"/>
                    <a:pt x="592" y="132"/>
                    <a:pt x="580" y="129"/>
                  </a:cubicBezTo>
                  <a:cubicBezTo>
                    <a:pt x="568" y="126"/>
                    <a:pt x="573" y="115"/>
                    <a:pt x="567" y="114"/>
                  </a:cubicBezTo>
                  <a:cubicBezTo>
                    <a:pt x="559" y="111"/>
                    <a:pt x="545" y="120"/>
                    <a:pt x="545" y="120"/>
                  </a:cubicBezTo>
                  <a:cubicBezTo>
                    <a:pt x="536" y="118"/>
                    <a:pt x="531" y="114"/>
                    <a:pt x="519" y="114"/>
                  </a:cubicBezTo>
                  <a:cubicBezTo>
                    <a:pt x="512" y="112"/>
                    <a:pt x="508" y="104"/>
                    <a:pt x="501" y="105"/>
                  </a:cubicBezTo>
                  <a:cubicBezTo>
                    <a:pt x="494" y="106"/>
                    <a:pt x="486" y="115"/>
                    <a:pt x="475" y="119"/>
                  </a:cubicBezTo>
                  <a:cubicBezTo>
                    <a:pt x="464" y="123"/>
                    <a:pt x="446" y="132"/>
                    <a:pt x="435" y="132"/>
                  </a:cubicBezTo>
                  <a:cubicBezTo>
                    <a:pt x="415" y="136"/>
                    <a:pt x="417" y="111"/>
                    <a:pt x="411" y="116"/>
                  </a:cubicBezTo>
                  <a:cubicBezTo>
                    <a:pt x="406" y="116"/>
                    <a:pt x="404" y="124"/>
                    <a:pt x="402" y="131"/>
                  </a:cubicBezTo>
                  <a:cubicBezTo>
                    <a:pt x="400" y="138"/>
                    <a:pt x="406" y="153"/>
                    <a:pt x="400" y="156"/>
                  </a:cubicBezTo>
                  <a:cubicBezTo>
                    <a:pt x="395" y="162"/>
                    <a:pt x="376" y="142"/>
                    <a:pt x="366" y="147"/>
                  </a:cubicBezTo>
                  <a:cubicBezTo>
                    <a:pt x="351" y="148"/>
                    <a:pt x="322" y="156"/>
                    <a:pt x="309" y="165"/>
                  </a:cubicBezTo>
                  <a:cubicBezTo>
                    <a:pt x="296" y="174"/>
                    <a:pt x="286" y="196"/>
                    <a:pt x="289" y="198"/>
                  </a:cubicBezTo>
                  <a:cubicBezTo>
                    <a:pt x="292" y="200"/>
                    <a:pt x="316" y="182"/>
                    <a:pt x="325" y="177"/>
                  </a:cubicBezTo>
                  <a:cubicBezTo>
                    <a:pt x="334" y="172"/>
                    <a:pt x="343" y="167"/>
                    <a:pt x="346" y="168"/>
                  </a:cubicBezTo>
                  <a:cubicBezTo>
                    <a:pt x="349" y="169"/>
                    <a:pt x="345" y="180"/>
                    <a:pt x="341" y="184"/>
                  </a:cubicBezTo>
                  <a:cubicBezTo>
                    <a:pt x="337" y="189"/>
                    <a:pt x="327" y="190"/>
                    <a:pt x="321" y="194"/>
                  </a:cubicBezTo>
                  <a:cubicBezTo>
                    <a:pt x="315" y="198"/>
                    <a:pt x="312" y="205"/>
                    <a:pt x="304" y="210"/>
                  </a:cubicBezTo>
                  <a:cubicBezTo>
                    <a:pt x="297" y="214"/>
                    <a:pt x="274" y="222"/>
                    <a:pt x="274" y="222"/>
                  </a:cubicBezTo>
                  <a:cubicBezTo>
                    <a:pt x="265" y="227"/>
                    <a:pt x="247" y="233"/>
                    <a:pt x="238" y="237"/>
                  </a:cubicBezTo>
                  <a:cubicBezTo>
                    <a:pt x="229" y="241"/>
                    <a:pt x="227" y="242"/>
                    <a:pt x="222" y="248"/>
                  </a:cubicBezTo>
                  <a:cubicBezTo>
                    <a:pt x="208" y="255"/>
                    <a:pt x="214" y="263"/>
                    <a:pt x="208" y="275"/>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dirty="0">
                <a:solidFill>
                  <a:srgbClr val="111111"/>
                </a:solidFill>
              </a:endParaRPr>
            </a:p>
          </p:txBody>
        </p:sp>
        <p:sp>
          <p:nvSpPr>
            <p:cNvPr id="37" name="Freeform 67"/>
            <p:cNvSpPr>
              <a:spLocks/>
            </p:cNvSpPr>
            <p:nvPr/>
          </p:nvSpPr>
          <p:spPr bwMode="gray">
            <a:xfrm>
              <a:off x="462" y="2319"/>
              <a:ext cx="987" cy="1183"/>
            </a:xfrm>
            <a:custGeom>
              <a:avLst/>
              <a:gdLst>
                <a:gd name="T0" fmla="*/ 380 w 987"/>
                <a:gd name="T1" fmla="*/ 4 h 1183"/>
                <a:gd name="T2" fmla="*/ 305 w 987"/>
                <a:gd name="T3" fmla="*/ 4 h 1183"/>
                <a:gd name="T4" fmla="*/ 229 w 987"/>
                <a:gd name="T5" fmla="*/ 28 h 1183"/>
                <a:gd name="T6" fmla="*/ 173 w 987"/>
                <a:gd name="T7" fmla="*/ 20 h 1183"/>
                <a:gd name="T8" fmla="*/ 136 w 987"/>
                <a:gd name="T9" fmla="*/ 58 h 1183"/>
                <a:gd name="T10" fmla="*/ 95 w 987"/>
                <a:gd name="T11" fmla="*/ 141 h 1183"/>
                <a:gd name="T12" fmla="*/ 47 w 987"/>
                <a:gd name="T13" fmla="*/ 177 h 1183"/>
                <a:gd name="T14" fmla="*/ 10 w 987"/>
                <a:gd name="T15" fmla="*/ 252 h 1183"/>
                <a:gd name="T16" fmla="*/ 11 w 987"/>
                <a:gd name="T17" fmla="*/ 346 h 1183"/>
                <a:gd name="T18" fmla="*/ 58 w 987"/>
                <a:gd name="T19" fmla="*/ 453 h 1183"/>
                <a:gd name="T20" fmla="*/ 115 w 987"/>
                <a:gd name="T21" fmla="*/ 513 h 1183"/>
                <a:gd name="T22" fmla="*/ 188 w 987"/>
                <a:gd name="T23" fmla="*/ 514 h 1183"/>
                <a:gd name="T24" fmla="*/ 238 w 987"/>
                <a:gd name="T25" fmla="*/ 519 h 1183"/>
                <a:gd name="T26" fmla="*/ 321 w 987"/>
                <a:gd name="T27" fmla="*/ 496 h 1183"/>
                <a:gd name="T28" fmla="*/ 374 w 987"/>
                <a:gd name="T29" fmla="*/ 531 h 1183"/>
                <a:gd name="T30" fmla="*/ 388 w 987"/>
                <a:gd name="T31" fmla="*/ 574 h 1183"/>
                <a:gd name="T32" fmla="*/ 403 w 987"/>
                <a:gd name="T33" fmla="*/ 657 h 1183"/>
                <a:gd name="T34" fmla="*/ 425 w 987"/>
                <a:gd name="T35" fmla="*/ 704 h 1183"/>
                <a:gd name="T36" fmla="*/ 436 w 987"/>
                <a:gd name="T37" fmla="*/ 753 h 1183"/>
                <a:gd name="T38" fmla="*/ 425 w 987"/>
                <a:gd name="T39" fmla="*/ 832 h 1183"/>
                <a:gd name="T40" fmla="*/ 449 w 987"/>
                <a:gd name="T41" fmla="*/ 936 h 1183"/>
                <a:gd name="T42" fmla="*/ 455 w 987"/>
                <a:gd name="T43" fmla="*/ 988 h 1183"/>
                <a:gd name="T44" fmla="*/ 497 w 987"/>
                <a:gd name="T45" fmla="*/ 1092 h 1183"/>
                <a:gd name="T46" fmla="*/ 514 w 987"/>
                <a:gd name="T47" fmla="*/ 1123 h 1183"/>
                <a:gd name="T48" fmla="*/ 529 w 987"/>
                <a:gd name="T49" fmla="*/ 1172 h 1183"/>
                <a:gd name="T50" fmla="*/ 607 w 987"/>
                <a:gd name="T51" fmla="*/ 1161 h 1183"/>
                <a:gd name="T52" fmla="*/ 688 w 987"/>
                <a:gd name="T53" fmla="*/ 1101 h 1183"/>
                <a:gd name="T54" fmla="*/ 718 w 987"/>
                <a:gd name="T55" fmla="*/ 1023 h 1183"/>
                <a:gd name="T56" fmla="*/ 758 w 987"/>
                <a:gd name="T57" fmla="*/ 966 h 1183"/>
                <a:gd name="T58" fmla="*/ 758 w 987"/>
                <a:gd name="T59" fmla="*/ 921 h 1183"/>
                <a:gd name="T60" fmla="*/ 805 w 987"/>
                <a:gd name="T61" fmla="*/ 882 h 1183"/>
                <a:gd name="T62" fmla="*/ 832 w 987"/>
                <a:gd name="T63" fmla="*/ 844 h 1183"/>
                <a:gd name="T64" fmla="*/ 811 w 987"/>
                <a:gd name="T65" fmla="*/ 750 h 1183"/>
                <a:gd name="T66" fmla="*/ 802 w 987"/>
                <a:gd name="T67" fmla="*/ 706 h 1183"/>
                <a:gd name="T68" fmla="*/ 835 w 987"/>
                <a:gd name="T69" fmla="*/ 642 h 1183"/>
                <a:gd name="T70" fmla="*/ 899 w 987"/>
                <a:gd name="T71" fmla="*/ 568 h 1183"/>
                <a:gd name="T72" fmla="*/ 947 w 987"/>
                <a:gd name="T73" fmla="*/ 513 h 1183"/>
                <a:gd name="T74" fmla="*/ 973 w 987"/>
                <a:gd name="T75" fmla="*/ 459 h 1183"/>
                <a:gd name="T76" fmla="*/ 979 w 987"/>
                <a:gd name="T77" fmla="*/ 406 h 1183"/>
                <a:gd name="T78" fmla="*/ 947 w 987"/>
                <a:gd name="T79" fmla="*/ 418 h 1183"/>
                <a:gd name="T80" fmla="*/ 887 w 987"/>
                <a:gd name="T81" fmla="*/ 435 h 1183"/>
                <a:gd name="T82" fmla="*/ 883 w 987"/>
                <a:gd name="T83" fmla="*/ 418 h 1183"/>
                <a:gd name="T84" fmla="*/ 842 w 987"/>
                <a:gd name="T85" fmla="*/ 372 h 1183"/>
                <a:gd name="T86" fmla="*/ 814 w 987"/>
                <a:gd name="T87" fmla="*/ 315 h 1183"/>
                <a:gd name="T88" fmla="*/ 779 w 987"/>
                <a:gd name="T89" fmla="*/ 286 h 1183"/>
                <a:gd name="T90" fmla="*/ 751 w 987"/>
                <a:gd name="T91" fmla="*/ 202 h 1183"/>
                <a:gd name="T92" fmla="*/ 721 w 987"/>
                <a:gd name="T93" fmla="*/ 108 h 1183"/>
                <a:gd name="T94" fmla="*/ 668 w 987"/>
                <a:gd name="T95" fmla="*/ 97 h 1183"/>
                <a:gd name="T96" fmla="*/ 614 w 987"/>
                <a:gd name="T97" fmla="*/ 85 h 1183"/>
                <a:gd name="T98" fmla="*/ 561 w 987"/>
                <a:gd name="T99" fmla="*/ 64 h 1183"/>
                <a:gd name="T100" fmla="*/ 539 w 987"/>
                <a:gd name="T101" fmla="*/ 88 h 1183"/>
                <a:gd name="T102" fmla="*/ 508 w 987"/>
                <a:gd name="T103" fmla="*/ 96 h 1183"/>
                <a:gd name="T104" fmla="*/ 454 w 987"/>
                <a:gd name="T105" fmla="*/ 64 h 1183"/>
                <a:gd name="T106" fmla="*/ 410 w 987"/>
                <a:gd name="T107" fmla="*/ 31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7" h="1183">
                  <a:moveTo>
                    <a:pt x="401" y="3"/>
                  </a:moveTo>
                  <a:cubicBezTo>
                    <a:pt x="393" y="0"/>
                    <a:pt x="388" y="7"/>
                    <a:pt x="380" y="4"/>
                  </a:cubicBezTo>
                  <a:cubicBezTo>
                    <a:pt x="376" y="3"/>
                    <a:pt x="361" y="0"/>
                    <a:pt x="361" y="0"/>
                  </a:cubicBezTo>
                  <a:cubicBezTo>
                    <a:pt x="342" y="1"/>
                    <a:pt x="324" y="2"/>
                    <a:pt x="305" y="4"/>
                  </a:cubicBezTo>
                  <a:cubicBezTo>
                    <a:pt x="296" y="5"/>
                    <a:pt x="284" y="6"/>
                    <a:pt x="275" y="7"/>
                  </a:cubicBezTo>
                  <a:cubicBezTo>
                    <a:pt x="262" y="9"/>
                    <a:pt x="241" y="26"/>
                    <a:pt x="229" y="28"/>
                  </a:cubicBezTo>
                  <a:cubicBezTo>
                    <a:pt x="217" y="30"/>
                    <a:pt x="214" y="20"/>
                    <a:pt x="205" y="19"/>
                  </a:cubicBezTo>
                  <a:cubicBezTo>
                    <a:pt x="196" y="18"/>
                    <a:pt x="180" y="16"/>
                    <a:pt x="173" y="20"/>
                  </a:cubicBezTo>
                  <a:cubicBezTo>
                    <a:pt x="171" y="32"/>
                    <a:pt x="171" y="37"/>
                    <a:pt x="161" y="46"/>
                  </a:cubicBezTo>
                  <a:cubicBezTo>
                    <a:pt x="154" y="52"/>
                    <a:pt x="136" y="58"/>
                    <a:pt x="136" y="58"/>
                  </a:cubicBezTo>
                  <a:cubicBezTo>
                    <a:pt x="125" y="75"/>
                    <a:pt x="115" y="98"/>
                    <a:pt x="109" y="116"/>
                  </a:cubicBezTo>
                  <a:cubicBezTo>
                    <a:pt x="108" y="129"/>
                    <a:pt x="99" y="128"/>
                    <a:pt x="95" y="141"/>
                  </a:cubicBezTo>
                  <a:cubicBezTo>
                    <a:pt x="89" y="148"/>
                    <a:pt x="79" y="144"/>
                    <a:pt x="71" y="150"/>
                  </a:cubicBezTo>
                  <a:cubicBezTo>
                    <a:pt x="63" y="156"/>
                    <a:pt x="54" y="164"/>
                    <a:pt x="47" y="177"/>
                  </a:cubicBezTo>
                  <a:cubicBezTo>
                    <a:pt x="47" y="177"/>
                    <a:pt x="32" y="220"/>
                    <a:pt x="28" y="226"/>
                  </a:cubicBezTo>
                  <a:cubicBezTo>
                    <a:pt x="23" y="233"/>
                    <a:pt x="0" y="253"/>
                    <a:pt x="10" y="252"/>
                  </a:cubicBezTo>
                  <a:cubicBezTo>
                    <a:pt x="7" y="267"/>
                    <a:pt x="25" y="303"/>
                    <a:pt x="25" y="319"/>
                  </a:cubicBezTo>
                  <a:cubicBezTo>
                    <a:pt x="25" y="335"/>
                    <a:pt x="13" y="333"/>
                    <a:pt x="11" y="346"/>
                  </a:cubicBezTo>
                  <a:cubicBezTo>
                    <a:pt x="9" y="359"/>
                    <a:pt x="5" y="378"/>
                    <a:pt x="13" y="396"/>
                  </a:cubicBezTo>
                  <a:cubicBezTo>
                    <a:pt x="34" y="426"/>
                    <a:pt x="44" y="436"/>
                    <a:pt x="58" y="453"/>
                  </a:cubicBezTo>
                  <a:cubicBezTo>
                    <a:pt x="72" y="470"/>
                    <a:pt x="88" y="489"/>
                    <a:pt x="97" y="499"/>
                  </a:cubicBezTo>
                  <a:cubicBezTo>
                    <a:pt x="105" y="504"/>
                    <a:pt x="115" y="513"/>
                    <a:pt x="115" y="513"/>
                  </a:cubicBezTo>
                  <a:cubicBezTo>
                    <a:pt x="123" y="516"/>
                    <a:pt x="136" y="531"/>
                    <a:pt x="148" y="531"/>
                  </a:cubicBezTo>
                  <a:cubicBezTo>
                    <a:pt x="160" y="531"/>
                    <a:pt x="176" y="514"/>
                    <a:pt x="188" y="514"/>
                  </a:cubicBezTo>
                  <a:cubicBezTo>
                    <a:pt x="200" y="514"/>
                    <a:pt x="213" y="530"/>
                    <a:pt x="221" y="531"/>
                  </a:cubicBezTo>
                  <a:cubicBezTo>
                    <a:pt x="229" y="532"/>
                    <a:pt x="229" y="524"/>
                    <a:pt x="238" y="519"/>
                  </a:cubicBezTo>
                  <a:cubicBezTo>
                    <a:pt x="251" y="510"/>
                    <a:pt x="260" y="507"/>
                    <a:pt x="275" y="502"/>
                  </a:cubicBezTo>
                  <a:cubicBezTo>
                    <a:pt x="291" y="504"/>
                    <a:pt x="308" y="486"/>
                    <a:pt x="321" y="496"/>
                  </a:cubicBezTo>
                  <a:cubicBezTo>
                    <a:pt x="330" y="503"/>
                    <a:pt x="332" y="533"/>
                    <a:pt x="343" y="537"/>
                  </a:cubicBezTo>
                  <a:cubicBezTo>
                    <a:pt x="354" y="541"/>
                    <a:pt x="362" y="530"/>
                    <a:pt x="374" y="531"/>
                  </a:cubicBezTo>
                  <a:cubicBezTo>
                    <a:pt x="381" y="533"/>
                    <a:pt x="395" y="542"/>
                    <a:pt x="397" y="549"/>
                  </a:cubicBezTo>
                  <a:cubicBezTo>
                    <a:pt x="399" y="556"/>
                    <a:pt x="391" y="563"/>
                    <a:pt x="388" y="574"/>
                  </a:cubicBezTo>
                  <a:cubicBezTo>
                    <a:pt x="385" y="585"/>
                    <a:pt x="377" y="604"/>
                    <a:pt x="379" y="618"/>
                  </a:cubicBezTo>
                  <a:cubicBezTo>
                    <a:pt x="384" y="644"/>
                    <a:pt x="383" y="630"/>
                    <a:pt x="403" y="657"/>
                  </a:cubicBezTo>
                  <a:cubicBezTo>
                    <a:pt x="410" y="669"/>
                    <a:pt x="423" y="673"/>
                    <a:pt x="427" y="681"/>
                  </a:cubicBezTo>
                  <a:cubicBezTo>
                    <a:pt x="431" y="689"/>
                    <a:pt x="423" y="696"/>
                    <a:pt x="425" y="704"/>
                  </a:cubicBezTo>
                  <a:cubicBezTo>
                    <a:pt x="428" y="712"/>
                    <a:pt x="440" y="722"/>
                    <a:pt x="442" y="730"/>
                  </a:cubicBezTo>
                  <a:cubicBezTo>
                    <a:pt x="444" y="738"/>
                    <a:pt x="434" y="744"/>
                    <a:pt x="436" y="753"/>
                  </a:cubicBezTo>
                  <a:cubicBezTo>
                    <a:pt x="436" y="768"/>
                    <a:pt x="456" y="774"/>
                    <a:pt x="454" y="787"/>
                  </a:cubicBezTo>
                  <a:cubicBezTo>
                    <a:pt x="452" y="800"/>
                    <a:pt x="431" y="820"/>
                    <a:pt x="425" y="832"/>
                  </a:cubicBezTo>
                  <a:cubicBezTo>
                    <a:pt x="424" y="840"/>
                    <a:pt x="417" y="856"/>
                    <a:pt x="417" y="856"/>
                  </a:cubicBezTo>
                  <a:cubicBezTo>
                    <a:pt x="420" y="894"/>
                    <a:pt x="418" y="915"/>
                    <a:pt x="449" y="936"/>
                  </a:cubicBezTo>
                  <a:cubicBezTo>
                    <a:pt x="455" y="955"/>
                    <a:pt x="459" y="951"/>
                    <a:pt x="463" y="970"/>
                  </a:cubicBezTo>
                  <a:cubicBezTo>
                    <a:pt x="464" y="979"/>
                    <a:pt x="453" y="975"/>
                    <a:pt x="455" y="988"/>
                  </a:cubicBezTo>
                  <a:cubicBezTo>
                    <a:pt x="457" y="1001"/>
                    <a:pt x="466" y="1034"/>
                    <a:pt x="473" y="1051"/>
                  </a:cubicBezTo>
                  <a:cubicBezTo>
                    <a:pt x="482" y="1067"/>
                    <a:pt x="490" y="1072"/>
                    <a:pt x="497" y="1092"/>
                  </a:cubicBezTo>
                  <a:cubicBezTo>
                    <a:pt x="498" y="1096"/>
                    <a:pt x="501" y="1104"/>
                    <a:pt x="501" y="1104"/>
                  </a:cubicBezTo>
                  <a:cubicBezTo>
                    <a:pt x="502" y="1109"/>
                    <a:pt x="512" y="1117"/>
                    <a:pt x="514" y="1123"/>
                  </a:cubicBezTo>
                  <a:cubicBezTo>
                    <a:pt x="516" y="1129"/>
                    <a:pt x="509" y="1135"/>
                    <a:pt x="511" y="1143"/>
                  </a:cubicBezTo>
                  <a:cubicBezTo>
                    <a:pt x="513" y="1151"/>
                    <a:pt x="522" y="1169"/>
                    <a:pt x="529" y="1172"/>
                  </a:cubicBezTo>
                  <a:cubicBezTo>
                    <a:pt x="538" y="1183"/>
                    <a:pt x="538" y="1164"/>
                    <a:pt x="551" y="1162"/>
                  </a:cubicBezTo>
                  <a:cubicBezTo>
                    <a:pt x="564" y="1160"/>
                    <a:pt x="591" y="1164"/>
                    <a:pt x="607" y="1161"/>
                  </a:cubicBezTo>
                  <a:cubicBezTo>
                    <a:pt x="615" y="1157"/>
                    <a:pt x="636" y="1149"/>
                    <a:pt x="646" y="1146"/>
                  </a:cubicBezTo>
                  <a:cubicBezTo>
                    <a:pt x="665" y="1133"/>
                    <a:pt x="668" y="1120"/>
                    <a:pt x="688" y="1101"/>
                  </a:cubicBezTo>
                  <a:cubicBezTo>
                    <a:pt x="698" y="1089"/>
                    <a:pt x="717" y="1057"/>
                    <a:pt x="722" y="1044"/>
                  </a:cubicBezTo>
                  <a:cubicBezTo>
                    <a:pt x="727" y="1031"/>
                    <a:pt x="713" y="1030"/>
                    <a:pt x="718" y="1023"/>
                  </a:cubicBezTo>
                  <a:cubicBezTo>
                    <a:pt x="725" y="1006"/>
                    <a:pt x="747" y="1012"/>
                    <a:pt x="754" y="1003"/>
                  </a:cubicBezTo>
                  <a:cubicBezTo>
                    <a:pt x="761" y="994"/>
                    <a:pt x="760" y="977"/>
                    <a:pt x="758" y="966"/>
                  </a:cubicBezTo>
                  <a:cubicBezTo>
                    <a:pt x="756" y="955"/>
                    <a:pt x="740" y="946"/>
                    <a:pt x="740" y="939"/>
                  </a:cubicBezTo>
                  <a:cubicBezTo>
                    <a:pt x="740" y="932"/>
                    <a:pt x="751" y="928"/>
                    <a:pt x="758" y="921"/>
                  </a:cubicBezTo>
                  <a:cubicBezTo>
                    <a:pt x="762" y="907"/>
                    <a:pt x="774" y="905"/>
                    <a:pt x="784" y="894"/>
                  </a:cubicBezTo>
                  <a:cubicBezTo>
                    <a:pt x="792" y="886"/>
                    <a:pt x="805" y="882"/>
                    <a:pt x="805" y="882"/>
                  </a:cubicBezTo>
                  <a:cubicBezTo>
                    <a:pt x="810" y="877"/>
                    <a:pt x="815" y="870"/>
                    <a:pt x="820" y="864"/>
                  </a:cubicBezTo>
                  <a:cubicBezTo>
                    <a:pt x="825" y="858"/>
                    <a:pt x="831" y="858"/>
                    <a:pt x="832" y="844"/>
                  </a:cubicBezTo>
                  <a:cubicBezTo>
                    <a:pt x="833" y="830"/>
                    <a:pt x="829" y="796"/>
                    <a:pt x="826" y="780"/>
                  </a:cubicBezTo>
                  <a:cubicBezTo>
                    <a:pt x="823" y="764"/>
                    <a:pt x="812" y="760"/>
                    <a:pt x="811" y="750"/>
                  </a:cubicBezTo>
                  <a:cubicBezTo>
                    <a:pt x="810" y="740"/>
                    <a:pt x="819" y="728"/>
                    <a:pt x="818" y="721"/>
                  </a:cubicBezTo>
                  <a:cubicBezTo>
                    <a:pt x="817" y="714"/>
                    <a:pt x="802" y="714"/>
                    <a:pt x="802" y="706"/>
                  </a:cubicBezTo>
                  <a:cubicBezTo>
                    <a:pt x="803" y="675"/>
                    <a:pt x="810" y="683"/>
                    <a:pt x="815" y="672"/>
                  </a:cubicBezTo>
                  <a:cubicBezTo>
                    <a:pt x="820" y="661"/>
                    <a:pt x="827" y="654"/>
                    <a:pt x="835" y="642"/>
                  </a:cubicBezTo>
                  <a:cubicBezTo>
                    <a:pt x="846" y="626"/>
                    <a:pt x="860" y="616"/>
                    <a:pt x="866" y="597"/>
                  </a:cubicBezTo>
                  <a:cubicBezTo>
                    <a:pt x="875" y="584"/>
                    <a:pt x="888" y="578"/>
                    <a:pt x="899" y="568"/>
                  </a:cubicBezTo>
                  <a:cubicBezTo>
                    <a:pt x="910" y="558"/>
                    <a:pt x="926" y="546"/>
                    <a:pt x="934" y="537"/>
                  </a:cubicBezTo>
                  <a:cubicBezTo>
                    <a:pt x="944" y="524"/>
                    <a:pt x="943" y="522"/>
                    <a:pt x="947" y="513"/>
                  </a:cubicBezTo>
                  <a:cubicBezTo>
                    <a:pt x="951" y="504"/>
                    <a:pt x="955" y="492"/>
                    <a:pt x="959" y="483"/>
                  </a:cubicBezTo>
                  <a:cubicBezTo>
                    <a:pt x="963" y="480"/>
                    <a:pt x="973" y="459"/>
                    <a:pt x="973" y="459"/>
                  </a:cubicBezTo>
                  <a:cubicBezTo>
                    <a:pt x="976" y="453"/>
                    <a:pt x="985" y="435"/>
                    <a:pt x="986" y="426"/>
                  </a:cubicBezTo>
                  <a:cubicBezTo>
                    <a:pt x="987" y="417"/>
                    <a:pt x="983" y="406"/>
                    <a:pt x="979" y="406"/>
                  </a:cubicBezTo>
                  <a:cubicBezTo>
                    <a:pt x="975" y="406"/>
                    <a:pt x="969" y="422"/>
                    <a:pt x="964" y="424"/>
                  </a:cubicBezTo>
                  <a:cubicBezTo>
                    <a:pt x="959" y="426"/>
                    <a:pt x="955" y="417"/>
                    <a:pt x="947" y="418"/>
                  </a:cubicBezTo>
                  <a:cubicBezTo>
                    <a:pt x="939" y="419"/>
                    <a:pt x="927" y="426"/>
                    <a:pt x="917" y="429"/>
                  </a:cubicBezTo>
                  <a:cubicBezTo>
                    <a:pt x="907" y="432"/>
                    <a:pt x="893" y="437"/>
                    <a:pt x="887" y="435"/>
                  </a:cubicBezTo>
                  <a:cubicBezTo>
                    <a:pt x="881" y="433"/>
                    <a:pt x="881" y="420"/>
                    <a:pt x="880" y="417"/>
                  </a:cubicBezTo>
                  <a:cubicBezTo>
                    <a:pt x="879" y="414"/>
                    <a:pt x="886" y="423"/>
                    <a:pt x="883" y="418"/>
                  </a:cubicBezTo>
                  <a:cubicBezTo>
                    <a:pt x="863" y="407"/>
                    <a:pt x="867" y="396"/>
                    <a:pt x="860" y="388"/>
                  </a:cubicBezTo>
                  <a:cubicBezTo>
                    <a:pt x="853" y="380"/>
                    <a:pt x="850" y="379"/>
                    <a:pt x="842" y="372"/>
                  </a:cubicBezTo>
                  <a:cubicBezTo>
                    <a:pt x="836" y="359"/>
                    <a:pt x="817" y="352"/>
                    <a:pt x="812" y="343"/>
                  </a:cubicBezTo>
                  <a:cubicBezTo>
                    <a:pt x="807" y="334"/>
                    <a:pt x="817" y="321"/>
                    <a:pt x="814" y="315"/>
                  </a:cubicBezTo>
                  <a:cubicBezTo>
                    <a:pt x="811" y="309"/>
                    <a:pt x="799" y="309"/>
                    <a:pt x="793" y="304"/>
                  </a:cubicBezTo>
                  <a:cubicBezTo>
                    <a:pt x="785" y="296"/>
                    <a:pt x="779" y="286"/>
                    <a:pt x="779" y="286"/>
                  </a:cubicBezTo>
                  <a:cubicBezTo>
                    <a:pt x="775" y="277"/>
                    <a:pt x="784" y="267"/>
                    <a:pt x="779" y="253"/>
                  </a:cubicBezTo>
                  <a:cubicBezTo>
                    <a:pt x="774" y="239"/>
                    <a:pt x="762" y="224"/>
                    <a:pt x="751" y="202"/>
                  </a:cubicBezTo>
                  <a:cubicBezTo>
                    <a:pt x="752" y="174"/>
                    <a:pt x="710" y="148"/>
                    <a:pt x="713" y="120"/>
                  </a:cubicBezTo>
                  <a:cubicBezTo>
                    <a:pt x="714" y="115"/>
                    <a:pt x="722" y="113"/>
                    <a:pt x="721" y="108"/>
                  </a:cubicBezTo>
                  <a:cubicBezTo>
                    <a:pt x="719" y="100"/>
                    <a:pt x="696" y="88"/>
                    <a:pt x="694" y="88"/>
                  </a:cubicBezTo>
                  <a:cubicBezTo>
                    <a:pt x="684" y="85"/>
                    <a:pt x="680" y="96"/>
                    <a:pt x="668" y="97"/>
                  </a:cubicBezTo>
                  <a:cubicBezTo>
                    <a:pt x="658" y="97"/>
                    <a:pt x="641" y="89"/>
                    <a:pt x="632" y="87"/>
                  </a:cubicBezTo>
                  <a:cubicBezTo>
                    <a:pt x="623" y="85"/>
                    <a:pt x="622" y="87"/>
                    <a:pt x="614" y="85"/>
                  </a:cubicBezTo>
                  <a:cubicBezTo>
                    <a:pt x="596" y="82"/>
                    <a:pt x="592" y="75"/>
                    <a:pt x="583" y="72"/>
                  </a:cubicBezTo>
                  <a:cubicBezTo>
                    <a:pt x="574" y="69"/>
                    <a:pt x="568" y="64"/>
                    <a:pt x="561" y="64"/>
                  </a:cubicBezTo>
                  <a:cubicBezTo>
                    <a:pt x="547" y="61"/>
                    <a:pt x="546" y="71"/>
                    <a:pt x="542" y="75"/>
                  </a:cubicBezTo>
                  <a:cubicBezTo>
                    <a:pt x="540" y="77"/>
                    <a:pt x="541" y="82"/>
                    <a:pt x="539" y="88"/>
                  </a:cubicBezTo>
                  <a:cubicBezTo>
                    <a:pt x="537" y="94"/>
                    <a:pt x="535" y="108"/>
                    <a:pt x="530" y="109"/>
                  </a:cubicBezTo>
                  <a:cubicBezTo>
                    <a:pt x="525" y="110"/>
                    <a:pt x="514" y="99"/>
                    <a:pt x="508" y="96"/>
                  </a:cubicBezTo>
                  <a:cubicBezTo>
                    <a:pt x="502" y="93"/>
                    <a:pt x="500" y="98"/>
                    <a:pt x="491" y="93"/>
                  </a:cubicBezTo>
                  <a:cubicBezTo>
                    <a:pt x="477" y="94"/>
                    <a:pt x="468" y="69"/>
                    <a:pt x="454" y="64"/>
                  </a:cubicBezTo>
                  <a:cubicBezTo>
                    <a:pt x="440" y="59"/>
                    <a:pt x="416" y="66"/>
                    <a:pt x="409" y="61"/>
                  </a:cubicBezTo>
                  <a:cubicBezTo>
                    <a:pt x="390" y="51"/>
                    <a:pt x="411" y="41"/>
                    <a:pt x="410" y="31"/>
                  </a:cubicBezTo>
                  <a:cubicBezTo>
                    <a:pt x="409" y="21"/>
                    <a:pt x="403" y="9"/>
                    <a:pt x="401" y="3"/>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38" name="Freeform 68"/>
            <p:cNvSpPr>
              <a:spLocks/>
            </p:cNvSpPr>
            <p:nvPr/>
          </p:nvSpPr>
          <p:spPr bwMode="gray">
            <a:xfrm>
              <a:off x="2309" y="3091"/>
              <a:ext cx="594" cy="466"/>
            </a:xfrm>
            <a:custGeom>
              <a:avLst/>
              <a:gdLst>
                <a:gd name="T0" fmla="*/ 327 w 594"/>
                <a:gd name="T1" fmla="*/ 30 h 466"/>
                <a:gd name="T2" fmla="*/ 294 w 594"/>
                <a:gd name="T3" fmla="*/ 33 h 466"/>
                <a:gd name="T4" fmla="*/ 272 w 594"/>
                <a:gd name="T5" fmla="*/ 27 h 466"/>
                <a:gd name="T6" fmla="*/ 258 w 594"/>
                <a:gd name="T7" fmla="*/ 5 h 466"/>
                <a:gd name="T8" fmla="*/ 249 w 594"/>
                <a:gd name="T9" fmla="*/ 44 h 466"/>
                <a:gd name="T10" fmla="*/ 213 w 594"/>
                <a:gd name="T11" fmla="*/ 51 h 466"/>
                <a:gd name="T12" fmla="*/ 173 w 594"/>
                <a:gd name="T13" fmla="*/ 93 h 466"/>
                <a:gd name="T14" fmla="*/ 150 w 594"/>
                <a:gd name="T15" fmla="*/ 102 h 466"/>
                <a:gd name="T16" fmla="*/ 143 w 594"/>
                <a:gd name="T17" fmla="*/ 129 h 466"/>
                <a:gd name="T18" fmla="*/ 89 w 594"/>
                <a:gd name="T19" fmla="*/ 161 h 466"/>
                <a:gd name="T20" fmla="*/ 48 w 594"/>
                <a:gd name="T21" fmla="*/ 179 h 466"/>
                <a:gd name="T22" fmla="*/ 33 w 594"/>
                <a:gd name="T23" fmla="*/ 258 h 466"/>
                <a:gd name="T24" fmla="*/ 38 w 594"/>
                <a:gd name="T25" fmla="*/ 302 h 466"/>
                <a:gd name="T26" fmla="*/ 56 w 594"/>
                <a:gd name="T27" fmla="*/ 359 h 466"/>
                <a:gd name="T28" fmla="*/ 72 w 594"/>
                <a:gd name="T29" fmla="*/ 406 h 466"/>
                <a:gd name="T30" fmla="*/ 155 w 594"/>
                <a:gd name="T31" fmla="*/ 392 h 466"/>
                <a:gd name="T32" fmla="*/ 179 w 594"/>
                <a:gd name="T33" fmla="*/ 369 h 466"/>
                <a:gd name="T34" fmla="*/ 222 w 594"/>
                <a:gd name="T35" fmla="*/ 362 h 466"/>
                <a:gd name="T36" fmla="*/ 270 w 594"/>
                <a:gd name="T37" fmla="*/ 344 h 466"/>
                <a:gd name="T38" fmla="*/ 326 w 594"/>
                <a:gd name="T39" fmla="*/ 398 h 466"/>
                <a:gd name="T40" fmla="*/ 350 w 594"/>
                <a:gd name="T41" fmla="*/ 387 h 466"/>
                <a:gd name="T42" fmla="*/ 372 w 594"/>
                <a:gd name="T43" fmla="*/ 369 h 466"/>
                <a:gd name="T44" fmla="*/ 348 w 594"/>
                <a:gd name="T45" fmla="*/ 413 h 466"/>
                <a:gd name="T46" fmla="*/ 368 w 594"/>
                <a:gd name="T47" fmla="*/ 417 h 466"/>
                <a:gd name="T48" fmla="*/ 378 w 594"/>
                <a:gd name="T49" fmla="*/ 414 h 466"/>
                <a:gd name="T50" fmla="*/ 407 w 594"/>
                <a:gd name="T51" fmla="*/ 455 h 466"/>
                <a:gd name="T52" fmla="*/ 464 w 594"/>
                <a:gd name="T53" fmla="*/ 449 h 466"/>
                <a:gd name="T54" fmla="*/ 507 w 594"/>
                <a:gd name="T55" fmla="*/ 447 h 466"/>
                <a:gd name="T56" fmla="*/ 545 w 594"/>
                <a:gd name="T57" fmla="*/ 440 h 466"/>
                <a:gd name="T58" fmla="*/ 552 w 594"/>
                <a:gd name="T59" fmla="*/ 394 h 466"/>
                <a:gd name="T60" fmla="*/ 575 w 594"/>
                <a:gd name="T61" fmla="*/ 356 h 466"/>
                <a:gd name="T62" fmla="*/ 588 w 594"/>
                <a:gd name="T63" fmla="*/ 306 h 466"/>
                <a:gd name="T64" fmla="*/ 585 w 594"/>
                <a:gd name="T65" fmla="*/ 249 h 466"/>
                <a:gd name="T66" fmla="*/ 546 w 594"/>
                <a:gd name="T67" fmla="*/ 197 h 466"/>
                <a:gd name="T68" fmla="*/ 524 w 594"/>
                <a:gd name="T69" fmla="*/ 174 h 466"/>
                <a:gd name="T70" fmla="*/ 479 w 594"/>
                <a:gd name="T71" fmla="*/ 107 h 466"/>
                <a:gd name="T72" fmla="*/ 450 w 594"/>
                <a:gd name="T73" fmla="*/ 62 h 466"/>
                <a:gd name="T74" fmla="*/ 404 w 594"/>
                <a:gd name="T75" fmla="*/ 118 h 466"/>
                <a:gd name="T76" fmla="*/ 368 w 594"/>
                <a:gd name="T77" fmla="*/ 99 h 466"/>
                <a:gd name="T78" fmla="*/ 336 w 594"/>
                <a:gd name="T79" fmla="*/ 68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4" h="466">
                  <a:moveTo>
                    <a:pt x="353" y="30"/>
                  </a:moveTo>
                  <a:cubicBezTo>
                    <a:pt x="352" y="25"/>
                    <a:pt x="337" y="27"/>
                    <a:pt x="327" y="30"/>
                  </a:cubicBezTo>
                  <a:cubicBezTo>
                    <a:pt x="318" y="26"/>
                    <a:pt x="301" y="9"/>
                    <a:pt x="296" y="9"/>
                  </a:cubicBezTo>
                  <a:cubicBezTo>
                    <a:pt x="291" y="9"/>
                    <a:pt x="296" y="30"/>
                    <a:pt x="294" y="33"/>
                  </a:cubicBezTo>
                  <a:cubicBezTo>
                    <a:pt x="291" y="40"/>
                    <a:pt x="289" y="21"/>
                    <a:pt x="281" y="29"/>
                  </a:cubicBezTo>
                  <a:cubicBezTo>
                    <a:pt x="277" y="28"/>
                    <a:pt x="273" y="30"/>
                    <a:pt x="272" y="27"/>
                  </a:cubicBezTo>
                  <a:cubicBezTo>
                    <a:pt x="271" y="24"/>
                    <a:pt x="278" y="13"/>
                    <a:pt x="276" y="9"/>
                  </a:cubicBezTo>
                  <a:cubicBezTo>
                    <a:pt x="274" y="5"/>
                    <a:pt x="260" y="0"/>
                    <a:pt x="258" y="5"/>
                  </a:cubicBezTo>
                  <a:cubicBezTo>
                    <a:pt x="256" y="10"/>
                    <a:pt x="267" y="32"/>
                    <a:pt x="266" y="38"/>
                  </a:cubicBezTo>
                  <a:cubicBezTo>
                    <a:pt x="265" y="44"/>
                    <a:pt x="252" y="38"/>
                    <a:pt x="249" y="44"/>
                  </a:cubicBezTo>
                  <a:cubicBezTo>
                    <a:pt x="246" y="50"/>
                    <a:pt x="251" y="74"/>
                    <a:pt x="245" y="75"/>
                  </a:cubicBezTo>
                  <a:cubicBezTo>
                    <a:pt x="240" y="80"/>
                    <a:pt x="219" y="50"/>
                    <a:pt x="213" y="51"/>
                  </a:cubicBezTo>
                  <a:cubicBezTo>
                    <a:pt x="204" y="50"/>
                    <a:pt x="196" y="61"/>
                    <a:pt x="189" y="68"/>
                  </a:cubicBezTo>
                  <a:cubicBezTo>
                    <a:pt x="182" y="78"/>
                    <a:pt x="182" y="85"/>
                    <a:pt x="173" y="93"/>
                  </a:cubicBezTo>
                  <a:cubicBezTo>
                    <a:pt x="169" y="100"/>
                    <a:pt x="171" y="118"/>
                    <a:pt x="167" y="120"/>
                  </a:cubicBezTo>
                  <a:cubicBezTo>
                    <a:pt x="163" y="122"/>
                    <a:pt x="154" y="103"/>
                    <a:pt x="150" y="102"/>
                  </a:cubicBezTo>
                  <a:cubicBezTo>
                    <a:pt x="146" y="101"/>
                    <a:pt x="141" y="107"/>
                    <a:pt x="140" y="111"/>
                  </a:cubicBezTo>
                  <a:cubicBezTo>
                    <a:pt x="139" y="115"/>
                    <a:pt x="145" y="123"/>
                    <a:pt x="143" y="129"/>
                  </a:cubicBezTo>
                  <a:cubicBezTo>
                    <a:pt x="133" y="132"/>
                    <a:pt x="134" y="144"/>
                    <a:pt x="126" y="150"/>
                  </a:cubicBezTo>
                  <a:cubicBezTo>
                    <a:pt x="117" y="155"/>
                    <a:pt x="100" y="159"/>
                    <a:pt x="89" y="161"/>
                  </a:cubicBezTo>
                  <a:cubicBezTo>
                    <a:pt x="79" y="164"/>
                    <a:pt x="67" y="161"/>
                    <a:pt x="60" y="164"/>
                  </a:cubicBezTo>
                  <a:cubicBezTo>
                    <a:pt x="53" y="167"/>
                    <a:pt x="53" y="174"/>
                    <a:pt x="48" y="179"/>
                  </a:cubicBezTo>
                  <a:cubicBezTo>
                    <a:pt x="43" y="184"/>
                    <a:pt x="31" y="179"/>
                    <a:pt x="29" y="192"/>
                  </a:cubicBezTo>
                  <a:cubicBezTo>
                    <a:pt x="0" y="212"/>
                    <a:pt x="15" y="231"/>
                    <a:pt x="33" y="258"/>
                  </a:cubicBezTo>
                  <a:cubicBezTo>
                    <a:pt x="38" y="266"/>
                    <a:pt x="18" y="266"/>
                    <a:pt x="18" y="266"/>
                  </a:cubicBezTo>
                  <a:cubicBezTo>
                    <a:pt x="18" y="274"/>
                    <a:pt x="34" y="292"/>
                    <a:pt x="38" y="302"/>
                  </a:cubicBezTo>
                  <a:cubicBezTo>
                    <a:pt x="42" y="312"/>
                    <a:pt x="38" y="317"/>
                    <a:pt x="41" y="326"/>
                  </a:cubicBezTo>
                  <a:cubicBezTo>
                    <a:pt x="44" y="335"/>
                    <a:pt x="56" y="349"/>
                    <a:pt x="56" y="359"/>
                  </a:cubicBezTo>
                  <a:cubicBezTo>
                    <a:pt x="56" y="369"/>
                    <a:pt x="38" y="378"/>
                    <a:pt x="41" y="386"/>
                  </a:cubicBezTo>
                  <a:cubicBezTo>
                    <a:pt x="44" y="394"/>
                    <a:pt x="59" y="406"/>
                    <a:pt x="72" y="406"/>
                  </a:cubicBezTo>
                  <a:cubicBezTo>
                    <a:pt x="86" y="405"/>
                    <a:pt x="102" y="389"/>
                    <a:pt x="117" y="384"/>
                  </a:cubicBezTo>
                  <a:cubicBezTo>
                    <a:pt x="131" y="382"/>
                    <a:pt x="146" y="392"/>
                    <a:pt x="155" y="392"/>
                  </a:cubicBezTo>
                  <a:cubicBezTo>
                    <a:pt x="164" y="392"/>
                    <a:pt x="167" y="388"/>
                    <a:pt x="171" y="384"/>
                  </a:cubicBezTo>
                  <a:cubicBezTo>
                    <a:pt x="175" y="380"/>
                    <a:pt x="174" y="374"/>
                    <a:pt x="179" y="369"/>
                  </a:cubicBezTo>
                  <a:cubicBezTo>
                    <a:pt x="184" y="366"/>
                    <a:pt x="185" y="356"/>
                    <a:pt x="201" y="356"/>
                  </a:cubicBezTo>
                  <a:cubicBezTo>
                    <a:pt x="208" y="355"/>
                    <a:pt x="216" y="363"/>
                    <a:pt x="222" y="362"/>
                  </a:cubicBezTo>
                  <a:cubicBezTo>
                    <a:pt x="228" y="361"/>
                    <a:pt x="228" y="351"/>
                    <a:pt x="236" y="348"/>
                  </a:cubicBezTo>
                  <a:cubicBezTo>
                    <a:pt x="244" y="345"/>
                    <a:pt x="256" y="340"/>
                    <a:pt x="270" y="344"/>
                  </a:cubicBezTo>
                  <a:cubicBezTo>
                    <a:pt x="311" y="356"/>
                    <a:pt x="295" y="356"/>
                    <a:pt x="318" y="374"/>
                  </a:cubicBezTo>
                  <a:cubicBezTo>
                    <a:pt x="328" y="381"/>
                    <a:pt x="323" y="394"/>
                    <a:pt x="326" y="398"/>
                  </a:cubicBezTo>
                  <a:cubicBezTo>
                    <a:pt x="330" y="402"/>
                    <a:pt x="338" y="400"/>
                    <a:pt x="342" y="398"/>
                  </a:cubicBezTo>
                  <a:cubicBezTo>
                    <a:pt x="345" y="396"/>
                    <a:pt x="346" y="393"/>
                    <a:pt x="350" y="387"/>
                  </a:cubicBezTo>
                  <a:cubicBezTo>
                    <a:pt x="354" y="381"/>
                    <a:pt x="362" y="365"/>
                    <a:pt x="366" y="362"/>
                  </a:cubicBezTo>
                  <a:cubicBezTo>
                    <a:pt x="370" y="359"/>
                    <a:pt x="373" y="364"/>
                    <a:pt x="372" y="369"/>
                  </a:cubicBezTo>
                  <a:cubicBezTo>
                    <a:pt x="371" y="374"/>
                    <a:pt x="366" y="386"/>
                    <a:pt x="362" y="393"/>
                  </a:cubicBezTo>
                  <a:cubicBezTo>
                    <a:pt x="358" y="400"/>
                    <a:pt x="349" y="408"/>
                    <a:pt x="348" y="413"/>
                  </a:cubicBezTo>
                  <a:cubicBezTo>
                    <a:pt x="347" y="418"/>
                    <a:pt x="354" y="424"/>
                    <a:pt x="357" y="425"/>
                  </a:cubicBezTo>
                  <a:cubicBezTo>
                    <a:pt x="360" y="426"/>
                    <a:pt x="366" y="422"/>
                    <a:pt x="368" y="417"/>
                  </a:cubicBezTo>
                  <a:cubicBezTo>
                    <a:pt x="370" y="412"/>
                    <a:pt x="369" y="394"/>
                    <a:pt x="371" y="393"/>
                  </a:cubicBezTo>
                  <a:cubicBezTo>
                    <a:pt x="373" y="392"/>
                    <a:pt x="374" y="407"/>
                    <a:pt x="378" y="414"/>
                  </a:cubicBezTo>
                  <a:cubicBezTo>
                    <a:pt x="382" y="426"/>
                    <a:pt x="390" y="414"/>
                    <a:pt x="393" y="435"/>
                  </a:cubicBezTo>
                  <a:cubicBezTo>
                    <a:pt x="397" y="443"/>
                    <a:pt x="400" y="450"/>
                    <a:pt x="407" y="455"/>
                  </a:cubicBezTo>
                  <a:cubicBezTo>
                    <a:pt x="418" y="461"/>
                    <a:pt x="438" y="466"/>
                    <a:pt x="447" y="465"/>
                  </a:cubicBezTo>
                  <a:cubicBezTo>
                    <a:pt x="456" y="464"/>
                    <a:pt x="457" y="449"/>
                    <a:pt x="464" y="449"/>
                  </a:cubicBezTo>
                  <a:cubicBezTo>
                    <a:pt x="471" y="449"/>
                    <a:pt x="482" y="465"/>
                    <a:pt x="489" y="465"/>
                  </a:cubicBezTo>
                  <a:cubicBezTo>
                    <a:pt x="496" y="465"/>
                    <a:pt x="500" y="450"/>
                    <a:pt x="507" y="447"/>
                  </a:cubicBezTo>
                  <a:cubicBezTo>
                    <a:pt x="514" y="444"/>
                    <a:pt x="527" y="450"/>
                    <a:pt x="533" y="449"/>
                  </a:cubicBezTo>
                  <a:cubicBezTo>
                    <a:pt x="538" y="447"/>
                    <a:pt x="544" y="445"/>
                    <a:pt x="545" y="440"/>
                  </a:cubicBezTo>
                  <a:cubicBezTo>
                    <a:pt x="546" y="435"/>
                    <a:pt x="541" y="427"/>
                    <a:pt x="542" y="419"/>
                  </a:cubicBezTo>
                  <a:cubicBezTo>
                    <a:pt x="543" y="411"/>
                    <a:pt x="549" y="402"/>
                    <a:pt x="552" y="394"/>
                  </a:cubicBezTo>
                  <a:cubicBezTo>
                    <a:pt x="555" y="386"/>
                    <a:pt x="556" y="374"/>
                    <a:pt x="560" y="368"/>
                  </a:cubicBezTo>
                  <a:cubicBezTo>
                    <a:pt x="564" y="362"/>
                    <a:pt x="571" y="361"/>
                    <a:pt x="575" y="356"/>
                  </a:cubicBezTo>
                  <a:cubicBezTo>
                    <a:pt x="578" y="350"/>
                    <a:pt x="585" y="343"/>
                    <a:pt x="587" y="335"/>
                  </a:cubicBezTo>
                  <a:cubicBezTo>
                    <a:pt x="589" y="327"/>
                    <a:pt x="587" y="312"/>
                    <a:pt x="588" y="306"/>
                  </a:cubicBezTo>
                  <a:cubicBezTo>
                    <a:pt x="588" y="299"/>
                    <a:pt x="594" y="304"/>
                    <a:pt x="593" y="296"/>
                  </a:cubicBezTo>
                  <a:cubicBezTo>
                    <a:pt x="593" y="287"/>
                    <a:pt x="590" y="260"/>
                    <a:pt x="585" y="249"/>
                  </a:cubicBezTo>
                  <a:cubicBezTo>
                    <a:pt x="578" y="242"/>
                    <a:pt x="563" y="228"/>
                    <a:pt x="563" y="228"/>
                  </a:cubicBezTo>
                  <a:cubicBezTo>
                    <a:pt x="556" y="222"/>
                    <a:pt x="556" y="204"/>
                    <a:pt x="546" y="197"/>
                  </a:cubicBezTo>
                  <a:cubicBezTo>
                    <a:pt x="542" y="192"/>
                    <a:pt x="541" y="204"/>
                    <a:pt x="537" y="200"/>
                  </a:cubicBezTo>
                  <a:cubicBezTo>
                    <a:pt x="533" y="196"/>
                    <a:pt x="532" y="184"/>
                    <a:pt x="524" y="174"/>
                  </a:cubicBezTo>
                  <a:cubicBezTo>
                    <a:pt x="505" y="146"/>
                    <a:pt x="521" y="156"/>
                    <a:pt x="491" y="143"/>
                  </a:cubicBezTo>
                  <a:cubicBezTo>
                    <a:pt x="482" y="129"/>
                    <a:pt x="491" y="119"/>
                    <a:pt x="479" y="107"/>
                  </a:cubicBezTo>
                  <a:cubicBezTo>
                    <a:pt x="475" y="97"/>
                    <a:pt x="479" y="76"/>
                    <a:pt x="474" y="69"/>
                  </a:cubicBezTo>
                  <a:cubicBezTo>
                    <a:pt x="469" y="62"/>
                    <a:pt x="456" y="72"/>
                    <a:pt x="450" y="62"/>
                  </a:cubicBezTo>
                  <a:cubicBezTo>
                    <a:pt x="444" y="52"/>
                    <a:pt x="446" y="0"/>
                    <a:pt x="438" y="9"/>
                  </a:cubicBezTo>
                  <a:cubicBezTo>
                    <a:pt x="404" y="20"/>
                    <a:pt x="433" y="89"/>
                    <a:pt x="404" y="118"/>
                  </a:cubicBezTo>
                  <a:cubicBezTo>
                    <a:pt x="394" y="134"/>
                    <a:pt x="392" y="104"/>
                    <a:pt x="383" y="98"/>
                  </a:cubicBezTo>
                  <a:cubicBezTo>
                    <a:pt x="377" y="95"/>
                    <a:pt x="374" y="102"/>
                    <a:pt x="368" y="99"/>
                  </a:cubicBezTo>
                  <a:cubicBezTo>
                    <a:pt x="362" y="96"/>
                    <a:pt x="353" y="87"/>
                    <a:pt x="348" y="82"/>
                  </a:cubicBezTo>
                  <a:cubicBezTo>
                    <a:pt x="346" y="79"/>
                    <a:pt x="334" y="74"/>
                    <a:pt x="336" y="68"/>
                  </a:cubicBezTo>
                  <a:cubicBezTo>
                    <a:pt x="340" y="55"/>
                    <a:pt x="366" y="17"/>
                    <a:pt x="353" y="30"/>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39" name="Freeform 69"/>
            <p:cNvSpPr>
              <a:spLocks/>
            </p:cNvSpPr>
            <p:nvPr/>
          </p:nvSpPr>
          <p:spPr bwMode="gray">
            <a:xfrm>
              <a:off x="3436" y="1709"/>
              <a:ext cx="1922" cy="2120"/>
            </a:xfrm>
            <a:custGeom>
              <a:avLst/>
              <a:gdLst>
                <a:gd name="T0" fmla="*/ 11 w 1922"/>
                <a:gd name="T1" fmla="*/ 144 h 2120"/>
                <a:gd name="T2" fmla="*/ 43 w 1922"/>
                <a:gd name="T3" fmla="*/ 250 h 2120"/>
                <a:gd name="T4" fmla="*/ 145 w 1922"/>
                <a:gd name="T5" fmla="*/ 276 h 2120"/>
                <a:gd name="T6" fmla="*/ 149 w 1922"/>
                <a:gd name="T7" fmla="*/ 312 h 2120"/>
                <a:gd name="T8" fmla="*/ 213 w 1922"/>
                <a:gd name="T9" fmla="*/ 254 h 2120"/>
                <a:gd name="T10" fmla="*/ 399 w 1922"/>
                <a:gd name="T11" fmla="*/ 252 h 2120"/>
                <a:gd name="T12" fmla="*/ 539 w 1922"/>
                <a:gd name="T13" fmla="*/ 336 h 2120"/>
                <a:gd name="T14" fmla="*/ 635 w 1922"/>
                <a:gd name="T15" fmla="*/ 550 h 2120"/>
                <a:gd name="T16" fmla="*/ 763 w 1922"/>
                <a:gd name="T17" fmla="*/ 750 h 2120"/>
                <a:gd name="T18" fmla="*/ 791 w 1922"/>
                <a:gd name="T19" fmla="*/ 742 h 2120"/>
                <a:gd name="T20" fmla="*/ 889 w 1922"/>
                <a:gd name="T21" fmla="*/ 844 h 2120"/>
                <a:gd name="T22" fmla="*/ 1061 w 1922"/>
                <a:gd name="T23" fmla="*/ 958 h 2120"/>
                <a:gd name="T24" fmla="*/ 1273 w 1922"/>
                <a:gd name="T25" fmla="*/ 1082 h 2120"/>
                <a:gd name="T26" fmla="*/ 1301 w 1922"/>
                <a:gd name="T27" fmla="*/ 1406 h 2120"/>
                <a:gd name="T28" fmla="*/ 1375 w 1922"/>
                <a:gd name="T29" fmla="*/ 1676 h 2120"/>
                <a:gd name="T30" fmla="*/ 1341 w 1922"/>
                <a:gd name="T31" fmla="*/ 1884 h 2120"/>
                <a:gd name="T32" fmla="*/ 1319 w 1922"/>
                <a:gd name="T33" fmla="*/ 1994 h 2120"/>
                <a:gd name="T34" fmla="*/ 1439 w 1922"/>
                <a:gd name="T35" fmla="*/ 2024 h 2120"/>
                <a:gd name="T36" fmla="*/ 1477 w 1922"/>
                <a:gd name="T37" fmla="*/ 1902 h 2120"/>
                <a:gd name="T38" fmla="*/ 1575 w 1922"/>
                <a:gd name="T39" fmla="*/ 1778 h 2120"/>
                <a:gd name="T40" fmla="*/ 1773 w 1922"/>
                <a:gd name="T41" fmla="*/ 1592 h 2120"/>
                <a:gd name="T42" fmla="*/ 1895 w 1922"/>
                <a:gd name="T43" fmla="*/ 1304 h 2120"/>
                <a:gd name="T44" fmla="*/ 1729 w 1922"/>
                <a:gd name="T45" fmla="*/ 1220 h 2120"/>
                <a:gd name="T46" fmla="*/ 1584 w 1922"/>
                <a:gd name="T47" fmla="*/ 1119 h 2120"/>
                <a:gd name="T48" fmla="*/ 1497 w 1922"/>
                <a:gd name="T49" fmla="*/ 1034 h 2120"/>
                <a:gd name="T50" fmla="*/ 1339 w 1922"/>
                <a:gd name="T51" fmla="*/ 1032 h 2120"/>
                <a:gd name="T52" fmla="*/ 1215 w 1922"/>
                <a:gd name="T53" fmla="*/ 978 h 2120"/>
                <a:gd name="T54" fmla="*/ 1097 w 1922"/>
                <a:gd name="T55" fmla="*/ 912 h 2120"/>
                <a:gd name="T56" fmla="*/ 1083 w 1922"/>
                <a:gd name="T57" fmla="*/ 728 h 2120"/>
                <a:gd name="T58" fmla="*/ 1227 w 1922"/>
                <a:gd name="T59" fmla="*/ 782 h 2120"/>
                <a:gd name="T60" fmla="*/ 1305 w 1922"/>
                <a:gd name="T61" fmla="*/ 604 h 2120"/>
                <a:gd name="T62" fmla="*/ 1435 w 1922"/>
                <a:gd name="T63" fmla="*/ 496 h 2120"/>
                <a:gd name="T64" fmla="*/ 1545 w 1922"/>
                <a:gd name="T65" fmla="*/ 454 h 2120"/>
                <a:gd name="T66" fmla="*/ 1429 w 1922"/>
                <a:gd name="T67" fmla="*/ 418 h 2120"/>
                <a:gd name="T68" fmla="*/ 1631 w 1922"/>
                <a:gd name="T69" fmla="*/ 450 h 2120"/>
                <a:gd name="T70" fmla="*/ 1607 w 1922"/>
                <a:gd name="T71" fmla="*/ 346 h 2120"/>
                <a:gd name="T72" fmla="*/ 1419 w 1922"/>
                <a:gd name="T73" fmla="*/ 254 h 2120"/>
                <a:gd name="T74" fmla="*/ 1296 w 1922"/>
                <a:gd name="T75" fmla="*/ 256 h 2120"/>
                <a:gd name="T76" fmla="*/ 1237 w 1922"/>
                <a:gd name="T77" fmla="*/ 360 h 2120"/>
                <a:gd name="T78" fmla="*/ 1061 w 1922"/>
                <a:gd name="T79" fmla="*/ 260 h 2120"/>
                <a:gd name="T80" fmla="*/ 1205 w 1922"/>
                <a:gd name="T81" fmla="*/ 184 h 2120"/>
                <a:gd name="T82" fmla="*/ 1161 w 1922"/>
                <a:gd name="T83" fmla="*/ 162 h 2120"/>
                <a:gd name="T84" fmla="*/ 1237 w 1922"/>
                <a:gd name="T85" fmla="*/ 84 h 2120"/>
                <a:gd name="T86" fmla="*/ 1353 w 1922"/>
                <a:gd name="T87" fmla="*/ 100 h 2120"/>
                <a:gd name="T88" fmla="*/ 1403 w 1922"/>
                <a:gd name="T89" fmla="*/ 204 h 2120"/>
                <a:gd name="T90" fmla="*/ 1495 w 1922"/>
                <a:gd name="T91" fmla="*/ 158 h 2120"/>
                <a:gd name="T92" fmla="*/ 1395 w 1922"/>
                <a:gd name="T93" fmla="*/ 98 h 2120"/>
                <a:gd name="T94" fmla="*/ 1227 w 1922"/>
                <a:gd name="T95" fmla="*/ 24 h 2120"/>
                <a:gd name="T96" fmla="*/ 1145 w 1922"/>
                <a:gd name="T97" fmla="*/ 74 h 2120"/>
                <a:gd name="T98" fmla="*/ 1105 w 1922"/>
                <a:gd name="T99" fmla="*/ 24 h 2120"/>
                <a:gd name="T100" fmla="*/ 1043 w 1922"/>
                <a:gd name="T101" fmla="*/ 130 h 2120"/>
                <a:gd name="T102" fmla="*/ 925 w 1922"/>
                <a:gd name="T103" fmla="*/ 112 h 2120"/>
                <a:gd name="T104" fmla="*/ 873 w 1922"/>
                <a:gd name="T105" fmla="*/ 12 h 2120"/>
                <a:gd name="T106" fmla="*/ 739 w 1922"/>
                <a:gd name="T107" fmla="*/ 12 h 2120"/>
                <a:gd name="T108" fmla="*/ 693 w 1922"/>
                <a:gd name="T109" fmla="*/ 54 h 2120"/>
                <a:gd name="T110" fmla="*/ 565 w 1922"/>
                <a:gd name="T111" fmla="*/ 78 h 2120"/>
                <a:gd name="T112" fmla="*/ 193 w 1922"/>
                <a:gd name="T113" fmla="*/ 54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22" h="2120">
                  <a:moveTo>
                    <a:pt x="33" y="92"/>
                  </a:moveTo>
                  <a:cubicBezTo>
                    <a:pt x="28" y="96"/>
                    <a:pt x="33" y="104"/>
                    <a:pt x="35" y="112"/>
                  </a:cubicBezTo>
                  <a:cubicBezTo>
                    <a:pt x="40" y="117"/>
                    <a:pt x="55" y="117"/>
                    <a:pt x="65" y="120"/>
                  </a:cubicBezTo>
                  <a:cubicBezTo>
                    <a:pt x="69" y="122"/>
                    <a:pt x="107" y="123"/>
                    <a:pt x="95" y="130"/>
                  </a:cubicBezTo>
                  <a:cubicBezTo>
                    <a:pt x="98" y="133"/>
                    <a:pt x="92" y="139"/>
                    <a:pt x="85" y="140"/>
                  </a:cubicBezTo>
                  <a:cubicBezTo>
                    <a:pt x="78" y="141"/>
                    <a:pt x="65" y="133"/>
                    <a:pt x="53" y="134"/>
                  </a:cubicBezTo>
                  <a:cubicBezTo>
                    <a:pt x="41" y="135"/>
                    <a:pt x="14" y="137"/>
                    <a:pt x="11" y="144"/>
                  </a:cubicBezTo>
                  <a:cubicBezTo>
                    <a:pt x="0" y="150"/>
                    <a:pt x="40" y="170"/>
                    <a:pt x="35" y="178"/>
                  </a:cubicBezTo>
                  <a:cubicBezTo>
                    <a:pt x="52" y="181"/>
                    <a:pt x="101" y="163"/>
                    <a:pt x="111" y="164"/>
                  </a:cubicBezTo>
                  <a:cubicBezTo>
                    <a:pt x="121" y="165"/>
                    <a:pt x="107" y="177"/>
                    <a:pt x="95" y="182"/>
                  </a:cubicBezTo>
                  <a:cubicBezTo>
                    <a:pt x="83" y="187"/>
                    <a:pt x="48" y="190"/>
                    <a:pt x="37" y="196"/>
                  </a:cubicBezTo>
                  <a:cubicBezTo>
                    <a:pt x="55" y="190"/>
                    <a:pt x="14" y="207"/>
                    <a:pt x="29" y="218"/>
                  </a:cubicBezTo>
                  <a:cubicBezTo>
                    <a:pt x="38" y="232"/>
                    <a:pt x="9" y="229"/>
                    <a:pt x="21" y="242"/>
                  </a:cubicBezTo>
                  <a:cubicBezTo>
                    <a:pt x="23" y="246"/>
                    <a:pt x="17" y="254"/>
                    <a:pt x="43" y="250"/>
                  </a:cubicBezTo>
                  <a:cubicBezTo>
                    <a:pt x="47" y="248"/>
                    <a:pt x="42" y="233"/>
                    <a:pt x="47" y="232"/>
                  </a:cubicBezTo>
                  <a:cubicBezTo>
                    <a:pt x="52" y="231"/>
                    <a:pt x="63" y="243"/>
                    <a:pt x="71" y="244"/>
                  </a:cubicBezTo>
                  <a:cubicBezTo>
                    <a:pt x="79" y="245"/>
                    <a:pt x="88" y="237"/>
                    <a:pt x="93" y="240"/>
                  </a:cubicBezTo>
                  <a:cubicBezTo>
                    <a:pt x="98" y="243"/>
                    <a:pt x="92" y="262"/>
                    <a:pt x="99" y="264"/>
                  </a:cubicBezTo>
                  <a:cubicBezTo>
                    <a:pt x="106" y="266"/>
                    <a:pt x="125" y="255"/>
                    <a:pt x="133" y="254"/>
                  </a:cubicBezTo>
                  <a:cubicBezTo>
                    <a:pt x="141" y="253"/>
                    <a:pt x="145" y="256"/>
                    <a:pt x="147" y="260"/>
                  </a:cubicBezTo>
                  <a:cubicBezTo>
                    <a:pt x="149" y="264"/>
                    <a:pt x="150" y="270"/>
                    <a:pt x="145" y="276"/>
                  </a:cubicBezTo>
                  <a:cubicBezTo>
                    <a:pt x="140" y="282"/>
                    <a:pt x="127" y="293"/>
                    <a:pt x="117" y="298"/>
                  </a:cubicBezTo>
                  <a:cubicBezTo>
                    <a:pt x="107" y="303"/>
                    <a:pt x="93" y="300"/>
                    <a:pt x="83" y="304"/>
                  </a:cubicBezTo>
                  <a:cubicBezTo>
                    <a:pt x="73" y="308"/>
                    <a:pt x="59" y="315"/>
                    <a:pt x="57" y="320"/>
                  </a:cubicBezTo>
                  <a:cubicBezTo>
                    <a:pt x="55" y="325"/>
                    <a:pt x="65" y="332"/>
                    <a:pt x="71" y="332"/>
                  </a:cubicBezTo>
                  <a:cubicBezTo>
                    <a:pt x="77" y="332"/>
                    <a:pt x="85" y="322"/>
                    <a:pt x="93" y="320"/>
                  </a:cubicBezTo>
                  <a:cubicBezTo>
                    <a:pt x="101" y="318"/>
                    <a:pt x="108" y="323"/>
                    <a:pt x="117" y="322"/>
                  </a:cubicBezTo>
                  <a:cubicBezTo>
                    <a:pt x="126" y="321"/>
                    <a:pt x="143" y="316"/>
                    <a:pt x="149" y="312"/>
                  </a:cubicBezTo>
                  <a:cubicBezTo>
                    <a:pt x="155" y="308"/>
                    <a:pt x="144" y="301"/>
                    <a:pt x="151" y="296"/>
                  </a:cubicBezTo>
                  <a:cubicBezTo>
                    <a:pt x="158" y="291"/>
                    <a:pt x="180" y="284"/>
                    <a:pt x="189" y="280"/>
                  </a:cubicBezTo>
                  <a:cubicBezTo>
                    <a:pt x="198" y="276"/>
                    <a:pt x="202" y="271"/>
                    <a:pt x="205" y="274"/>
                  </a:cubicBezTo>
                  <a:cubicBezTo>
                    <a:pt x="208" y="277"/>
                    <a:pt x="201" y="298"/>
                    <a:pt x="207" y="298"/>
                  </a:cubicBezTo>
                  <a:cubicBezTo>
                    <a:pt x="213" y="298"/>
                    <a:pt x="237" y="277"/>
                    <a:pt x="239" y="272"/>
                  </a:cubicBezTo>
                  <a:cubicBezTo>
                    <a:pt x="241" y="267"/>
                    <a:pt x="223" y="273"/>
                    <a:pt x="219" y="270"/>
                  </a:cubicBezTo>
                  <a:cubicBezTo>
                    <a:pt x="215" y="267"/>
                    <a:pt x="211" y="258"/>
                    <a:pt x="213" y="254"/>
                  </a:cubicBezTo>
                  <a:cubicBezTo>
                    <a:pt x="222" y="250"/>
                    <a:pt x="224" y="251"/>
                    <a:pt x="233" y="248"/>
                  </a:cubicBezTo>
                  <a:cubicBezTo>
                    <a:pt x="245" y="245"/>
                    <a:pt x="253" y="254"/>
                    <a:pt x="253" y="254"/>
                  </a:cubicBezTo>
                  <a:cubicBezTo>
                    <a:pt x="259" y="250"/>
                    <a:pt x="288" y="248"/>
                    <a:pt x="293" y="240"/>
                  </a:cubicBezTo>
                  <a:cubicBezTo>
                    <a:pt x="301" y="235"/>
                    <a:pt x="296" y="223"/>
                    <a:pt x="303" y="224"/>
                  </a:cubicBezTo>
                  <a:cubicBezTo>
                    <a:pt x="321" y="228"/>
                    <a:pt x="314" y="243"/>
                    <a:pt x="333" y="244"/>
                  </a:cubicBezTo>
                  <a:cubicBezTo>
                    <a:pt x="344" y="247"/>
                    <a:pt x="352" y="247"/>
                    <a:pt x="367" y="246"/>
                  </a:cubicBezTo>
                  <a:cubicBezTo>
                    <a:pt x="378" y="247"/>
                    <a:pt x="388" y="250"/>
                    <a:pt x="399" y="252"/>
                  </a:cubicBezTo>
                  <a:cubicBezTo>
                    <a:pt x="410" y="254"/>
                    <a:pt x="419" y="253"/>
                    <a:pt x="431" y="258"/>
                  </a:cubicBezTo>
                  <a:cubicBezTo>
                    <a:pt x="447" y="261"/>
                    <a:pt x="456" y="276"/>
                    <a:pt x="471" y="284"/>
                  </a:cubicBezTo>
                  <a:cubicBezTo>
                    <a:pt x="479" y="289"/>
                    <a:pt x="503" y="314"/>
                    <a:pt x="503" y="314"/>
                  </a:cubicBezTo>
                  <a:cubicBezTo>
                    <a:pt x="513" y="322"/>
                    <a:pt x="492" y="341"/>
                    <a:pt x="501" y="346"/>
                  </a:cubicBezTo>
                  <a:cubicBezTo>
                    <a:pt x="506" y="356"/>
                    <a:pt x="526" y="373"/>
                    <a:pt x="531" y="372"/>
                  </a:cubicBezTo>
                  <a:cubicBezTo>
                    <a:pt x="536" y="371"/>
                    <a:pt x="528" y="346"/>
                    <a:pt x="529" y="340"/>
                  </a:cubicBezTo>
                  <a:cubicBezTo>
                    <a:pt x="530" y="334"/>
                    <a:pt x="535" y="334"/>
                    <a:pt x="539" y="336"/>
                  </a:cubicBezTo>
                  <a:cubicBezTo>
                    <a:pt x="543" y="338"/>
                    <a:pt x="548" y="343"/>
                    <a:pt x="555" y="354"/>
                  </a:cubicBezTo>
                  <a:cubicBezTo>
                    <a:pt x="577" y="364"/>
                    <a:pt x="567" y="384"/>
                    <a:pt x="581" y="404"/>
                  </a:cubicBezTo>
                  <a:cubicBezTo>
                    <a:pt x="591" y="417"/>
                    <a:pt x="613" y="414"/>
                    <a:pt x="623" y="428"/>
                  </a:cubicBezTo>
                  <a:cubicBezTo>
                    <a:pt x="629" y="438"/>
                    <a:pt x="626" y="440"/>
                    <a:pt x="633" y="474"/>
                  </a:cubicBezTo>
                  <a:cubicBezTo>
                    <a:pt x="635" y="488"/>
                    <a:pt x="634" y="504"/>
                    <a:pt x="633" y="512"/>
                  </a:cubicBezTo>
                  <a:cubicBezTo>
                    <a:pt x="632" y="520"/>
                    <a:pt x="625" y="516"/>
                    <a:pt x="625" y="522"/>
                  </a:cubicBezTo>
                  <a:cubicBezTo>
                    <a:pt x="625" y="528"/>
                    <a:pt x="635" y="542"/>
                    <a:pt x="635" y="550"/>
                  </a:cubicBezTo>
                  <a:cubicBezTo>
                    <a:pt x="635" y="558"/>
                    <a:pt x="621" y="557"/>
                    <a:pt x="625" y="568"/>
                  </a:cubicBezTo>
                  <a:cubicBezTo>
                    <a:pt x="629" y="579"/>
                    <a:pt x="651" y="599"/>
                    <a:pt x="661" y="614"/>
                  </a:cubicBezTo>
                  <a:cubicBezTo>
                    <a:pt x="671" y="628"/>
                    <a:pt x="678" y="648"/>
                    <a:pt x="685" y="656"/>
                  </a:cubicBezTo>
                  <a:cubicBezTo>
                    <a:pt x="692" y="664"/>
                    <a:pt x="694" y="657"/>
                    <a:pt x="702" y="661"/>
                  </a:cubicBezTo>
                  <a:cubicBezTo>
                    <a:pt x="706" y="669"/>
                    <a:pt x="728" y="673"/>
                    <a:pt x="733" y="680"/>
                  </a:cubicBezTo>
                  <a:cubicBezTo>
                    <a:pt x="738" y="688"/>
                    <a:pt x="751" y="736"/>
                    <a:pt x="751" y="736"/>
                  </a:cubicBezTo>
                  <a:cubicBezTo>
                    <a:pt x="755" y="749"/>
                    <a:pt x="762" y="744"/>
                    <a:pt x="763" y="750"/>
                  </a:cubicBezTo>
                  <a:cubicBezTo>
                    <a:pt x="764" y="756"/>
                    <a:pt x="755" y="765"/>
                    <a:pt x="757" y="772"/>
                  </a:cubicBezTo>
                  <a:cubicBezTo>
                    <a:pt x="759" y="779"/>
                    <a:pt x="771" y="786"/>
                    <a:pt x="777" y="790"/>
                  </a:cubicBezTo>
                  <a:cubicBezTo>
                    <a:pt x="783" y="794"/>
                    <a:pt x="787" y="788"/>
                    <a:pt x="793" y="794"/>
                  </a:cubicBezTo>
                  <a:cubicBezTo>
                    <a:pt x="804" y="808"/>
                    <a:pt x="805" y="819"/>
                    <a:pt x="813" y="828"/>
                  </a:cubicBezTo>
                  <a:cubicBezTo>
                    <a:pt x="821" y="837"/>
                    <a:pt x="842" y="852"/>
                    <a:pt x="843" y="846"/>
                  </a:cubicBezTo>
                  <a:cubicBezTo>
                    <a:pt x="845" y="832"/>
                    <a:pt x="826" y="820"/>
                    <a:pt x="817" y="794"/>
                  </a:cubicBezTo>
                  <a:cubicBezTo>
                    <a:pt x="806" y="776"/>
                    <a:pt x="798" y="755"/>
                    <a:pt x="791" y="742"/>
                  </a:cubicBezTo>
                  <a:cubicBezTo>
                    <a:pt x="784" y="729"/>
                    <a:pt x="777" y="724"/>
                    <a:pt x="775" y="718"/>
                  </a:cubicBezTo>
                  <a:cubicBezTo>
                    <a:pt x="781" y="721"/>
                    <a:pt x="775" y="705"/>
                    <a:pt x="779" y="706"/>
                  </a:cubicBezTo>
                  <a:cubicBezTo>
                    <a:pt x="783" y="707"/>
                    <a:pt x="793" y="717"/>
                    <a:pt x="797" y="724"/>
                  </a:cubicBezTo>
                  <a:cubicBezTo>
                    <a:pt x="801" y="731"/>
                    <a:pt x="799" y="741"/>
                    <a:pt x="805" y="750"/>
                  </a:cubicBezTo>
                  <a:cubicBezTo>
                    <a:pt x="811" y="759"/>
                    <a:pt x="822" y="767"/>
                    <a:pt x="831" y="776"/>
                  </a:cubicBezTo>
                  <a:cubicBezTo>
                    <a:pt x="840" y="789"/>
                    <a:pt x="856" y="791"/>
                    <a:pt x="861" y="806"/>
                  </a:cubicBezTo>
                  <a:cubicBezTo>
                    <a:pt x="872" y="836"/>
                    <a:pt x="875" y="824"/>
                    <a:pt x="889" y="844"/>
                  </a:cubicBezTo>
                  <a:cubicBezTo>
                    <a:pt x="892" y="857"/>
                    <a:pt x="901" y="859"/>
                    <a:pt x="899" y="870"/>
                  </a:cubicBezTo>
                  <a:cubicBezTo>
                    <a:pt x="899" y="879"/>
                    <a:pt x="886" y="887"/>
                    <a:pt x="891" y="896"/>
                  </a:cubicBezTo>
                  <a:cubicBezTo>
                    <a:pt x="895" y="905"/>
                    <a:pt x="920" y="920"/>
                    <a:pt x="929" y="922"/>
                  </a:cubicBezTo>
                  <a:cubicBezTo>
                    <a:pt x="939" y="928"/>
                    <a:pt x="938" y="923"/>
                    <a:pt x="949" y="928"/>
                  </a:cubicBezTo>
                  <a:cubicBezTo>
                    <a:pt x="960" y="933"/>
                    <a:pt x="979" y="943"/>
                    <a:pt x="993" y="950"/>
                  </a:cubicBezTo>
                  <a:cubicBezTo>
                    <a:pt x="1007" y="957"/>
                    <a:pt x="1024" y="967"/>
                    <a:pt x="1035" y="968"/>
                  </a:cubicBezTo>
                  <a:cubicBezTo>
                    <a:pt x="1046" y="974"/>
                    <a:pt x="1045" y="953"/>
                    <a:pt x="1061" y="958"/>
                  </a:cubicBezTo>
                  <a:cubicBezTo>
                    <a:pt x="1071" y="962"/>
                    <a:pt x="1080" y="979"/>
                    <a:pt x="1097" y="990"/>
                  </a:cubicBezTo>
                  <a:cubicBezTo>
                    <a:pt x="1127" y="994"/>
                    <a:pt x="1133" y="1005"/>
                    <a:pt x="1162" y="1024"/>
                  </a:cubicBezTo>
                  <a:cubicBezTo>
                    <a:pt x="1166" y="1028"/>
                    <a:pt x="1175" y="1033"/>
                    <a:pt x="1175" y="1033"/>
                  </a:cubicBezTo>
                  <a:cubicBezTo>
                    <a:pt x="1178" y="1037"/>
                    <a:pt x="1182" y="1040"/>
                    <a:pt x="1183" y="1045"/>
                  </a:cubicBezTo>
                  <a:cubicBezTo>
                    <a:pt x="1186" y="1054"/>
                    <a:pt x="1197" y="1048"/>
                    <a:pt x="1201" y="1056"/>
                  </a:cubicBezTo>
                  <a:cubicBezTo>
                    <a:pt x="1202" y="1058"/>
                    <a:pt x="1226" y="1089"/>
                    <a:pt x="1229" y="1091"/>
                  </a:cubicBezTo>
                  <a:cubicBezTo>
                    <a:pt x="1258" y="1081"/>
                    <a:pt x="1252" y="1075"/>
                    <a:pt x="1273" y="1082"/>
                  </a:cubicBezTo>
                  <a:cubicBezTo>
                    <a:pt x="1304" y="1113"/>
                    <a:pt x="1310" y="1163"/>
                    <a:pt x="1271" y="1188"/>
                  </a:cubicBezTo>
                  <a:cubicBezTo>
                    <a:pt x="1265" y="1207"/>
                    <a:pt x="1249" y="1213"/>
                    <a:pt x="1243" y="1232"/>
                  </a:cubicBezTo>
                  <a:cubicBezTo>
                    <a:pt x="1238" y="1243"/>
                    <a:pt x="1251" y="1244"/>
                    <a:pt x="1253" y="1262"/>
                  </a:cubicBezTo>
                  <a:cubicBezTo>
                    <a:pt x="1252" y="1271"/>
                    <a:pt x="1236" y="1275"/>
                    <a:pt x="1237" y="1288"/>
                  </a:cubicBezTo>
                  <a:cubicBezTo>
                    <a:pt x="1238" y="1301"/>
                    <a:pt x="1252" y="1326"/>
                    <a:pt x="1258" y="1338"/>
                  </a:cubicBezTo>
                  <a:cubicBezTo>
                    <a:pt x="1263" y="1347"/>
                    <a:pt x="1275" y="1363"/>
                    <a:pt x="1275" y="1363"/>
                  </a:cubicBezTo>
                  <a:cubicBezTo>
                    <a:pt x="1279" y="1374"/>
                    <a:pt x="1298" y="1395"/>
                    <a:pt x="1301" y="1406"/>
                  </a:cubicBezTo>
                  <a:cubicBezTo>
                    <a:pt x="1307" y="1419"/>
                    <a:pt x="1308" y="1427"/>
                    <a:pt x="1311" y="1438"/>
                  </a:cubicBezTo>
                  <a:cubicBezTo>
                    <a:pt x="1315" y="1446"/>
                    <a:pt x="1313" y="1460"/>
                    <a:pt x="1321" y="1470"/>
                  </a:cubicBezTo>
                  <a:cubicBezTo>
                    <a:pt x="1332" y="1481"/>
                    <a:pt x="1363" y="1491"/>
                    <a:pt x="1375" y="1502"/>
                  </a:cubicBezTo>
                  <a:cubicBezTo>
                    <a:pt x="1382" y="1514"/>
                    <a:pt x="1386" y="1526"/>
                    <a:pt x="1391" y="1538"/>
                  </a:cubicBezTo>
                  <a:cubicBezTo>
                    <a:pt x="1394" y="1547"/>
                    <a:pt x="1393" y="1582"/>
                    <a:pt x="1393" y="1582"/>
                  </a:cubicBezTo>
                  <a:cubicBezTo>
                    <a:pt x="1393" y="1595"/>
                    <a:pt x="1395" y="1590"/>
                    <a:pt x="1389" y="1626"/>
                  </a:cubicBezTo>
                  <a:cubicBezTo>
                    <a:pt x="1386" y="1642"/>
                    <a:pt x="1376" y="1664"/>
                    <a:pt x="1375" y="1676"/>
                  </a:cubicBezTo>
                  <a:cubicBezTo>
                    <a:pt x="1374" y="1688"/>
                    <a:pt x="1382" y="1693"/>
                    <a:pt x="1381" y="1700"/>
                  </a:cubicBezTo>
                  <a:cubicBezTo>
                    <a:pt x="1380" y="1707"/>
                    <a:pt x="1371" y="1708"/>
                    <a:pt x="1371" y="1716"/>
                  </a:cubicBezTo>
                  <a:cubicBezTo>
                    <a:pt x="1371" y="1724"/>
                    <a:pt x="1380" y="1738"/>
                    <a:pt x="1379" y="1750"/>
                  </a:cubicBezTo>
                  <a:cubicBezTo>
                    <a:pt x="1378" y="1762"/>
                    <a:pt x="1371" y="1776"/>
                    <a:pt x="1365" y="1790"/>
                  </a:cubicBezTo>
                  <a:cubicBezTo>
                    <a:pt x="1360" y="1805"/>
                    <a:pt x="1347" y="1816"/>
                    <a:pt x="1343" y="1832"/>
                  </a:cubicBezTo>
                  <a:cubicBezTo>
                    <a:pt x="1338" y="1841"/>
                    <a:pt x="1354" y="1819"/>
                    <a:pt x="1353" y="1858"/>
                  </a:cubicBezTo>
                  <a:cubicBezTo>
                    <a:pt x="1353" y="1867"/>
                    <a:pt x="1345" y="1875"/>
                    <a:pt x="1341" y="1884"/>
                  </a:cubicBezTo>
                  <a:cubicBezTo>
                    <a:pt x="1337" y="1893"/>
                    <a:pt x="1331" y="1903"/>
                    <a:pt x="1331" y="1910"/>
                  </a:cubicBezTo>
                  <a:cubicBezTo>
                    <a:pt x="1331" y="1917"/>
                    <a:pt x="1340" y="1921"/>
                    <a:pt x="1339" y="1928"/>
                  </a:cubicBezTo>
                  <a:cubicBezTo>
                    <a:pt x="1338" y="1935"/>
                    <a:pt x="1330" y="1942"/>
                    <a:pt x="1327" y="1950"/>
                  </a:cubicBezTo>
                  <a:cubicBezTo>
                    <a:pt x="1324" y="1958"/>
                    <a:pt x="1317" y="1972"/>
                    <a:pt x="1321" y="1976"/>
                  </a:cubicBezTo>
                  <a:cubicBezTo>
                    <a:pt x="1325" y="1980"/>
                    <a:pt x="1345" y="1974"/>
                    <a:pt x="1349" y="1976"/>
                  </a:cubicBezTo>
                  <a:cubicBezTo>
                    <a:pt x="1353" y="1978"/>
                    <a:pt x="1348" y="1985"/>
                    <a:pt x="1343" y="1988"/>
                  </a:cubicBezTo>
                  <a:cubicBezTo>
                    <a:pt x="1338" y="1991"/>
                    <a:pt x="1320" y="1981"/>
                    <a:pt x="1319" y="1994"/>
                  </a:cubicBezTo>
                  <a:cubicBezTo>
                    <a:pt x="1318" y="2007"/>
                    <a:pt x="1326" y="2051"/>
                    <a:pt x="1334" y="2069"/>
                  </a:cubicBezTo>
                  <a:cubicBezTo>
                    <a:pt x="1334" y="2089"/>
                    <a:pt x="1353" y="2089"/>
                    <a:pt x="1369" y="2100"/>
                  </a:cubicBezTo>
                  <a:cubicBezTo>
                    <a:pt x="1391" y="2115"/>
                    <a:pt x="1434" y="2112"/>
                    <a:pt x="1459" y="2120"/>
                  </a:cubicBezTo>
                  <a:cubicBezTo>
                    <a:pt x="1469" y="2120"/>
                    <a:pt x="1467" y="2102"/>
                    <a:pt x="1461" y="2096"/>
                  </a:cubicBezTo>
                  <a:cubicBezTo>
                    <a:pt x="1455" y="2090"/>
                    <a:pt x="1432" y="2091"/>
                    <a:pt x="1425" y="2082"/>
                  </a:cubicBezTo>
                  <a:cubicBezTo>
                    <a:pt x="1418" y="2073"/>
                    <a:pt x="1415" y="2054"/>
                    <a:pt x="1417" y="2044"/>
                  </a:cubicBezTo>
                  <a:cubicBezTo>
                    <a:pt x="1419" y="2034"/>
                    <a:pt x="1431" y="2034"/>
                    <a:pt x="1439" y="2024"/>
                  </a:cubicBezTo>
                  <a:cubicBezTo>
                    <a:pt x="1442" y="2020"/>
                    <a:pt x="1463" y="1986"/>
                    <a:pt x="1463" y="1986"/>
                  </a:cubicBezTo>
                  <a:cubicBezTo>
                    <a:pt x="1455" y="1974"/>
                    <a:pt x="1445" y="1980"/>
                    <a:pt x="1445" y="1980"/>
                  </a:cubicBezTo>
                  <a:cubicBezTo>
                    <a:pt x="1443" y="1975"/>
                    <a:pt x="1439" y="1958"/>
                    <a:pt x="1445" y="1952"/>
                  </a:cubicBezTo>
                  <a:cubicBezTo>
                    <a:pt x="1448" y="1946"/>
                    <a:pt x="1460" y="1950"/>
                    <a:pt x="1465" y="1946"/>
                  </a:cubicBezTo>
                  <a:cubicBezTo>
                    <a:pt x="1471" y="1942"/>
                    <a:pt x="1466" y="1935"/>
                    <a:pt x="1477" y="1926"/>
                  </a:cubicBezTo>
                  <a:cubicBezTo>
                    <a:pt x="1480" y="1921"/>
                    <a:pt x="1485" y="1918"/>
                    <a:pt x="1485" y="1914"/>
                  </a:cubicBezTo>
                  <a:cubicBezTo>
                    <a:pt x="1485" y="1910"/>
                    <a:pt x="1479" y="1908"/>
                    <a:pt x="1477" y="1902"/>
                  </a:cubicBezTo>
                  <a:cubicBezTo>
                    <a:pt x="1475" y="1896"/>
                    <a:pt x="1470" y="1880"/>
                    <a:pt x="1475" y="1878"/>
                  </a:cubicBezTo>
                  <a:cubicBezTo>
                    <a:pt x="1480" y="1876"/>
                    <a:pt x="1497" y="1892"/>
                    <a:pt x="1505" y="1888"/>
                  </a:cubicBezTo>
                  <a:cubicBezTo>
                    <a:pt x="1513" y="1884"/>
                    <a:pt x="1511" y="1860"/>
                    <a:pt x="1521" y="1854"/>
                  </a:cubicBezTo>
                  <a:cubicBezTo>
                    <a:pt x="1526" y="1852"/>
                    <a:pt x="1559" y="1855"/>
                    <a:pt x="1563" y="1850"/>
                  </a:cubicBezTo>
                  <a:cubicBezTo>
                    <a:pt x="1571" y="1845"/>
                    <a:pt x="1588" y="1824"/>
                    <a:pt x="1591" y="1816"/>
                  </a:cubicBezTo>
                  <a:cubicBezTo>
                    <a:pt x="1594" y="1808"/>
                    <a:pt x="1583" y="1807"/>
                    <a:pt x="1580" y="1801"/>
                  </a:cubicBezTo>
                  <a:cubicBezTo>
                    <a:pt x="1580" y="1798"/>
                    <a:pt x="1565" y="1781"/>
                    <a:pt x="1575" y="1778"/>
                  </a:cubicBezTo>
                  <a:cubicBezTo>
                    <a:pt x="1580" y="1776"/>
                    <a:pt x="1602" y="1790"/>
                    <a:pt x="1613" y="1788"/>
                  </a:cubicBezTo>
                  <a:cubicBezTo>
                    <a:pt x="1624" y="1786"/>
                    <a:pt x="1633" y="1779"/>
                    <a:pt x="1643" y="1768"/>
                  </a:cubicBezTo>
                  <a:cubicBezTo>
                    <a:pt x="1651" y="1762"/>
                    <a:pt x="1663" y="1725"/>
                    <a:pt x="1671" y="1720"/>
                  </a:cubicBezTo>
                  <a:cubicBezTo>
                    <a:pt x="1675" y="1716"/>
                    <a:pt x="1697" y="1688"/>
                    <a:pt x="1697" y="1688"/>
                  </a:cubicBezTo>
                  <a:cubicBezTo>
                    <a:pt x="1708" y="1673"/>
                    <a:pt x="1700" y="1678"/>
                    <a:pt x="1713" y="1666"/>
                  </a:cubicBezTo>
                  <a:cubicBezTo>
                    <a:pt x="1715" y="1631"/>
                    <a:pt x="1702" y="1629"/>
                    <a:pt x="1737" y="1618"/>
                  </a:cubicBezTo>
                  <a:cubicBezTo>
                    <a:pt x="1748" y="1607"/>
                    <a:pt x="1761" y="1597"/>
                    <a:pt x="1773" y="1592"/>
                  </a:cubicBezTo>
                  <a:cubicBezTo>
                    <a:pt x="1785" y="1587"/>
                    <a:pt x="1800" y="1593"/>
                    <a:pt x="1810" y="1586"/>
                  </a:cubicBezTo>
                  <a:cubicBezTo>
                    <a:pt x="1818" y="1578"/>
                    <a:pt x="1823" y="1557"/>
                    <a:pt x="1831" y="1548"/>
                  </a:cubicBezTo>
                  <a:cubicBezTo>
                    <a:pt x="1835" y="1544"/>
                    <a:pt x="1839" y="1502"/>
                    <a:pt x="1839" y="1502"/>
                  </a:cubicBezTo>
                  <a:cubicBezTo>
                    <a:pt x="1843" y="1484"/>
                    <a:pt x="1842" y="1442"/>
                    <a:pt x="1847" y="1428"/>
                  </a:cubicBezTo>
                  <a:cubicBezTo>
                    <a:pt x="1851" y="1412"/>
                    <a:pt x="1859" y="1411"/>
                    <a:pt x="1865" y="1404"/>
                  </a:cubicBezTo>
                  <a:cubicBezTo>
                    <a:pt x="1871" y="1397"/>
                    <a:pt x="1878" y="1405"/>
                    <a:pt x="1883" y="1388"/>
                  </a:cubicBezTo>
                  <a:cubicBezTo>
                    <a:pt x="1893" y="1360"/>
                    <a:pt x="1922" y="1321"/>
                    <a:pt x="1895" y="1304"/>
                  </a:cubicBezTo>
                  <a:cubicBezTo>
                    <a:pt x="1891" y="1285"/>
                    <a:pt x="1876" y="1296"/>
                    <a:pt x="1865" y="1288"/>
                  </a:cubicBezTo>
                  <a:cubicBezTo>
                    <a:pt x="1854" y="1280"/>
                    <a:pt x="1838" y="1260"/>
                    <a:pt x="1829" y="1258"/>
                  </a:cubicBezTo>
                  <a:cubicBezTo>
                    <a:pt x="1820" y="1256"/>
                    <a:pt x="1815" y="1278"/>
                    <a:pt x="1809" y="1278"/>
                  </a:cubicBezTo>
                  <a:cubicBezTo>
                    <a:pt x="1802" y="1280"/>
                    <a:pt x="1799" y="1258"/>
                    <a:pt x="1791" y="1256"/>
                  </a:cubicBezTo>
                  <a:cubicBezTo>
                    <a:pt x="1783" y="1254"/>
                    <a:pt x="1764" y="1267"/>
                    <a:pt x="1760" y="1264"/>
                  </a:cubicBezTo>
                  <a:cubicBezTo>
                    <a:pt x="1752" y="1261"/>
                    <a:pt x="1780" y="1248"/>
                    <a:pt x="1767" y="1240"/>
                  </a:cubicBezTo>
                  <a:cubicBezTo>
                    <a:pt x="1762" y="1233"/>
                    <a:pt x="1738" y="1222"/>
                    <a:pt x="1729" y="1220"/>
                  </a:cubicBezTo>
                  <a:cubicBezTo>
                    <a:pt x="1720" y="1218"/>
                    <a:pt x="1720" y="1231"/>
                    <a:pt x="1713" y="1230"/>
                  </a:cubicBezTo>
                  <a:cubicBezTo>
                    <a:pt x="1706" y="1229"/>
                    <a:pt x="1689" y="1222"/>
                    <a:pt x="1685" y="1214"/>
                  </a:cubicBezTo>
                  <a:cubicBezTo>
                    <a:pt x="1678" y="1206"/>
                    <a:pt x="1692" y="1191"/>
                    <a:pt x="1687" y="1182"/>
                  </a:cubicBezTo>
                  <a:cubicBezTo>
                    <a:pt x="1683" y="1170"/>
                    <a:pt x="1671" y="1156"/>
                    <a:pt x="1663" y="1144"/>
                  </a:cubicBezTo>
                  <a:cubicBezTo>
                    <a:pt x="1651" y="1133"/>
                    <a:pt x="1648" y="1117"/>
                    <a:pt x="1637" y="1112"/>
                  </a:cubicBezTo>
                  <a:cubicBezTo>
                    <a:pt x="1629" y="1107"/>
                    <a:pt x="1626" y="1115"/>
                    <a:pt x="1617" y="1116"/>
                  </a:cubicBezTo>
                  <a:cubicBezTo>
                    <a:pt x="1613" y="1119"/>
                    <a:pt x="1589" y="1118"/>
                    <a:pt x="1584" y="1119"/>
                  </a:cubicBezTo>
                  <a:cubicBezTo>
                    <a:pt x="1573" y="1121"/>
                    <a:pt x="1587" y="1115"/>
                    <a:pt x="1581" y="1110"/>
                  </a:cubicBezTo>
                  <a:cubicBezTo>
                    <a:pt x="1575" y="1106"/>
                    <a:pt x="1581" y="1095"/>
                    <a:pt x="1569" y="1088"/>
                  </a:cubicBezTo>
                  <a:cubicBezTo>
                    <a:pt x="1561" y="1083"/>
                    <a:pt x="1540" y="1087"/>
                    <a:pt x="1533" y="1078"/>
                  </a:cubicBezTo>
                  <a:cubicBezTo>
                    <a:pt x="1526" y="1069"/>
                    <a:pt x="1532" y="1039"/>
                    <a:pt x="1529" y="1032"/>
                  </a:cubicBezTo>
                  <a:cubicBezTo>
                    <a:pt x="1526" y="1025"/>
                    <a:pt x="1516" y="1032"/>
                    <a:pt x="1513" y="1038"/>
                  </a:cubicBezTo>
                  <a:cubicBezTo>
                    <a:pt x="1510" y="1044"/>
                    <a:pt x="1512" y="1067"/>
                    <a:pt x="1509" y="1066"/>
                  </a:cubicBezTo>
                  <a:cubicBezTo>
                    <a:pt x="1505" y="1068"/>
                    <a:pt x="1503" y="1038"/>
                    <a:pt x="1497" y="1034"/>
                  </a:cubicBezTo>
                  <a:cubicBezTo>
                    <a:pt x="1491" y="1030"/>
                    <a:pt x="1477" y="1044"/>
                    <a:pt x="1471" y="1045"/>
                  </a:cubicBezTo>
                  <a:cubicBezTo>
                    <a:pt x="1467" y="1042"/>
                    <a:pt x="1459" y="1037"/>
                    <a:pt x="1459" y="1037"/>
                  </a:cubicBezTo>
                  <a:cubicBezTo>
                    <a:pt x="1453" y="1034"/>
                    <a:pt x="1443" y="1041"/>
                    <a:pt x="1435" y="1038"/>
                  </a:cubicBezTo>
                  <a:cubicBezTo>
                    <a:pt x="1427" y="1035"/>
                    <a:pt x="1420" y="1020"/>
                    <a:pt x="1411" y="1020"/>
                  </a:cubicBezTo>
                  <a:cubicBezTo>
                    <a:pt x="1402" y="1020"/>
                    <a:pt x="1387" y="1039"/>
                    <a:pt x="1383" y="1038"/>
                  </a:cubicBezTo>
                  <a:cubicBezTo>
                    <a:pt x="1379" y="1037"/>
                    <a:pt x="1396" y="1013"/>
                    <a:pt x="1389" y="1012"/>
                  </a:cubicBezTo>
                  <a:cubicBezTo>
                    <a:pt x="1365" y="1016"/>
                    <a:pt x="1361" y="1034"/>
                    <a:pt x="1339" y="1032"/>
                  </a:cubicBezTo>
                  <a:cubicBezTo>
                    <a:pt x="1323" y="1041"/>
                    <a:pt x="1327" y="1053"/>
                    <a:pt x="1321" y="1060"/>
                  </a:cubicBezTo>
                  <a:cubicBezTo>
                    <a:pt x="1315" y="1067"/>
                    <a:pt x="1313" y="1073"/>
                    <a:pt x="1305" y="1072"/>
                  </a:cubicBezTo>
                  <a:cubicBezTo>
                    <a:pt x="1297" y="1071"/>
                    <a:pt x="1283" y="1055"/>
                    <a:pt x="1273" y="1054"/>
                  </a:cubicBezTo>
                  <a:cubicBezTo>
                    <a:pt x="1263" y="1056"/>
                    <a:pt x="1265" y="1060"/>
                    <a:pt x="1243" y="1068"/>
                  </a:cubicBezTo>
                  <a:cubicBezTo>
                    <a:pt x="1234" y="1065"/>
                    <a:pt x="1221" y="1052"/>
                    <a:pt x="1215" y="1044"/>
                  </a:cubicBezTo>
                  <a:cubicBezTo>
                    <a:pt x="1209" y="1036"/>
                    <a:pt x="1209" y="1031"/>
                    <a:pt x="1209" y="1020"/>
                  </a:cubicBezTo>
                  <a:cubicBezTo>
                    <a:pt x="1209" y="1009"/>
                    <a:pt x="1216" y="988"/>
                    <a:pt x="1215" y="978"/>
                  </a:cubicBezTo>
                  <a:cubicBezTo>
                    <a:pt x="1214" y="968"/>
                    <a:pt x="1213" y="961"/>
                    <a:pt x="1201" y="958"/>
                  </a:cubicBezTo>
                  <a:cubicBezTo>
                    <a:pt x="1189" y="955"/>
                    <a:pt x="1150" y="962"/>
                    <a:pt x="1141" y="958"/>
                  </a:cubicBezTo>
                  <a:cubicBezTo>
                    <a:pt x="1136" y="959"/>
                    <a:pt x="1152" y="942"/>
                    <a:pt x="1147" y="932"/>
                  </a:cubicBezTo>
                  <a:cubicBezTo>
                    <a:pt x="1135" y="910"/>
                    <a:pt x="1158" y="899"/>
                    <a:pt x="1165" y="880"/>
                  </a:cubicBezTo>
                  <a:cubicBezTo>
                    <a:pt x="1164" y="876"/>
                    <a:pt x="1161" y="864"/>
                    <a:pt x="1157" y="862"/>
                  </a:cubicBezTo>
                  <a:cubicBezTo>
                    <a:pt x="1151" y="860"/>
                    <a:pt x="1126" y="870"/>
                    <a:pt x="1121" y="872"/>
                  </a:cubicBezTo>
                  <a:cubicBezTo>
                    <a:pt x="1107" y="877"/>
                    <a:pt x="1110" y="906"/>
                    <a:pt x="1097" y="912"/>
                  </a:cubicBezTo>
                  <a:cubicBezTo>
                    <a:pt x="1084" y="918"/>
                    <a:pt x="1057" y="918"/>
                    <a:pt x="1043" y="910"/>
                  </a:cubicBezTo>
                  <a:cubicBezTo>
                    <a:pt x="1028" y="901"/>
                    <a:pt x="1019" y="877"/>
                    <a:pt x="1011" y="864"/>
                  </a:cubicBezTo>
                  <a:cubicBezTo>
                    <a:pt x="1005" y="856"/>
                    <a:pt x="1018" y="840"/>
                    <a:pt x="1013" y="832"/>
                  </a:cubicBezTo>
                  <a:cubicBezTo>
                    <a:pt x="1010" y="827"/>
                    <a:pt x="1013" y="800"/>
                    <a:pt x="1013" y="800"/>
                  </a:cubicBezTo>
                  <a:cubicBezTo>
                    <a:pt x="1014" y="787"/>
                    <a:pt x="1008" y="773"/>
                    <a:pt x="1013" y="764"/>
                  </a:cubicBezTo>
                  <a:cubicBezTo>
                    <a:pt x="1018" y="755"/>
                    <a:pt x="1033" y="750"/>
                    <a:pt x="1045" y="744"/>
                  </a:cubicBezTo>
                  <a:cubicBezTo>
                    <a:pt x="1065" y="738"/>
                    <a:pt x="1066" y="738"/>
                    <a:pt x="1083" y="728"/>
                  </a:cubicBezTo>
                  <a:cubicBezTo>
                    <a:pt x="1096" y="726"/>
                    <a:pt x="1103" y="744"/>
                    <a:pt x="1111" y="744"/>
                  </a:cubicBezTo>
                  <a:cubicBezTo>
                    <a:pt x="1119" y="744"/>
                    <a:pt x="1123" y="730"/>
                    <a:pt x="1131" y="726"/>
                  </a:cubicBezTo>
                  <a:cubicBezTo>
                    <a:pt x="1143" y="726"/>
                    <a:pt x="1148" y="723"/>
                    <a:pt x="1159" y="718"/>
                  </a:cubicBezTo>
                  <a:cubicBezTo>
                    <a:pt x="1175" y="721"/>
                    <a:pt x="1176" y="724"/>
                    <a:pt x="1187" y="738"/>
                  </a:cubicBezTo>
                  <a:cubicBezTo>
                    <a:pt x="1194" y="745"/>
                    <a:pt x="1206" y="723"/>
                    <a:pt x="1211" y="732"/>
                  </a:cubicBezTo>
                  <a:cubicBezTo>
                    <a:pt x="1216" y="735"/>
                    <a:pt x="1224" y="744"/>
                    <a:pt x="1227" y="752"/>
                  </a:cubicBezTo>
                  <a:cubicBezTo>
                    <a:pt x="1230" y="760"/>
                    <a:pt x="1226" y="774"/>
                    <a:pt x="1227" y="782"/>
                  </a:cubicBezTo>
                  <a:cubicBezTo>
                    <a:pt x="1229" y="787"/>
                    <a:pt x="1232" y="807"/>
                    <a:pt x="1233" y="801"/>
                  </a:cubicBezTo>
                  <a:cubicBezTo>
                    <a:pt x="1237" y="799"/>
                    <a:pt x="1257" y="814"/>
                    <a:pt x="1261" y="806"/>
                  </a:cubicBezTo>
                  <a:cubicBezTo>
                    <a:pt x="1265" y="798"/>
                    <a:pt x="1261" y="769"/>
                    <a:pt x="1257" y="754"/>
                  </a:cubicBezTo>
                  <a:cubicBezTo>
                    <a:pt x="1253" y="739"/>
                    <a:pt x="1234" y="732"/>
                    <a:pt x="1237" y="718"/>
                  </a:cubicBezTo>
                  <a:cubicBezTo>
                    <a:pt x="1240" y="704"/>
                    <a:pt x="1260" y="684"/>
                    <a:pt x="1273" y="672"/>
                  </a:cubicBezTo>
                  <a:cubicBezTo>
                    <a:pt x="1282" y="658"/>
                    <a:pt x="1308" y="659"/>
                    <a:pt x="1313" y="644"/>
                  </a:cubicBezTo>
                  <a:cubicBezTo>
                    <a:pt x="1320" y="636"/>
                    <a:pt x="1305" y="613"/>
                    <a:pt x="1305" y="604"/>
                  </a:cubicBezTo>
                  <a:cubicBezTo>
                    <a:pt x="1305" y="595"/>
                    <a:pt x="1309" y="589"/>
                    <a:pt x="1313" y="588"/>
                  </a:cubicBezTo>
                  <a:cubicBezTo>
                    <a:pt x="1317" y="587"/>
                    <a:pt x="1326" y="602"/>
                    <a:pt x="1331" y="600"/>
                  </a:cubicBezTo>
                  <a:cubicBezTo>
                    <a:pt x="1336" y="598"/>
                    <a:pt x="1338" y="585"/>
                    <a:pt x="1343" y="578"/>
                  </a:cubicBezTo>
                  <a:cubicBezTo>
                    <a:pt x="1348" y="571"/>
                    <a:pt x="1354" y="563"/>
                    <a:pt x="1363" y="556"/>
                  </a:cubicBezTo>
                  <a:cubicBezTo>
                    <a:pt x="1377" y="542"/>
                    <a:pt x="1393" y="544"/>
                    <a:pt x="1399" y="538"/>
                  </a:cubicBezTo>
                  <a:cubicBezTo>
                    <a:pt x="1405" y="532"/>
                    <a:pt x="1393" y="525"/>
                    <a:pt x="1399" y="518"/>
                  </a:cubicBezTo>
                  <a:cubicBezTo>
                    <a:pt x="1405" y="503"/>
                    <a:pt x="1424" y="508"/>
                    <a:pt x="1435" y="496"/>
                  </a:cubicBezTo>
                  <a:cubicBezTo>
                    <a:pt x="1448" y="484"/>
                    <a:pt x="1455" y="480"/>
                    <a:pt x="1471" y="476"/>
                  </a:cubicBezTo>
                  <a:cubicBezTo>
                    <a:pt x="1483" y="478"/>
                    <a:pt x="1477" y="484"/>
                    <a:pt x="1475" y="490"/>
                  </a:cubicBezTo>
                  <a:cubicBezTo>
                    <a:pt x="1473" y="496"/>
                    <a:pt x="1458" y="512"/>
                    <a:pt x="1461" y="514"/>
                  </a:cubicBezTo>
                  <a:cubicBezTo>
                    <a:pt x="1464" y="516"/>
                    <a:pt x="1482" y="507"/>
                    <a:pt x="1491" y="502"/>
                  </a:cubicBezTo>
                  <a:cubicBezTo>
                    <a:pt x="1501" y="498"/>
                    <a:pt x="1507" y="492"/>
                    <a:pt x="1517" y="486"/>
                  </a:cubicBezTo>
                  <a:cubicBezTo>
                    <a:pt x="1527" y="480"/>
                    <a:pt x="1548" y="473"/>
                    <a:pt x="1553" y="468"/>
                  </a:cubicBezTo>
                  <a:cubicBezTo>
                    <a:pt x="1563" y="466"/>
                    <a:pt x="1549" y="454"/>
                    <a:pt x="1545" y="454"/>
                  </a:cubicBezTo>
                  <a:cubicBezTo>
                    <a:pt x="1541" y="454"/>
                    <a:pt x="1535" y="468"/>
                    <a:pt x="1527" y="470"/>
                  </a:cubicBezTo>
                  <a:cubicBezTo>
                    <a:pt x="1519" y="472"/>
                    <a:pt x="1505" y="472"/>
                    <a:pt x="1497" y="468"/>
                  </a:cubicBezTo>
                  <a:cubicBezTo>
                    <a:pt x="1489" y="464"/>
                    <a:pt x="1479" y="450"/>
                    <a:pt x="1479" y="444"/>
                  </a:cubicBezTo>
                  <a:cubicBezTo>
                    <a:pt x="1479" y="438"/>
                    <a:pt x="1497" y="437"/>
                    <a:pt x="1497" y="432"/>
                  </a:cubicBezTo>
                  <a:cubicBezTo>
                    <a:pt x="1471" y="429"/>
                    <a:pt x="1494" y="410"/>
                    <a:pt x="1477" y="414"/>
                  </a:cubicBezTo>
                  <a:cubicBezTo>
                    <a:pt x="1460" y="418"/>
                    <a:pt x="1405" y="453"/>
                    <a:pt x="1397" y="454"/>
                  </a:cubicBezTo>
                  <a:cubicBezTo>
                    <a:pt x="1389" y="455"/>
                    <a:pt x="1415" y="428"/>
                    <a:pt x="1429" y="418"/>
                  </a:cubicBezTo>
                  <a:cubicBezTo>
                    <a:pt x="1443" y="408"/>
                    <a:pt x="1460" y="396"/>
                    <a:pt x="1480" y="393"/>
                  </a:cubicBezTo>
                  <a:cubicBezTo>
                    <a:pt x="1487" y="386"/>
                    <a:pt x="1531" y="402"/>
                    <a:pt x="1551" y="400"/>
                  </a:cubicBezTo>
                  <a:cubicBezTo>
                    <a:pt x="1567" y="398"/>
                    <a:pt x="1568" y="381"/>
                    <a:pt x="1575" y="378"/>
                  </a:cubicBezTo>
                  <a:cubicBezTo>
                    <a:pt x="1582" y="375"/>
                    <a:pt x="1594" y="374"/>
                    <a:pt x="1591" y="384"/>
                  </a:cubicBezTo>
                  <a:cubicBezTo>
                    <a:pt x="1599" y="389"/>
                    <a:pt x="1548" y="424"/>
                    <a:pt x="1559" y="438"/>
                  </a:cubicBezTo>
                  <a:cubicBezTo>
                    <a:pt x="1561" y="448"/>
                    <a:pt x="1591" y="444"/>
                    <a:pt x="1603" y="446"/>
                  </a:cubicBezTo>
                  <a:cubicBezTo>
                    <a:pt x="1615" y="448"/>
                    <a:pt x="1623" y="448"/>
                    <a:pt x="1631" y="450"/>
                  </a:cubicBezTo>
                  <a:cubicBezTo>
                    <a:pt x="1639" y="452"/>
                    <a:pt x="1645" y="457"/>
                    <a:pt x="1649" y="456"/>
                  </a:cubicBezTo>
                  <a:cubicBezTo>
                    <a:pt x="1653" y="455"/>
                    <a:pt x="1657" y="448"/>
                    <a:pt x="1657" y="442"/>
                  </a:cubicBezTo>
                  <a:cubicBezTo>
                    <a:pt x="1657" y="436"/>
                    <a:pt x="1652" y="428"/>
                    <a:pt x="1647" y="422"/>
                  </a:cubicBezTo>
                  <a:cubicBezTo>
                    <a:pt x="1642" y="416"/>
                    <a:pt x="1634" y="411"/>
                    <a:pt x="1627" y="408"/>
                  </a:cubicBezTo>
                  <a:cubicBezTo>
                    <a:pt x="1620" y="405"/>
                    <a:pt x="1611" y="411"/>
                    <a:pt x="1607" y="406"/>
                  </a:cubicBezTo>
                  <a:cubicBezTo>
                    <a:pt x="1603" y="401"/>
                    <a:pt x="1601" y="386"/>
                    <a:pt x="1601" y="376"/>
                  </a:cubicBezTo>
                  <a:cubicBezTo>
                    <a:pt x="1601" y="366"/>
                    <a:pt x="1612" y="354"/>
                    <a:pt x="1607" y="346"/>
                  </a:cubicBezTo>
                  <a:cubicBezTo>
                    <a:pt x="1602" y="338"/>
                    <a:pt x="1580" y="332"/>
                    <a:pt x="1568" y="327"/>
                  </a:cubicBezTo>
                  <a:cubicBezTo>
                    <a:pt x="1563" y="320"/>
                    <a:pt x="1542" y="326"/>
                    <a:pt x="1535" y="318"/>
                  </a:cubicBezTo>
                  <a:cubicBezTo>
                    <a:pt x="1528" y="310"/>
                    <a:pt x="1531" y="290"/>
                    <a:pt x="1523" y="276"/>
                  </a:cubicBezTo>
                  <a:cubicBezTo>
                    <a:pt x="1512" y="260"/>
                    <a:pt x="1495" y="252"/>
                    <a:pt x="1484" y="236"/>
                  </a:cubicBezTo>
                  <a:cubicBezTo>
                    <a:pt x="1476" y="229"/>
                    <a:pt x="1476" y="237"/>
                    <a:pt x="1471" y="242"/>
                  </a:cubicBezTo>
                  <a:cubicBezTo>
                    <a:pt x="1466" y="247"/>
                    <a:pt x="1460" y="266"/>
                    <a:pt x="1451" y="268"/>
                  </a:cubicBezTo>
                  <a:cubicBezTo>
                    <a:pt x="1442" y="270"/>
                    <a:pt x="1426" y="261"/>
                    <a:pt x="1419" y="254"/>
                  </a:cubicBezTo>
                  <a:cubicBezTo>
                    <a:pt x="1408" y="258"/>
                    <a:pt x="1415" y="230"/>
                    <a:pt x="1409" y="224"/>
                  </a:cubicBezTo>
                  <a:cubicBezTo>
                    <a:pt x="1403" y="218"/>
                    <a:pt x="1391" y="222"/>
                    <a:pt x="1383" y="218"/>
                  </a:cubicBezTo>
                  <a:cubicBezTo>
                    <a:pt x="1375" y="214"/>
                    <a:pt x="1368" y="200"/>
                    <a:pt x="1361" y="198"/>
                  </a:cubicBezTo>
                  <a:cubicBezTo>
                    <a:pt x="1354" y="196"/>
                    <a:pt x="1351" y="206"/>
                    <a:pt x="1339" y="206"/>
                  </a:cubicBezTo>
                  <a:cubicBezTo>
                    <a:pt x="1314" y="197"/>
                    <a:pt x="1296" y="194"/>
                    <a:pt x="1289" y="200"/>
                  </a:cubicBezTo>
                  <a:cubicBezTo>
                    <a:pt x="1282" y="206"/>
                    <a:pt x="1294" y="231"/>
                    <a:pt x="1295" y="240"/>
                  </a:cubicBezTo>
                  <a:cubicBezTo>
                    <a:pt x="1296" y="245"/>
                    <a:pt x="1292" y="253"/>
                    <a:pt x="1296" y="256"/>
                  </a:cubicBezTo>
                  <a:cubicBezTo>
                    <a:pt x="1296" y="260"/>
                    <a:pt x="1285" y="260"/>
                    <a:pt x="1283" y="266"/>
                  </a:cubicBezTo>
                  <a:cubicBezTo>
                    <a:pt x="1286" y="274"/>
                    <a:pt x="1314" y="293"/>
                    <a:pt x="1315" y="302"/>
                  </a:cubicBezTo>
                  <a:cubicBezTo>
                    <a:pt x="1316" y="309"/>
                    <a:pt x="1298" y="317"/>
                    <a:pt x="1289" y="320"/>
                  </a:cubicBezTo>
                  <a:cubicBezTo>
                    <a:pt x="1282" y="324"/>
                    <a:pt x="1273" y="318"/>
                    <a:pt x="1273" y="324"/>
                  </a:cubicBezTo>
                  <a:cubicBezTo>
                    <a:pt x="1278" y="339"/>
                    <a:pt x="1288" y="355"/>
                    <a:pt x="1288" y="355"/>
                  </a:cubicBezTo>
                  <a:cubicBezTo>
                    <a:pt x="1288" y="362"/>
                    <a:pt x="1281" y="381"/>
                    <a:pt x="1273" y="382"/>
                  </a:cubicBezTo>
                  <a:cubicBezTo>
                    <a:pt x="1265" y="383"/>
                    <a:pt x="1245" y="370"/>
                    <a:pt x="1237" y="360"/>
                  </a:cubicBezTo>
                  <a:cubicBezTo>
                    <a:pt x="1223" y="348"/>
                    <a:pt x="1239" y="334"/>
                    <a:pt x="1225" y="324"/>
                  </a:cubicBezTo>
                  <a:cubicBezTo>
                    <a:pt x="1218" y="315"/>
                    <a:pt x="1212" y="325"/>
                    <a:pt x="1197" y="318"/>
                  </a:cubicBezTo>
                  <a:cubicBezTo>
                    <a:pt x="1187" y="315"/>
                    <a:pt x="1178" y="314"/>
                    <a:pt x="1167" y="308"/>
                  </a:cubicBezTo>
                  <a:cubicBezTo>
                    <a:pt x="1156" y="302"/>
                    <a:pt x="1145" y="288"/>
                    <a:pt x="1133" y="284"/>
                  </a:cubicBezTo>
                  <a:cubicBezTo>
                    <a:pt x="1115" y="275"/>
                    <a:pt x="1101" y="289"/>
                    <a:pt x="1093" y="286"/>
                  </a:cubicBezTo>
                  <a:cubicBezTo>
                    <a:pt x="1085" y="283"/>
                    <a:pt x="1090" y="268"/>
                    <a:pt x="1085" y="264"/>
                  </a:cubicBezTo>
                  <a:cubicBezTo>
                    <a:pt x="1080" y="260"/>
                    <a:pt x="1066" y="264"/>
                    <a:pt x="1061" y="260"/>
                  </a:cubicBezTo>
                  <a:cubicBezTo>
                    <a:pt x="1056" y="256"/>
                    <a:pt x="1053" y="249"/>
                    <a:pt x="1055" y="240"/>
                  </a:cubicBezTo>
                  <a:cubicBezTo>
                    <a:pt x="1046" y="227"/>
                    <a:pt x="1076" y="223"/>
                    <a:pt x="1071" y="208"/>
                  </a:cubicBezTo>
                  <a:cubicBezTo>
                    <a:pt x="1076" y="197"/>
                    <a:pt x="1104" y="198"/>
                    <a:pt x="1113" y="192"/>
                  </a:cubicBezTo>
                  <a:cubicBezTo>
                    <a:pt x="1122" y="186"/>
                    <a:pt x="1113" y="177"/>
                    <a:pt x="1123" y="174"/>
                  </a:cubicBezTo>
                  <a:cubicBezTo>
                    <a:pt x="1133" y="171"/>
                    <a:pt x="1162" y="169"/>
                    <a:pt x="1171" y="172"/>
                  </a:cubicBezTo>
                  <a:cubicBezTo>
                    <a:pt x="1180" y="175"/>
                    <a:pt x="1171" y="188"/>
                    <a:pt x="1177" y="190"/>
                  </a:cubicBezTo>
                  <a:cubicBezTo>
                    <a:pt x="1183" y="192"/>
                    <a:pt x="1199" y="181"/>
                    <a:pt x="1205" y="184"/>
                  </a:cubicBezTo>
                  <a:cubicBezTo>
                    <a:pt x="1211" y="187"/>
                    <a:pt x="1211" y="207"/>
                    <a:pt x="1215" y="208"/>
                  </a:cubicBezTo>
                  <a:cubicBezTo>
                    <a:pt x="1219" y="209"/>
                    <a:pt x="1221" y="192"/>
                    <a:pt x="1227" y="190"/>
                  </a:cubicBezTo>
                  <a:cubicBezTo>
                    <a:pt x="1233" y="188"/>
                    <a:pt x="1253" y="199"/>
                    <a:pt x="1253" y="194"/>
                  </a:cubicBezTo>
                  <a:cubicBezTo>
                    <a:pt x="1267" y="192"/>
                    <a:pt x="1238" y="165"/>
                    <a:pt x="1227" y="158"/>
                  </a:cubicBezTo>
                  <a:cubicBezTo>
                    <a:pt x="1219" y="152"/>
                    <a:pt x="1211" y="161"/>
                    <a:pt x="1205" y="160"/>
                  </a:cubicBezTo>
                  <a:cubicBezTo>
                    <a:pt x="1199" y="159"/>
                    <a:pt x="1196" y="150"/>
                    <a:pt x="1189" y="150"/>
                  </a:cubicBezTo>
                  <a:cubicBezTo>
                    <a:pt x="1182" y="150"/>
                    <a:pt x="1164" y="164"/>
                    <a:pt x="1161" y="162"/>
                  </a:cubicBezTo>
                  <a:cubicBezTo>
                    <a:pt x="1158" y="160"/>
                    <a:pt x="1173" y="147"/>
                    <a:pt x="1171" y="138"/>
                  </a:cubicBezTo>
                  <a:cubicBezTo>
                    <a:pt x="1169" y="129"/>
                    <a:pt x="1151" y="119"/>
                    <a:pt x="1149" y="110"/>
                  </a:cubicBezTo>
                  <a:cubicBezTo>
                    <a:pt x="1147" y="101"/>
                    <a:pt x="1153" y="87"/>
                    <a:pt x="1159" y="82"/>
                  </a:cubicBezTo>
                  <a:cubicBezTo>
                    <a:pt x="1164" y="82"/>
                    <a:pt x="1177" y="74"/>
                    <a:pt x="1183" y="82"/>
                  </a:cubicBezTo>
                  <a:cubicBezTo>
                    <a:pt x="1187" y="89"/>
                    <a:pt x="1172" y="118"/>
                    <a:pt x="1181" y="126"/>
                  </a:cubicBezTo>
                  <a:cubicBezTo>
                    <a:pt x="1190" y="134"/>
                    <a:pt x="1226" y="135"/>
                    <a:pt x="1235" y="128"/>
                  </a:cubicBezTo>
                  <a:cubicBezTo>
                    <a:pt x="1251" y="132"/>
                    <a:pt x="1232" y="92"/>
                    <a:pt x="1237" y="84"/>
                  </a:cubicBezTo>
                  <a:cubicBezTo>
                    <a:pt x="1242" y="76"/>
                    <a:pt x="1259" y="79"/>
                    <a:pt x="1267" y="80"/>
                  </a:cubicBezTo>
                  <a:cubicBezTo>
                    <a:pt x="1275" y="81"/>
                    <a:pt x="1283" y="93"/>
                    <a:pt x="1287" y="92"/>
                  </a:cubicBezTo>
                  <a:cubicBezTo>
                    <a:pt x="1291" y="91"/>
                    <a:pt x="1283" y="75"/>
                    <a:pt x="1289" y="76"/>
                  </a:cubicBezTo>
                  <a:cubicBezTo>
                    <a:pt x="1295" y="77"/>
                    <a:pt x="1319" y="93"/>
                    <a:pt x="1321" y="100"/>
                  </a:cubicBezTo>
                  <a:cubicBezTo>
                    <a:pt x="1323" y="107"/>
                    <a:pt x="1301" y="115"/>
                    <a:pt x="1301" y="120"/>
                  </a:cubicBezTo>
                  <a:cubicBezTo>
                    <a:pt x="1301" y="125"/>
                    <a:pt x="1314" y="135"/>
                    <a:pt x="1323" y="132"/>
                  </a:cubicBezTo>
                  <a:cubicBezTo>
                    <a:pt x="1332" y="129"/>
                    <a:pt x="1344" y="102"/>
                    <a:pt x="1353" y="100"/>
                  </a:cubicBezTo>
                  <a:cubicBezTo>
                    <a:pt x="1362" y="98"/>
                    <a:pt x="1376" y="111"/>
                    <a:pt x="1375" y="118"/>
                  </a:cubicBezTo>
                  <a:cubicBezTo>
                    <a:pt x="1374" y="125"/>
                    <a:pt x="1356" y="137"/>
                    <a:pt x="1349" y="144"/>
                  </a:cubicBezTo>
                  <a:cubicBezTo>
                    <a:pt x="1342" y="151"/>
                    <a:pt x="1345" y="156"/>
                    <a:pt x="1335" y="158"/>
                  </a:cubicBezTo>
                  <a:cubicBezTo>
                    <a:pt x="1325" y="160"/>
                    <a:pt x="1293" y="150"/>
                    <a:pt x="1287" y="154"/>
                  </a:cubicBezTo>
                  <a:cubicBezTo>
                    <a:pt x="1281" y="158"/>
                    <a:pt x="1290" y="179"/>
                    <a:pt x="1301" y="182"/>
                  </a:cubicBezTo>
                  <a:cubicBezTo>
                    <a:pt x="1312" y="185"/>
                    <a:pt x="1336" y="168"/>
                    <a:pt x="1353" y="172"/>
                  </a:cubicBezTo>
                  <a:cubicBezTo>
                    <a:pt x="1370" y="176"/>
                    <a:pt x="1386" y="197"/>
                    <a:pt x="1403" y="204"/>
                  </a:cubicBezTo>
                  <a:cubicBezTo>
                    <a:pt x="1420" y="211"/>
                    <a:pt x="1449" y="216"/>
                    <a:pt x="1457" y="214"/>
                  </a:cubicBezTo>
                  <a:cubicBezTo>
                    <a:pt x="1465" y="212"/>
                    <a:pt x="1446" y="196"/>
                    <a:pt x="1451" y="192"/>
                  </a:cubicBezTo>
                  <a:cubicBezTo>
                    <a:pt x="1456" y="188"/>
                    <a:pt x="1490" y="197"/>
                    <a:pt x="1489" y="188"/>
                  </a:cubicBezTo>
                  <a:cubicBezTo>
                    <a:pt x="1488" y="179"/>
                    <a:pt x="1446" y="148"/>
                    <a:pt x="1443" y="140"/>
                  </a:cubicBezTo>
                  <a:cubicBezTo>
                    <a:pt x="1440" y="132"/>
                    <a:pt x="1463" y="136"/>
                    <a:pt x="1469" y="138"/>
                  </a:cubicBezTo>
                  <a:cubicBezTo>
                    <a:pt x="1475" y="140"/>
                    <a:pt x="1475" y="151"/>
                    <a:pt x="1479" y="154"/>
                  </a:cubicBezTo>
                  <a:cubicBezTo>
                    <a:pt x="1483" y="157"/>
                    <a:pt x="1489" y="159"/>
                    <a:pt x="1495" y="158"/>
                  </a:cubicBezTo>
                  <a:cubicBezTo>
                    <a:pt x="1501" y="157"/>
                    <a:pt x="1508" y="151"/>
                    <a:pt x="1513" y="146"/>
                  </a:cubicBezTo>
                  <a:cubicBezTo>
                    <a:pt x="1518" y="141"/>
                    <a:pt x="1530" y="130"/>
                    <a:pt x="1527" y="128"/>
                  </a:cubicBezTo>
                  <a:cubicBezTo>
                    <a:pt x="1524" y="126"/>
                    <a:pt x="1503" y="136"/>
                    <a:pt x="1495" y="134"/>
                  </a:cubicBezTo>
                  <a:cubicBezTo>
                    <a:pt x="1487" y="132"/>
                    <a:pt x="1485" y="117"/>
                    <a:pt x="1479" y="114"/>
                  </a:cubicBezTo>
                  <a:cubicBezTo>
                    <a:pt x="1473" y="111"/>
                    <a:pt x="1466" y="119"/>
                    <a:pt x="1457" y="116"/>
                  </a:cubicBezTo>
                  <a:cubicBezTo>
                    <a:pt x="1448" y="113"/>
                    <a:pt x="1433" y="97"/>
                    <a:pt x="1423" y="94"/>
                  </a:cubicBezTo>
                  <a:cubicBezTo>
                    <a:pt x="1413" y="91"/>
                    <a:pt x="1404" y="101"/>
                    <a:pt x="1395" y="98"/>
                  </a:cubicBezTo>
                  <a:cubicBezTo>
                    <a:pt x="1386" y="95"/>
                    <a:pt x="1376" y="81"/>
                    <a:pt x="1367" y="78"/>
                  </a:cubicBezTo>
                  <a:cubicBezTo>
                    <a:pt x="1358" y="75"/>
                    <a:pt x="1351" y="85"/>
                    <a:pt x="1341" y="82"/>
                  </a:cubicBezTo>
                  <a:cubicBezTo>
                    <a:pt x="1331" y="79"/>
                    <a:pt x="1319" y="61"/>
                    <a:pt x="1307" y="58"/>
                  </a:cubicBezTo>
                  <a:cubicBezTo>
                    <a:pt x="1295" y="55"/>
                    <a:pt x="1277" y="64"/>
                    <a:pt x="1267" y="64"/>
                  </a:cubicBezTo>
                  <a:cubicBezTo>
                    <a:pt x="1257" y="64"/>
                    <a:pt x="1249" y="64"/>
                    <a:pt x="1247" y="58"/>
                  </a:cubicBezTo>
                  <a:cubicBezTo>
                    <a:pt x="1245" y="52"/>
                    <a:pt x="1260" y="32"/>
                    <a:pt x="1257" y="26"/>
                  </a:cubicBezTo>
                  <a:cubicBezTo>
                    <a:pt x="1254" y="20"/>
                    <a:pt x="1236" y="18"/>
                    <a:pt x="1227" y="24"/>
                  </a:cubicBezTo>
                  <a:cubicBezTo>
                    <a:pt x="1218" y="30"/>
                    <a:pt x="1211" y="56"/>
                    <a:pt x="1203" y="60"/>
                  </a:cubicBezTo>
                  <a:cubicBezTo>
                    <a:pt x="1195" y="64"/>
                    <a:pt x="1183" y="57"/>
                    <a:pt x="1179" y="50"/>
                  </a:cubicBezTo>
                  <a:cubicBezTo>
                    <a:pt x="1175" y="43"/>
                    <a:pt x="1182" y="26"/>
                    <a:pt x="1179" y="20"/>
                  </a:cubicBezTo>
                  <a:cubicBezTo>
                    <a:pt x="1176" y="14"/>
                    <a:pt x="1167" y="10"/>
                    <a:pt x="1161" y="12"/>
                  </a:cubicBezTo>
                  <a:cubicBezTo>
                    <a:pt x="1155" y="14"/>
                    <a:pt x="1147" y="26"/>
                    <a:pt x="1141" y="32"/>
                  </a:cubicBezTo>
                  <a:cubicBezTo>
                    <a:pt x="1129" y="25"/>
                    <a:pt x="1122" y="41"/>
                    <a:pt x="1123" y="48"/>
                  </a:cubicBezTo>
                  <a:cubicBezTo>
                    <a:pt x="1124" y="55"/>
                    <a:pt x="1145" y="65"/>
                    <a:pt x="1145" y="74"/>
                  </a:cubicBezTo>
                  <a:cubicBezTo>
                    <a:pt x="1145" y="83"/>
                    <a:pt x="1128" y="100"/>
                    <a:pt x="1123" y="102"/>
                  </a:cubicBezTo>
                  <a:cubicBezTo>
                    <a:pt x="1117" y="106"/>
                    <a:pt x="1122" y="89"/>
                    <a:pt x="1117" y="86"/>
                  </a:cubicBezTo>
                  <a:cubicBezTo>
                    <a:pt x="1112" y="83"/>
                    <a:pt x="1097" y="89"/>
                    <a:pt x="1093" y="86"/>
                  </a:cubicBezTo>
                  <a:cubicBezTo>
                    <a:pt x="1089" y="83"/>
                    <a:pt x="1099" y="77"/>
                    <a:pt x="1095" y="70"/>
                  </a:cubicBezTo>
                  <a:cubicBezTo>
                    <a:pt x="1088" y="65"/>
                    <a:pt x="1073" y="50"/>
                    <a:pt x="1071" y="46"/>
                  </a:cubicBezTo>
                  <a:cubicBezTo>
                    <a:pt x="1069" y="42"/>
                    <a:pt x="1077" y="48"/>
                    <a:pt x="1083" y="44"/>
                  </a:cubicBezTo>
                  <a:cubicBezTo>
                    <a:pt x="1089" y="40"/>
                    <a:pt x="1107" y="28"/>
                    <a:pt x="1105" y="24"/>
                  </a:cubicBezTo>
                  <a:cubicBezTo>
                    <a:pt x="1103" y="20"/>
                    <a:pt x="1078" y="18"/>
                    <a:pt x="1069" y="18"/>
                  </a:cubicBezTo>
                  <a:cubicBezTo>
                    <a:pt x="1060" y="18"/>
                    <a:pt x="1055" y="22"/>
                    <a:pt x="1053" y="26"/>
                  </a:cubicBezTo>
                  <a:cubicBezTo>
                    <a:pt x="1051" y="30"/>
                    <a:pt x="1058" y="38"/>
                    <a:pt x="1055" y="42"/>
                  </a:cubicBezTo>
                  <a:cubicBezTo>
                    <a:pt x="1052" y="46"/>
                    <a:pt x="1037" y="43"/>
                    <a:pt x="1033" y="48"/>
                  </a:cubicBezTo>
                  <a:cubicBezTo>
                    <a:pt x="1029" y="53"/>
                    <a:pt x="1029" y="62"/>
                    <a:pt x="1033" y="70"/>
                  </a:cubicBezTo>
                  <a:cubicBezTo>
                    <a:pt x="1037" y="78"/>
                    <a:pt x="1053" y="86"/>
                    <a:pt x="1055" y="96"/>
                  </a:cubicBezTo>
                  <a:cubicBezTo>
                    <a:pt x="1057" y="106"/>
                    <a:pt x="1047" y="128"/>
                    <a:pt x="1043" y="130"/>
                  </a:cubicBezTo>
                  <a:cubicBezTo>
                    <a:pt x="1039" y="132"/>
                    <a:pt x="1034" y="113"/>
                    <a:pt x="1033" y="106"/>
                  </a:cubicBezTo>
                  <a:cubicBezTo>
                    <a:pt x="1032" y="99"/>
                    <a:pt x="1043" y="91"/>
                    <a:pt x="1039" y="86"/>
                  </a:cubicBezTo>
                  <a:cubicBezTo>
                    <a:pt x="1035" y="81"/>
                    <a:pt x="1015" y="75"/>
                    <a:pt x="1007" y="76"/>
                  </a:cubicBezTo>
                  <a:cubicBezTo>
                    <a:pt x="999" y="77"/>
                    <a:pt x="993" y="84"/>
                    <a:pt x="991" y="90"/>
                  </a:cubicBezTo>
                  <a:cubicBezTo>
                    <a:pt x="989" y="96"/>
                    <a:pt x="998" y="108"/>
                    <a:pt x="993" y="112"/>
                  </a:cubicBezTo>
                  <a:cubicBezTo>
                    <a:pt x="988" y="116"/>
                    <a:pt x="970" y="114"/>
                    <a:pt x="959" y="114"/>
                  </a:cubicBezTo>
                  <a:cubicBezTo>
                    <a:pt x="948" y="114"/>
                    <a:pt x="934" y="114"/>
                    <a:pt x="925" y="112"/>
                  </a:cubicBezTo>
                  <a:cubicBezTo>
                    <a:pt x="916" y="110"/>
                    <a:pt x="902" y="104"/>
                    <a:pt x="907" y="100"/>
                  </a:cubicBezTo>
                  <a:cubicBezTo>
                    <a:pt x="912" y="96"/>
                    <a:pt x="945" y="95"/>
                    <a:pt x="955" y="90"/>
                  </a:cubicBezTo>
                  <a:cubicBezTo>
                    <a:pt x="965" y="85"/>
                    <a:pt x="972" y="78"/>
                    <a:pt x="965" y="70"/>
                  </a:cubicBezTo>
                  <a:cubicBezTo>
                    <a:pt x="939" y="65"/>
                    <a:pt x="920" y="50"/>
                    <a:pt x="911" y="42"/>
                  </a:cubicBezTo>
                  <a:cubicBezTo>
                    <a:pt x="902" y="34"/>
                    <a:pt x="916" y="23"/>
                    <a:pt x="913" y="20"/>
                  </a:cubicBezTo>
                  <a:cubicBezTo>
                    <a:pt x="910" y="17"/>
                    <a:pt x="900" y="27"/>
                    <a:pt x="893" y="26"/>
                  </a:cubicBezTo>
                  <a:cubicBezTo>
                    <a:pt x="886" y="25"/>
                    <a:pt x="876" y="7"/>
                    <a:pt x="873" y="12"/>
                  </a:cubicBezTo>
                  <a:cubicBezTo>
                    <a:pt x="870" y="17"/>
                    <a:pt x="878" y="49"/>
                    <a:pt x="875" y="54"/>
                  </a:cubicBezTo>
                  <a:cubicBezTo>
                    <a:pt x="866" y="59"/>
                    <a:pt x="866" y="35"/>
                    <a:pt x="857" y="40"/>
                  </a:cubicBezTo>
                  <a:cubicBezTo>
                    <a:pt x="853" y="42"/>
                    <a:pt x="841" y="37"/>
                    <a:pt x="837" y="36"/>
                  </a:cubicBezTo>
                  <a:cubicBezTo>
                    <a:pt x="833" y="24"/>
                    <a:pt x="802" y="37"/>
                    <a:pt x="793" y="36"/>
                  </a:cubicBezTo>
                  <a:cubicBezTo>
                    <a:pt x="784" y="35"/>
                    <a:pt x="786" y="31"/>
                    <a:pt x="781" y="30"/>
                  </a:cubicBezTo>
                  <a:cubicBezTo>
                    <a:pt x="776" y="29"/>
                    <a:pt x="768" y="31"/>
                    <a:pt x="761" y="28"/>
                  </a:cubicBezTo>
                  <a:cubicBezTo>
                    <a:pt x="754" y="25"/>
                    <a:pt x="747" y="14"/>
                    <a:pt x="739" y="12"/>
                  </a:cubicBezTo>
                  <a:cubicBezTo>
                    <a:pt x="731" y="10"/>
                    <a:pt x="721" y="18"/>
                    <a:pt x="711" y="16"/>
                  </a:cubicBezTo>
                  <a:cubicBezTo>
                    <a:pt x="701" y="14"/>
                    <a:pt x="689" y="4"/>
                    <a:pt x="677" y="2"/>
                  </a:cubicBezTo>
                  <a:cubicBezTo>
                    <a:pt x="665" y="0"/>
                    <a:pt x="648" y="0"/>
                    <a:pt x="641" y="4"/>
                  </a:cubicBezTo>
                  <a:cubicBezTo>
                    <a:pt x="634" y="8"/>
                    <a:pt x="641" y="18"/>
                    <a:pt x="637" y="24"/>
                  </a:cubicBezTo>
                  <a:cubicBezTo>
                    <a:pt x="633" y="30"/>
                    <a:pt x="614" y="36"/>
                    <a:pt x="619" y="42"/>
                  </a:cubicBezTo>
                  <a:cubicBezTo>
                    <a:pt x="624" y="48"/>
                    <a:pt x="653" y="60"/>
                    <a:pt x="665" y="62"/>
                  </a:cubicBezTo>
                  <a:cubicBezTo>
                    <a:pt x="677" y="64"/>
                    <a:pt x="685" y="58"/>
                    <a:pt x="693" y="54"/>
                  </a:cubicBezTo>
                  <a:cubicBezTo>
                    <a:pt x="701" y="50"/>
                    <a:pt x="711" y="38"/>
                    <a:pt x="715" y="40"/>
                  </a:cubicBezTo>
                  <a:cubicBezTo>
                    <a:pt x="719" y="42"/>
                    <a:pt x="713" y="57"/>
                    <a:pt x="717" y="66"/>
                  </a:cubicBezTo>
                  <a:cubicBezTo>
                    <a:pt x="721" y="75"/>
                    <a:pt x="751" y="91"/>
                    <a:pt x="739" y="94"/>
                  </a:cubicBezTo>
                  <a:cubicBezTo>
                    <a:pt x="695" y="86"/>
                    <a:pt x="693" y="84"/>
                    <a:pt x="643" y="84"/>
                  </a:cubicBezTo>
                  <a:cubicBezTo>
                    <a:pt x="626" y="79"/>
                    <a:pt x="624" y="85"/>
                    <a:pt x="615" y="82"/>
                  </a:cubicBezTo>
                  <a:cubicBezTo>
                    <a:pt x="606" y="79"/>
                    <a:pt x="597" y="65"/>
                    <a:pt x="589" y="64"/>
                  </a:cubicBezTo>
                  <a:cubicBezTo>
                    <a:pt x="581" y="63"/>
                    <a:pt x="578" y="75"/>
                    <a:pt x="565" y="78"/>
                  </a:cubicBezTo>
                  <a:cubicBezTo>
                    <a:pt x="552" y="81"/>
                    <a:pt x="525" y="77"/>
                    <a:pt x="509" y="80"/>
                  </a:cubicBezTo>
                  <a:cubicBezTo>
                    <a:pt x="491" y="78"/>
                    <a:pt x="471" y="94"/>
                    <a:pt x="471" y="94"/>
                  </a:cubicBezTo>
                  <a:cubicBezTo>
                    <a:pt x="437" y="98"/>
                    <a:pt x="445" y="80"/>
                    <a:pt x="411" y="84"/>
                  </a:cubicBezTo>
                  <a:cubicBezTo>
                    <a:pt x="389" y="88"/>
                    <a:pt x="357" y="80"/>
                    <a:pt x="331" y="78"/>
                  </a:cubicBezTo>
                  <a:cubicBezTo>
                    <a:pt x="305" y="76"/>
                    <a:pt x="277" y="72"/>
                    <a:pt x="257" y="70"/>
                  </a:cubicBezTo>
                  <a:cubicBezTo>
                    <a:pt x="237" y="68"/>
                    <a:pt x="220" y="67"/>
                    <a:pt x="209" y="64"/>
                  </a:cubicBezTo>
                  <a:cubicBezTo>
                    <a:pt x="198" y="61"/>
                    <a:pt x="207" y="54"/>
                    <a:pt x="193" y="54"/>
                  </a:cubicBezTo>
                  <a:cubicBezTo>
                    <a:pt x="175" y="43"/>
                    <a:pt x="145" y="71"/>
                    <a:pt x="123" y="64"/>
                  </a:cubicBezTo>
                  <a:cubicBezTo>
                    <a:pt x="101" y="65"/>
                    <a:pt x="93" y="90"/>
                    <a:pt x="71" y="92"/>
                  </a:cubicBezTo>
                  <a:cubicBezTo>
                    <a:pt x="56" y="100"/>
                    <a:pt x="50" y="86"/>
                    <a:pt x="33" y="92"/>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0" name="Freeform 70"/>
            <p:cNvSpPr>
              <a:spLocks/>
            </p:cNvSpPr>
            <p:nvPr/>
          </p:nvSpPr>
          <p:spPr bwMode="gray">
            <a:xfrm>
              <a:off x="567" y="1960"/>
              <a:ext cx="176" cy="153"/>
            </a:xfrm>
            <a:custGeom>
              <a:avLst/>
              <a:gdLst>
                <a:gd name="T0" fmla="*/ 116 w 176"/>
                <a:gd name="T1" fmla="*/ 47 h 153"/>
                <a:gd name="T2" fmla="*/ 132 w 176"/>
                <a:gd name="T3" fmla="*/ 63 h 153"/>
                <a:gd name="T4" fmla="*/ 150 w 176"/>
                <a:gd name="T5" fmla="*/ 83 h 153"/>
                <a:gd name="T6" fmla="*/ 176 w 176"/>
                <a:gd name="T7" fmla="*/ 103 h 153"/>
                <a:gd name="T8" fmla="*/ 128 w 176"/>
                <a:gd name="T9" fmla="*/ 137 h 153"/>
                <a:gd name="T10" fmla="*/ 116 w 176"/>
                <a:gd name="T11" fmla="*/ 145 h 153"/>
                <a:gd name="T12" fmla="*/ 104 w 176"/>
                <a:gd name="T13" fmla="*/ 141 h 153"/>
                <a:gd name="T14" fmla="*/ 88 w 176"/>
                <a:gd name="T15" fmla="*/ 153 h 153"/>
                <a:gd name="T16" fmla="*/ 78 w 176"/>
                <a:gd name="T17" fmla="*/ 135 h 153"/>
                <a:gd name="T18" fmla="*/ 72 w 176"/>
                <a:gd name="T19" fmla="*/ 119 h 153"/>
                <a:gd name="T20" fmla="*/ 90 w 176"/>
                <a:gd name="T21" fmla="*/ 105 h 153"/>
                <a:gd name="T22" fmla="*/ 106 w 176"/>
                <a:gd name="T23" fmla="*/ 93 h 153"/>
                <a:gd name="T24" fmla="*/ 102 w 176"/>
                <a:gd name="T25" fmla="*/ 79 h 153"/>
                <a:gd name="T26" fmla="*/ 84 w 176"/>
                <a:gd name="T27" fmla="*/ 73 h 153"/>
                <a:gd name="T28" fmla="*/ 78 w 176"/>
                <a:gd name="T29" fmla="*/ 71 h 153"/>
                <a:gd name="T30" fmla="*/ 76 w 176"/>
                <a:gd name="T31" fmla="*/ 55 h 153"/>
                <a:gd name="T32" fmla="*/ 66 w 176"/>
                <a:gd name="T33" fmla="*/ 63 h 153"/>
                <a:gd name="T34" fmla="*/ 64 w 176"/>
                <a:gd name="T35" fmla="*/ 101 h 153"/>
                <a:gd name="T36" fmla="*/ 38 w 176"/>
                <a:gd name="T37" fmla="*/ 121 h 153"/>
                <a:gd name="T38" fmla="*/ 12 w 176"/>
                <a:gd name="T39" fmla="*/ 129 h 153"/>
                <a:gd name="T40" fmla="*/ 0 w 176"/>
                <a:gd name="T41" fmla="*/ 121 h 153"/>
                <a:gd name="T42" fmla="*/ 10 w 176"/>
                <a:gd name="T43" fmla="*/ 105 h 153"/>
                <a:gd name="T44" fmla="*/ 28 w 176"/>
                <a:gd name="T45" fmla="*/ 73 h 153"/>
                <a:gd name="T46" fmla="*/ 58 w 176"/>
                <a:gd name="T47" fmla="*/ 61 h 153"/>
                <a:gd name="T48" fmla="*/ 60 w 176"/>
                <a:gd name="T49" fmla="*/ 41 h 153"/>
                <a:gd name="T50" fmla="*/ 44 w 176"/>
                <a:gd name="T51" fmla="*/ 31 h 153"/>
                <a:gd name="T52" fmla="*/ 42 w 176"/>
                <a:gd name="T53" fmla="*/ 13 h 153"/>
                <a:gd name="T54" fmla="*/ 54 w 176"/>
                <a:gd name="T55" fmla="*/ 9 h 153"/>
                <a:gd name="T56" fmla="*/ 70 w 176"/>
                <a:gd name="T57" fmla="*/ 21 h 153"/>
                <a:gd name="T58" fmla="*/ 84 w 176"/>
                <a:gd name="T59" fmla="*/ 5 h 153"/>
                <a:gd name="T60" fmla="*/ 96 w 176"/>
                <a:gd name="T61" fmla="*/ 1 h 153"/>
                <a:gd name="T62" fmla="*/ 110 w 176"/>
                <a:gd name="T63" fmla="*/ 3 h 153"/>
                <a:gd name="T64" fmla="*/ 96 w 176"/>
                <a:gd name="T65" fmla="*/ 17 h 153"/>
                <a:gd name="T66" fmla="*/ 112 w 176"/>
                <a:gd name="T67" fmla="*/ 23 h 153"/>
                <a:gd name="T68" fmla="*/ 118 w 176"/>
                <a:gd name="T69" fmla="*/ 35 h 153"/>
                <a:gd name="T70" fmla="*/ 116 w 176"/>
                <a:gd name="T71" fmla="*/ 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53">
                  <a:moveTo>
                    <a:pt x="116" y="47"/>
                  </a:moveTo>
                  <a:cubicBezTo>
                    <a:pt x="122" y="53"/>
                    <a:pt x="125" y="58"/>
                    <a:pt x="132" y="63"/>
                  </a:cubicBezTo>
                  <a:cubicBezTo>
                    <a:pt x="134" y="70"/>
                    <a:pt x="144" y="77"/>
                    <a:pt x="150" y="83"/>
                  </a:cubicBezTo>
                  <a:cubicBezTo>
                    <a:pt x="157" y="104"/>
                    <a:pt x="147" y="100"/>
                    <a:pt x="176" y="103"/>
                  </a:cubicBezTo>
                  <a:cubicBezTo>
                    <a:pt x="168" y="133"/>
                    <a:pt x="160" y="134"/>
                    <a:pt x="128" y="137"/>
                  </a:cubicBezTo>
                  <a:cubicBezTo>
                    <a:pt x="124" y="140"/>
                    <a:pt x="120" y="142"/>
                    <a:pt x="116" y="145"/>
                  </a:cubicBezTo>
                  <a:cubicBezTo>
                    <a:pt x="112" y="147"/>
                    <a:pt x="104" y="141"/>
                    <a:pt x="104" y="141"/>
                  </a:cubicBezTo>
                  <a:cubicBezTo>
                    <a:pt x="97" y="146"/>
                    <a:pt x="93" y="146"/>
                    <a:pt x="88" y="153"/>
                  </a:cubicBezTo>
                  <a:cubicBezTo>
                    <a:pt x="72" y="151"/>
                    <a:pt x="60" y="147"/>
                    <a:pt x="78" y="135"/>
                  </a:cubicBezTo>
                  <a:cubicBezTo>
                    <a:pt x="84" y="126"/>
                    <a:pt x="80" y="124"/>
                    <a:pt x="72" y="119"/>
                  </a:cubicBezTo>
                  <a:cubicBezTo>
                    <a:pt x="78" y="109"/>
                    <a:pt x="86" y="116"/>
                    <a:pt x="90" y="105"/>
                  </a:cubicBezTo>
                  <a:cubicBezTo>
                    <a:pt x="86" y="94"/>
                    <a:pt x="96" y="95"/>
                    <a:pt x="106" y="93"/>
                  </a:cubicBezTo>
                  <a:cubicBezTo>
                    <a:pt x="105" y="88"/>
                    <a:pt x="106" y="82"/>
                    <a:pt x="102" y="79"/>
                  </a:cubicBezTo>
                  <a:cubicBezTo>
                    <a:pt x="102" y="79"/>
                    <a:pt x="87" y="74"/>
                    <a:pt x="84" y="73"/>
                  </a:cubicBezTo>
                  <a:cubicBezTo>
                    <a:pt x="82" y="72"/>
                    <a:pt x="78" y="71"/>
                    <a:pt x="78" y="71"/>
                  </a:cubicBezTo>
                  <a:cubicBezTo>
                    <a:pt x="77" y="66"/>
                    <a:pt x="79" y="59"/>
                    <a:pt x="76" y="55"/>
                  </a:cubicBezTo>
                  <a:cubicBezTo>
                    <a:pt x="74" y="52"/>
                    <a:pt x="67" y="59"/>
                    <a:pt x="66" y="63"/>
                  </a:cubicBezTo>
                  <a:cubicBezTo>
                    <a:pt x="64" y="72"/>
                    <a:pt x="69" y="91"/>
                    <a:pt x="64" y="101"/>
                  </a:cubicBezTo>
                  <a:cubicBezTo>
                    <a:pt x="59" y="111"/>
                    <a:pt x="47" y="116"/>
                    <a:pt x="38" y="121"/>
                  </a:cubicBezTo>
                  <a:cubicBezTo>
                    <a:pt x="34" y="125"/>
                    <a:pt x="17" y="132"/>
                    <a:pt x="12" y="129"/>
                  </a:cubicBezTo>
                  <a:cubicBezTo>
                    <a:pt x="8" y="126"/>
                    <a:pt x="0" y="121"/>
                    <a:pt x="0" y="121"/>
                  </a:cubicBezTo>
                  <a:cubicBezTo>
                    <a:pt x="3" y="113"/>
                    <a:pt x="1" y="108"/>
                    <a:pt x="10" y="105"/>
                  </a:cubicBezTo>
                  <a:cubicBezTo>
                    <a:pt x="6" y="85"/>
                    <a:pt x="7" y="78"/>
                    <a:pt x="28" y="73"/>
                  </a:cubicBezTo>
                  <a:cubicBezTo>
                    <a:pt x="37" y="60"/>
                    <a:pt x="41" y="63"/>
                    <a:pt x="58" y="61"/>
                  </a:cubicBezTo>
                  <a:cubicBezTo>
                    <a:pt x="68" y="54"/>
                    <a:pt x="71" y="49"/>
                    <a:pt x="60" y="41"/>
                  </a:cubicBezTo>
                  <a:cubicBezTo>
                    <a:pt x="57" y="32"/>
                    <a:pt x="53" y="33"/>
                    <a:pt x="44" y="31"/>
                  </a:cubicBezTo>
                  <a:cubicBezTo>
                    <a:pt x="40" y="26"/>
                    <a:pt x="35" y="21"/>
                    <a:pt x="42" y="13"/>
                  </a:cubicBezTo>
                  <a:cubicBezTo>
                    <a:pt x="45" y="10"/>
                    <a:pt x="54" y="9"/>
                    <a:pt x="54" y="9"/>
                  </a:cubicBezTo>
                  <a:cubicBezTo>
                    <a:pt x="62" y="17"/>
                    <a:pt x="57" y="24"/>
                    <a:pt x="70" y="21"/>
                  </a:cubicBezTo>
                  <a:cubicBezTo>
                    <a:pt x="76" y="15"/>
                    <a:pt x="77" y="8"/>
                    <a:pt x="84" y="5"/>
                  </a:cubicBezTo>
                  <a:cubicBezTo>
                    <a:pt x="88" y="3"/>
                    <a:pt x="96" y="1"/>
                    <a:pt x="96" y="1"/>
                  </a:cubicBezTo>
                  <a:cubicBezTo>
                    <a:pt x="101" y="2"/>
                    <a:pt x="106" y="0"/>
                    <a:pt x="110" y="3"/>
                  </a:cubicBezTo>
                  <a:cubicBezTo>
                    <a:pt x="117" y="8"/>
                    <a:pt x="98" y="16"/>
                    <a:pt x="96" y="17"/>
                  </a:cubicBezTo>
                  <a:cubicBezTo>
                    <a:pt x="87" y="31"/>
                    <a:pt x="104" y="26"/>
                    <a:pt x="112" y="23"/>
                  </a:cubicBezTo>
                  <a:cubicBezTo>
                    <a:pt x="122" y="25"/>
                    <a:pt x="129" y="28"/>
                    <a:pt x="118" y="35"/>
                  </a:cubicBezTo>
                  <a:cubicBezTo>
                    <a:pt x="114" y="48"/>
                    <a:pt x="110" y="47"/>
                    <a:pt x="116" y="47"/>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1" name="Freeform 71"/>
            <p:cNvSpPr>
              <a:spLocks/>
            </p:cNvSpPr>
            <p:nvPr/>
          </p:nvSpPr>
          <p:spPr bwMode="gray">
            <a:xfrm>
              <a:off x="1325" y="3119"/>
              <a:ext cx="110" cy="220"/>
            </a:xfrm>
            <a:custGeom>
              <a:avLst/>
              <a:gdLst>
                <a:gd name="T0" fmla="*/ 92 w 110"/>
                <a:gd name="T1" fmla="*/ 0 h 220"/>
                <a:gd name="T2" fmla="*/ 106 w 110"/>
                <a:gd name="T3" fmla="*/ 36 h 220"/>
                <a:gd name="T4" fmla="*/ 110 w 110"/>
                <a:gd name="T5" fmla="*/ 60 h 220"/>
                <a:gd name="T6" fmla="*/ 104 w 110"/>
                <a:gd name="T7" fmla="*/ 78 h 220"/>
                <a:gd name="T8" fmla="*/ 80 w 110"/>
                <a:gd name="T9" fmla="*/ 130 h 220"/>
                <a:gd name="T10" fmla="*/ 74 w 110"/>
                <a:gd name="T11" fmla="*/ 174 h 220"/>
                <a:gd name="T12" fmla="*/ 42 w 110"/>
                <a:gd name="T13" fmla="*/ 218 h 220"/>
                <a:gd name="T14" fmla="*/ 4 w 110"/>
                <a:gd name="T15" fmla="*/ 202 h 220"/>
                <a:gd name="T16" fmla="*/ 18 w 110"/>
                <a:gd name="T17" fmla="*/ 128 h 220"/>
                <a:gd name="T18" fmla="*/ 20 w 110"/>
                <a:gd name="T19" fmla="*/ 96 h 220"/>
                <a:gd name="T20" fmla="*/ 22 w 110"/>
                <a:gd name="T21" fmla="*/ 66 h 220"/>
                <a:gd name="T22" fmla="*/ 54 w 110"/>
                <a:gd name="T23" fmla="*/ 56 h 220"/>
                <a:gd name="T24" fmla="*/ 76 w 110"/>
                <a:gd name="T25" fmla="*/ 4 h 220"/>
                <a:gd name="T26" fmla="*/ 92 w 110"/>
                <a:gd name="T2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220">
                  <a:moveTo>
                    <a:pt x="92" y="0"/>
                  </a:moveTo>
                  <a:cubicBezTo>
                    <a:pt x="110" y="6"/>
                    <a:pt x="103" y="23"/>
                    <a:pt x="106" y="36"/>
                  </a:cubicBezTo>
                  <a:cubicBezTo>
                    <a:pt x="107" y="41"/>
                    <a:pt x="110" y="60"/>
                    <a:pt x="110" y="60"/>
                  </a:cubicBezTo>
                  <a:cubicBezTo>
                    <a:pt x="108" y="66"/>
                    <a:pt x="104" y="78"/>
                    <a:pt x="104" y="78"/>
                  </a:cubicBezTo>
                  <a:cubicBezTo>
                    <a:pt x="101" y="90"/>
                    <a:pt x="85" y="114"/>
                    <a:pt x="80" y="130"/>
                  </a:cubicBezTo>
                  <a:cubicBezTo>
                    <a:pt x="75" y="146"/>
                    <a:pt x="80" y="159"/>
                    <a:pt x="74" y="174"/>
                  </a:cubicBezTo>
                  <a:cubicBezTo>
                    <a:pt x="67" y="191"/>
                    <a:pt x="62" y="211"/>
                    <a:pt x="42" y="218"/>
                  </a:cubicBezTo>
                  <a:cubicBezTo>
                    <a:pt x="25" y="215"/>
                    <a:pt x="10" y="220"/>
                    <a:pt x="4" y="202"/>
                  </a:cubicBezTo>
                  <a:cubicBezTo>
                    <a:pt x="6" y="155"/>
                    <a:pt x="0" y="155"/>
                    <a:pt x="18" y="128"/>
                  </a:cubicBezTo>
                  <a:cubicBezTo>
                    <a:pt x="19" y="110"/>
                    <a:pt x="19" y="106"/>
                    <a:pt x="20" y="96"/>
                  </a:cubicBezTo>
                  <a:cubicBezTo>
                    <a:pt x="21" y="86"/>
                    <a:pt x="16" y="73"/>
                    <a:pt x="22" y="66"/>
                  </a:cubicBezTo>
                  <a:cubicBezTo>
                    <a:pt x="33" y="55"/>
                    <a:pt x="37" y="58"/>
                    <a:pt x="54" y="56"/>
                  </a:cubicBezTo>
                  <a:cubicBezTo>
                    <a:pt x="64" y="42"/>
                    <a:pt x="63" y="17"/>
                    <a:pt x="76" y="4"/>
                  </a:cubicBezTo>
                  <a:cubicBezTo>
                    <a:pt x="80" y="0"/>
                    <a:pt x="87" y="1"/>
                    <a:pt x="92" y="0"/>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2" name="Freeform 72"/>
            <p:cNvSpPr>
              <a:spLocks/>
            </p:cNvSpPr>
            <p:nvPr/>
          </p:nvSpPr>
          <p:spPr bwMode="gray">
            <a:xfrm>
              <a:off x="2060" y="2829"/>
              <a:ext cx="461" cy="275"/>
            </a:xfrm>
            <a:custGeom>
              <a:avLst/>
              <a:gdLst>
                <a:gd name="T0" fmla="*/ 25 w 461"/>
                <a:gd name="T1" fmla="*/ 2 h 275"/>
                <a:gd name="T2" fmla="*/ 3 w 461"/>
                <a:gd name="T3" fmla="*/ 4 h 275"/>
                <a:gd name="T4" fmla="*/ 5 w 461"/>
                <a:gd name="T5" fmla="*/ 16 h 275"/>
                <a:gd name="T6" fmla="*/ 35 w 461"/>
                <a:gd name="T7" fmla="*/ 32 h 275"/>
                <a:gd name="T8" fmla="*/ 45 w 461"/>
                <a:gd name="T9" fmla="*/ 52 h 275"/>
                <a:gd name="T10" fmla="*/ 59 w 461"/>
                <a:gd name="T11" fmla="*/ 76 h 275"/>
                <a:gd name="T12" fmla="*/ 75 w 461"/>
                <a:gd name="T13" fmla="*/ 108 h 275"/>
                <a:gd name="T14" fmla="*/ 93 w 461"/>
                <a:gd name="T15" fmla="*/ 136 h 275"/>
                <a:gd name="T16" fmla="*/ 111 w 461"/>
                <a:gd name="T17" fmla="*/ 144 h 275"/>
                <a:gd name="T18" fmla="*/ 153 w 461"/>
                <a:gd name="T19" fmla="*/ 194 h 275"/>
                <a:gd name="T20" fmla="*/ 159 w 461"/>
                <a:gd name="T21" fmla="*/ 210 h 275"/>
                <a:gd name="T22" fmla="*/ 171 w 461"/>
                <a:gd name="T23" fmla="*/ 216 h 275"/>
                <a:gd name="T24" fmla="*/ 235 w 461"/>
                <a:gd name="T25" fmla="*/ 226 h 275"/>
                <a:gd name="T26" fmla="*/ 293 w 461"/>
                <a:gd name="T27" fmla="*/ 234 h 275"/>
                <a:gd name="T28" fmla="*/ 339 w 461"/>
                <a:gd name="T29" fmla="*/ 246 h 275"/>
                <a:gd name="T30" fmla="*/ 353 w 461"/>
                <a:gd name="T31" fmla="*/ 250 h 275"/>
                <a:gd name="T32" fmla="*/ 361 w 461"/>
                <a:gd name="T33" fmla="*/ 268 h 275"/>
                <a:gd name="T34" fmla="*/ 371 w 461"/>
                <a:gd name="T35" fmla="*/ 254 h 275"/>
                <a:gd name="T36" fmla="*/ 403 w 461"/>
                <a:gd name="T37" fmla="*/ 242 h 275"/>
                <a:gd name="T38" fmla="*/ 407 w 461"/>
                <a:gd name="T39" fmla="*/ 258 h 275"/>
                <a:gd name="T40" fmla="*/ 417 w 461"/>
                <a:gd name="T41" fmla="*/ 256 h 275"/>
                <a:gd name="T42" fmla="*/ 461 w 461"/>
                <a:gd name="T43" fmla="*/ 240 h 275"/>
                <a:gd name="T44" fmla="*/ 449 w 461"/>
                <a:gd name="T45" fmla="*/ 218 h 275"/>
                <a:gd name="T46" fmla="*/ 429 w 461"/>
                <a:gd name="T47" fmla="*/ 234 h 275"/>
                <a:gd name="T48" fmla="*/ 423 w 461"/>
                <a:gd name="T49" fmla="*/ 226 h 275"/>
                <a:gd name="T50" fmla="*/ 405 w 461"/>
                <a:gd name="T51" fmla="*/ 218 h 275"/>
                <a:gd name="T52" fmla="*/ 381 w 461"/>
                <a:gd name="T53" fmla="*/ 234 h 275"/>
                <a:gd name="T54" fmla="*/ 357 w 461"/>
                <a:gd name="T55" fmla="*/ 226 h 275"/>
                <a:gd name="T56" fmla="*/ 357 w 461"/>
                <a:gd name="T57" fmla="*/ 240 h 275"/>
                <a:gd name="T58" fmla="*/ 335 w 461"/>
                <a:gd name="T59" fmla="*/ 222 h 275"/>
                <a:gd name="T60" fmla="*/ 263 w 461"/>
                <a:gd name="T61" fmla="*/ 212 h 275"/>
                <a:gd name="T62" fmla="*/ 245 w 461"/>
                <a:gd name="T63" fmla="*/ 198 h 275"/>
                <a:gd name="T64" fmla="*/ 225 w 461"/>
                <a:gd name="T65" fmla="*/ 194 h 275"/>
                <a:gd name="T66" fmla="*/ 203 w 461"/>
                <a:gd name="T67" fmla="*/ 200 h 275"/>
                <a:gd name="T68" fmla="*/ 169 w 461"/>
                <a:gd name="T69" fmla="*/ 182 h 275"/>
                <a:gd name="T70" fmla="*/ 157 w 461"/>
                <a:gd name="T71" fmla="*/ 168 h 275"/>
                <a:gd name="T72" fmla="*/ 183 w 461"/>
                <a:gd name="T73" fmla="*/ 150 h 275"/>
                <a:gd name="T74" fmla="*/ 197 w 461"/>
                <a:gd name="T75" fmla="*/ 148 h 275"/>
                <a:gd name="T76" fmla="*/ 195 w 461"/>
                <a:gd name="T77" fmla="*/ 134 h 275"/>
                <a:gd name="T78" fmla="*/ 183 w 461"/>
                <a:gd name="T79" fmla="*/ 130 h 275"/>
                <a:gd name="T80" fmla="*/ 169 w 461"/>
                <a:gd name="T81" fmla="*/ 132 h 275"/>
                <a:gd name="T82" fmla="*/ 145 w 461"/>
                <a:gd name="T83" fmla="*/ 124 h 275"/>
                <a:gd name="T84" fmla="*/ 133 w 461"/>
                <a:gd name="T85" fmla="*/ 110 h 275"/>
                <a:gd name="T86" fmla="*/ 105 w 461"/>
                <a:gd name="T87" fmla="*/ 70 h 275"/>
                <a:gd name="T88" fmla="*/ 83 w 461"/>
                <a:gd name="T89" fmla="*/ 56 h 275"/>
                <a:gd name="T90" fmla="*/ 67 w 461"/>
                <a:gd name="T91" fmla="*/ 36 h 275"/>
                <a:gd name="T92" fmla="*/ 61 w 461"/>
                <a:gd name="T93" fmla="*/ 32 h 275"/>
                <a:gd name="T94" fmla="*/ 25 w 461"/>
                <a:gd name="T95" fmla="*/ 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1" h="275">
                  <a:moveTo>
                    <a:pt x="25" y="2"/>
                  </a:moveTo>
                  <a:cubicBezTo>
                    <a:pt x="18" y="3"/>
                    <a:pt x="9" y="0"/>
                    <a:pt x="3" y="4"/>
                  </a:cubicBezTo>
                  <a:cubicBezTo>
                    <a:pt x="0" y="6"/>
                    <a:pt x="3" y="12"/>
                    <a:pt x="5" y="16"/>
                  </a:cubicBezTo>
                  <a:cubicBezTo>
                    <a:pt x="13" y="30"/>
                    <a:pt x="21" y="30"/>
                    <a:pt x="35" y="32"/>
                  </a:cubicBezTo>
                  <a:cubicBezTo>
                    <a:pt x="40" y="50"/>
                    <a:pt x="34" y="45"/>
                    <a:pt x="45" y="52"/>
                  </a:cubicBezTo>
                  <a:cubicBezTo>
                    <a:pt x="51" y="60"/>
                    <a:pt x="56" y="67"/>
                    <a:pt x="59" y="76"/>
                  </a:cubicBezTo>
                  <a:cubicBezTo>
                    <a:pt x="61" y="89"/>
                    <a:pt x="66" y="99"/>
                    <a:pt x="75" y="108"/>
                  </a:cubicBezTo>
                  <a:cubicBezTo>
                    <a:pt x="80" y="124"/>
                    <a:pt x="81" y="126"/>
                    <a:pt x="93" y="136"/>
                  </a:cubicBezTo>
                  <a:cubicBezTo>
                    <a:pt x="98" y="140"/>
                    <a:pt x="111" y="144"/>
                    <a:pt x="111" y="144"/>
                  </a:cubicBezTo>
                  <a:cubicBezTo>
                    <a:pt x="130" y="163"/>
                    <a:pt x="125" y="185"/>
                    <a:pt x="153" y="194"/>
                  </a:cubicBezTo>
                  <a:cubicBezTo>
                    <a:pt x="156" y="199"/>
                    <a:pt x="156" y="205"/>
                    <a:pt x="159" y="210"/>
                  </a:cubicBezTo>
                  <a:cubicBezTo>
                    <a:pt x="161" y="214"/>
                    <a:pt x="167" y="214"/>
                    <a:pt x="171" y="216"/>
                  </a:cubicBezTo>
                  <a:cubicBezTo>
                    <a:pt x="184" y="235"/>
                    <a:pt x="216" y="225"/>
                    <a:pt x="235" y="226"/>
                  </a:cubicBezTo>
                  <a:cubicBezTo>
                    <a:pt x="257" y="230"/>
                    <a:pt x="268" y="233"/>
                    <a:pt x="293" y="234"/>
                  </a:cubicBezTo>
                  <a:cubicBezTo>
                    <a:pt x="309" y="250"/>
                    <a:pt x="310" y="244"/>
                    <a:pt x="339" y="246"/>
                  </a:cubicBezTo>
                  <a:cubicBezTo>
                    <a:pt x="344" y="248"/>
                    <a:pt x="350" y="246"/>
                    <a:pt x="353" y="250"/>
                  </a:cubicBezTo>
                  <a:cubicBezTo>
                    <a:pt x="369" y="275"/>
                    <a:pt x="344" y="257"/>
                    <a:pt x="361" y="268"/>
                  </a:cubicBezTo>
                  <a:cubicBezTo>
                    <a:pt x="378" y="264"/>
                    <a:pt x="362" y="270"/>
                    <a:pt x="371" y="254"/>
                  </a:cubicBezTo>
                  <a:cubicBezTo>
                    <a:pt x="372" y="253"/>
                    <a:pt x="397" y="246"/>
                    <a:pt x="403" y="242"/>
                  </a:cubicBezTo>
                  <a:cubicBezTo>
                    <a:pt x="405" y="247"/>
                    <a:pt x="402" y="255"/>
                    <a:pt x="407" y="258"/>
                  </a:cubicBezTo>
                  <a:cubicBezTo>
                    <a:pt x="410" y="260"/>
                    <a:pt x="414" y="257"/>
                    <a:pt x="417" y="256"/>
                  </a:cubicBezTo>
                  <a:cubicBezTo>
                    <a:pt x="434" y="253"/>
                    <a:pt x="445" y="244"/>
                    <a:pt x="461" y="240"/>
                  </a:cubicBezTo>
                  <a:cubicBezTo>
                    <a:pt x="458" y="230"/>
                    <a:pt x="459" y="221"/>
                    <a:pt x="449" y="218"/>
                  </a:cubicBezTo>
                  <a:cubicBezTo>
                    <a:pt x="445" y="230"/>
                    <a:pt x="441" y="231"/>
                    <a:pt x="429" y="234"/>
                  </a:cubicBezTo>
                  <a:cubicBezTo>
                    <a:pt x="417" y="242"/>
                    <a:pt x="410" y="235"/>
                    <a:pt x="423" y="226"/>
                  </a:cubicBezTo>
                  <a:cubicBezTo>
                    <a:pt x="418" y="222"/>
                    <a:pt x="405" y="218"/>
                    <a:pt x="405" y="218"/>
                  </a:cubicBezTo>
                  <a:cubicBezTo>
                    <a:pt x="394" y="221"/>
                    <a:pt x="392" y="230"/>
                    <a:pt x="381" y="234"/>
                  </a:cubicBezTo>
                  <a:cubicBezTo>
                    <a:pt x="367" y="224"/>
                    <a:pt x="382" y="223"/>
                    <a:pt x="357" y="226"/>
                  </a:cubicBezTo>
                  <a:cubicBezTo>
                    <a:pt x="360" y="234"/>
                    <a:pt x="367" y="237"/>
                    <a:pt x="357" y="240"/>
                  </a:cubicBezTo>
                  <a:cubicBezTo>
                    <a:pt x="348" y="234"/>
                    <a:pt x="344" y="228"/>
                    <a:pt x="335" y="222"/>
                  </a:cubicBezTo>
                  <a:cubicBezTo>
                    <a:pt x="308" y="225"/>
                    <a:pt x="290" y="214"/>
                    <a:pt x="263" y="212"/>
                  </a:cubicBezTo>
                  <a:cubicBezTo>
                    <a:pt x="267" y="198"/>
                    <a:pt x="258" y="200"/>
                    <a:pt x="245" y="198"/>
                  </a:cubicBezTo>
                  <a:cubicBezTo>
                    <a:pt x="237" y="193"/>
                    <a:pt x="235" y="192"/>
                    <a:pt x="225" y="194"/>
                  </a:cubicBezTo>
                  <a:cubicBezTo>
                    <a:pt x="217" y="202"/>
                    <a:pt x="215" y="202"/>
                    <a:pt x="203" y="200"/>
                  </a:cubicBezTo>
                  <a:cubicBezTo>
                    <a:pt x="191" y="183"/>
                    <a:pt x="193" y="184"/>
                    <a:pt x="169" y="182"/>
                  </a:cubicBezTo>
                  <a:cubicBezTo>
                    <a:pt x="161" y="179"/>
                    <a:pt x="160" y="176"/>
                    <a:pt x="157" y="168"/>
                  </a:cubicBezTo>
                  <a:cubicBezTo>
                    <a:pt x="159" y="148"/>
                    <a:pt x="162" y="143"/>
                    <a:pt x="183" y="150"/>
                  </a:cubicBezTo>
                  <a:cubicBezTo>
                    <a:pt x="188" y="149"/>
                    <a:pt x="194" y="152"/>
                    <a:pt x="197" y="148"/>
                  </a:cubicBezTo>
                  <a:cubicBezTo>
                    <a:pt x="200" y="144"/>
                    <a:pt x="198" y="138"/>
                    <a:pt x="195" y="134"/>
                  </a:cubicBezTo>
                  <a:cubicBezTo>
                    <a:pt x="192" y="131"/>
                    <a:pt x="183" y="130"/>
                    <a:pt x="183" y="130"/>
                  </a:cubicBezTo>
                  <a:cubicBezTo>
                    <a:pt x="174" y="133"/>
                    <a:pt x="176" y="142"/>
                    <a:pt x="169" y="132"/>
                  </a:cubicBezTo>
                  <a:cubicBezTo>
                    <a:pt x="166" y="116"/>
                    <a:pt x="159" y="119"/>
                    <a:pt x="145" y="124"/>
                  </a:cubicBezTo>
                  <a:cubicBezTo>
                    <a:pt x="140" y="117"/>
                    <a:pt x="141" y="113"/>
                    <a:pt x="133" y="110"/>
                  </a:cubicBezTo>
                  <a:cubicBezTo>
                    <a:pt x="123" y="95"/>
                    <a:pt x="127" y="77"/>
                    <a:pt x="105" y="70"/>
                  </a:cubicBezTo>
                  <a:cubicBezTo>
                    <a:pt x="101" y="59"/>
                    <a:pt x="93" y="59"/>
                    <a:pt x="83" y="56"/>
                  </a:cubicBezTo>
                  <a:cubicBezTo>
                    <a:pt x="77" y="39"/>
                    <a:pt x="83" y="46"/>
                    <a:pt x="67" y="36"/>
                  </a:cubicBezTo>
                  <a:cubicBezTo>
                    <a:pt x="65" y="35"/>
                    <a:pt x="61" y="32"/>
                    <a:pt x="61" y="32"/>
                  </a:cubicBezTo>
                  <a:cubicBezTo>
                    <a:pt x="50" y="15"/>
                    <a:pt x="47" y="2"/>
                    <a:pt x="25" y="2"/>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3" name="Freeform 73"/>
            <p:cNvSpPr>
              <a:spLocks/>
            </p:cNvSpPr>
            <p:nvPr/>
          </p:nvSpPr>
          <p:spPr bwMode="gray">
            <a:xfrm>
              <a:off x="2262" y="2811"/>
              <a:ext cx="245" cy="213"/>
            </a:xfrm>
            <a:custGeom>
              <a:avLst/>
              <a:gdLst>
                <a:gd name="T0" fmla="*/ 121 w 245"/>
                <a:gd name="T1" fmla="*/ 0 h 213"/>
                <a:gd name="T2" fmla="*/ 137 w 245"/>
                <a:gd name="T3" fmla="*/ 20 h 213"/>
                <a:gd name="T4" fmla="*/ 125 w 245"/>
                <a:gd name="T5" fmla="*/ 58 h 213"/>
                <a:gd name="T6" fmla="*/ 143 w 245"/>
                <a:gd name="T7" fmla="*/ 86 h 213"/>
                <a:gd name="T8" fmla="*/ 163 w 245"/>
                <a:gd name="T9" fmla="*/ 92 h 213"/>
                <a:gd name="T10" fmla="*/ 191 w 245"/>
                <a:gd name="T11" fmla="*/ 84 h 213"/>
                <a:gd name="T12" fmla="*/ 231 w 245"/>
                <a:gd name="T13" fmla="*/ 82 h 213"/>
                <a:gd name="T14" fmla="*/ 223 w 245"/>
                <a:gd name="T15" fmla="*/ 106 h 213"/>
                <a:gd name="T16" fmla="*/ 207 w 245"/>
                <a:gd name="T17" fmla="*/ 120 h 213"/>
                <a:gd name="T18" fmla="*/ 191 w 245"/>
                <a:gd name="T19" fmla="*/ 142 h 213"/>
                <a:gd name="T20" fmla="*/ 195 w 245"/>
                <a:gd name="T21" fmla="*/ 160 h 213"/>
                <a:gd name="T22" fmla="*/ 203 w 245"/>
                <a:gd name="T23" fmla="*/ 172 h 213"/>
                <a:gd name="T24" fmla="*/ 179 w 245"/>
                <a:gd name="T25" fmla="*/ 188 h 213"/>
                <a:gd name="T26" fmla="*/ 173 w 245"/>
                <a:gd name="T27" fmla="*/ 168 h 213"/>
                <a:gd name="T28" fmla="*/ 163 w 245"/>
                <a:gd name="T29" fmla="*/ 208 h 213"/>
                <a:gd name="T30" fmla="*/ 137 w 245"/>
                <a:gd name="T31" fmla="*/ 166 h 213"/>
                <a:gd name="T32" fmla="*/ 135 w 245"/>
                <a:gd name="T33" fmla="*/ 150 h 213"/>
                <a:gd name="T34" fmla="*/ 147 w 245"/>
                <a:gd name="T35" fmla="*/ 146 h 213"/>
                <a:gd name="T36" fmla="*/ 167 w 245"/>
                <a:gd name="T37" fmla="*/ 126 h 213"/>
                <a:gd name="T38" fmla="*/ 179 w 245"/>
                <a:gd name="T39" fmla="*/ 130 h 213"/>
                <a:gd name="T40" fmla="*/ 191 w 245"/>
                <a:gd name="T41" fmla="*/ 122 h 213"/>
                <a:gd name="T42" fmla="*/ 205 w 245"/>
                <a:gd name="T43" fmla="*/ 110 h 213"/>
                <a:gd name="T44" fmla="*/ 177 w 245"/>
                <a:gd name="T45" fmla="*/ 108 h 213"/>
                <a:gd name="T46" fmla="*/ 159 w 245"/>
                <a:gd name="T47" fmla="*/ 110 h 213"/>
                <a:gd name="T48" fmla="*/ 133 w 245"/>
                <a:gd name="T49" fmla="*/ 102 h 213"/>
                <a:gd name="T50" fmla="*/ 123 w 245"/>
                <a:gd name="T51" fmla="*/ 112 h 213"/>
                <a:gd name="T52" fmla="*/ 107 w 245"/>
                <a:gd name="T53" fmla="*/ 134 h 213"/>
                <a:gd name="T54" fmla="*/ 85 w 245"/>
                <a:gd name="T55" fmla="*/ 184 h 213"/>
                <a:gd name="T56" fmla="*/ 69 w 245"/>
                <a:gd name="T57" fmla="*/ 172 h 213"/>
                <a:gd name="T58" fmla="*/ 23 w 245"/>
                <a:gd name="T59" fmla="*/ 160 h 213"/>
                <a:gd name="T60" fmla="*/ 21 w 245"/>
                <a:gd name="T61" fmla="*/ 140 h 213"/>
                <a:gd name="T62" fmla="*/ 3 w 245"/>
                <a:gd name="T63" fmla="*/ 116 h 213"/>
                <a:gd name="T64" fmla="*/ 31 w 245"/>
                <a:gd name="T65" fmla="*/ 82 h 213"/>
                <a:gd name="T66" fmla="*/ 43 w 245"/>
                <a:gd name="T67" fmla="*/ 68 h 213"/>
                <a:gd name="T68" fmla="*/ 65 w 245"/>
                <a:gd name="T69" fmla="*/ 42 h 213"/>
                <a:gd name="T70" fmla="*/ 91 w 245"/>
                <a:gd name="T71" fmla="*/ 32 h 213"/>
                <a:gd name="T72" fmla="*/ 121 w 245"/>
                <a:gd name="T7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213">
                  <a:moveTo>
                    <a:pt x="121" y="0"/>
                  </a:moveTo>
                  <a:cubicBezTo>
                    <a:pt x="130" y="3"/>
                    <a:pt x="130" y="13"/>
                    <a:pt x="137" y="20"/>
                  </a:cubicBezTo>
                  <a:cubicBezTo>
                    <a:pt x="143" y="38"/>
                    <a:pt x="130" y="43"/>
                    <a:pt x="125" y="58"/>
                  </a:cubicBezTo>
                  <a:cubicBezTo>
                    <a:pt x="130" y="73"/>
                    <a:pt x="130" y="77"/>
                    <a:pt x="143" y="86"/>
                  </a:cubicBezTo>
                  <a:cubicBezTo>
                    <a:pt x="149" y="95"/>
                    <a:pt x="152" y="94"/>
                    <a:pt x="163" y="92"/>
                  </a:cubicBezTo>
                  <a:cubicBezTo>
                    <a:pt x="168" y="77"/>
                    <a:pt x="176" y="82"/>
                    <a:pt x="191" y="84"/>
                  </a:cubicBezTo>
                  <a:cubicBezTo>
                    <a:pt x="201" y="100"/>
                    <a:pt x="218" y="86"/>
                    <a:pt x="231" y="82"/>
                  </a:cubicBezTo>
                  <a:cubicBezTo>
                    <a:pt x="245" y="92"/>
                    <a:pt x="237" y="103"/>
                    <a:pt x="223" y="106"/>
                  </a:cubicBezTo>
                  <a:cubicBezTo>
                    <a:pt x="217" y="115"/>
                    <a:pt x="210" y="110"/>
                    <a:pt x="207" y="120"/>
                  </a:cubicBezTo>
                  <a:cubicBezTo>
                    <a:pt x="204" y="142"/>
                    <a:pt x="205" y="133"/>
                    <a:pt x="191" y="142"/>
                  </a:cubicBezTo>
                  <a:cubicBezTo>
                    <a:pt x="185" y="152"/>
                    <a:pt x="189" y="152"/>
                    <a:pt x="195" y="160"/>
                  </a:cubicBezTo>
                  <a:cubicBezTo>
                    <a:pt x="198" y="164"/>
                    <a:pt x="203" y="172"/>
                    <a:pt x="203" y="172"/>
                  </a:cubicBezTo>
                  <a:cubicBezTo>
                    <a:pt x="200" y="213"/>
                    <a:pt x="200" y="209"/>
                    <a:pt x="179" y="188"/>
                  </a:cubicBezTo>
                  <a:cubicBezTo>
                    <a:pt x="177" y="181"/>
                    <a:pt x="175" y="175"/>
                    <a:pt x="173" y="168"/>
                  </a:cubicBezTo>
                  <a:cubicBezTo>
                    <a:pt x="158" y="173"/>
                    <a:pt x="164" y="195"/>
                    <a:pt x="163" y="208"/>
                  </a:cubicBezTo>
                  <a:cubicBezTo>
                    <a:pt x="121" y="203"/>
                    <a:pt x="169" y="187"/>
                    <a:pt x="137" y="166"/>
                  </a:cubicBezTo>
                  <a:cubicBezTo>
                    <a:pt x="134" y="161"/>
                    <a:pt x="129" y="156"/>
                    <a:pt x="135" y="150"/>
                  </a:cubicBezTo>
                  <a:cubicBezTo>
                    <a:pt x="138" y="147"/>
                    <a:pt x="147" y="146"/>
                    <a:pt x="147" y="146"/>
                  </a:cubicBezTo>
                  <a:cubicBezTo>
                    <a:pt x="158" y="130"/>
                    <a:pt x="143" y="123"/>
                    <a:pt x="167" y="126"/>
                  </a:cubicBezTo>
                  <a:cubicBezTo>
                    <a:pt x="173" y="132"/>
                    <a:pt x="172" y="134"/>
                    <a:pt x="179" y="130"/>
                  </a:cubicBezTo>
                  <a:cubicBezTo>
                    <a:pt x="183" y="128"/>
                    <a:pt x="191" y="122"/>
                    <a:pt x="191" y="122"/>
                  </a:cubicBezTo>
                  <a:cubicBezTo>
                    <a:pt x="194" y="114"/>
                    <a:pt x="198" y="115"/>
                    <a:pt x="205" y="110"/>
                  </a:cubicBezTo>
                  <a:cubicBezTo>
                    <a:pt x="188" y="104"/>
                    <a:pt x="197" y="105"/>
                    <a:pt x="177" y="108"/>
                  </a:cubicBezTo>
                  <a:cubicBezTo>
                    <a:pt x="170" y="110"/>
                    <a:pt x="166" y="108"/>
                    <a:pt x="159" y="110"/>
                  </a:cubicBezTo>
                  <a:cubicBezTo>
                    <a:pt x="151" y="98"/>
                    <a:pt x="149" y="100"/>
                    <a:pt x="133" y="102"/>
                  </a:cubicBezTo>
                  <a:cubicBezTo>
                    <a:pt x="130" y="106"/>
                    <a:pt x="125" y="108"/>
                    <a:pt x="123" y="112"/>
                  </a:cubicBezTo>
                  <a:cubicBezTo>
                    <a:pt x="115" y="133"/>
                    <a:pt x="126" y="129"/>
                    <a:pt x="107" y="134"/>
                  </a:cubicBezTo>
                  <a:cubicBezTo>
                    <a:pt x="94" y="154"/>
                    <a:pt x="111" y="175"/>
                    <a:pt x="85" y="184"/>
                  </a:cubicBezTo>
                  <a:cubicBezTo>
                    <a:pt x="77" y="181"/>
                    <a:pt x="76" y="176"/>
                    <a:pt x="69" y="172"/>
                  </a:cubicBezTo>
                  <a:cubicBezTo>
                    <a:pt x="48" y="176"/>
                    <a:pt x="43" y="163"/>
                    <a:pt x="23" y="160"/>
                  </a:cubicBezTo>
                  <a:cubicBezTo>
                    <a:pt x="22" y="153"/>
                    <a:pt x="24" y="146"/>
                    <a:pt x="21" y="140"/>
                  </a:cubicBezTo>
                  <a:cubicBezTo>
                    <a:pt x="16" y="129"/>
                    <a:pt x="7" y="128"/>
                    <a:pt x="3" y="116"/>
                  </a:cubicBezTo>
                  <a:cubicBezTo>
                    <a:pt x="5" y="82"/>
                    <a:pt x="0" y="85"/>
                    <a:pt x="31" y="82"/>
                  </a:cubicBezTo>
                  <a:cubicBezTo>
                    <a:pt x="36" y="74"/>
                    <a:pt x="32" y="64"/>
                    <a:pt x="43" y="68"/>
                  </a:cubicBezTo>
                  <a:cubicBezTo>
                    <a:pt x="58" y="63"/>
                    <a:pt x="56" y="51"/>
                    <a:pt x="65" y="42"/>
                  </a:cubicBezTo>
                  <a:cubicBezTo>
                    <a:pt x="72" y="35"/>
                    <a:pt x="82" y="34"/>
                    <a:pt x="91" y="32"/>
                  </a:cubicBezTo>
                  <a:cubicBezTo>
                    <a:pt x="113" y="17"/>
                    <a:pt x="92" y="0"/>
                    <a:pt x="121" y="0"/>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dirty="0">
                <a:solidFill>
                  <a:srgbClr val="111111"/>
                </a:solidFill>
              </a:endParaRPr>
            </a:p>
          </p:txBody>
        </p:sp>
        <p:sp>
          <p:nvSpPr>
            <p:cNvPr id="44" name="Freeform 74"/>
            <p:cNvSpPr>
              <a:spLocks/>
            </p:cNvSpPr>
            <p:nvPr/>
          </p:nvSpPr>
          <p:spPr bwMode="gray">
            <a:xfrm>
              <a:off x="2503" y="2886"/>
              <a:ext cx="394" cy="220"/>
            </a:xfrm>
            <a:custGeom>
              <a:avLst/>
              <a:gdLst>
                <a:gd name="T0" fmla="*/ 46 w 394"/>
                <a:gd name="T1" fmla="*/ 17 h 220"/>
                <a:gd name="T2" fmla="*/ 34 w 394"/>
                <a:gd name="T3" fmla="*/ 51 h 220"/>
                <a:gd name="T4" fmla="*/ 64 w 394"/>
                <a:gd name="T5" fmla="*/ 69 h 220"/>
                <a:gd name="T6" fmla="*/ 72 w 394"/>
                <a:gd name="T7" fmla="*/ 61 h 220"/>
                <a:gd name="T8" fmla="*/ 80 w 394"/>
                <a:gd name="T9" fmla="*/ 37 h 220"/>
                <a:gd name="T10" fmla="*/ 124 w 394"/>
                <a:gd name="T11" fmla="*/ 57 h 220"/>
                <a:gd name="T12" fmla="*/ 180 w 394"/>
                <a:gd name="T13" fmla="*/ 61 h 220"/>
                <a:gd name="T14" fmla="*/ 258 w 394"/>
                <a:gd name="T15" fmla="*/ 91 h 220"/>
                <a:gd name="T16" fmla="*/ 296 w 394"/>
                <a:gd name="T17" fmla="*/ 119 h 220"/>
                <a:gd name="T18" fmla="*/ 348 w 394"/>
                <a:gd name="T19" fmla="*/ 117 h 220"/>
                <a:gd name="T20" fmla="*/ 352 w 394"/>
                <a:gd name="T21" fmla="*/ 81 h 220"/>
                <a:gd name="T22" fmla="*/ 364 w 394"/>
                <a:gd name="T23" fmla="*/ 77 h 220"/>
                <a:gd name="T24" fmla="*/ 394 w 394"/>
                <a:gd name="T25" fmla="*/ 109 h 220"/>
                <a:gd name="T26" fmla="*/ 358 w 394"/>
                <a:gd name="T27" fmla="*/ 145 h 220"/>
                <a:gd name="T28" fmla="*/ 314 w 394"/>
                <a:gd name="T29" fmla="*/ 143 h 220"/>
                <a:gd name="T30" fmla="*/ 320 w 394"/>
                <a:gd name="T31" fmla="*/ 159 h 220"/>
                <a:gd name="T32" fmla="*/ 352 w 394"/>
                <a:gd name="T33" fmla="*/ 189 h 220"/>
                <a:gd name="T34" fmla="*/ 320 w 394"/>
                <a:gd name="T35" fmla="*/ 209 h 220"/>
                <a:gd name="T36" fmla="*/ 280 w 394"/>
                <a:gd name="T37" fmla="*/ 169 h 220"/>
                <a:gd name="T38" fmla="*/ 250 w 394"/>
                <a:gd name="T39" fmla="*/ 185 h 220"/>
                <a:gd name="T40" fmla="*/ 194 w 394"/>
                <a:gd name="T41" fmla="*/ 169 h 220"/>
                <a:gd name="T42" fmla="*/ 162 w 394"/>
                <a:gd name="T43" fmla="*/ 159 h 220"/>
                <a:gd name="T44" fmla="*/ 176 w 394"/>
                <a:gd name="T45" fmla="*/ 137 h 220"/>
                <a:gd name="T46" fmla="*/ 132 w 394"/>
                <a:gd name="T47" fmla="*/ 129 h 220"/>
                <a:gd name="T48" fmla="*/ 114 w 394"/>
                <a:gd name="T49" fmla="*/ 129 h 220"/>
                <a:gd name="T50" fmla="*/ 128 w 394"/>
                <a:gd name="T51" fmla="*/ 107 h 220"/>
                <a:gd name="T52" fmla="*/ 92 w 394"/>
                <a:gd name="T53" fmla="*/ 97 h 220"/>
                <a:gd name="T54" fmla="*/ 100 w 394"/>
                <a:gd name="T55" fmla="*/ 81 h 220"/>
                <a:gd name="T56" fmla="*/ 64 w 394"/>
                <a:gd name="T57" fmla="*/ 107 h 220"/>
                <a:gd name="T58" fmla="*/ 30 w 394"/>
                <a:gd name="T59" fmla="*/ 101 h 220"/>
                <a:gd name="T60" fmla="*/ 24 w 394"/>
                <a:gd name="T61" fmla="*/ 103 h 220"/>
                <a:gd name="T62" fmla="*/ 4 w 394"/>
                <a:gd name="T63" fmla="*/ 105 h 220"/>
                <a:gd name="T64" fmla="*/ 24 w 394"/>
                <a:gd name="T65" fmla="*/ 73 h 220"/>
                <a:gd name="T66" fmla="*/ 16 w 394"/>
                <a:gd name="T67" fmla="*/ 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4" h="220">
                  <a:moveTo>
                    <a:pt x="42" y="5"/>
                  </a:moveTo>
                  <a:cubicBezTo>
                    <a:pt x="44" y="8"/>
                    <a:pt x="46" y="17"/>
                    <a:pt x="46" y="17"/>
                  </a:cubicBezTo>
                  <a:cubicBezTo>
                    <a:pt x="41" y="41"/>
                    <a:pt x="47" y="16"/>
                    <a:pt x="40" y="33"/>
                  </a:cubicBezTo>
                  <a:cubicBezTo>
                    <a:pt x="37" y="39"/>
                    <a:pt x="34" y="51"/>
                    <a:pt x="34" y="51"/>
                  </a:cubicBezTo>
                  <a:cubicBezTo>
                    <a:pt x="32" y="65"/>
                    <a:pt x="27" y="72"/>
                    <a:pt x="30" y="85"/>
                  </a:cubicBezTo>
                  <a:cubicBezTo>
                    <a:pt x="71" y="83"/>
                    <a:pt x="72" y="93"/>
                    <a:pt x="64" y="69"/>
                  </a:cubicBezTo>
                  <a:cubicBezTo>
                    <a:pt x="65" y="67"/>
                    <a:pt x="65" y="64"/>
                    <a:pt x="66" y="63"/>
                  </a:cubicBezTo>
                  <a:cubicBezTo>
                    <a:pt x="67" y="62"/>
                    <a:pt x="72" y="63"/>
                    <a:pt x="72" y="61"/>
                  </a:cubicBezTo>
                  <a:cubicBezTo>
                    <a:pt x="73" y="55"/>
                    <a:pt x="66" y="43"/>
                    <a:pt x="66" y="43"/>
                  </a:cubicBezTo>
                  <a:cubicBezTo>
                    <a:pt x="69" y="33"/>
                    <a:pt x="71" y="31"/>
                    <a:pt x="80" y="37"/>
                  </a:cubicBezTo>
                  <a:cubicBezTo>
                    <a:pt x="89" y="51"/>
                    <a:pt x="90" y="43"/>
                    <a:pt x="102" y="39"/>
                  </a:cubicBezTo>
                  <a:cubicBezTo>
                    <a:pt x="113" y="43"/>
                    <a:pt x="116" y="49"/>
                    <a:pt x="124" y="57"/>
                  </a:cubicBezTo>
                  <a:cubicBezTo>
                    <a:pt x="126" y="89"/>
                    <a:pt x="120" y="93"/>
                    <a:pt x="148" y="89"/>
                  </a:cubicBezTo>
                  <a:cubicBezTo>
                    <a:pt x="160" y="81"/>
                    <a:pt x="166" y="66"/>
                    <a:pt x="180" y="61"/>
                  </a:cubicBezTo>
                  <a:cubicBezTo>
                    <a:pt x="212" y="64"/>
                    <a:pt x="203" y="75"/>
                    <a:pt x="234" y="79"/>
                  </a:cubicBezTo>
                  <a:cubicBezTo>
                    <a:pt x="242" y="82"/>
                    <a:pt x="251" y="86"/>
                    <a:pt x="258" y="91"/>
                  </a:cubicBezTo>
                  <a:cubicBezTo>
                    <a:pt x="263" y="98"/>
                    <a:pt x="271" y="103"/>
                    <a:pt x="278" y="107"/>
                  </a:cubicBezTo>
                  <a:cubicBezTo>
                    <a:pt x="284" y="111"/>
                    <a:pt x="296" y="119"/>
                    <a:pt x="296" y="119"/>
                  </a:cubicBezTo>
                  <a:cubicBezTo>
                    <a:pt x="297" y="122"/>
                    <a:pt x="295" y="128"/>
                    <a:pt x="298" y="129"/>
                  </a:cubicBezTo>
                  <a:cubicBezTo>
                    <a:pt x="299" y="129"/>
                    <a:pt x="344" y="117"/>
                    <a:pt x="348" y="117"/>
                  </a:cubicBezTo>
                  <a:cubicBezTo>
                    <a:pt x="355" y="112"/>
                    <a:pt x="354" y="108"/>
                    <a:pt x="362" y="105"/>
                  </a:cubicBezTo>
                  <a:cubicBezTo>
                    <a:pt x="361" y="101"/>
                    <a:pt x="358" y="84"/>
                    <a:pt x="352" y="81"/>
                  </a:cubicBezTo>
                  <a:cubicBezTo>
                    <a:pt x="348" y="79"/>
                    <a:pt x="340" y="77"/>
                    <a:pt x="340" y="77"/>
                  </a:cubicBezTo>
                  <a:cubicBezTo>
                    <a:pt x="344" y="62"/>
                    <a:pt x="356" y="69"/>
                    <a:pt x="364" y="77"/>
                  </a:cubicBezTo>
                  <a:cubicBezTo>
                    <a:pt x="367" y="93"/>
                    <a:pt x="374" y="86"/>
                    <a:pt x="388" y="91"/>
                  </a:cubicBezTo>
                  <a:cubicBezTo>
                    <a:pt x="382" y="109"/>
                    <a:pt x="378" y="98"/>
                    <a:pt x="394" y="109"/>
                  </a:cubicBezTo>
                  <a:cubicBezTo>
                    <a:pt x="391" y="118"/>
                    <a:pt x="387" y="121"/>
                    <a:pt x="378" y="123"/>
                  </a:cubicBezTo>
                  <a:cubicBezTo>
                    <a:pt x="371" y="133"/>
                    <a:pt x="368" y="138"/>
                    <a:pt x="358" y="145"/>
                  </a:cubicBezTo>
                  <a:cubicBezTo>
                    <a:pt x="352" y="143"/>
                    <a:pt x="340" y="139"/>
                    <a:pt x="340" y="139"/>
                  </a:cubicBezTo>
                  <a:cubicBezTo>
                    <a:pt x="331" y="140"/>
                    <a:pt x="320" y="137"/>
                    <a:pt x="314" y="143"/>
                  </a:cubicBezTo>
                  <a:cubicBezTo>
                    <a:pt x="311" y="146"/>
                    <a:pt x="306" y="155"/>
                    <a:pt x="306" y="155"/>
                  </a:cubicBezTo>
                  <a:cubicBezTo>
                    <a:pt x="311" y="157"/>
                    <a:pt x="318" y="155"/>
                    <a:pt x="320" y="159"/>
                  </a:cubicBezTo>
                  <a:cubicBezTo>
                    <a:pt x="329" y="175"/>
                    <a:pt x="317" y="175"/>
                    <a:pt x="334" y="181"/>
                  </a:cubicBezTo>
                  <a:cubicBezTo>
                    <a:pt x="340" y="190"/>
                    <a:pt x="342" y="192"/>
                    <a:pt x="352" y="189"/>
                  </a:cubicBezTo>
                  <a:cubicBezTo>
                    <a:pt x="357" y="175"/>
                    <a:pt x="356" y="192"/>
                    <a:pt x="358" y="197"/>
                  </a:cubicBezTo>
                  <a:cubicBezTo>
                    <a:pt x="354" y="220"/>
                    <a:pt x="346" y="211"/>
                    <a:pt x="320" y="209"/>
                  </a:cubicBezTo>
                  <a:cubicBezTo>
                    <a:pt x="311" y="203"/>
                    <a:pt x="307" y="194"/>
                    <a:pt x="300" y="187"/>
                  </a:cubicBezTo>
                  <a:cubicBezTo>
                    <a:pt x="297" y="177"/>
                    <a:pt x="290" y="172"/>
                    <a:pt x="280" y="169"/>
                  </a:cubicBezTo>
                  <a:cubicBezTo>
                    <a:pt x="274" y="170"/>
                    <a:pt x="268" y="169"/>
                    <a:pt x="262" y="171"/>
                  </a:cubicBezTo>
                  <a:cubicBezTo>
                    <a:pt x="255" y="174"/>
                    <a:pt x="259" y="182"/>
                    <a:pt x="250" y="185"/>
                  </a:cubicBezTo>
                  <a:cubicBezTo>
                    <a:pt x="226" y="183"/>
                    <a:pt x="230" y="182"/>
                    <a:pt x="214" y="177"/>
                  </a:cubicBezTo>
                  <a:cubicBezTo>
                    <a:pt x="206" y="169"/>
                    <a:pt x="205" y="166"/>
                    <a:pt x="194" y="169"/>
                  </a:cubicBezTo>
                  <a:cubicBezTo>
                    <a:pt x="184" y="179"/>
                    <a:pt x="168" y="180"/>
                    <a:pt x="160" y="167"/>
                  </a:cubicBezTo>
                  <a:cubicBezTo>
                    <a:pt x="161" y="164"/>
                    <a:pt x="160" y="161"/>
                    <a:pt x="162" y="159"/>
                  </a:cubicBezTo>
                  <a:cubicBezTo>
                    <a:pt x="165" y="156"/>
                    <a:pt x="174" y="155"/>
                    <a:pt x="174" y="155"/>
                  </a:cubicBezTo>
                  <a:cubicBezTo>
                    <a:pt x="183" y="146"/>
                    <a:pt x="181" y="152"/>
                    <a:pt x="176" y="137"/>
                  </a:cubicBezTo>
                  <a:cubicBezTo>
                    <a:pt x="171" y="122"/>
                    <a:pt x="158" y="119"/>
                    <a:pt x="144" y="115"/>
                  </a:cubicBezTo>
                  <a:cubicBezTo>
                    <a:pt x="132" y="117"/>
                    <a:pt x="128" y="117"/>
                    <a:pt x="132" y="129"/>
                  </a:cubicBezTo>
                  <a:cubicBezTo>
                    <a:pt x="130" y="146"/>
                    <a:pt x="132" y="149"/>
                    <a:pt x="116" y="145"/>
                  </a:cubicBezTo>
                  <a:cubicBezTo>
                    <a:pt x="109" y="138"/>
                    <a:pt x="105" y="135"/>
                    <a:pt x="114" y="129"/>
                  </a:cubicBezTo>
                  <a:cubicBezTo>
                    <a:pt x="119" y="122"/>
                    <a:pt x="117" y="116"/>
                    <a:pt x="126" y="113"/>
                  </a:cubicBezTo>
                  <a:cubicBezTo>
                    <a:pt x="127" y="111"/>
                    <a:pt x="129" y="108"/>
                    <a:pt x="128" y="107"/>
                  </a:cubicBezTo>
                  <a:cubicBezTo>
                    <a:pt x="125" y="104"/>
                    <a:pt x="116" y="103"/>
                    <a:pt x="116" y="103"/>
                  </a:cubicBezTo>
                  <a:cubicBezTo>
                    <a:pt x="106" y="106"/>
                    <a:pt x="96" y="108"/>
                    <a:pt x="92" y="97"/>
                  </a:cubicBezTo>
                  <a:cubicBezTo>
                    <a:pt x="93" y="93"/>
                    <a:pt x="92" y="89"/>
                    <a:pt x="94" y="85"/>
                  </a:cubicBezTo>
                  <a:cubicBezTo>
                    <a:pt x="95" y="83"/>
                    <a:pt x="99" y="83"/>
                    <a:pt x="100" y="81"/>
                  </a:cubicBezTo>
                  <a:cubicBezTo>
                    <a:pt x="102" y="74"/>
                    <a:pt x="86" y="65"/>
                    <a:pt x="86" y="65"/>
                  </a:cubicBezTo>
                  <a:cubicBezTo>
                    <a:pt x="52" y="71"/>
                    <a:pt x="91" y="98"/>
                    <a:pt x="64" y="107"/>
                  </a:cubicBezTo>
                  <a:cubicBezTo>
                    <a:pt x="50" y="102"/>
                    <a:pt x="58" y="96"/>
                    <a:pt x="38" y="103"/>
                  </a:cubicBezTo>
                  <a:cubicBezTo>
                    <a:pt x="35" y="102"/>
                    <a:pt x="32" y="103"/>
                    <a:pt x="30" y="101"/>
                  </a:cubicBezTo>
                  <a:cubicBezTo>
                    <a:pt x="28" y="100"/>
                    <a:pt x="28" y="94"/>
                    <a:pt x="26" y="95"/>
                  </a:cubicBezTo>
                  <a:cubicBezTo>
                    <a:pt x="23" y="96"/>
                    <a:pt x="26" y="101"/>
                    <a:pt x="24" y="103"/>
                  </a:cubicBezTo>
                  <a:cubicBezTo>
                    <a:pt x="23" y="105"/>
                    <a:pt x="20" y="106"/>
                    <a:pt x="18" y="107"/>
                  </a:cubicBezTo>
                  <a:cubicBezTo>
                    <a:pt x="13" y="106"/>
                    <a:pt x="8" y="108"/>
                    <a:pt x="4" y="105"/>
                  </a:cubicBezTo>
                  <a:cubicBezTo>
                    <a:pt x="1" y="102"/>
                    <a:pt x="0" y="93"/>
                    <a:pt x="0" y="93"/>
                  </a:cubicBezTo>
                  <a:cubicBezTo>
                    <a:pt x="3" y="73"/>
                    <a:pt x="12" y="85"/>
                    <a:pt x="24" y="73"/>
                  </a:cubicBezTo>
                  <a:cubicBezTo>
                    <a:pt x="22" y="59"/>
                    <a:pt x="20" y="57"/>
                    <a:pt x="16" y="45"/>
                  </a:cubicBezTo>
                  <a:cubicBezTo>
                    <a:pt x="19" y="31"/>
                    <a:pt x="24" y="19"/>
                    <a:pt x="16" y="7"/>
                  </a:cubicBezTo>
                  <a:cubicBezTo>
                    <a:pt x="20" y="0"/>
                    <a:pt x="37" y="3"/>
                    <a:pt x="42" y="5"/>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5" name="Freeform 75"/>
            <p:cNvSpPr>
              <a:spLocks/>
            </p:cNvSpPr>
            <p:nvPr/>
          </p:nvSpPr>
          <p:spPr bwMode="gray">
            <a:xfrm>
              <a:off x="2374" y="2610"/>
              <a:ext cx="140" cy="229"/>
            </a:xfrm>
            <a:custGeom>
              <a:avLst/>
              <a:gdLst>
                <a:gd name="T0" fmla="*/ 63 w 140"/>
                <a:gd name="T1" fmla="*/ 5 h 229"/>
                <a:gd name="T2" fmla="*/ 75 w 140"/>
                <a:gd name="T3" fmla="*/ 21 h 229"/>
                <a:gd name="T4" fmla="*/ 69 w 140"/>
                <a:gd name="T5" fmla="*/ 65 h 229"/>
                <a:gd name="T6" fmla="*/ 105 w 140"/>
                <a:gd name="T7" fmla="*/ 81 h 229"/>
                <a:gd name="T8" fmla="*/ 105 w 140"/>
                <a:gd name="T9" fmla="*/ 101 h 229"/>
                <a:gd name="T10" fmla="*/ 119 w 140"/>
                <a:gd name="T11" fmla="*/ 109 h 229"/>
                <a:gd name="T12" fmla="*/ 127 w 140"/>
                <a:gd name="T13" fmla="*/ 127 h 229"/>
                <a:gd name="T14" fmla="*/ 115 w 140"/>
                <a:gd name="T15" fmla="*/ 161 h 229"/>
                <a:gd name="T16" fmla="*/ 119 w 140"/>
                <a:gd name="T17" fmla="*/ 171 h 229"/>
                <a:gd name="T18" fmla="*/ 127 w 140"/>
                <a:gd name="T19" fmla="*/ 159 h 229"/>
                <a:gd name="T20" fmla="*/ 137 w 140"/>
                <a:gd name="T21" fmla="*/ 179 h 229"/>
                <a:gd name="T22" fmla="*/ 123 w 140"/>
                <a:gd name="T23" fmla="*/ 199 h 229"/>
                <a:gd name="T24" fmla="*/ 109 w 140"/>
                <a:gd name="T25" fmla="*/ 223 h 229"/>
                <a:gd name="T26" fmla="*/ 95 w 140"/>
                <a:gd name="T27" fmla="*/ 193 h 229"/>
                <a:gd name="T28" fmla="*/ 77 w 140"/>
                <a:gd name="T29" fmla="*/ 211 h 229"/>
                <a:gd name="T30" fmla="*/ 61 w 140"/>
                <a:gd name="T31" fmla="*/ 189 h 229"/>
                <a:gd name="T32" fmla="*/ 103 w 140"/>
                <a:gd name="T33" fmla="*/ 173 h 229"/>
                <a:gd name="T34" fmla="*/ 91 w 140"/>
                <a:gd name="T35" fmla="*/ 167 h 229"/>
                <a:gd name="T36" fmla="*/ 71 w 140"/>
                <a:gd name="T37" fmla="*/ 141 h 229"/>
                <a:gd name="T38" fmla="*/ 75 w 140"/>
                <a:gd name="T39" fmla="*/ 127 h 229"/>
                <a:gd name="T40" fmla="*/ 103 w 140"/>
                <a:gd name="T41" fmla="*/ 137 h 229"/>
                <a:gd name="T42" fmla="*/ 97 w 140"/>
                <a:gd name="T43" fmla="*/ 119 h 229"/>
                <a:gd name="T44" fmla="*/ 79 w 140"/>
                <a:gd name="T45" fmla="*/ 91 h 229"/>
                <a:gd name="T46" fmla="*/ 67 w 140"/>
                <a:gd name="T47" fmla="*/ 93 h 229"/>
                <a:gd name="T48" fmla="*/ 61 w 140"/>
                <a:gd name="T49" fmla="*/ 117 h 229"/>
                <a:gd name="T50" fmla="*/ 47 w 140"/>
                <a:gd name="T51" fmla="*/ 153 h 229"/>
                <a:gd name="T52" fmla="*/ 29 w 140"/>
                <a:gd name="T53" fmla="*/ 161 h 229"/>
                <a:gd name="T54" fmla="*/ 9 w 140"/>
                <a:gd name="T55" fmla="*/ 179 h 229"/>
                <a:gd name="T56" fmla="*/ 9 w 140"/>
                <a:gd name="T57" fmla="*/ 153 h 229"/>
                <a:gd name="T58" fmla="*/ 39 w 140"/>
                <a:gd name="T59" fmla="*/ 133 h 229"/>
                <a:gd name="T60" fmla="*/ 55 w 140"/>
                <a:gd name="T61" fmla="*/ 119 h 229"/>
                <a:gd name="T62" fmla="*/ 49 w 140"/>
                <a:gd name="T63" fmla="*/ 103 h 229"/>
                <a:gd name="T64" fmla="*/ 47 w 140"/>
                <a:gd name="T65" fmla="*/ 79 h 229"/>
                <a:gd name="T66" fmla="*/ 43 w 140"/>
                <a:gd name="T67" fmla="*/ 67 h 229"/>
                <a:gd name="T68" fmla="*/ 45 w 140"/>
                <a:gd name="T69" fmla="*/ 33 h 229"/>
                <a:gd name="T70" fmla="*/ 47 w 140"/>
                <a:gd name="T71" fmla="*/ 17 h 229"/>
                <a:gd name="T72" fmla="*/ 63 w 140"/>
                <a:gd name="T73" fmla="*/ 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229">
                  <a:moveTo>
                    <a:pt x="63" y="5"/>
                  </a:moveTo>
                  <a:cubicBezTo>
                    <a:pt x="74" y="8"/>
                    <a:pt x="72" y="11"/>
                    <a:pt x="75" y="21"/>
                  </a:cubicBezTo>
                  <a:cubicBezTo>
                    <a:pt x="74" y="39"/>
                    <a:pt x="74" y="49"/>
                    <a:pt x="69" y="65"/>
                  </a:cubicBezTo>
                  <a:cubicBezTo>
                    <a:pt x="76" y="86"/>
                    <a:pt x="78" y="79"/>
                    <a:pt x="105" y="81"/>
                  </a:cubicBezTo>
                  <a:cubicBezTo>
                    <a:pt x="110" y="89"/>
                    <a:pt x="108" y="92"/>
                    <a:pt x="105" y="101"/>
                  </a:cubicBezTo>
                  <a:cubicBezTo>
                    <a:pt x="110" y="115"/>
                    <a:pt x="103" y="100"/>
                    <a:pt x="119" y="109"/>
                  </a:cubicBezTo>
                  <a:cubicBezTo>
                    <a:pt x="121" y="110"/>
                    <a:pt x="126" y="124"/>
                    <a:pt x="127" y="127"/>
                  </a:cubicBezTo>
                  <a:cubicBezTo>
                    <a:pt x="125" y="148"/>
                    <a:pt x="127" y="149"/>
                    <a:pt x="115" y="161"/>
                  </a:cubicBezTo>
                  <a:cubicBezTo>
                    <a:pt x="114" y="164"/>
                    <a:pt x="116" y="173"/>
                    <a:pt x="119" y="171"/>
                  </a:cubicBezTo>
                  <a:cubicBezTo>
                    <a:pt x="123" y="169"/>
                    <a:pt x="127" y="159"/>
                    <a:pt x="127" y="159"/>
                  </a:cubicBezTo>
                  <a:cubicBezTo>
                    <a:pt x="135" y="164"/>
                    <a:pt x="134" y="170"/>
                    <a:pt x="137" y="179"/>
                  </a:cubicBezTo>
                  <a:cubicBezTo>
                    <a:pt x="135" y="206"/>
                    <a:pt x="140" y="210"/>
                    <a:pt x="123" y="199"/>
                  </a:cubicBezTo>
                  <a:cubicBezTo>
                    <a:pt x="122" y="217"/>
                    <a:pt x="126" y="229"/>
                    <a:pt x="109" y="223"/>
                  </a:cubicBezTo>
                  <a:cubicBezTo>
                    <a:pt x="102" y="213"/>
                    <a:pt x="105" y="200"/>
                    <a:pt x="95" y="193"/>
                  </a:cubicBezTo>
                  <a:cubicBezTo>
                    <a:pt x="87" y="199"/>
                    <a:pt x="86" y="208"/>
                    <a:pt x="77" y="211"/>
                  </a:cubicBezTo>
                  <a:cubicBezTo>
                    <a:pt x="69" y="205"/>
                    <a:pt x="64" y="198"/>
                    <a:pt x="61" y="189"/>
                  </a:cubicBezTo>
                  <a:cubicBezTo>
                    <a:pt x="65" y="176"/>
                    <a:pt x="91" y="175"/>
                    <a:pt x="103" y="173"/>
                  </a:cubicBezTo>
                  <a:cubicBezTo>
                    <a:pt x="101" y="161"/>
                    <a:pt x="98" y="146"/>
                    <a:pt x="91" y="167"/>
                  </a:cubicBezTo>
                  <a:cubicBezTo>
                    <a:pt x="77" y="162"/>
                    <a:pt x="82" y="148"/>
                    <a:pt x="71" y="141"/>
                  </a:cubicBezTo>
                  <a:cubicBezTo>
                    <a:pt x="66" y="133"/>
                    <a:pt x="66" y="130"/>
                    <a:pt x="75" y="127"/>
                  </a:cubicBezTo>
                  <a:cubicBezTo>
                    <a:pt x="89" y="129"/>
                    <a:pt x="94" y="128"/>
                    <a:pt x="103" y="137"/>
                  </a:cubicBezTo>
                  <a:cubicBezTo>
                    <a:pt x="106" y="128"/>
                    <a:pt x="105" y="124"/>
                    <a:pt x="97" y="119"/>
                  </a:cubicBezTo>
                  <a:cubicBezTo>
                    <a:pt x="88" y="106"/>
                    <a:pt x="96" y="97"/>
                    <a:pt x="79" y="91"/>
                  </a:cubicBezTo>
                  <a:cubicBezTo>
                    <a:pt x="75" y="92"/>
                    <a:pt x="69" y="90"/>
                    <a:pt x="67" y="93"/>
                  </a:cubicBezTo>
                  <a:cubicBezTo>
                    <a:pt x="60" y="104"/>
                    <a:pt x="77" y="112"/>
                    <a:pt x="61" y="117"/>
                  </a:cubicBezTo>
                  <a:cubicBezTo>
                    <a:pt x="57" y="129"/>
                    <a:pt x="51" y="140"/>
                    <a:pt x="47" y="153"/>
                  </a:cubicBezTo>
                  <a:cubicBezTo>
                    <a:pt x="45" y="159"/>
                    <a:pt x="35" y="159"/>
                    <a:pt x="29" y="161"/>
                  </a:cubicBezTo>
                  <a:cubicBezTo>
                    <a:pt x="27" y="162"/>
                    <a:pt x="9" y="179"/>
                    <a:pt x="9" y="179"/>
                  </a:cubicBezTo>
                  <a:cubicBezTo>
                    <a:pt x="0" y="178"/>
                    <a:pt x="1" y="166"/>
                    <a:pt x="9" y="153"/>
                  </a:cubicBezTo>
                  <a:cubicBezTo>
                    <a:pt x="15" y="144"/>
                    <a:pt x="31" y="142"/>
                    <a:pt x="39" y="133"/>
                  </a:cubicBezTo>
                  <a:cubicBezTo>
                    <a:pt x="44" y="128"/>
                    <a:pt x="55" y="119"/>
                    <a:pt x="55" y="119"/>
                  </a:cubicBezTo>
                  <a:cubicBezTo>
                    <a:pt x="58" y="110"/>
                    <a:pt x="57" y="108"/>
                    <a:pt x="49" y="103"/>
                  </a:cubicBezTo>
                  <a:cubicBezTo>
                    <a:pt x="40" y="90"/>
                    <a:pt x="49" y="105"/>
                    <a:pt x="47" y="79"/>
                  </a:cubicBezTo>
                  <a:cubicBezTo>
                    <a:pt x="47" y="75"/>
                    <a:pt x="43" y="67"/>
                    <a:pt x="43" y="67"/>
                  </a:cubicBezTo>
                  <a:cubicBezTo>
                    <a:pt x="46" y="52"/>
                    <a:pt x="47" y="49"/>
                    <a:pt x="45" y="33"/>
                  </a:cubicBezTo>
                  <a:cubicBezTo>
                    <a:pt x="46" y="28"/>
                    <a:pt x="44" y="22"/>
                    <a:pt x="47" y="17"/>
                  </a:cubicBezTo>
                  <a:cubicBezTo>
                    <a:pt x="50" y="11"/>
                    <a:pt x="68" y="0"/>
                    <a:pt x="63" y="5"/>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6" name="Freeform 76"/>
            <p:cNvSpPr>
              <a:spLocks/>
            </p:cNvSpPr>
            <p:nvPr/>
          </p:nvSpPr>
          <p:spPr bwMode="gray">
            <a:xfrm>
              <a:off x="2765" y="3569"/>
              <a:ext cx="66" cy="68"/>
            </a:xfrm>
            <a:custGeom>
              <a:avLst/>
              <a:gdLst>
                <a:gd name="T0" fmla="*/ 4 w 66"/>
                <a:gd name="T1" fmla="*/ 24 h 68"/>
                <a:gd name="T2" fmla="*/ 20 w 66"/>
                <a:gd name="T3" fmla="*/ 68 h 68"/>
                <a:gd name="T4" fmla="*/ 58 w 66"/>
                <a:gd name="T5" fmla="*/ 46 h 68"/>
                <a:gd name="T6" fmla="*/ 64 w 66"/>
                <a:gd name="T7" fmla="*/ 0 h 68"/>
                <a:gd name="T8" fmla="*/ 32 w 66"/>
                <a:gd name="T9" fmla="*/ 14 h 68"/>
                <a:gd name="T10" fmla="*/ 14 w 66"/>
                <a:gd name="T11" fmla="*/ 10 h 68"/>
                <a:gd name="T12" fmla="*/ 0 w 66"/>
                <a:gd name="T13" fmla="*/ 18 h 68"/>
                <a:gd name="T14" fmla="*/ 4 w 66"/>
                <a:gd name="T15" fmla="*/ 2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8">
                  <a:moveTo>
                    <a:pt x="4" y="24"/>
                  </a:moveTo>
                  <a:cubicBezTo>
                    <a:pt x="13" y="37"/>
                    <a:pt x="11" y="54"/>
                    <a:pt x="20" y="68"/>
                  </a:cubicBezTo>
                  <a:cubicBezTo>
                    <a:pt x="41" y="66"/>
                    <a:pt x="46" y="63"/>
                    <a:pt x="58" y="46"/>
                  </a:cubicBezTo>
                  <a:cubicBezTo>
                    <a:pt x="59" y="35"/>
                    <a:pt x="66" y="10"/>
                    <a:pt x="64" y="0"/>
                  </a:cubicBezTo>
                  <a:cubicBezTo>
                    <a:pt x="50" y="3"/>
                    <a:pt x="49" y="12"/>
                    <a:pt x="32" y="14"/>
                  </a:cubicBezTo>
                  <a:cubicBezTo>
                    <a:pt x="23" y="20"/>
                    <a:pt x="21" y="17"/>
                    <a:pt x="14" y="10"/>
                  </a:cubicBezTo>
                  <a:cubicBezTo>
                    <a:pt x="10" y="11"/>
                    <a:pt x="0" y="10"/>
                    <a:pt x="0" y="18"/>
                  </a:cubicBezTo>
                  <a:cubicBezTo>
                    <a:pt x="0" y="20"/>
                    <a:pt x="4" y="24"/>
                    <a:pt x="4" y="24"/>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7" name="Freeform 77"/>
            <p:cNvSpPr>
              <a:spLocks/>
            </p:cNvSpPr>
            <p:nvPr/>
          </p:nvSpPr>
          <p:spPr bwMode="gray">
            <a:xfrm>
              <a:off x="3068" y="3479"/>
              <a:ext cx="187" cy="212"/>
            </a:xfrm>
            <a:custGeom>
              <a:avLst/>
              <a:gdLst>
                <a:gd name="T0" fmla="*/ 109 w 187"/>
                <a:gd name="T1" fmla="*/ 0 h 212"/>
                <a:gd name="T2" fmla="*/ 115 w 187"/>
                <a:gd name="T3" fmla="*/ 32 h 212"/>
                <a:gd name="T4" fmla="*/ 125 w 187"/>
                <a:gd name="T5" fmla="*/ 56 h 212"/>
                <a:gd name="T6" fmla="*/ 115 w 187"/>
                <a:gd name="T7" fmla="*/ 84 h 212"/>
                <a:gd name="T8" fmla="*/ 131 w 187"/>
                <a:gd name="T9" fmla="*/ 102 h 212"/>
                <a:gd name="T10" fmla="*/ 109 w 187"/>
                <a:gd name="T11" fmla="*/ 108 h 212"/>
                <a:gd name="T12" fmla="*/ 91 w 187"/>
                <a:gd name="T13" fmla="*/ 100 h 212"/>
                <a:gd name="T14" fmla="*/ 89 w 187"/>
                <a:gd name="T15" fmla="*/ 106 h 212"/>
                <a:gd name="T16" fmla="*/ 87 w 187"/>
                <a:gd name="T17" fmla="*/ 124 h 212"/>
                <a:gd name="T18" fmla="*/ 41 w 187"/>
                <a:gd name="T19" fmla="*/ 150 h 212"/>
                <a:gd name="T20" fmla="*/ 11 w 187"/>
                <a:gd name="T21" fmla="*/ 174 h 212"/>
                <a:gd name="T22" fmla="*/ 27 w 187"/>
                <a:gd name="T23" fmla="*/ 198 h 212"/>
                <a:gd name="T24" fmla="*/ 33 w 187"/>
                <a:gd name="T25" fmla="*/ 202 h 212"/>
                <a:gd name="T26" fmla="*/ 39 w 187"/>
                <a:gd name="T27" fmla="*/ 204 h 212"/>
                <a:gd name="T28" fmla="*/ 51 w 187"/>
                <a:gd name="T29" fmla="*/ 212 h 212"/>
                <a:gd name="T30" fmla="*/ 63 w 187"/>
                <a:gd name="T31" fmla="*/ 200 h 212"/>
                <a:gd name="T32" fmla="*/ 69 w 187"/>
                <a:gd name="T33" fmla="*/ 194 h 212"/>
                <a:gd name="T34" fmla="*/ 77 w 187"/>
                <a:gd name="T35" fmla="*/ 166 h 212"/>
                <a:gd name="T36" fmla="*/ 95 w 187"/>
                <a:gd name="T37" fmla="*/ 156 h 212"/>
                <a:gd name="T38" fmla="*/ 115 w 187"/>
                <a:gd name="T39" fmla="*/ 138 h 212"/>
                <a:gd name="T40" fmla="*/ 127 w 187"/>
                <a:gd name="T41" fmla="*/ 122 h 212"/>
                <a:gd name="T42" fmla="*/ 169 w 187"/>
                <a:gd name="T43" fmla="*/ 88 h 212"/>
                <a:gd name="T44" fmla="*/ 183 w 187"/>
                <a:gd name="T45" fmla="*/ 72 h 212"/>
                <a:gd name="T46" fmla="*/ 187 w 187"/>
                <a:gd name="T47" fmla="*/ 60 h 212"/>
                <a:gd name="T48" fmla="*/ 153 w 187"/>
                <a:gd name="T49" fmla="*/ 54 h 212"/>
                <a:gd name="T50" fmla="*/ 139 w 187"/>
                <a:gd name="T51" fmla="*/ 38 h 212"/>
                <a:gd name="T52" fmla="*/ 121 w 187"/>
                <a:gd name="T53" fmla="*/ 8 h 212"/>
                <a:gd name="T54" fmla="*/ 109 w 187"/>
                <a:gd name="T55"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212">
                  <a:moveTo>
                    <a:pt x="109" y="0"/>
                  </a:moveTo>
                  <a:cubicBezTo>
                    <a:pt x="98" y="11"/>
                    <a:pt x="103" y="24"/>
                    <a:pt x="115" y="32"/>
                  </a:cubicBezTo>
                  <a:cubicBezTo>
                    <a:pt x="118" y="41"/>
                    <a:pt x="120" y="48"/>
                    <a:pt x="125" y="56"/>
                  </a:cubicBezTo>
                  <a:cubicBezTo>
                    <a:pt x="123" y="73"/>
                    <a:pt x="119" y="71"/>
                    <a:pt x="115" y="84"/>
                  </a:cubicBezTo>
                  <a:cubicBezTo>
                    <a:pt x="117" y="101"/>
                    <a:pt x="116" y="98"/>
                    <a:pt x="131" y="102"/>
                  </a:cubicBezTo>
                  <a:cubicBezTo>
                    <a:pt x="136" y="116"/>
                    <a:pt x="118" y="109"/>
                    <a:pt x="109" y="108"/>
                  </a:cubicBezTo>
                  <a:cubicBezTo>
                    <a:pt x="102" y="101"/>
                    <a:pt x="100" y="97"/>
                    <a:pt x="91" y="100"/>
                  </a:cubicBezTo>
                  <a:cubicBezTo>
                    <a:pt x="90" y="102"/>
                    <a:pt x="89" y="104"/>
                    <a:pt x="89" y="106"/>
                  </a:cubicBezTo>
                  <a:cubicBezTo>
                    <a:pt x="88" y="112"/>
                    <a:pt x="88" y="118"/>
                    <a:pt x="87" y="124"/>
                  </a:cubicBezTo>
                  <a:cubicBezTo>
                    <a:pt x="85" y="132"/>
                    <a:pt x="51" y="147"/>
                    <a:pt x="41" y="150"/>
                  </a:cubicBezTo>
                  <a:cubicBezTo>
                    <a:pt x="34" y="160"/>
                    <a:pt x="23" y="172"/>
                    <a:pt x="11" y="174"/>
                  </a:cubicBezTo>
                  <a:cubicBezTo>
                    <a:pt x="0" y="190"/>
                    <a:pt x="13" y="196"/>
                    <a:pt x="27" y="198"/>
                  </a:cubicBezTo>
                  <a:cubicBezTo>
                    <a:pt x="29" y="199"/>
                    <a:pt x="31" y="201"/>
                    <a:pt x="33" y="202"/>
                  </a:cubicBezTo>
                  <a:cubicBezTo>
                    <a:pt x="35" y="203"/>
                    <a:pt x="37" y="203"/>
                    <a:pt x="39" y="204"/>
                  </a:cubicBezTo>
                  <a:cubicBezTo>
                    <a:pt x="43" y="206"/>
                    <a:pt x="51" y="212"/>
                    <a:pt x="51" y="212"/>
                  </a:cubicBezTo>
                  <a:cubicBezTo>
                    <a:pt x="55" y="208"/>
                    <a:pt x="59" y="204"/>
                    <a:pt x="63" y="200"/>
                  </a:cubicBezTo>
                  <a:cubicBezTo>
                    <a:pt x="65" y="198"/>
                    <a:pt x="69" y="194"/>
                    <a:pt x="69" y="194"/>
                  </a:cubicBezTo>
                  <a:cubicBezTo>
                    <a:pt x="72" y="184"/>
                    <a:pt x="70" y="174"/>
                    <a:pt x="77" y="166"/>
                  </a:cubicBezTo>
                  <a:cubicBezTo>
                    <a:pt x="81" y="161"/>
                    <a:pt x="95" y="156"/>
                    <a:pt x="95" y="156"/>
                  </a:cubicBezTo>
                  <a:cubicBezTo>
                    <a:pt x="103" y="148"/>
                    <a:pt x="103" y="142"/>
                    <a:pt x="115" y="138"/>
                  </a:cubicBezTo>
                  <a:cubicBezTo>
                    <a:pt x="120" y="131"/>
                    <a:pt x="120" y="127"/>
                    <a:pt x="127" y="122"/>
                  </a:cubicBezTo>
                  <a:cubicBezTo>
                    <a:pt x="168" y="128"/>
                    <a:pt x="144" y="105"/>
                    <a:pt x="169" y="88"/>
                  </a:cubicBezTo>
                  <a:cubicBezTo>
                    <a:pt x="173" y="82"/>
                    <a:pt x="180" y="79"/>
                    <a:pt x="183" y="72"/>
                  </a:cubicBezTo>
                  <a:cubicBezTo>
                    <a:pt x="185" y="68"/>
                    <a:pt x="187" y="60"/>
                    <a:pt x="187" y="60"/>
                  </a:cubicBezTo>
                  <a:cubicBezTo>
                    <a:pt x="184" y="50"/>
                    <a:pt x="164" y="55"/>
                    <a:pt x="153" y="54"/>
                  </a:cubicBezTo>
                  <a:cubicBezTo>
                    <a:pt x="144" y="40"/>
                    <a:pt x="149" y="45"/>
                    <a:pt x="139" y="38"/>
                  </a:cubicBezTo>
                  <a:cubicBezTo>
                    <a:pt x="135" y="27"/>
                    <a:pt x="127" y="18"/>
                    <a:pt x="121" y="8"/>
                  </a:cubicBezTo>
                  <a:cubicBezTo>
                    <a:pt x="118" y="4"/>
                    <a:pt x="109" y="0"/>
                    <a:pt x="109" y="0"/>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8" name="Freeform 78"/>
            <p:cNvSpPr>
              <a:spLocks/>
            </p:cNvSpPr>
            <p:nvPr/>
          </p:nvSpPr>
          <p:spPr bwMode="gray">
            <a:xfrm>
              <a:off x="4631" y="2545"/>
              <a:ext cx="268" cy="102"/>
            </a:xfrm>
            <a:custGeom>
              <a:avLst/>
              <a:gdLst>
                <a:gd name="T0" fmla="*/ 18 w 268"/>
                <a:gd name="T1" fmla="*/ 2 h 102"/>
                <a:gd name="T2" fmla="*/ 14 w 268"/>
                <a:gd name="T3" fmla="*/ 8 h 102"/>
                <a:gd name="T4" fmla="*/ 8 w 268"/>
                <a:gd name="T5" fmla="*/ 12 h 102"/>
                <a:gd name="T6" fmla="*/ 0 w 268"/>
                <a:gd name="T7" fmla="*/ 24 h 102"/>
                <a:gd name="T8" fmla="*/ 16 w 268"/>
                <a:gd name="T9" fmla="*/ 30 h 102"/>
                <a:gd name="T10" fmla="*/ 66 w 268"/>
                <a:gd name="T11" fmla="*/ 28 h 102"/>
                <a:gd name="T12" fmla="*/ 90 w 268"/>
                <a:gd name="T13" fmla="*/ 38 h 102"/>
                <a:gd name="T14" fmla="*/ 106 w 268"/>
                <a:gd name="T15" fmla="*/ 62 h 102"/>
                <a:gd name="T16" fmla="*/ 110 w 268"/>
                <a:gd name="T17" fmla="*/ 68 h 102"/>
                <a:gd name="T18" fmla="*/ 98 w 268"/>
                <a:gd name="T19" fmla="*/ 74 h 102"/>
                <a:gd name="T20" fmla="*/ 94 w 268"/>
                <a:gd name="T21" fmla="*/ 86 h 102"/>
                <a:gd name="T22" fmla="*/ 104 w 268"/>
                <a:gd name="T23" fmla="*/ 102 h 102"/>
                <a:gd name="T24" fmla="*/ 120 w 268"/>
                <a:gd name="T25" fmla="*/ 76 h 102"/>
                <a:gd name="T26" fmla="*/ 144 w 268"/>
                <a:gd name="T27" fmla="*/ 62 h 102"/>
                <a:gd name="T28" fmla="*/ 148 w 268"/>
                <a:gd name="T29" fmla="*/ 90 h 102"/>
                <a:gd name="T30" fmla="*/ 204 w 268"/>
                <a:gd name="T31" fmla="*/ 86 h 102"/>
                <a:gd name="T32" fmla="*/ 246 w 268"/>
                <a:gd name="T33" fmla="*/ 92 h 102"/>
                <a:gd name="T34" fmla="*/ 262 w 268"/>
                <a:gd name="T35" fmla="*/ 98 h 102"/>
                <a:gd name="T36" fmla="*/ 256 w 268"/>
                <a:gd name="T37" fmla="*/ 72 h 102"/>
                <a:gd name="T38" fmla="*/ 236 w 268"/>
                <a:gd name="T39" fmla="*/ 84 h 102"/>
                <a:gd name="T40" fmla="*/ 220 w 268"/>
                <a:gd name="T41" fmla="*/ 66 h 102"/>
                <a:gd name="T42" fmla="*/ 210 w 268"/>
                <a:gd name="T43" fmla="*/ 54 h 102"/>
                <a:gd name="T44" fmla="*/ 192 w 268"/>
                <a:gd name="T45" fmla="*/ 48 h 102"/>
                <a:gd name="T46" fmla="*/ 178 w 268"/>
                <a:gd name="T47" fmla="*/ 50 h 102"/>
                <a:gd name="T48" fmla="*/ 170 w 268"/>
                <a:gd name="T49" fmla="*/ 54 h 102"/>
                <a:gd name="T50" fmla="*/ 154 w 268"/>
                <a:gd name="T51" fmla="*/ 60 h 102"/>
                <a:gd name="T52" fmla="*/ 142 w 268"/>
                <a:gd name="T53" fmla="*/ 40 h 102"/>
                <a:gd name="T54" fmla="*/ 124 w 268"/>
                <a:gd name="T55" fmla="*/ 34 h 102"/>
                <a:gd name="T56" fmla="*/ 100 w 268"/>
                <a:gd name="T57" fmla="*/ 22 h 102"/>
                <a:gd name="T58" fmla="*/ 48 w 268"/>
                <a:gd name="T59" fmla="*/ 0 h 102"/>
                <a:gd name="T60" fmla="*/ 18 w 268"/>
                <a:gd name="T61"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8" h="102">
                  <a:moveTo>
                    <a:pt x="18" y="2"/>
                  </a:moveTo>
                  <a:cubicBezTo>
                    <a:pt x="17" y="4"/>
                    <a:pt x="16" y="6"/>
                    <a:pt x="14" y="8"/>
                  </a:cubicBezTo>
                  <a:cubicBezTo>
                    <a:pt x="12" y="10"/>
                    <a:pt x="10" y="10"/>
                    <a:pt x="8" y="12"/>
                  </a:cubicBezTo>
                  <a:cubicBezTo>
                    <a:pt x="5" y="16"/>
                    <a:pt x="0" y="24"/>
                    <a:pt x="0" y="24"/>
                  </a:cubicBezTo>
                  <a:cubicBezTo>
                    <a:pt x="3" y="34"/>
                    <a:pt x="7" y="32"/>
                    <a:pt x="16" y="30"/>
                  </a:cubicBezTo>
                  <a:cubicBezTo>
                    <a:pt x="31" y="20"/>
                    <a:pt x="49" y="26"/>
                    <a:pt x="66" y="28"/>
                  </a:cubicBezTo>
                  <a:cubicBezTo>
                    <a:pt x="74" y="36"/>
                    <a:pt x="78" y="36"/>
                    <a:pt x="90" y="38"/>
                  </a:cubicBezTo>
                  <a:cubicBezTo>
                    <a:pt x="93" y="47"/>
                    <a:pt x="101" y="54"/>
                    <a:pt x="106" y="62"/>
                  </a:cubicBezTo>
                  <a:cubicBezTo>
                    <a:pt x="107" y="64"/>
                    <a:pt x="110" y="68"/>
                    <a:pt x="110" y="68"/>
                  </a:cubicBezTo>
                  <a:cubicBezTo>
                    <a:pt x="106" y="70"/>
                    <a:pt x="101" y="70"/>
                    <a:pt x="98" y="74"/>
                  </a:cubicBezTo>
                  <a:cubicBezTo>
                    <a:pt x="96" y="77"/>
                    <a:pt x="94" y="86"/>
                    <a:pt x="94" y="86"/>
                  </a:cubicBezTo>
                  <a:cubicBezTo>
                    <a:pt x="99" y="100"/>
                    <a:pt x="94" y="96"/>
                    <a:pt x="104" y="102"/>
                  </a:cubicBezTo>
                  <a:cubicBezTo>
                    <a:pt x="126" y="98"/>
                    <a:pt x="109" y="93"/>
                    <a:pt x="120" y="76"/>
                  </a:cubicBezTo>
                  <a:cubicBezTo>
                    <a:pt x="123" y="56"/>
                    <a:pt x="124" y="60"/>
                    <a:pt x="144" y="62"/>
                  </a:cubicBezTo>
                  <a:cubicBezTo>
                    <a:pt x="146" y="71"/>
                    <a:pt x="139" y="87"/>
                    <a:pt x="148" y="90"/>
                  </a:cubicBezTo>
                  <a:cubicBezTo>
                    <a:pt x="166" y="95"/>
                    <a:pt x="204" y="86"/>
                    <a:pt x="204" y="86"/>
                  </a:cubicBezTo>
                  <a:cubicBezTo>
                    <a:pt x="218" y="88"/>
                    <a:pt x="232" y="90"/>
                    <a:pt x="246" y="92"/>
                  </a:cubicBezTo>
                  <a:cubicBezTo>
                    <a:pt x="251" y="100"/>
                    <a:pt x="253" y="101"/>
                    <a:pt x="262" y="98"/>
                  </a:cubicBezTo>
                  <a:cubicBezTo>
                    <a:pt x="265" y="88"/>
                    <a:pt x="268" y="76"/>
                    <a:pt x="256" y="72"/>
                  </a:cubicBezTo>
                  <a:cubicBezTo>
                    <a:pt x="239" y="75"/>
                    <a:pt x="248" y="76"/>
                    <a:pt x="236" y="84"/>
                  </a:cubicBezTo>
                  <a:cubicBezTo>
                    <a:pt x="226" y="81"/>
                    <a:pt x="229" y="72"/>
                    <a:pt x="220" y="66"/>
                  </a:cubicBezTo>
                  <a:cubicBezTo>
                    <a:pt x="218" y="62"/>
                    <a:pt x="214" y="56"/>
                    <a:pt x="210" y="54"/>
                  </a:cubicBezTo>
                  <a:cubicBezTo>
                    <a:pt x="204" y="51"/>
                    <a:pt x="192" y="48"/>
                    <a:pt x="192" y="48"/>
                  </a:cubicBezTo>
                  <a:cubicBezTo>
                    <a:pt x="187" y="49"/>
                    <a:pt x="182" y="48"/>
                    <a:pt x="178" y="50"/>
                  </a:cubicBezTo>
                  <a:cubicBezTo>
                    <a:pt x="167" y="55"/>
                    <a:pt x="186" y="59"/>
                    <a:pt x="170" y="54"/>
                  </a:cubicBezTo>
                  <a:cubicBezTo>
                    <a:pt x="161" y="57"/>
                    <a:pt x="163" y="63"/>
                    <a:pt x="154" y="60"/>
                  </a:cubicBezTo>
                  <a:cubicBezTo>
                    <a:pt x="151" y="57"/>
                    <a:pt x="142" y="40"/>
                    <a:pt x="142" y="40"/>
                  </a:cubicBezTo>
                  <a:cubicBezTo>
                    <a:pt x="142" y="40"/>
                    <a:pt x="127" y="35"/>
                    <a:pt x="124" y="34"/>
                  </a:cubicBezTo>
                  <a:cubicBezTo>
                    <a:pt x="116" y="31"/>
                    <a:pt x="100" y="22"/>
                    <a:pt x="100" y="22"/>
                  </a:cubicBezTo>
                  <a:cubicBezTo>
                    <a:pt x="87" y="2"/>
                    <a:pt x="70" y="2"/>
                    <a:pt x="48" y="0"/>
                  </a:cubicBezTo>
                  <a:cubicBezTo>
                    <a:pt x="38" y="1"/>
                    <a:pt x="18" y="2"/>
                    <a:pt x="18" y="2"/>
                  </a:cubicBezTo>
                  <a:close/>
                </a:path>
              </a:pathLst>
            </a:custGeom>
            <a:grpFill/>
            <a:ln w="3175" cap="flat" cmpd="sng">
              <a:noFill/>
              <a:prstDash val="solid"/>
              <a:round/>
              <a:headEnd type="none" w="med" len="med"/>
              <a:tailEnd type="none" w="med" len="me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sp>
          <p:nvSpPr>
            <p:cNvPr id="49" name="Oval 79"/>
            <p:cNvSpPr>
              <a:spLocks noChangeArrowheads="1"/>
            </p:cNvSpPr>
            <p:nvPr/>
          </p:nvSpPr>
          <p:spPr bwMode="gray">
            <a:xfrm>
              <a:off x="2318" y="2537"/>
              <a:ext cx="23" cy="23"/>
            </a:xfrm>
            <a:prstGeom prst="ellipse">
              <a:avLst/>
            </a:prstGeom>
            <a:grpFill/>
            <a:ln w="3175" algn="ctr">
              <a:noFill/>
              <a:round/>
              <a:headEnd/>
              <a:tailEnd/>
            </a:ln>
            <a:effectLst/>
            <a:extLst>
              <a:ext uri="{AF507438-7753-43E0-B8FC-AC1667EBCBE1}">
                <a14:hiddenEffects xmlns:a14="http://schemas.microsoft.com/office/drawing/2010/main">
                  <a:effectLst>
                    <a:outerShdw dist="45791" dir="3378596" algn="ctr" rotWithShape="0">
                      <a:schemeClr val="tx2">
                        <a:alpha val="50000"/>
                      </a:schemeClr>
                    </a:outerShdw>
                  </a:effectLst>
                </a14:hiddenEffects>
              </a:ext>
            </a:extLst>
          </p:spPr>
          <p:txBody>
            <a:bodyPr wrap="none" anchor="ctr"/>
            <a:lstStyle/>
            <a:p>
              <a:endParaRPr lang="zh-CN" altLang="en-US">
                <a:solidFill>
                  <a:srgbClr val="111111"/>
                </a:solidFill>
              </a:endParaRPr>
            </a:p>
          </p:txBody>
        </p:sp>
      </p:grpSp>
      <p:sp>
        <p:nvSpPr>
          <p:cNvPr id="3" name="矩形 2"/>
          <p:cNvSpPr/>
          <p:nvPr/>
        </p:nvSpPr>
        <p:spPr>
          <a:xfrm>
            <a:off x="0" y="1048056"/>
            <a:ext cx="9145878" cy="1444840"/>
          </a:xfrm>
          <a:prstGeom prst="rect">
            <a:avLst/>
          </a:prstGeom>
          <a:solidFill>
            <a:schemeClr val="bg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6" name="矩形 65"/>
          <p:cNvSpPr/>
          <p:nvPr/>
        </p:nvSpPr>
        <p:spPr>
          <a:xfrm>
            <a:off x="2131577" y="4377101"/>
            <a:ext cx="4572000" cy="1458861"/>
          </a:xfrm>
          <a:prstGeom prst="rect">
            <a:avLst/>
          </a:prstGeom>
        </p:spPr>
        <p:txBody>
          <a:bodyPr>
            <a:spAutoFit/>
          </a:bodyPr>
          <a:lstStyle/>
          <a:p>
            <a:pPr marL="342900" indent="-342900" algn="ctr">
              <a:spcBef>
                <a:spcPct val="20000"/>
              </a:spcBef>
              <a:defRPr/>
            </a:pPr>
            <a:r>
              <a:rPr lang="en-US" altLang="zh-CN" dirty="0">
                <a:solidFill>
                  <a:prstClr val="black"/>
                </a:solidFill>
                <a:latin typeface="黑体" pitchFamily="49" charset="-122"/>
                <a:ea typeface="黑体" pitchFamily="49" charset="-122"/>
              </a:rPr>
              <a:t>Institute of Geology and Geophysics, Chinese Academy of Sciences</a:t>
            </a:r>
          </a:p>
          <a:p>
            <a:pPr marL="342900" indent="-342900" algn="ctr">
              <a:spcBef>
                <a:spcPct val="20000"/>
              </a:spcBef>
              <a:defRPr/>
            </a:pPr>
            <a:r>
              <a:rPr lang="en-US" altLang="zh-CN" sz="2600" dirty="0">
                <a:solidFill>
                  <a:prstClr val="black"/>
                </a:solidFill>
                <a:latin typeface="黑体" pitchFamily="49" charset="-122"/>
                <a:ea typeface="黑体" pitchFamily="49" charset="-122"/>
              </a:rPr>
              <a:t>(</a:t>
            </a:r>
            <a:r>
              <a:rPr lang="en-US" altLang="zh-CN" sz="2600" dirty="0">
                <a:solidFill>
                  <a:prstClr val="black"/>
                </a:solidFill>
                <a:latin typeface="微软雅黑" panose="020B0503020204020204" pitchFamily="34" charset="-122"/>
                <a:ea typeface="微软雅黑" panose="020B0503020204020204" pitchFamily="34" charset="-122"/>
              </a:rPr>
              <a:t>IGGCAS</a:t>
            </a:r>
            <a:r>
              <a:rPr lang="en-US" altLang="zh-CN" sz="2600" dirty="0">
                <a:solidFill>
                  <a:prstClr val="black"/>
                </a:solidFill>
                <a:latin typeface="黑体" pitchFamily="49" charset="-122"/>
                <a:ea typeface="黑体" pitchFamily="49" charset="-122"/>
              </a:rPr>
              <a:t>)</a:t>
            </a:r>
          </a:p>
          <a:p>
            <a:pPr marL="342900" indent="-342900" algn="ctr">
              <a:spcBef>
                <a:spcPct val="20000"/>
              </a:spcBef>
              <a:defRPr/>
            </a:pPr>
            <a:r>
              <a:rPr lang="en-US" altLang="zh-CN" dirty="0">
                <a:solidFill>
                  <a:prstClr val="black"/>
                </a:solidFill>
                <a:ea typeface="华文楷体" pitchFamily="2" charset="-122"/>
                <a:hlinkClick r:id="rId6"/>
              </a:rPr>
              <a:t>juanli@mail.iggcas.ac.cn</a:t>
            </a:r>
            <a:endParaRPr lang="en-US" altLang="zh-CN" dirty="0">
              <a:solidFill>
                <a:prstClr val="black"/>
              </a:solidFill>
              <a:ea typeface="华文楷体" pitchFamily="2" charset="-122"/>
            </a:endParaRPr>
          </a:p>
        </p:txBody>
      </p:sp>
      <p:sp>
        <p:nvSpPr>
          <p:cNvPr id="2" name="TextBox 1"/>
          <p:cNvSpPr txBox="1"/>
          <p:nvPr/>
        </p:nvSpPr>
        <p:spPr>
          <a:xfrm>
            <a:off x="317597" y="1252682"/>
            <a:ext cx="8790907" cy="1504451"/>
          </a:xfrm>
          <a:prstGeom prst="rect">
            <a:avLst/>
          </a:prstGeom>
          <a:noFill/>
        </p:spPr>
        <p:txBody>
          <a:bodyPr wrap="square" rtlCol="0">
            <a:spAutoFit/>
          </a:bodyPr>
          <a:lstStyle/>
          <a:p>
            <a:pPr algn="ctr">
              <a:lnSpc>
                <a:spcPts val="4300"/>
              </a:lnSpc>
              <a:spcBef>
                <a:spcPct val="50000"/>
              </a:spcBef>
              <a:defRPr/>
            </a:pPr>
            <a:r>
              <a:rPr lang="zh-CN" altLang="en-US" sz="4000" dirty="0" smtClean="0">
                <a:latin typeface="Adobe 黑体 Std R" pitchFamily="34" charset="-122"/>
                <a:ea typeface="Adobe 黑体 Std R" pitchFamily="34" charset="-122"/>
              </a:rPr>
              <a:t>东北亚</a:t>
            </a:r>
            <a:r>
              <a:rPr lang="zh-CN" altLang="en-US" sz="4000" dirty="0">
                <a:latin typeface="Adobe 黑体 Std R" pitchFamily="34" charset="-122"/>
                <a:ea typeface="Adobe 黑体 Std R" pitchFamily="34" charset="-122"/>
              </a:rPr>
              <a:t>地区</a:t>
            </a:r>
            <a:r>
              <a:rPr lang="zh-CN" altLang="en-US" sz="4000" dirty="0" smtClean="0">
                <a:latin typeface="Adobe 黑体 Std R" pitchFamily="34" charset="-122"/>
                <a:ea typeface="Adobe 黑体 Std R" pitchFamily="34" charset="-122"/>
              </a:rPr>
              <a:t>地幔过渡带结构研究</a:t>
            </a:r>
            <a:r>
              <a:rPr lang="zh-CN" altLang="en-US" sz="4000" dirty="0">
                <a:latin typeface="Adobe 黑体 Std R" pitchFamily="34" charset="-122"/>
                <a:ea typeface="Adobe 黑体 Std R" pitchFamily="34" charset="-122"/>
              </a:rPr>
              <a:t>、</a:t>
            </a:r>
            <a:endParaRPr lang="en-US" altLang="zh-CN" sz="4000" dirty="0" smtClean="0">
              <a:latin typeface="Adobe 黑体 Std R" pitchFamily="34" charset="-122"/>
              <a:ea typeface="Adobe 黑体 Std R" pitchFamily="34" charset="-122"/>
            </a:endParaRPr>
          </a:p>
          <a:p>
            <a:pPr algn="ctr">
              <a:lnSpc>
                <a:spcPts val="4300"/>
              </a:lnSpc>
              <a:spcBef>
                <a:spcPct val="50000"/>
              </a:spcBef>
              <a:defRPr/>
            </a:pPr>
            <a:r>
              <a:rPr lang="zh-CN" altLang="en-US" sz="4000" dirty="0" smtClean="0">
                <a:latin typeface="Adobe 黑体 Std R" pitchFamily="34" charset="-122"/>
                <a:ea typeface="Adobe 黑体 Std R" pitchFamily="34" charset="-122"/>
              </a:rPr>
              <a:t>进展</a:t>
            </a:r>
            <a:r>
              <a:rPr lang="zh-CN" altLang="en-US" sz="4000" dirty="0">
                <a:latin typeface="Adobe 黑体 Std R" pitchFamily="34" charset="-122"/>
                <a:ea typeface="Adobe 黑体 Std R" pitchFamily="34" charset="-122"/>
              </a:rPr>
              <a:t>及思考</a:t>
            </a:r>
            <a:endParaRPr lang="zh-CN" altLang="en-US" sz="4000" b="1" dirty="0">
              <a:latin typeface="Adobe 黑体 Std R" pitchFamily="34" charset="-122"/>
              <a:ea typeface="Adobe 黑体 Std R" pitchFamily="34" charset="-122"/>
            </a:endParaRPr>
          </a:p>
        </p:txBody>
      </p:sp>
      <p:sp>
        <p:nvSpPr>
          <p:cNvPr id="4" name="TextBox 3"/>
          <p:cNvSpPr txBox="1"/>
          <p:nvPr/>
        </p:nvSpPr>
        <p:spPr>
          <a:xfrm>
            <a:off x="4211960" y="6309320"/>
            <a:ext cx="4801314" cy="369332"/>
          </a:xfrm>
          <a:prstGeom prst="rect">
            <a:avLst/>
          </a:prstGeom>
          <a:noFill/>
        </p:spPr>
        <p:txBody>
          <a:bodyPr wrap="none" rtlCol="0">
            <a:spAutoFit/>
          </a:bodyPr>
          <a:lstStyle/>
          <a:p>
            <a:r>
              <a:rPr lang="zh-CN" altLang="en-US" dirty="0">
                <a:solidFill>
                  <a:prstClr val="black"/>
                </a:solidFill>
              </a:rPr>
              <a:t>首届“中国区域地震学参考模型”学术交流会</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34" y="2579242"/>
            <a:ext cx="1423459" cy="143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41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188640"/>
            <a:ext cx="5781328" cy="1143000"/>
          </a:xfrm>
        </p:spPr>
        <p:txBody>
          <a:bodyPr/>
          <a:lstStyle/>
          <a:p>
            <a:r>
              <a:rPr lang="en-US" altLang="zh-CN" sz="4800" dirty="0" smtClean="0">
                <a:solidFill>
                  <a:srgbClr val="0000FF"/>
                </a:solidFill>
                <a:latin typeface="华文新魏" pitchFamily="2" charset="-122"/>
                <a:ea typeface="华文新魏" pitchFamily="2" charset="-122"/>
              </a:rPr>
              <a:t>Outline</a:t>
            </a:r>
            <a:endParaRPr lang="zh-CN" altLang="en-US" sz="4800" dirty="0">
              <a:solidFill>
                <a:srgbClr val="0000FF"/>
              </a:solidFill>
              <a:latin typeface="华文新魏" pitchFamily="2" charset="-122"/>
              <a:ea typeface="华文新魏" pitchFamily="2" charset="-122"/>
            </a:endParaRPr>
          </a:p>
        </p:txBody>
      </p:sp>
      <p:sp>
        <p:nvSpPr>
          <p:cNvPr id="5" name="内容占位符 4"/>
          <p:cNvSpPr>
            <a:spLocks noGrp="1"/>
          </p:cNvSpPr>
          <p:nvPr>
            <p:ph idx="1"/>
          </p:nvPr>
        </p:nvSpPr>
        <p:spPr>
          <a:xfrm>
            <a:off x="1763688" y="1916832"/>
            <a:ext cx="5904656" cy="3312368"/>
          </a:xfrm>
        </p:spPr>
        <p:txBody>
          <a:bodyPr>
            <a:normAutofit fontScale="77500" lnSpcReduction="20000"/>
          </a:bodyPr>
          <a:lstStyle/>
          <a:p>
            <a:r>
              <a:rPr lang="en-US" altLang="zh-CN" sz="4000" dirty="0" err="1" smtClean="0">
                <a:latin typeface="华文新魏" pitchFamily="2" charset="-122"/>
                <a:ea typeface="华文新魏" pitchFamily="2" charset="-122"/>
              </a:rPr>
              <a:t>ScS</a:t>
            </a:r>
            <a:r>
              <a:rPr lang="en-US" altLang="zh-CN" sz="4000" dirty="0" smtClean="0">
                <a:latin typeface="华文新魏" pitchFamily="2" charset="-122"/>
                <a:ea typeface="华文新魏" pitchFamily="2" charset="-122"/>
              </a:rPr>
              <a:t>-Multiple Method &amp; Data</a:t>
            </a:r>
          </a:p>
          <a:p>
            <a:endParaRPr lang="en-US" altLang="zh-CN" sz="4000" dirty="0">
              <a:latin typeface="华文新魏" pitchFamily="2" charset="-122"/>
              <a:ea typeface="华文新魏" pitchFamily="2" charset="-122"/>
            </a:endParaRPr>
          </a:p>
          <a:p>
            <a:r>
              <a:rPr lang="en-US" altLang="zh-CN" sz="4000" dirty="0" smtClean="0">
                <a:latin typeface="华文新魏" pitchFamily="2" charset="-122"/>
                <a:ea typeface="华文新魏" pitchFamily="2" charset="-122"/>
              </a:rPr>
              <a:t>Topography of the 410 &amp; 660</a:t>
            </a:r>
          </a:p>
          <a:p>
            <a:endParaRPr lang="en-US" altLang="zh-CN" sz="4000" dirty="0">
              <a:latin typeface="华文新魏" pitchFamily="2" charset="-122"/>
              <a:ea typeface="华文新魏" pitchFamily="2" charset="-122"/>
            </a:endParaRPr>
          </a:p>
          <a:p>
            <a:r>
              <a:rPr lang="en-US" altLang="zh-CN" sz="4000" dirty="0" smtClean="0">
                <a:latin typeface="华文新魏" pitchFamily="2" charset="-122"/>
                <a:ea typeface="华文新魏" pitchFamily="2" charset="-122"/>
              </a:rPr>
              <a:t>Comparison with others</a:t>
            </a:r>
          </a:p>
          <a:p>
            <a:endParaRPr lang="en-US" altLang="zh-CN" sz="4000" dirty="0">
              <a:latin typeface="华文新魏" pitchFamily="2" charset="-122"/>
              <a:ea typeface="华文新魏" pitchFamily="2" charset="-122"/>
            </a:endParaRPr>
          </a:p>
          <a:p>
            <a:r>
              <a:rPr lang="en-US" altLang="zh-CN" sz="4000" dirty="0" smtClean="0">
                <a:latin typeface="华文新魏" pitchFamily="2" charset="-122"/>
                <a:ea typeface="华文新魏" pitchFamily="2" charset="-122"/>
              </a:rPr>
              <a:t>Discussion and Summary</a:t>
            </a:r>
          </a:p>
          <a:p>
            <a:endParaRPr lang="en-US" altLang="zh-CN" sz="4000" dirty="0">
              <a:latin typeface="华文新魏" pitchFamily="2" charset="-122"/>
              <a:ea typeface="华文新魏" pitchFamily="2" charset="-122"/>
            </a:endParaRPr>
          </a:p>
          <a:p>
            <a:pPr marL="0" indent="0">
              <a:buNone/>
            </a:pPr>
            <a:endParaRPr lang="en-US" altLang="zh-CN" sz="4000" dirty="0" smtClean="0">
              <a:latin typeface="华文新魏" pitchFamily="2" charset="-122"/>
              <a:ea typeface="华文新魏" pitchFamily="2" charset="-122"/>
            </a:endParaRPr>
          </a:p>
          <a:p>
            <a:pPr marL="0" indent="0">
              <a:buNone/>
            </a:pPr>
            <a:endParaRPr lang="en-US" altLang="zh-CN" sz="4000" dirty="0">
              <a:latin typeface="华文新魏" pitchFamily="2" charset="-122"/>
              <a:ea typeface="华文新魏" pitchFamily="2" charset="-122"/>
            </a:endParaRPr>
          </a:p>
          <a:p>
            <a:pPr>
              <a:buNone/>
            </a:pPr>
            <a:endParaRPr lang="en-US" altLang="zh-CN" sz="4000" dirty="0" smtClean="0">
              <a:latin typeface="华文新魏" pitchFamily="2" charset="-122"/>
              <a:ea typeface="华文新魏" pitchFamily="2" charset="-122"/>
            </a:endParaRPr>
          </a:p>
          <a:p>
            <a:pPr>
              <a:buNone/>
            </a:pPr>
            <a:endParaRPr lang="zh-CN" altLang="en-US" sz="4000" dirty="0">
              <a:latin typeface="华文新魏" pitchFamily="2" charset="-122"/>
              <a:ea typeface="华文新魏" pitchFamily="2" charset="-122"/>
            </a:endParaRPr>
          </a:p>
        </p:txBody>
      </p:sp>
    </p:spTree>
    <p:extLst>
      <p:ext uri="{BB962C8B-B14F-4D97-AF65-F5344CB8AC3E}">
        <p14:creationId xmlns:p14="http://schemas.microsoft.com/office/powerpoint/2010/main" val="3200686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2" y="1043118"/>
            <a:ext cx="9027870" cy="5123926"/>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标题 1"/>
          <p:cNvSpPr txBox="1">
            <a:spLocks/>
          </p:cNvSpPr>
          <p:nvPr/>
        </p:nvSpPr>
        <p:spPr>
          <a:xfrm>
            <a:off x="395289" y="260351"/>
            <a:ext cx="8353424" cy="72072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endParaRPr lang="zh-CN" altLang="en-US" sz="4000" dirty="0">
              <a:latin typeface="楷体" pitchFamily="49" charset="-122"/>
              <a:ea typeface="楷体" pitchFamily="49" charset="-122"/>
            </a:endParaRPr>
          </a:p>
        </p:txBody>
      </p:sp>
      <p:sp>
        <p:nvSpPr>
          <p:cNvPr id="22" name="矩形 21"/>
          <p:cNvSpPr/>
          <p:nvPr/>
        </p:nvSpPr>
        <p:spPr>
          <a:xfrm>
            <a:off x="1907704" y="44624"/>
            <a:ext cx="5735866" cy="584775"/>
          </a:xfrm>
          <a:prstGeom prst="rect">
            <a:avLst/>
          </a:prstGeom>
        </p:spPr>
        <p:txBody>
          <a:bodyPr wrap="none">
            <a:spAutoFit/>
          </a:bodyPr>
          <a:lstStyle/>
          <a:p>
            <a:r>
              <a:rPr lang="en-US" altLang="zh-CN" sz="3200" dirty="0">
                <a:solidFill>
                  <a:srgbClr val="111111"/>
                </a:solidFill>
                <a:latin typeface="Comic Sans MS" pitchFamily="66" charset="0"/>
              </a:rPr>
              <a:t>Multiple-</a:t>
            </a:r>
            <a:r>
              <a:rPr lang="en-US" altLang="zh-CN" sz="3200" dirty="0" err="1">
                <a:solidFill>
                  <a:srgbClr val="111111"/>
                </a:solidFill>
                <a:latin typeface="Comic Sans MS" pitchFamily="66" charset="0"/>
              </a:rPr>
              <a:t>ScS</a:t>
            </a:r>
            <a:r>
              <a:rPr lang="en-US" altLang="zh-CN" sz="3200" dirty="0">
                <a:solidFill>
                  <a:srgbClr val="111111"/>
                </a:solidFill>
                <a:latin typeface="Comic Sans MS" pitchFamily="66" charset="0"/>
              </a:rPr>
              <a:t> </a:t>
            </a:r>
            <a:r>
              <a:rPr lang="en-US" altLang="zh-CN" sz="3200" dirty="0" smtClean="0">
                <a:solidFill>
                  <a:srgbClr val="111111"/>
                </a:solidFill>
                <a:latin typeface="Comic Sans MS" pitchFamily="66" charset="0"/>
              </a:rPr>
              <a:t>Reverberations</a:t>
            </a:r>
            <a:endParaRPr lang="en-US" altLang="zh-CN" sz="3200" dirty="0">
              <a:solidFill>
                <a:srgbClr val="111111"/>
              </a:solidFill>
              <a:latin typeface="微软雅黑"/>
            </a:endParaRPr>
          </a:p>
        </p:txBody>
      </p:sp>
      <p:sp>
        <p:nvSpPr>
          <p:cNvPr id="26" name="矩形 25"/>
          <p:cNvSpPr/>
          <p:nvPr/>
        </p:nvSpPr>
        <p:spPr>
          <a:xfrm>
            <a:off x="107504" y="6167045"/>
            <a:ext cx="8964488" cy="646331"/>
          </a:xfrm>
          <a:prstGeom prst="rect">
            <a:avLst/>
          </a:prstGeom>
        </p:spPr>
        <p:txBody>
          <a:bodyPr wrap="square">
            <a:spAutoFit/>
          </a:bodyPr>
          <a:lstStyle/>
          <a:p>
            <a:pPr marL="285750" indent="-285750">
              <a:buFont typeface="Wingdings" pitchFamily="2" charset="2"/>
              <a:buChar char="l"/>
            </a:pPr>
            <a:r>
              <a:rPr lang="en-US" altLang="zh-CN" sz="2200" dirty="0" smtClean="0">
                <a:solidFill>
                  <a:srgbClr val="111111"/>
                </a:solidFill>
                <a:latin typeface="Times New Roman" pitchFamily="18" charset="0"/>
                <a:cs typeface="Times New Roman" pitchFamily="18" charset="0"/>
              </a:rPr>
              <a:t>Reflected phase   </a:t>
            </a:r>
            <a:r>
              <a:rPr lang="en-US" altLang="zh-CN" dirty="0" smtClean="0">
                <a:solidFill>
                  <a:srgbClr val="111111"/>
                </a:solidFill>
              </a:rPr>
              <a:t>   sScS_d</a:t>
            </a:r>
            <a:r>
              <a:rPr lang="en-US" altLang="zh-CN" dirty="0">
                <a:solidFill>
                  <a:srgbClr val="111111"/>
                </a:solidFill>
              </a:rPr>
              <a:t>+, </a:t>
            </a:r>
            <a:r>
              <a:rPr lang="en-US" altLang="zh-CN" dirty="0" err="1">
                <a:solidFill>
                  <a:srgbClr val="111111"/>
                </a:solidFill>
              </a:rPr>
              <a:t>sScS_d</a:t>
            </a:r>
            <a:r>
              <a:rPr lang="en-US" altLang="zh-CN" dirty="0">
                <a:solidFill>
                  <a:srgbClr val="111111"/>
                </a:solidFill>
              </a:rPr>
              <a:t>- </a:t>
            </a:r>
            <a:r>
              <a:rPr lang="en-US" altLang="zh-CN" dirty="0" smtClean="0">
                <a:solidFill>
                  <a:srgbClr val="111111"/>
                </a:solidFill>
              </a:rPr>
              <a:t>…       ScS</a:t>
            </a:r>
            <a:r>
              <a:rPr lang="en-US" altLang="zh-CN" sz="1600" dirty="0" smtClean="0">
                <a:solidFill>
                  <a:srgbClr val="111111"/>
                </a:solidFill>
              </a:rPr>
              <a:t>2</a:t>
            </a:r>
            <a:r>
              <a:rPr lang="en-US" altLang="zh-CN" dirty="0" smtClean="0">
                <a:solidFill>
                  <a:srgbClr val="111111"/>
                </a:solidFill>
              </a:rPr>
              <a:t>_d</a:t>
            </a:r>
            <a:r>
              <a:rPr lang="en-US" altLang="zh-CN" dirty="0">
                <a:solidFill>
                  <a:srgbClr val="111111"/>
                </a:solidFill>
              </a:rPr>
              <a:t>+, ScS</a:t>
            </a:r>
            <a:r>
              <a:rPr lang="en-US" altLang="zh-CN" sz="1600" dirty="0">
                <a:solidFill>
                  <a:srgbClr val="111111"/>
                </a:solidFill>
              </a:rPr>
              <a:t>2</a:t>
            </a:r>
            <a:r>
              <a:rPr lang="en-US" altLang="zh-CN" dirty="0">
                <a:solidFill>
                  <a:srgbClr val="111111"/>
                </a:solidFill>
              </a:rPr>
              <a:t>_d- </a:t>
            </a:r>
            <a:r>
              <a:rPr lang="en-US" altLang="zh-CN" dirty="0" smtClean="0">
                <a:solidFill>
                  <a:srgbClr val="111111"/>
                </a:solidFill>
              </a:rPr>
              <a:t>…      sScSn_d</a:t>
            </a:r>
            <a:r>
              <a:rPr lang="en-US" altLang="zh-CN" dirty="0">
                <a:solidFill>
                  <a:srgbClr val="111111"/>
                </a:solidFill>
              </a:rPr>
              <a:t>+, </a:t>
            </a:r>
            <a:r>
              <a:rPr lang="en-US" altLang="zh-CN" dirty="0" err="1">
                <a:solidFill>
                  <a:srgbClr val="111111"/>
                </a:solidFill>
              </a:rPr>
              <a:t>sScSn_d</a:t>
            </a:r>
            <a:r>
              <a:rPr lang="en-US" altLang="zh-CN" dirty="0">
                <a:solidFill>
                  <a:srgbClr val="111111"/>
                </a:solidFill>
              </a:rPr>
              <a:t>- </a:t>
            </a:r>
            <a:r>
              <a:rPr lang="en-US" altLang="zh-CN" dirty="0" smtClean="0">
                <a:solidFill>
                  <a:srgbClr val="111111"/>
                </a:solidFill>
              </a:rPr>
              <a:t>…</a:t>
            </a:r>
            <a:r>
              <a:rPr lang="en-US" altLang="zh-CN" sz="1400" dirty="0" smtClean="0"/>
              <a:t>     </a:t>
            </a:r>
          </a:p>
          <a:p>
            <a:r>
              <a:rPr lang="en-US" altLang="zh-CN" sz="1400" dirty="0" smtClean="0"/>
              <a:t>d </a:t>
            </a:r>
            <a:r>
              <a:rPr lang="en-US" altLang="zh-CN" sz="1400" dirty="0"/>
              <a:t>is the depth of the discontinuity, + and – represent the upper-side and under-side </a:t>
            </a:r>
            <a:r>
              <a:rPr lang="en-US" altLang="zh-CN" sz="1400" dirty="0" smtClean="0"/>
              <a:t>reflection</a:t>
            </a:r>
            <a:endParaRPr lang="en-US" altLang="zh-CN" sz="1400" dirty="0">
              <a:solidFill>
                <a:srgbClr val="111111"/>
              </a:solidFill>
            </a:endParaRPr>
          </a:p>
        </p:txBody>
      </p:sp>
      <p:sp>
        <p:nvSpPr>
          <p:cNvPr id="2" name="矩形 1"/>
          <p:cNvSpPr/>
          <p:nvPr/>
        </p:nvSpPr>
        <p:spPr>
          <a:xfrm>
            <a:off x="107504" y="560874"/>
            <a:ext cx="4680520" cy="707886"/>
          </a:xfrm>
          <a:prstGeom prst="rect">
            <a:avLst/>
          </a:prstGeom>
        </p:spPr>
        <p:txBody>
          <a:bodyPr wrap="square">
            <a:spAutoFit/>
          </a:bodyPr>
          <a:lstStyle/>
          <a:p>
            <a:pPr marL="285750" indent="-285750">
              <a:buFont typeface="Wingdings" pitchFamily="2" charset="2"/>
              <a:buChar char="l"/>
            </a:pPr>
            <a:r>
              <a:rPr lang="en-US" altLang="zh-CN" sz="2200" dirty="0">
                <a:solidFill>
                  <a:srgbClr val="111111"/>
                </a:solidFill>
                <a:latin typeface="Times New Roman" pitchFamily="18" charset="0"/>
                <a:cs typeface="Times New Roman" pitchFamily="18" charset="0"/>
              </a:rPr>
              <a:t>Main </a:t>
            </a:r>
            <a:r>
              <a:rPr lang="en-US" altLang="zh-CN" sz="2200" dirty="0" smtClean="0">
                <a:solidFill>
                  <a:srgbClr val="111111"/>
                </a:solidFill>
                <a:latin typeface="Times New Roman" pitchFamily="18" charset="0"/>
                <a:cs typeface="Times New Roman" pitchFamily="18" charset="0"/>
              </a:rPr>
              <a:t>phase</a:t>
            </a:r>
            <a:r>
              <a:rPr lang="en-US" altLang="zh-CN" dirty="0" smtClean="0">
                <a:solidFill>
                  <a:srgbClr val="111111"/>
                </a:solidFill>
              </a:rPr>
              <a:t>     </a:t>
            </a:r>
            <a:r>
              <a:rPr lang="en-US" altLang="zh-CN" dirty="0" err="1">
                <a:solidFill>
                  <a:srgbClr val="111111"/>
                </a:solidFill>
              </a:rPr>
              <a:t>sScS</a:t>
            </a:r>
            <a:r>
              <a:rPr lang="en-US" altLang="zh-CN" dirty="0">
                <a:solidFill>
                  <a:srgbClr val="111111"/>
                </a:solidFill>
              </a:rPr>
              <a:t>, ScS</a:t>
            </a:r>
            <a:r>
              <a:rPr lang="en-US" altLang="zh-CN" sz="1600" dirty="0">
                <a:solidFill>
                  <a:srgbClr val="111111"/>
                </a:solidFill>
              </a:rPr>
              <a:t>2</a:t>
            </a:r>
            <a:r>
              <a:rPr lang="en-US" altLang="zh-CN" dirty="0">
                <a:solidFill>
                  <a:srgbClr val="111111"/>
                </a:solidFill>
              </a:rPr>
              <a:t>, sScS</a:t>
            </a:r>
            <a:r>
              <a:rPr lang="en-US" altLang="zh-CN" sz="1600" dirty="0">
                <a:solidFill>
                  <a:srgbClr val="111111"/>
                </a:solidFill>
              </a:rPr>
              <a:t>2, </a:t>
            </a:r>
            <a:r>
              <a:rPr lang="en-US" altLang="zh-CN" dirty="0" err="1">
                <a:solidFill>
                  <a:srgbClr val="111111"/>
                </a:solidFill>
              </a:rPr>
              <a:t>sScSn</a:t>
            </a:r>
            <a:r>
              <a:rPr lang="en-US" altLang="zh-CN" dirty="0">
                <a:solidFill>
                  <a:srgbClr val="111111"/>
                </a:solidFill>
              </a:rPr>
              <a:t>…</a:t>
            </a:r>
          </a:p>
          <a:p>
            <a:endParaRPr lang="en-US" altLang="zh-CN" dirty="0">
              <a:solidFill>
                <a:srgbClr val="111111"/>
              </a:solidFill>
            </a:endParaRPr>
          </a:p>
        </p:txBody>
      </p:sp>
      <p:sp>
        <p:nvSpPr>
          <p:cNvPr id="3" name="TextBox 2"/>
          <p:cNvSpPr txBox="1"/>
          <p:nvPr/>
        </p:nvSpPr>
        <p:spPr>
          <a:xfrm>
            <a:off x="6660232" y="3717032"/>
            <a:ext cx="2489656" cy="646331"/>
          </a:xfrm>
          <a:prstGeom prst="rect">
            <a:avLst/>
          </a:prstGeom>
          <a:noFill/>
        </p:spPr>
        <p:txBody>
          <a:bodyPr wrap="none" rtlCol="0">
            <a:spAutoFit/>
          </a:bodyPr>
          <a:lstStyle/>
          <a:p>
            <a:r>
              <a:rPr lang="en-US" altLang="zh-CN" dirty="0" smtClean="0"/>
              <a:t>(From Wang et al., 2016,</a:t>
            </a:r>
          </a:p>
          <a:p>
            <a:r>
              <a:rPr lang="en-US" altLang="zh-CN" dirty="0" smtClean="0"/>
              <a:t> in revision)</a:t>
            </a:r>
            <a:endParaRPr lang="zh-CN" altLang="en-US" dirty="0"/>
          </a:p>
        </p:txBody>
      </p:sp>
    </p:spTree>
    <p:extLst>
      <p:ext uri="{BB962C8B-B14F-4D97-AF65-F5344CB8AC3E}">
        <p14:creationId xmlns:p14="http://schemas.microsoft.com/office/powerpoint/2010/main" val="1583869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18" descr="屏幕剪辑"/>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572" y="263748"/>
            <a:ext cx="4968875" cy="2700337"/>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0243" name="图片 17" descr="屏幕剪辑"/>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343" y="3180109"/>
            <a:ext cx="5011737" cy="2697163"/>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7" name="图片 16" descr="屏幕剪辑"/>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12819"/>
            <a:ext cx="2826631" cy="5708469"/>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Box 2"/>
          <p:cNvSpPr txBox="1">
            <a:spLocks noChangeArrowheads="1"/>
          </p:cNvSpPr>
          <p:nvPr/>
        </p:nvSpPr>
        <p:spPr bwMode="auto">
          <a:xfrm>
            <a:off x="107504" y="6402814"/>
            <a:ext cx="3147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r>
              <a:rPr lang="en-US" altLang="zh-CN" sz="1600" dirty="0" err="1" smtClean="0"/>
              <a:t>Revenaugh</a:t>
            </a:r>
            <a:r>
              <a:rPr lang="en-US" altLang="zh-CN" sz="1600" dirty="0" smtClean="0"/>
              <a:t> </a:t>
            </a:r>
            <a:r>
              <a:rPr lang="en-US" altLang="zh-CN" sz="1600" dirty="0"/>
              <a:t>&amp; </a:t>
            </a:r>
            <a:r>
              <a:rPr lang="en-US" altLang="zh-CN" sz="1600" dirty="0" err="1"/>
              <a:t>Sipkin</a:t>
            </a:r>
            <a:r>
              <a:rPr lang="en-US" altLang="zh-CN" sz="1600" dirty="0"/>
              <a:t>, </a:t>
            </a:r>
            <a:r>
              <a:rPr lang="en-US" altLang="zh-CN" sz="1600" i="1" dirty="0"/>
              <a:t>Nature</a:t>
            </a:r>
            <a:r>
              <a:rPr lang="en-US" altLang="zh-CN" sz="1600" dirty="0"/>
              <a:t>, </a:t>
            </a:r>
            <a:r>
              <a:rPr lang="en-US" altLang="zh-CN" sz="1600" dirty="0" smtClean="0"/>
              <a:t>1994</a:t>
            </a:r>
            <a:endParaRPr lang="zh-CN" altLang="en-US" sz="1600" dirty="0"/>
          </a:p>
        </p:txBody>
      </p:sp>
      <p:pic>
        <p:nvPicPr>
          <p:cNvPr id="10249" name="图片 3" descr="屏幕剪辑"/>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238164"/>
            <a:ext cx="2760985" cy="188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236296" y="188640"/>
            <a:ext cx="108012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en-US" altLang="zh-CN" sz="1400" dirty="0"/>
              <a:t>sScS2_660+</a:t>
            </a:r>
            <a:endParaRPr lang="zh-CN" altLang="en-US" sz="1400" dirty="0"/>
          </a:p>
        </p:txBody>
      </p:sp>
      <p:sp>
        <p:nvSpPr>
          <p:cNvPr id="9" name="TextBox 8"/>
          <p:cNvSpPr txBox="1"/>
          <p:nvPr/>
        </p:nvSpPr>
        <p:spPr>
          <a:xfrm>
            <a:off x="3676268" y="6207695"/>
            <a:ext cx="5272852"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CN" altLang="en-US" sz="2400" dirty="0" smtClean="0">
                <a:latin typeface="华文新魏" panose="02010800040101010101" pitchFamily="2" charset="-122"/>
                <a:ea typeface="华文新魏" panose="02010800040101010101" pitchFamily="2" charset="-122"/>
              </a:rPr>
              <a:t>地震事件到台站之间，平均结构信息！</a:t>
            </a:r>
            <a:endParaRPr lang="zh-CN" altLang="en-US" sz="2400" dirty="0">
              <a:latin typeface="华文新魏" panose="02010800040101010101" pitchFamily="2" charset="-122"/>
              <a:ea typeface="华文新魏" panose="02010800040101010101" pitchFamily="2" charset="-122"/>
            </a:endParaRPr>
          </a:p>
        </p:txBody>
      </p:sp>
      <p:sp>
        <p:nvSpPr>
          <p:cNvPr id="12" name="TextBox 11"/>
          <p:cNvSpPr txBox="1"/>
          <p:nvPr/>
        </p:nvSpPr>
        <p:spPr>
          <a:xfrm>
            <a:off x="210248" y="6011996"/>
            <a:ext cx="326403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altLang="zh-CN" dirty="0" smtClean="0"/>
              <a:t>ScS</a:t>
            </a:r>
            <a:r>
              <a:rPr lang="zh-CN" altLang="en-US" dirty="0" smtClean="0"/>
              <a:t>多次反射波，</a:t>
            </a:r>
            <a:r>
              <a:rPr lang="zh-CN" altLang="en-US" dirty="0"/>
              <a:t>多</a:t>
            </a:r>
            <a:r>
              <a:rPr lang="zh-CN" altLang="en-US" dirty="0" smtClean="0"/>
              <a:t>反射点问题</a:t>
            </a:r>
            <a:endParaRPr lang="zh-CN" altLang="en-US" dirty="0"/>
          </a:p>
        </p:txBody>
      </p:sp>
    </p:spTree>
    <p:extLst>
      <p:ext uri="{BB962C8B-B14F-4D97-AF65-F5344CB8AC3E}">
        <p14:creationId xmlns:p14="http://schemas.microsoft.com/office/powerpoint/2010/main" val="136679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59854"/>
            <a:ext cx="5900146" cy="5405450"/>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a:spLocks/>
          </p:cNvSpPr>
          <p:nvPr/>
        </p:nvSpPr>
        <p:spPr>
          <a:xfrm>
            <a:off x="107504" y="-27384"/>
            <a:ext cx="4320480" cy="792088"/>
          </a:xfrm>
          <a:prstGeom prst="rect">
            <a:avLst/>
          </a:prstGeom>
        </p:spPr>
        <p:txBody>
          <a:bodyPr vert="horz" lIns="91440" tIns="45720" rIns="91440" bIns="45720" rtlCol="0" anchor="ctr">
            <a:normAutofit/>
          </a:bodyPr>
          <a:lstStyle>
            <a:defPPr>
              <a:defRPr lang="zh-CN"/>
            </a:defPPr>
            <a:lvl1pPr>
              <a:spcBef>
                <a:spcPct val="0"/>
              </a:spcBef>
              <a:buNone/>
              <a:defRPr sz="4000" b="0">
                <a:latin typeface="Arial Unicode MS" pitchFamily="34" charset="-122"/>
                <a:ea typeface="Arial Unicode MS" pitchFamily="34" charset="-122"/>
                <a:cs typeface="Arial Unicode MS" pitchFamily="34" charset="-122"/>
              </a:defRPr>
            </a:lvl1pPr>
          </a:lstStyle>
          <a:p>
            <a:r>
              <a:rPr lang="en-US" altLang="zh-CN" dirty="0" smtClean="0"/>
              <a:t>Data &amp; Stations</a:t>
            </a:r>
            <a:endParaRPr lang="zh-CN" altLang="en-US" dirty="0"/>
          </a:p>
        </p:txBody>
      </p:sp>
      <p:sp>
        <p:nvSpPr>
          <p:cNvPr id="2" name="TextBox 1"/>
          <p:cNvSpPr txBox="1"/>
          <p:nvPr/>
        </p:nvSpPr>
        <p:spPr>
          <a:xfrm>
            <a:off x="7083444" y="188640"/>
            <a:ext cx="1745863" cy="646331"/>
          </a:xfrm>
          <a:prstGeom prst="rect">
            <a:avLst/>
          </a:prstGeom>
          <a:noFill/>
        </p:spPr>
        <p:txBody>
          <a:bodyPr wrap="none" rtlCol="0">
            <a:spAutoFit/>
          </a:bodyPr>
          <a:lstStyle/>
          <a:p>
            <a:r>
              <a:rPr lang="en-US" altLang="zh-CN" dirty="0" smtClean="0"/>
              <a:t>Deep Events:  16</a:t>
            </a:r>
          </a:p>
          <a:p>
            <a:r>
              <a:rPr lang="en-US" altLang="zh-CN" dirty="0" smtClean="0"/>
              <a:t>F-Net Stations</a:t>
            </a:r>
            <a:endParaRPr lang="zh-CN" altLang="en-US" dirty="0"/>
          </a:p>
        </p:txBody>
      </p:sp>
      <p:sp>
        <p:nvSpPr>
          <p:cNvPr id="11" name="TextBox 10"/>
          <p:cNvSpPr txBox="1"/>
          <p:nvPr/>
        </p:nvSpPr>
        <p:spPr>
          <a:xfrm>
            <a:off x="1101792" y="6309320"/>
            <a:ext cx="5846472" cy="492443"/>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CN" altLang="en-US" sz="2600" dirty="0" smtClean="0">
                <a:latin typeface="华文新魏" panose="02010800040101010101" pitchFamily="2" charset="-122"/>
                <a:ea typeface="华文新魏" panose="02010800040101010101" pitchFamily="2" charset="-122"/>
              </a:rPr>
              <a:t>多地震</a:t>
            </a:r>
            <a:r>
              <a:rPr lang="zh-CN" altLang="en-US" sz="2600" dirty="0">
                <a:latin typeface="华文新魏" panose="02010800040101010101" pitchFamily="2" charset="-122"/>
                <a:ea typeface="华文新魏" panose="02010800040101010101" pitchFamily="2" charset="-122"/>
              </a:rPr>
              <a:t>，</a:t>
            </a:r>
            <a:r>
              <a:rPr lang="zh-CN" altLang="en-US" sz="2600" dirty="0" smtClean="0">
                <a:latin typeface="华文新魏" panose="02010800040101010101" pitchFamily="2" charset="-122"/>
                <a:ea typeface="华文新魏" panose="02010800040101010101" pitchFamily="2" charset="-122"/>
              </a:rPr>
              <a:t>多台站叠加</a:t>
            </a:r>
            <a:r>
              <a:rPr lang="en-US" altLang="zh-CN" sz="2600" dirty="0" smtClean="0">
                <a:latin typeface="华文新魏" panose="02010800040101010101" pitchFamily="2" charset="-122"/>
                <a:ea typeface="华文新魏" panose="02010800040101010101" pitchFamily="2" charset="-122"/>
                <a:sym typeface="Wingdings" panose="05000000000000000000" pitchFamily="2" charset="2"/>
              </a:rPr>
              <a:t></a:t>
            </a:r>
            <a:r>
              <a:rPr lang="zh-CN" altLang="en-US" sz="2600" dirty="0" smtClean="0">
                <a:latin typeface="华文新魏" panose="02010800040101010101" pitchFamily="2" charset="-122"/>
                <a:ea typeface="华文新魏" panose="02010800040101010101" pitchFamily="2" charset="-122"/>
              </a:rPr>
              <a:t>反射点下方结构</a:t>
            </a:r>
            <a:endParaRPr lang="zh-CN" altLang="en-US" sz="2600" dirty="0">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7564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169" y="2420888"/>
            <a:ext cx="7524327" cy="3585325"/>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4929" y="6454497"/>
            <a:ext cx="8305543" cy="430887"/>
          </a:xfrm>
          <a:prstGeom prst="rect">
            <a:avLst/>
          </a:prstGeom>
          <a:noFill/>
        </p:spPr>
        <p:txBody>
          <a:bodyPr wrap="none" rtlCol="0">
            <a:spAutoFit/>
          </a:bodyPr>
          <a:lstStyle/>
          <a:p>
            <a:r>
              <a:rPr lang="en-US" altLang="zh-CN" sz="2200" dirty="0" err="1" smtClean="0"/>
              <a:t>Deconvolution</a:t>
            </a:r>
            <a:r>
              <a:rPr lang="en-US" altLang="zh-CN" sz="2200" dirty="0" smtClean="0"/>
              <a:t>, </a:t>
            </a:r>
            <a:r>
              <a:rPr lang="en-US" altLang="zh-CN" sz="2200" dirty="0" err="1" smtClean="0"/>
              <a:t>Moveout</a:t>
            </a:r>
            <a:r>
              <a:rPr lang="en-US" altLang="zh-CN" sz="2200" dirty="0" smtClean="0"/>
              <a:t> correction, Common-reflection-point stacking</a:t>
            </a:r>
            <a:endParaRPr lang="zh-CN" altLang="en-US" sz="2200" dirty="0"/>
          </a:p>
        </p:txBody>
      </p:sp>
      <p:sp>
        <p:nvSpPr>
          <p:cNvPr id="4" name="TextBox 3"/>
          <p:cNvSpPr txBox="1"/>
          <p:nvPr/>
        </p:nvSpPr>
        <p:spPr>
          <a:xfrm>
            <a:off x="107504" y="6002124"/>
            <a:ext cx="2585323" cy="523220"/>
          </a:xfrm>
          <a:prstGeom prst="rect">
            <a:avLst/>
          </a:prstGeom>
          <a:noFill/>
        </p:spPr>
        <p:txBody>
          <a:bodyPr wrap="none" rtlCol="0">
            <a:spAutoFit/>
          </a:bodyPr>
          <a:lstStyle/>
          <a:p>
            <a:r>
              <a:rPr lang="en-US" altLang="zh-CN" sz="2800" dirty="0" smtClean="0"/>
              <a:t>Data Processing:</a:t>
            </a:r>
            <a:endParaRPr lang="zh-CN" altLang="en-US" sz="28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8663815" cy="2162999"/>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48064" y="5672861"/>
            <a:ext cx="3915880" cy="492443"/>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fontAlgn="auto">
              <a:spcBef>
                <a:spcPts val="0"/>
              </a:spcBef>
              <a:spcAft>
                <a:spcPts val="0"/>
              </a:spcAft>
              <a:defRPr/>
            </a:pPr>
            <a:r>
              <a:rPr lang="en-US" altLang="zh-CN" sz="2600" dirty="0" smtClean="0"/>
              <a:t>Multi Events – CRP Stacking</a:t>
            </a:r>
            <a:endParaRPr lang="zh-CN" altLang="en-US" sz="2600" dirty="0"/>
          </a:p>
        </p:txBody>
      </p:sp>
    </p:spTree>
    <p:extLst>
      <p:ext uri="{BB962C8B-B14F-4D97-AF65-F5344CB8AC3E}">
        <p14:creationId xmlns:p14="http://schemas.microsoft.com/office/powerpoint/2010/main" val="3636088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标题 1"/>
          <p:cNvSpPr txBox="1">
            <a:spLocks/>
          </p:cNvSpPr>
          <p:nvPr/>
        </p:nvSpPr>
        <p:spPr>
          <a:xfrm>
            <a:off x="92127" y="169187"/>
            <a:ext cx="2051256" cy="720724"/>
          </a:xfrm>
          <a:prstGeom prst="rect">
            <a:avLst/>
          </a:prstGeom>
        </p:spPr>
        <p:txBody>
          <a:bodyPr vert="horz" lIns="91440" tIns="45720" rIns="91440" bIns="45720" rtlCol="0" anchor="ctr">
            <a:normAutofit/>
          </a:bodyPr>
          <a:lstStyle>
            <a:defPPr>
              <a:defRPr lang="zh-CN"/>
            </a:defPPr>
            <a:lvl1pPr>
              <a:spcBef>
                <a:spcPct val="0"/>
              </a:spcBef>
              <a:buNone/>
              <a:defRPr sz="4000" b="0">
                <a:latin typeface="Arial Unicode MS" pitchFamily="34" charset="-122"/>
                <a:ea typeface="Arial Unicode MS" pitchFamily="34" charset="-122"/>
                <a:cs typeface="Arial Unicode MS" pitchFamily="34" charset="-122"/>
              </a:defRPr>
            </a:lvl1pPr>
          </a:lstStyle>
          <a:p>
            <a:r>
              <a:rPr lang="en-US" altLang="zh-CN" b="1" dirty="0" smtClean="0">
                <a:latin typeface="Dotum" panose="020B0600000101010101" pitchFamily="34" charset="-127"/>
                <a:ea typeface="Dotum" panose="020B0600000101010101" pitchFamily="34" charset="-127"/>
              </a:rPr>
              <a:t>Results</a:t>
            </a:r>
            <a:endParaRPr lang="zh-CN" altLang="en-US" b="1" dirty="0">
              <a:latin typeface="Dotum" panose="020B0600000101010101" pitchFamily="34" charset="-127"/>
              <a:ea typeface="Dotum" panose="020B0600000101010101" pitchFamily="34" charset="-127"/>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712" y="116632"/>
            <a:ext cx="6075784" cy="2887306"/>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235865"/>
            <a:ext cx="5688632" cy="3542582"/>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504" y="1196752"/>
            <a:ext cx="2232471" cy="430887"/>
          </a:xfrm>
          <a:prstGeom prst="rect">
            <a:avLst/>
          </a:prstGeom>
          <a:noFill/>
        </p:spPr>
        <p:txBody>
          <a:bodyPr wrap="none" rtlCol="0">
            <a:spAutoFit/>
          </a:bodyPr>
          <a:lstStyle/>
          <a:p>
            <a:r>
              <a:rPr lang="en-US" altLang="zh-CN" sz="2200" dirty="0" smtClean="0"/>
              <a:t>“Apparent Depth”</a:t>
            </a:r>
            <a:endParaRPr lang="zh-CN" altLang="en-US" sz="2200"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940" y="3200294"/>
            <a:ext cx="2118444" cy="172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604" y="4769122"/>
            <a:ext cx="1919080" cy="17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7621" y="2011487"/>
            <a:ext cx="2542171" cy="769441"/>
          </a:xfrm>
          <a:prstGeom prst="rect">
            <a:avLst/>
          </a:prstGeom>
          <a:noFill/>
        </p:spPr>
        <p:txBody>
          <a:bodyPr wrap="none" rtlCol="0">
            <a:spAutoFit/>
          </a:bodyPr>
          <a:lstStyle/>
          <a:p>
            <a:r>
              <a:rPr lang="en-US" altLang="zh-CN" sz="2200" dirty="0" smtClean="0"/>
              <a:t>After 3D Velocity</a:t>
            </a:r>
          </a:p>
          <a:p>
            <a:r>
              <a:rPr lang="en-US" altLang="zh-CN" sz="2200" dirty="0" smtClean="0"/>
              <a:t>Correction (GAP_P4)</a:t>
            </a:r>
            <a:endParaRPr lang="zh-CN" altLang="en-US" sz="2200" dirty="0"/>
          </a:p>
        </p:txBody>
      </p:sp>
      <p:sp>
        <p:nvSpPr>
          <p:cNvPr id="6" name="右箭头 5"/>
          <p:cNvSpPr/>
          <p:nvPr/>
        </p:nvSpPr>
        <p:spPr>
          <a:xfrm>
            <a:off x="2339752" y="1340768"/>
            <a:ext cx="432048" cy="216024"/>
          </a:xfrm>
          <a:prstGeom prst="rightArrow">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5400000">
            <a:off x="1102441" y="2865149"/>
            <a:ext cx="432048" cy="216024"/>
          </a:xfrm>
          <a:prstGeom prst="rightArrow">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6228184" y="6493000"/>
            <a:ext cx="2880320" cy="369332"/>
          </a:xfrm>
          <a:prstGeom prst="rect">
            <a:avLst/>
          </a:prstGeom>
          <a:noFill/>
        </p:spPr>
        <p:txBody>
          <a:bodyPr wrap="square" rtlCol="0">
            <a:spAutoFit/>
          </a:bodyPr>
          <a:lstStyle/>
          <a:p>
            <a:r>
              <a:rPr lang="en-US" altLang="zh-CN" dirty="0" smtClean="0"/>
              <a:t>Wang et </a:t>
            </a:r>
            <a:r>
              <a:rPr lang="en-US" altLang="zh-CN" dirty="0" err="1" smtClean="0"/>
              <a:t>al.,</a:t>
            </a:r>
            <a:r>
              <a:rPr lang="en-US" altLang="zh-CN" i="1" dirty="0" err="1" smtClean="0"/>
              <a:t>in</a:t>
            </a:r>
            <a:r>
              <a:rPr lang="en-US" altLang="zh-CN" i="1" dirty="0" smtClean="0"/>
              <a:t> Revision</a:t>
            </a:r>
            <a:r>
              <a:rPr lang="en-US" altLang="zh-CN" dirty="0" smtClean="0"/>
              <a:t>, 2016</a:t>
            </a:r>
            <a:endParaRPr lang="zh-CN" altLang="en-US" dirty="0"/>
          </a:p>
        </p:txBody>
      </p:sp>
    </p:spTree>
    <p:extLst>
      <p:ext uri="{BB962C8B-B14F-4D97-AF65-F5344CB8AC3E}">
        <p14:creationId xmlns:p14="http://schemas.microsoft.com/office/powerpoint/2010/main" val="2397087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90264"/>
            <a:ext cx="8229600" cy="1143000"/>
          </a:xfrm>
        </p:spPr>
        <p:txBody>
          <a:bodyPr>
            <a:normAutofit/>
          </a:bodyPr>
          <a:lstStyle/>
          <a:p>
            <a:r>
              <a:rPr lang="en-US" altLang="zh-CN" sz="3200" dirty="0" smtClean="0"/>
              <a:t>Synthetic Experiments &amp; Resolution Test</a:t>
            </a:r>
            <a:endParaRPr lang="zh-CN" alt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08720"/>
            <a:ext cx="6984776" cy="5548391"/>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444" y="5291916"/>
            <a:ext cx="2723118" cy="369332"/>
          </a:xfrm>
          <a:prstGeom prst="rect">
            <a:avLst/>
          </a:prstGeom>
          <a:solidFill>
            <a:schemeClr val="bg1"/>
          </a:solidFill>
        </p:spPr>
        <p:txBody>
          <a:bodyPr wrap="none" rtlCol="0">
            <a:spAutoFit/>
          </a:bodyPr>
          <a:lstStyle/>
          <a:p>
            <a:r>
              <a:rPr lang="en-US" altLang="zh-CN" dirty="0" smtClean="0"/>
              <a:t>(</a:t>
            </a:r>
            <a:r>
              <a:rPr lang="en-US" altLang="zh-CN" dirty="0" err="1" smtClean="0"/>
              <a:t>Nissen</a:t>
            </a:r>
            <a:r>
              <a:rPr lang="en-US" altLang="zh-CN" dirty="0" smtClean="0"/>
              <a:t>-Meyer </a:t>
            </a:r>
            <a:r>
              <a:rPr lang="en-US" altLang="zh-CN" i="1" dirty="0" smtClean="0"/>
              <a:t>et al</a:t>
            </a:r>
            <a:r>
              <a:rPr lang="en-US" altLang="zh-CN" dirty="0" smtClean="0"/>
              <a:t>., 2014)</a:t>
            </a:r>
            <a:endParaRPr lang="zh-CN" altLang="en-US" dirty="0"/>
          </a:p>
        </p:txBody>
      </p:sp>
      <p:sp>
        <p:nvSpPr>
          <p:cNvPr id="4" name="矩形 3"/>
          <p:cNvSpPr/>
          <p:nvPr/>
        </p:nvSpPr>
        <p:spPr>
          <a:xfrm>
            <a:off x="76258" y="4581128"/>
            <a:ext cx="2119478" cy="646331"/>
          </a:xfrm>
          <a:prstGeom prst="rect">
            <a:avLst/>
          </a:prstGeom>
        </p:spPr>
        <p:txBody>
          <a:bodyPr wrap="square">
            <a:spAutoFit/>
          </a:bodyPr>
          <a:lstStyle/>
          <a:p>
            <a:r>
              <a:rPr lang="en-US" altLang="zh-CN" dirty="0"/>
              <a:t>2D Synthetic tests:  </a:t>
            </a:r>
          </a:p>
          <a:p>
            <a:r>
              <a:rPr lang="en-US" altLang="zh-CN" dirty="0"/>
              <a:t>     </a:t>
            </a:r>
            <a:r>
              <a:rPr lang="en-US" altLang="zh-CN" dirty="0" err="1"/>
              <a:t>AxiSEM</a:t>
            </a:r>
            <a:endParaRPr lang="en-US" altLang="zh-CN" dirty="0"/>
          </a:p>
        </p:txBody>
      </p:sp>
    </p:spTree>
    <p:extLst>
      <p:ext uri="{BB962C8B-B14F-4D97-AF65-F5344CB8AC3E}">
        <p14:creationId xmlns:p14="http://schemas.microsoft.com/office/powerpoint/2010/main" val="1837864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218" name="Picture 2" descr="F:\Papers\ScS\2016-05-11\All-figures\Fig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05" y="608396"/>
            <a:ext cx="8993063" cy="5484900"/>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58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2" y="1052736"/>
            <a:ext cx="4347972" cy="3547872"/>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052736"/>
            <a:ext cx="4393692" cy="3543300"/>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640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标题 1"/>
          <p:cNvSpPr txBox="1">
            <a:spLocks/>
          </p:cNvSpPr>
          <p:nvPr/>
        </p:nvSpPr>
        <p:spPr>
          <a:xfrm>
            <a:off x="92127" y="169187"/>
            <a:ext cx="2051256" cy="720724"/>
          </a:xfrm>
          <a:prstGeom prst="rect">
            <a:avLst/>
          </a:prstGeom>
        </p:spPr>
        <p:txBody>
          <a:bodyPr vert="horz" lIns="91440" tIns="45720" rIns="91440" bIns="45720" rtlCol="0" anchor="ctr">
            <a:normAutofit/>
          </a:bodyPr>
          <a:lstStyle>
            <a:defPPr>
              <a:defRPr lang="zh-CN"/>
            </a:defPPr>
            <a:lvl1pPr>
              <a:spcBef>
                <a:spcPct val="0"/>
              </a:spcBef>
              <a:buNone/>
              <a:defRPr sz="4000" b="0">
                <a:latin typeface="Arial Unicode MS" pitchFamily="34" charset="-122"/>
                <a:ea typeface="Arial Unicode MS" pitchFamily="34" charset="-122"/>
                <a:cs typeface="Arial Unicode MS" pitchFamily="34" charset="-122"/>
              </a:defRPr>
            </a:lvl1pPr>
          </a:lstStyle>
          <a:p>
            <a:r>
              <a:rPr lang="en-US" altLang="zh-CN" b="1" dirty="0" smtClean="0">
                <a:latin typeface="Dotum" panose="020B0600000101010101" pitchFamily="34" charset="-127"/>
                <a:ea typeface="Dotum" panose="020B0600000101010101" pitchFamily="34" charset="-127"/>
              </a:rPr>
              <a:t>Results</a:t>
            </a:r>
            <a:endParaRPr lang="zh-CN" altLang="en-US" b="1" dirty="0">
              <a:latin typeface="Dotum" panose="020B0600000101010101" pitchFamily="34" charset="-127"/>
              <a:ea typeface="Dotum" panose="020B0600000101010101" pitchFamily="34" charset="-127"/>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712" y="116632"/>
            <a:ext cx="6075784" cy="2887306"/>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235865"/>
            <a:ext cx="5688632" cy="3542582"/>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504" y="1196752"/>
            <a:ext cx="2232471" cy="430887"/>
          </a:xfrm>
          <a:prstGeom prst="rect">
            <a:avLst/>
          </a:prstGeom>
          <a:noFill/>
        </p:spPr>
        <p:txBody>
          <a:bodyPr wrap="none" rtlCol="0">
            <a:spAutoFit/>
          </a:bodyPr>
          <a:lstStyle/>
          <a:p>
            <a:r>
              <a:rPr lang="en-US" altLang="zh-CN" sz="2200" dirty="0" smtClean="0"/>
              <a:t>“Apparent Depth”</a:t>
            </a:r>
            <a:endParaRPr lang="zh-CN" altLang="en-US" sz="2200"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940" y="3200294"/>
            <a:ext cx="2118444" cy="172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6604" y="4769122"/>
            <a:ext cx="1919080" cy="175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7621" y="2011487"/>
            <a:ext cx="2542171" cy="769441"/>
          </a:xfrm>
          <a:prstGeom prst="rect">
            <a:avLst/>
          </a:prstGeom>
          <a:noFill/>
        </p:spPr>
        <p:txBody>
          <a:bodyPr wrap="none" rtlCol="0">
            <a:spAutoFit/>
          </a:bodyPr>
          <a:lstStyle/>
          <a:p>
            <a:r>
              <a:rPr lang="en-US" altLang="zh-CN" sz="2200" dirty="0" smtClean="0"/>
              <a:t>After 3D Velocity</a:t>
            </a:r>
          </a:p>
          <a:p>
            <a:r>
              <a:rPr lang="en-US" altLang="zh-CN" sz="2200" dirty="0" smtClean="0"/>
              <a:t>Correction (GAP_P4)</a:t>
            </a:r>
            <a:endParaRPr lang="zh-CN" altLang="en-US" sz="2200" dirty="0"/>
          </a:p>
        </p:txBody>
      </p:sp>
      <p:sp>
        <p:nvSpPr>
          <p:cNvPr id="6" name="右箭头 5"/>
          <p:cNvSpPr/>
          <p:nvPr/>
        </p:nvSpPr>
        <p:spPr>
          <a:xfrm>
            <a:off x="2339752" y="1340768"/>
            <a:ext cx="432048" cy="216024"/>
          </a:xfrm>
          <a:prstGeom prst="rightArrow">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5400000">
            <a:off x="1102441" y="2865149"/>
            <a:ext cx="432048" cy="216024"/>
          </a:xfrm>
          <a:prstGeom prst="rightArrow">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6228184" y="6493000"/>
            <a:ext cx="2880320" cy="369332"/>
          </a:xfrm>
          <a:prstGeom prst="rect">
            <a:avLst/>
          </a:prstGeom>
          <a:noFill/>
        </p:spPr>
        <p:txBody>
          <a:bodyPr wrap="square" rtlCol="0">
            <a:spAutoFit/>
          </a:bodyPr>
          <a:lstStyle/>
          <a:p>
            <a:r>
              <a:rPr lang="en-US" altLang="zh-CN" dirty="0" smtClean="0"/>
              <a:t>Wang </a:t>
            </a:r>
            <a:r>
              <a:rPr lang="en-US" altLang="zh-CN" i="1" dirty="0" smtClean="0"/>
              <a:t>et </a:t>
            </a:r>
            <a:r>
              <a:rPr lang="en-US" altLang="zh-CN" i="1" dirty="0" err="1" smtClean="0"/>
              <a:t>al</a:t>
            </a:r>
            <a:r>
              <a:rPr lang="en-US" altLang="zh-CN" dirty="0" err="1" smtClean="0"/>
              <a:t>.,in</a:t>
            </a:r>
            <a:r>
              <a:rPr lang="en-US" altLang="zh-CN" dirty="0" smtClean="0"/>
              <a:t> Revision, 2016</a:t>
            </a:r>
            <a:endParaRPr lang="zh-CN" altLang="en-US" dirty="0"/>
          </a:p>
        </p:txBody>
      </p:sp>
    </p:spTree>
    <p:extLst>
      <p:ext uri="{BB962C8B-B14F-4D97-AF65-F5344CB8AC3E}">
        <p14:creationId xmlns:p14="http://schemas.microsoft.com/office/powerpoint/2010/main" val="1620529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F:\项目申请\先导专项B建议\2016-06-15\1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6" y="502843"/>
            <a:ext cx="9117674" cy="580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4800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Papers\ScS\2016-05-11\All-figures\Fig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4" y="692696"/>
            <a:ext cx="9144000" cy="5864118"/>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2166" y="200253"/>
            <a:ext cx="2721642" cy="492443"/>
          </a:xfrm>
          <a:prstGeom prst="rect">
            <a:avLst/>
          </a:prstGeom>
          <a:noFill/>
        </p:spPr>
        <p:txBody>
          <a:bodyPr wrap="none" rtlCol="0">
            <a:spAutoFit/>
          </a:bodyPr>
          <a:lstStyle/>
          <a:p>
            <a:r>
              <a:rPr lang="en-US" altLang="zh-CN" sz="2600" dirty="0" smtClean="0"/>
              <a:t>CRP Cross Sections</a:t>
            </a:r>
            <a:endParaRPr lang="zh-CN" altLang="en-US" sz="2600" dirty="0"/>
          </a:p>
        </p:txBody>
      </p:sp>
    </p:spTree>
    <p:extLst>
      <p:ext uri="{BB962C8B-B14F-4D97-AF65-F5344CB8AC3E}">
        <p14:creationId xmlns:p14="http://schemas.microsoft.com/office/powerpoint/2010/main" val="1901294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159" y="4617681"/>
            <a:ext cx="45053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矩形 7"/>
          <p:cNvSpPr>
            <a:spLocks noChangeArrowheads="1"/>
          </p:cNvSpPr>
          <p:nvPr/>
        </p:nvSpPr>
        <p:spPr bwMode="auto">
          <a:xfrm>
            <a:off x="3714948" y="6165304"/>
            <a:ext cx="2549240" cy="307777"/>
          </a:xfrm>
          <a:prstGeom prst="rect">
            <a:avLst/>
          </a:prstGeom>
          <a:noFill/>
          <a:ln>
            <a:noFill/>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auto" hangingPunct="0">
              <a:spcBef>
                <a:spcPts val="0"/>
              </a:spcBef>
              <a:spcAft>
                <a:spcPts val="0"/>
              </a:spcAft>
              <a:defRPr/>
            </a:pPr>
            <a:r>
              <a:rPr lang="en-US" altLang="zh-CN" sz="1400" kern="0" dirty="0" smtClean="0">
                <a:latin typeface="Arial Unicode MS" pitchFamily="34" charset="-122"/>
                <a:ea typeface="Arial Unicode MS" pitchFamily="34" charset="-122"/>
                <a:cs typeface="Arial Unicode MS" pitchFamily="34" charset="-122"/>
              </a:rPr>
              <a:t>(Li et al., </a:t>
            </a:r>
            <a:r>
              <a:rPr lang="zh-CN" altLang="en-US" sz="1400" kern="0" dirty="0" smtClean="0">
                <a:latin typeface="Arial Unicode MS" pitchFamily="34" charset="-122"/>
                <a:ea typeface="Arial Unicode MS" pitchFamily="34" charset="-122"/>
                <a:cs typeface="Arial Unicode MS" pitchFamily="34" charset="-122"/>
              </a:rPr>
              <a:t> </a:t>
            </a:r>
            <a:r>
              <a:rPr lang="en-US" altLang="zh-CN" sz="1400" i="1" kern="0" dirty="0" smtClean="0">
                <a:latin typeface="Arial Unicode MS" pitchFamily="34" charset="-122"/>
                <a:ea typeface="Arial Unicode MS" pitchFamily="34" charset="-122"/>
                <a:cs typeface="Arial Unicode MS" pitchFamily="34" charset="-122"/>
              </a:rPr>
              <a:t>GRL, </a:t>
            </a:r>
            <a:r>
              <a:rPr lang="en-US" altLang="zh-CN" sz="1400" kern="0" dirty="0" smtClean="0">
                <a:latin typeface="Arial Unicode MS" pitchFamily="34" charset="-122"/>
                <a:ea typeface="Arial Unicode MS" pitchFamily="34" charset="-122"/>
                <a:cs typeface="Arial Unicode MS" pitchFamily="34" charset="-122"/>
              </a:rPr>
              <a:t> 2008)</a:t>
            </a:r>
          </a:p>
        </p:txBody>
      </p:sp>
      <p:grpSp>
        <p:nvGrpSpPr>
          <p:cNvPr id="5" name="组合 39"/>
          <p:cNvGrpSpPr/>
          <p:nvPr/>
        </p:nvGrpSpPr>
        <p:grpSpPr>
          <a:xfrm>
            <a:off x="4319972" y="1341929"/>
            <a:ext cx="4603810" cy="2161780"/>
            <a:chOff x="5266105" y="1198394"/>
            <a:chExt cx="4802994" cy="2161780"/>
          </a:xfrm>
        </p:grpSpPr>
        <p:pic>
          <p:nvPicPr>
            <p:cNvPr id="38" name="Picture 2"/>
            <p:cNvPicPr>
              <a:picLocks noChangeAspect="1" noChangeArrowheads="1"/>
            </p:cNvPicPr>
            <p:nvPr/>
          </p:nvPicPr>
          <p:blipFill>
            <a:blip r:embed="rId4" cstate="print"/>
            <a:srcRect/>
            <a:stretch>
              <a:fillRect/>
            </a:stretch>
          </p:blipFill>
          <p:spPr bwMode="auto">
            <a:xfrm>
              <a:off x="5266105" y="1701289"/>
              <a:ext cx="4802994" cy="1658885"/>
            </a:xfrm>
            <a:prstGeom prst="rect">
              <a:avLst/>
            </a:prstGeom>
            <a:noFill/>
            <a:ln w="57150">
              <a:noFill/>
              <a:miter lim="800000"/>
              <a:headEnd/>
              <a:tailEnd/>
            </a:ln>
          </p:spPr>
        </p:pic>
        <p:sp>
          <p:nvSpPr>
            <p:cNvPr id="39" name="TextBox 38"/>
            <p:cNvSpPr txBox="1"/>
            <p:nvPr/>
          </p:nvSpPr>
          <p:spPr>
            <a:xfrm>
              <a:off x="6806135" y="1198394"/>
              <a:ext cx="1765401" cy="430887"/>
            </a:xfrm>
            <a:prstGeom prst="rect">
              <a:avLst/>
            </a:prstGeom>
            <a:solidFill>
              <a:srgbClr val="FFFF00"/>
            </a:solidFill>
          </p:spPr>
          <p:txBody>
            <a:bodyPr wrap="square" rtlCol="0">
              <a:spAutoFit/>
            </a:bodyPr>
            <a:lstStyle/>
            <a:p>
              <a:r>
                <a:rPr lang="en-US" altLang="zh-CN" sz="2200" dirty="0" smtClean="0"/>
                <a:t>Method: </a:t>
              </a:r>
              <a:r>
                <a:rPr lang="en-US" altLang="zh-CN" sz="2200" dirty="0" err="1" smtClean="0"/>
                <a:t>ScS</a:t>
              </a:r>
              <a:r>
                <a:rPr lang="en-US" altLang="zh-CN" sz="2200" dirty="0" smtClean="0"/>
                <a:t> </a:t>
              </a:r>
            </a:p>
          </p:txBody>
        </p:sp>
      </p:grpSp>
      <p:pic>
        <p:nvPicPr>
          <p:cNvPr id="18" name="图片 17" descr="屏幕剪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1" y="1232756"/>
            <a:ext cx="3005081" cy="2310611"/>
          </a:xfrm>
          <a:prstGeom prst="rect">
            <a:avLst/>
          </a:prstGeom>
        </p:spPr>
      </p:pic>
      <p:sp>
        <p:nvSpPr>
          <p:cNvPr id="19" name="标题 1"/>
          <p:cNvSpPr txBox="1">
            <a:spLocks/>
          </p:cNvSpPr>
          <p:nvPr/>
        </p:nvSpPr>
        <p:spPr>
          <a:xfrm>
            <a:off x="35508" y="260648"/>
            <a:ext cx="6408700" cy="900100"/>
          </a:xfrm>
          <a:prstGeom prst="rect">
            <a:avLst/>
          </a:prstGeom>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600" dirty="0" smtClean="0">
                <a:latin typeface="Arial Unicode MS" pitchFamily="34" charset="-122"/>
                <a:ea typeface="Arial Unicode MS" pitchFamily="34" charset="-122"/>
                <a:cs typeface="Arial Unicode MS" pitchFamily="34" charset="-122"/>
              </a:rPr>
              <a:t>Comparison-1   </a:t>
            </a:r>
            <a:r>
              <a:rPr kumimoji="0" lang="en-US" altLang="zh-CN" sz="3600" i="0" u="none" strike="noStrike" kern="1200" cap="none" spc="0" normalizeH="0" baseline="0" noProof="0" dirty="0" err="1" smtClean="0">
                <a:ln>
                  <a:noFill/>
                </a:ln>
                <a:solidFill>
                  <a:schemeClr val="tx1"/>
                </a:solidFill>
                <a:effectLst/>
                <a:uLnTx/>
                <a:uFillTx/>
                <a:latin typeface="Arial Unicode MS" pitchFamily="34" charset="-122"/>
                <a:ea typeface="Arial Unicode MS" pitchFamily="34" charset="-122"/>
                <a:cs typeface="Arial Unicode MS" pitchFamily="34" charset="-122"/>
              </a:rPr>
              <a:t>ScS</a:t>
            </a:r>
            <a:r>
              <a:rPr kumimoji="0" lang="en-US" altLang="zh-CN" sz="3600" i="0" u="none" strike="noStrike" kern="1200" cap="none" spc="0" normalizeH="0" baseline="0" noProof="0" dirty="0" smtClean="0">
                <a:ln>
                  <a:noFill/>
                </a:ln>
                <a:solidFill>
                  <a:schemeClr val="tx1"/>
                </a:solidFill>
                <a:effectLst/>
                <a:uLnTx/>
                <a:uFillTx/>
                <a:latin typeface="Arial Unicode MS" pitchFamily="34" charset="-122"/>
                <a:ea typeface="Arial Unicode MS" pitchFamily="34" charset="-122"/>
                <a:cs typeface="Arial Unicode MS" pitchFamily="34" charset="-122"/>
              </a:rPr>
              <a:t> &amp; </a:t>
            </a:r>
            <a:r>
              <a:rPr kumimoji="0" lang="en-US" altLang="zh-CN" sz="3600" i="0" u="none" strike="noStrike" kern="1200" cap="none" spc="0" normalizeH="0" baseline="0" noProof="0" dirty="0" err="1" smtClean="0">
                <a:ln>
                  <a:noFill/>
                </a:ln>
                <a:solidFill>
                  <a:schemeClr val="tx1"/>
                </a:solidFill>
                <a:effectLst/>
                <a:uLnTx/>
                <a:uFillTx/>
                <a:latin typeface="Arial Unicode MS" pitchFamily="34" charset="-122"/>
                <a:ea typeface="Arial Unicode MS" pitchFamily="34" charset="-122"/>
                <a:cs typeface="Arial Unicode MS" pitchFamily="34" charset="-122"/>
              </a:rPr>
              <a:t>SdP</a:t>
            </a:r>
            <a:endParaRPr kumimoji="0" lang="en-US" altLang="zh-CN" sz="3600" i="0" u="none" strike="noStrike" kern="1200" cap="none" spc="0" normalizeH="0" baseline="0" noProof="0" dirty="0" smtClean="0">
              <a:ln>
                <a:noFill/>
              </a:ln>
              <a:solidFill>
                <a:schemeClr val="tx1"/>
              </a:solidFill>
              <a:effectLst/>
              <a:uLnTx/>
              <a:uFillTx/>
              <a:latin typeface="Arial Unicode MS" pitchFamily="34" charset="-122"/>
              <a:ea typeface="Arial Unicode MS" pitchFamily="34" charset="-122"/>
              <a:cs typeface="Arial Unicode MS" pitchFamily="34" charset="-122"/>
            </a:endParaRPr>
          </a:p>
        </p:txBody>
      </p:sp>
      <p:sp>
        <p:nvSpPr>
          <p:cNvPr id="21" name="矩形 20"/>
          <p:cNvSpPr/>
          <p:nvPr/>
        </p:nvSpPr>
        <p:spPr>
          <a:xfrm>
            <a:off x="6012160" y="2204864"/>
            <a:ext cx="360040" cy="340822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5496" y="1196752"/>
            <a:ext cx="9000492" cy="3024336"/>
          </a:xfrm>
          <a:prstGeom prst="rect">
            <a:avLst/>
          </a:prstGeom>
          <a:noFill/>
          <a:ln w="38100">
            <a:solidFill>
              <a:srgbClr val="1D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p:nvPr/>
        </p:nvCxnSpPr>
        <p:spPr>
          <a:xfrm flipH="1" flipV="1">
            <a:off x="6264188" y="2528900"/>
            <a:ext cx="576064" cy="140415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41" name="组合 40"/>
          <p:cNvGrpSpPr>
            <a:grpSpLocks noChangeAspect="1"/>
          </p:cNvGrpSpPr>
          <p:nvPr/>
        </p:nvGrpSpPr>
        <p:grpSpPr>
          <a:xfrm>
            <a:off x="143508" y="4518815"/>
            <a:ext cx="2383550" cy="1826509"/>
            <a:chOff x="4355976" y="1880783"/>
            <a:chExt cx="4181666" cy="3204401"/>
          </a:xfrm>
        </p:grpSpPr>
        <p:pic>
          <p:nvPicPr>
            <p:cNvPr id="43" name="Picture 5"/>
            <p:cNvPicPr>
              <a:picLocks noChangeAspect="1" noChangeArrowheads="1"/>
            </p:cNvPicPr>
            <p:nvPr/>
          </p:nvPicPr>
          <p:blipFill>
            <a:blip r:embed="rId6" cstate="print"/>
            <a:srcRect/>
            <a:stretch>
              <a:fillRect/>
            </a:stretch>
          </p:blipFill>
          <p:spPr bwMode="auto">
            <a:xfrm>
              <a:off x="4355976" y="1880783"/>
              <a:ext cx="4181666" cy="3204401"/>
            </a:xfrm>
            <a:prstGeom prst="rect">
              <a:avLst/>
            </a:prstGeom>
            <a:noFill/>
            <a:ln w="9525">
              <a:noFill/>
              <a:miter lim="800000"/>
              <a:headEnd/>
              <a:tailEnd/>
            </a:ln>
          </p:spPr>
        </p:pic>
        <p:grpSp>
          <p:nvGrpSpPr>
            <p:cNvPr id="44" name="组合 28"/>
            <p:cNvGrpSpPr/>
            <p:nvPr/>
          </p:nvGrpSpPr>
          <p:grpSpPr>
            <a:xfrm>
              <a:off x="4721218" y="2240823"/>
              <a:ext cx="178879" cy="927100"/>
              <a:chOff x="362613" y="2190321"/>
              <a:chExt cx="178879" cy="927100"/>
            </a:xfrm>
          </p:grpSpPr>
          <p:cxnSp>
            <p:nvCxnSpPr>
              <p:cNvPr id="48" name="直接连接符 47"/>
              <p:cNvCxnSpPr/>
              <p:nvPr/>
            </p:nvCxnSpPr>
            <p:spPr>
              <a:xfrm flipH="1" flipV="1">
                <a:off x="398617" y="2204045"/>
                <a:ext cx="142875" cy="720725"/>
              </a:xfrm>
              <a:prstGeom prst="line">
                <a:avLst/>
              </a:prstGeom>
              <a:ln w="7620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62613" y="2190321"/>
                <a:ext cx="63500" cy="927100"/>
              </a:xfrm>
              <a:prstGeom prst="line">
                <a:avLst/>
              </a:prstGeom>
              <a:ln w="76200">
                <a:solidFill>
                  <a:schemeClr val="accent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54" name="矩形 53"/>
          <p:cNvSpPr/>
          <p:nvPr/>
        </p:nvSpPr>
        <p:spPr>
          <a:xfrm>
            <a:off x="35496" y="4365104"/>
            <a:ext cx="9000492" cy="2124236"/>
          </a:xfrm>
          <a:prstGeom prst="rect">
            <a:avLst/>
          </a:prstGeom>
          <a:noFill/>
          <a:ln w="38100">
            <a:solidFill>
              <a:srgbClr val="1D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a:spLocks noChangeArrowheads="1"/>
          </p:cNvSpPr>
          <p:nvPr/>
        </p:nvSpPr>
        <p:spPr bwMode="auto">
          <a:xfrm>
            <a:off x="6883392" y="3825044"/>
            <a:ext cx="2002471" cy="400110"/>
          </a:xfrm>
          <a:prstGeom prst="rect">
            <a:avLst/>
          </a:prstGeom>
          <a:solidFill>
            <a:srgbClr val="FFFF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altLang="zh-CN" sz="2000" b="1" dirty="0" smtClean="0">
                <a:solidFill>
                  <a:srgbClr val="000099"/>
                </a:solidFill>
                <a:latin typeface="幼圆" pitchFamily="49" charset="-122"/>
                <a:ea typeface="幼圆" pitchFamily="49" charset="-122"/>
              </a:rPr>
              <a:t>A Sharp change</a:t>
            </a:r>
            <a:endParaRPr lang="zh-CN" altLang="en-US" sz="2000" b="1" dirty="0">
              <a:solidFill>
                <a:srgbClr val="000099"/>
              </a:solidFill>
              <a:latin typeface="幼圆" pitchFamily="49" charset="-122"/>
              <a:ea typeface="幼圆" pitchFamily="49" charset="-122"/>
            </a:endParaRPr>
          </a:p>
        </p:txBody>
      </p:sp>
      <p:cxnSp>
        <p:nvCxnSpPr>
          <p:cNvPr id="56" name="直接箭头连接符 55"/>
          <p:cNvCxnSpPr/>
          <p:nvPr/>
        </p:nvCxnSpPr>
        <p:spPr>
          <a:xfrm flipH="1">
            <a:off x="6300192" y="4293096"/>
            <a:ext cx="540060" cy="9001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946587" y="6057292"/>
            <a:ext cx="1592359" cy="400110"/>
          </a:xfrm>
          <a:prstGeom prst="rect">
            <a:avLst/>
          </a:prstGeom>
          <a:solidFill>
            <a:srgbClr val="FFFF00"/>
          </a:solidFill>
        </p:spPr>
        <p:txBody>
          <a:bodyPr wrap="none" rtlCol="0">
            <a:spAutoFit/>
          </a:bodyPr>
          <a:lstStyle/>
          <a:p>
            <a:r>
              <a:rPr lang="en-US" altLang="zh-CN" sz="2000" dirty="0" smtClean="0"/>
              <a:t>Method:  </a:t>
            </a:r>
            <a:r>
              <a:rPr lang="en-US" altLang="zh-CN" sz="2000" dirty="0" err="1" smtClean="0"/>
              <a:t>SdP</a:t>
            </a:r>
            <a:endParaRPr lang="zh-CN" altLang="en-US" sz="2000" dirty="0"/>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3204146"/>
            <a:ext cx="2619018" cy="214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046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18373"/>
            <a:ext cx="5750293" cy="646331"/>
          </a:xfrm>
          <a:prstGeom prst="rect">
            <a:avLst/>
          </a:prstGeom>
        </p:spPr>
        <p:txBody>
          <a:bodyPr>
            <a:normAutofit/>
          </a:bodyPr>
          <a:lstStyle>
            <a:defPPr>
              <a:defRPr lang="zh-CN"/>
            </a:defPPr>
            <a:lvl1pPr marR="0" lvl="0" indent="0" algn="ctr" eaLnBrk="0" fontAlgn="base" hangingPunct="0">
              <a:lnSpc>
                <a:spcPct val="100000"/>
              </a:lnSpc>
              <a:spcBef>
                <a:spcPct val="0"/>
              </a:spcBef>
              <a:spcAft>
                <a:spcPct val="0"/>
              </a:spcAft>
              <a:buClrTx/>
              <a:buSzTx/>
              <a:buFontTx/>
              <a:buNone/>
              <a:tabLst/>
              <a:defRPr sz="3600">
                <a:solidFill>
                  <a:schemeClr val="tx1"/>
                </a:solidFill>
                <a:latin typeface="Arial Unicode MS" pitchFamily="34" charset="-122"/>
                <a:ea typeface="Arial Unicode MS" pitchFamily="34" charset="-122"/>
                <a:cs typeface="Arial Unicode MS"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Comparison -2: </a:t>
            </a:r>
            <a:r>
              <a:rPr lang="en-US" altLang="zh-CN" dirty="0" err="1"/>
              <a:t>ScS</a:t>
            </a:r>
            <a:r>
              <a:rPr lang="en-US" altLang="zh-CN" dirty="0"/>
              <a:t>  &amp;  RF</a:t>
            </a:r>
            <a:endParaRPr lang="zh-CN" altLang="en-US" dirty="0"/>
          </a:p>
        </p:txBody>
      </p:sp>
      <p:sp>
        <p:nvSpPr>
          <p:cNvPr id="5" name="矩形 4"/>
          <p:cNvSpPr/>
          <p:nvPr/>
        </p:nvSpPr>
        <p:spPr>
          <a:xfrm>
            <a:off x="6373677" y="280640"/>
            <a:ext cx="2351028" cy="369332"/>
          </a:xfrm>
          <a:prstGeom prst="rect">
            <a:avLst/>
          </a:prstGeom>
        </p:spPr>
        <p:txBody>
          <a:bodyPr wrap="none">
            <a:spAutoFit/>
          </a:bodyPr>
          <a:lstStyle/>
          <a:p>
            <a:pPr algn="ctr"/>
            <a:r>
              <a:rPr lang="en-US" altLang="zh-CN" dirty="0" smtClean="0"/>
              <a:t>(</a:t>
            </a:r>
            <a:r>
              <a:rPr lang="en-US" altLang="zh-CN" dirty="0" err="1" smtClean="0"/>
              <a:t>Niu</a:t>
            </a:r>
            <a:r>
              <a:rPr lang="en-US" altLang="zh-CN" dirty="0" smtClean="0"/>
              <a:t>, et al., </a:t>
            </a:r>
            <a:r>
              <a:rPr lang="en-US" altLang="zh-CN" i="1" dirty="0" smtClean="0"/>
              <a:t>EPSL</a:t>
            </a:r>
            <a:r>
              <a:rPr lang="en-US" altLang="zh-CN" dirty="0" smtClean="0"/>
              <a:t>, 2005)</a:t>
            </a:r>
            <a:endParaRPr lang="zh-CN" altLang="en-US" dirty="0"/>
          </a:p>
        </p:txBody>
      </p:sp>
      <p:sp>
        <p:nvSpPr>
          <p:cNvPr id="6" name="矩形 5"/>
          <p:cNvSpPr/>
          <p:nvPr/>
        </p:nvSpPr>
        <p:spPr>
          <a:xfrm>
            <a:off x="35496" y="4797152"/>
            <a:ext cx="3861057" cy="461665"/>
          </a:xfrm>
          <a:prstGeom prst="rect">
            <a:avLst/>
          </a:prstGeom>
        </p:spPr>
        <p:txBody>
          <a:bodyPr wrap="none">
            <a:spAutoFit/>
          </a:bodyPr>
          <a:lstStyle/>
          <a:p>
            <a:pPr algn="ctr"/>
            <a:r>
              <a:rPr lang="en-US" altLang="zh-CN" sz="2400" dirty="0" smtClean="0"/>
              <a:t>RF:   Hi-Net (High Frequency )</a:t>
            </a:r>
            <a:endParaRPr lang="zh-CN" altLang="en-US" sz="2400" dirty="0"/>
          </a:p>
        </p:txBody>
      </p:sp>
      <p:sp>
        <p:nvSpPr>
          <p:cNvPr id="7" name="矩形 6"/>
          <p:cNvSpPr/>
          <p:nvPr/>
        </p:nvSpPr>
        <p:spPr>
          <a:xfrm>
            <a:off x="444151" y="5435932"/>
            <a:ext cx="1608134" cy="461665"/>
          </a:xfrm>
          <a:prstGeom prst="rect">
            <a:avLst/>
          </a:prstGeom>
        </p:spPr>
        <p:txBody>
          <a:bodyPr wrap="none">
            <a:spAutoFit/>
          </a:bodyPr>
          <a:lstStyle/>
          <a:p>
            <a:pPr algn="ctr"/>
            <a:r>
              <a:rPr lang="en-US" altLang="zh-CN" sz="2400" dirty="0" err="1" smtClean="0"/>
              <a:t>ScS</a:t>
            </a:r>
            <a:r>
              <a:rPr lang="en-US" altLang="zh-CN" sz="2400" dirty="0" smtClean="0"/>
              <a:t>:  ~</a:t>
            </a:r>
            <a:r>
              <a:rPr lang="en-US" altLang="zh-CN" sz="2400" dirty="0" smtClean="0"/>
              <a:t>10  </a:t>
            </a:r>
            <a:r>
              <a:rPr lang="en-US" altLang="zh-CN" sz="2400" dirty="0" smtClean="0"/>
              <a:t>s </a:t>
            </a:r>
            <a:endParaRPr lang="zh-CN" altLang="en-US" sz="2400" dirty="0"/>
          </a:p>
        </p:txBody>
      </p:sp>
      <p:pic>
        <p:nvPicPr>
          <p:cNvPr id="8194" name="Picture 2" descr="F:\Papers\ScS\2016-05-11\All-figures\Fig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5922" y="701812"/>
            <a:ext cx="4400574" cy="5904566"/>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16381"/>
            <a:ext cx="4320480" cy="3541952"/>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657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1520" y="115988"/>
            <a:ext cx="8353424" cy="720724"/>
          </a:xfrm>
          <a:prstGeom prst="rect">
            <a:avLst/>
          </a:prstGeom>
        </p:spPr>
        <p:txBody>
          <a:bodyPr>
            <a:normAutofit/>
          </a:bodyPr>
          <a:lstStyle>
            <a:defPPr>
              <a:defRPr lang="zh-CN"/>
            </a:defPPr>
            <a:lvl1pPr marR="0" lvl="0" indent="0" algn="ctr" eaLnBrk="0" fontAlgn="base" hangingPunct="0">
              <a:lnSpc>
                <a:spcPct val="100000"/>
              </a:lnSpc>
              <a:spcBef>
                <a:spcPct val="0"/>
              </a:spcBef>
              <a:spcAft>
                <a:spcPct val="0"/>
              </a:spcAft>
              <a:buClrTx/>
              <a:buSzTx/>
              <a:buFontTx/>
              <a:buNone/>
              <a:tabLst/>
              <a:defRPr sz="3600">
                <a:latin typeface="Arial Unicode MS" pitchFamily="34" charset="-122"/>
                <a:ea typeface="Arial Unicode MS" pitchFamily="34" charset="-122"/>
                <a:cs typeface="Arial Unicode MS" pitchFamily="34" charset="-122"/>
              </a:defRPr>
            </a:lvl1pPr>
          </a:lstStyle>
          <a:p>
            <a:r>
              <a:rPr lang="it-IT" altLang="zh-CN" sz="3400" dirty="0" smtClean="0"/>
              <a:t>Discussion</a:t>
            </a:r>
            <a:r>
              <a:rPr lang="it-IT" altLang="zh-CN" sz="3400" dirty="0"/>
              <a:t>: 660-km </a:t>
            </a:r>
            <a:r>
              <a:rPr lang="it-IT" altLang="zh-CN" sz="3400" dirty="0" smtClean="0"/>
              <a:t>Discontinuity</a:t>
            </a:r>
            <a:endParaRPr lang="zh-CN" altLang="en-US" sz="3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21489"/>
            <a:ext cx="4968552" cy="4871807"/>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692696"/>
            <a:ext cx="2909790" cy="2613535"/>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3573016"/>
            <a:ext cx="2980269" cy="3148409"/>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733256"/>
            <a:ext cx="2296719" cy="369332"/>
          </a:xfrm>
          <a:prstGeom prst="rect">
            <a:avLst/>
          </a:prstGeom>
          <a:noFill/>
        </p:spPr>
        <p:txBody>
          <a:bodyPr wrap="none" rtlCol="0">
            <a:spAutoFit/>
          </a:bodyPr>
          <a:lstStyle/>
          <a:p>
            <a:r>
              <a:rPr lang="en-US" altLang="zh-CN" dirty="0" smtClean="0"/>
              <a:t>Topography of the 660</a:t>
            </a:r>
            <a:endParaRPr lang="zh-CN" altLang="en-US" dirty="0"/>
          </a:p>
        </p:txBody>
      </p:sp>
      <p:sp>
        <p:nvSpPr>
          <p:cNvPr id="5" name="TextBox 4"/>
          <p:cNvSpPr txBox="1"/>
          <p:nvPr/>
        </p:nvSpPr>
        <p:spPr>
          <a:xfrm>
            <a:off x="3256854" y="6516052"/>
            <a:ext cx="2755306" cy="369332"/>
          </a:xfrm>
          <a:prstGeom prst="rect">
            <a:avLst/>
          </a:prstGeom>
          <a:noFill/>
        </p:spPr>
        <p:txBody>
          <a:bodyPr wrap="none" rtlCol="0">
            <a:spAutoFit/>
          </a:bodyPr>
          <a:lstStyle/>
          <a:p>
            <a:r>
              <a:rPr lang="en-US" altLang="zh-CN" dirty="0" smtClean="0"/>
              <a:t>3D corrected by GAP_P4 </a:t>
            </a:r>
            <a:r>
              <a:rPr lang="en-US" altLang="zh-CN" dirty="0" smtClean="0">
                <a:sym typeface="Wingdings" panose="05000000000000000000" pitchFamily="2" charset="2"/>
              </a:rPr>
              <a:t></a:t>
            </a:r>
            <a:endParaRPr lang="zh-CN" altLang="en-US" dirty="0"/>
          </a:p>
        </p:txBody>
      </p:sp>
      <p:sp>
        <p:nvSpPr>
          <p:cNvPr id="8" name="TextBox 12"/>
          <p:cNvSpPr txBox="1">
            <a:spLocks noChangeArrowheads="1"/>
          </p:cNvSpPr>
          <p:nvPr/>
        </p:nvSpPr>
        <p:spPr bwMode="auto">
          <a:xfrm>
            <a:off x="5436096" y="3212976"/>
            <a:ext cx="2435225" cy="307975"/>
          </a:xfrm>
          <a:prstGeom prst="rect">
            <a:avLst/>
          </a:prstGeom>
          <a:solidFill>
            <a:schemeClr val="bg1"/>
          </a:solidFill>
          <a:ln>
            <a:noFill/>
          </a:ln>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r>
              <a:rPr lang="en-US" altLang="zh-CN" sz="1400" dirty="0">
                <a:solidFill>
                  <a:srgbClr val="000000"/>
                </a:solidFill>
              </a:rPr>
              <a:t>(</a:t>
            </a:r>
            <a:r>
              <a:rPr lang="en-US" altLang="zh-CN" sz="1400" dirty="0" err="1">
                <a:solidFill>
                  <a:srgbClr val="000000"/>
                </a:solidFill>
              </a:rPr>
              <a:t>Fukao</a:t>
            </a:r>
            <a:r>
              <a:rPr lang="en-US" altLang="zh-CN" sz="1400" dirty="0">
                <a:solidFill>
                  <a:srgbClr val="000000"/>
                </a:solidFill>
              </a:rPr>
              <a:t> &amp; Obayashi, </a:t>
            </a:r>
            <a:r>
              <a:rPr lang="en-US" altLang="zh-CN" sz="1400" i="1" dirty="0">
                <a:solidFill>
                  <a:srgbClr val="000000"/>
                </a:solidFill>
              </a:rPr>
              <a:t>JGR</a:t>
            </a:r>
            <a:r>
              <a:rPr lang="en-US" altLang="zh-CN" sz="1400" dirty="0">
                <a:solidFill>
                  <a:srgbClr val="000000"/>
                </a:solidFill>
              </a:rPr>
              <a:t>, 2013)</a:t>
            </a:r>
            <a:endParaRPr lang="zh-CN" altLang="en-US" sz="1400" dirty="0">
              <a:solidFill>
                <a:srgbClr val="000000"/>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06" y="815602"/>
            <a:ext cx="2585666" cy="45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7168" y="5949280"/>
            <a:ext cx="2444502" cy="51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241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73" y="211667"/>
            <a:ext cx="3030775" cy="297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128" y="3631676"/>
            <a:ext cx="1660439" cy="2800741"/>
          </a:xfrm>
          <a:prstGeom prst="rect">
            <a:avLst/>
          </a:prstGeom>
          <a:ln w="38100">
            <a:solidFill>
              <a:srgbClr val="0066FF"/>
            </a:solidFill>
          </a:ln>
        </p:spPr>
      </p:pic>
      <p:pic>
        <p:nvPicPr>
          <p:cNvPr id="3" name="图片 2"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975" y="3707569"/>
            <a:ext cx="2807886" cy="2760731"/>
          </a:xfrm>
          <a:prstGeom prst="rect">
            <a:avLst/>
          </a:prstGeom>
          <a:ln w="38100">
            <a:solidFill>
              <a:srgbClr val="0066FF"/>
            </a:solidFill>
          </a:ln>
        </p:spPr>
      </p:pic>
      <p:pic>
        <p:nvPicPr>
          <p:cNvPr id="4" name="图片 3"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343" y="530097"/>
            <a:ext cx="3134163" cy="2493993"/>
          </a:xfrm>
          <a:prstGeom prst="rect">
            <a:avLst/>
          </a:prstGeom>
          <a:ln w="38100">
            <a:solidFill>
              <a:srgbClr val="0066FF"/>
            </a:solidFill>
          </a:ln>
        </p:spPr>
      </p:pic>
      <p:pic>
        <p:nvPicPr>
          <p:cNvPr id="5" name="图片 4"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2111" y="371007"/>
            <a:ext cx="1790950" cy="2653083"/>
          </a:xfrm>
          <a:prstGeom prst="rect">
            <a:avLst/>
          </a:prstGeom>
          <a:ln w="38100">
            <a:solidFill>
              <a:srgbClr val="0066FF"/>
            </a:solidFill>
          </a:ln>
        </p:spPr>
      </p:pic>
      <p:sp>
        <p:nvSpPr>
          <p:cNvPr id="9" name="TextBox 8"/>
          <p:cNvSpPr txBox="1"/>
          <p:nvPr/>
        </p:nvSpPr>
        <p:spPr>
          <a:xfrm>
            <a:off x="4260428" y="3055612"/>
            <a:ext cx="1902187" cy="307777"/>
          </a:xfrm>
          <a:prstGeom prst="rect">
            <a:avLst/>
          </a:prstGeom>
          <a:noFill/>
        </p:spPr>
        <p:txBody>
          <a:bodyPr wrap="none" rtlCol="0">
            <a:spAutoFit/>
          </a:bodyPr>
          <a:lstStyle/>
          <a:p>
            <a:r>
              <a:rPr lang="en-US" altLang="zh-CN" sz="1400" dirty="0" smtClean="0"/>
              <a:t>(</a:t>
            </a:r>
            <a:r>
              <a:rPr lang="en-US" altLang="zh-CN" sz="1400" dirty="0" err="1" smtClean="0"/>
              <a:t>Tono</a:t>
            </a:r>
            <a:r>
              <a:rPr lang="en-US" altLang="zh-CN" sz="1400" dirty="0" smtClean="0"/>
              <a:t>. </a:t>
            </a:r>
            <a:r>
              <a:rPr lang="en-US" altLang="zh-CN" sz="1400" dirty="0"/>
              <a:t>e</a:t>
            </a:r>
            <a:r>
              <a:rPr lang="en-US" altLang="zh-CN" sz="1400" dirty="0" smtClean="0"/>
              <a:t>t al., </a:t>
            </a:r>
            <a:r>
              <a:rPr lang="en-US" altLang="zh-CN" sz="1400" i="1" dirty="0" smtClean="0"/>
              <a:t>JGR</a:t>
            </a:r>
            <a:r>
              <a:rPr lang="en-US" altLang="zh-CN" sz="1400" dirty="0" smtClean="0"/>
              <a:t>, 2005)</a:t>
            </a:r>
            <a:endParaRPr lang="zh-CN" altLang="en-US" sz="1400" dirty="0"/>
          </a:p>
        </p:txBody>
      </p:sp>
      <p:sp>
        <p:nvSpPr>
          <p:cNvPr id="10" name="TextBox 9"/>
          <p:cNvSpPr txBox="1"/>
          <p:nvPr/>
        </p:nvSpPr>
        <p:spPr>
          <a:xfrm>
            <a:off x="3930367" y="6451021"/>
            <a:ext cx="1868332" cy="307777"/>
          </a:xfrm>
          <a:prstGeom prst="rect">
            <a:avLst/>
          </a:prstGeom>
          <a:noFill/>
        </p:spPr>
        <p:txBody>
          <a:bodyPr wrap="none" rtlCol="0">
            <a:spAutoFit/>
          </a:bodyPr>
          <a:lstStyle/>
          <a:p>
            <a:r>
              <a:rPr lang="en-US" altLang="zh-CN" sz="1400" dirty="0" smtClean="0"/>
              <a:t>(</a:t>
            </a:r>
            <a:r>
              <a:rPr lang="en-US" altLang="zh-CN" sz="1400" dirty="0" err="1" smtClean="0"/>
              <a:t>Niu</a:t>
            </a:r>
            <a:r>
              <a:rPr lang="en-US" altLang="zh-CN" sz="1400" dirty="0" smtClean="0"/>
              <a:t>. </a:t>
            </a:r>
            <a:r>
              <a:rPr lang="en-US" altLang="zh-CN" sz="1400" dirty="0"/>
              <a:t>e</a:t>
            </a:r>
            <a:r>
              <a:rPr lang="en-US" altLang="zh-CN" sz="1400" dirty="0" smtClean="0"/>
              <a:t>t al., </a:t>
            </a:r>
            <a:r>
              <a:rPr lang="en-US" altLang="zh-CN" sz="1400" i="1" dirty="0" smtClean="0"/>
              <a:t>EPSL</a:t>
            </a:r>
            <a:r>
              <a:rPr lang="en-US" altLang="zh-CN" sz="1400" dirty="0" smtClean="0"/>
              <a:t>, 2005)</a:t>
            </a:r>
            <a:endParaRPr lang="zh-CN" altLang="en-US" sz="1400" dirty="0"/>
          </a:p>
        </p:txBody>
      </p:sp>
      <p:sp>
        <p:nvSpPr>
          <p:cNvPr id="11" name="TextBox 10"/>
          <p:cNvSpPr txBox="1"/>
          <p:nvPr/>
        </p:nvSpPr>
        <p:spPr>
          <a:xfrm>
            <a:off x="640411" y="6505599"/>
            <a:ext cx="2318840" cy="307777"/>
          </a:xfrm>
          <a:prstGeom prst="rect">
            <a:avLst/>
          </a:prstGeom>
          <a:noFill/>
        </p:spPr>
        <p:txBody>
          <a:bodyPr wrap="none" rtlCol="0">
            <a:spAutoFit/>
          </a:bodyPr>
          <a:lstStyle/>
          <a:p>
            <a:r>
              <a:rPr lang="en-US" altLang="zh-CN" sz="1400" dirty="0" smtClean="0"/>
              <a:t>(</a:t>
            </a:r>
            <a:r>
              <a:rPr lang="en-US" altLang="zh-CN" sz="1400" dirty="0" err="1" smtClean="0"/>
              <a:t>Tomegawa</a:t>
            </a:r>
            <a:r>
              <a:rPr lang="en-US" altLang="zh-CN" sz="1400" dirty="0" smtClean="0"/>
              <a:t>. </a:t>
            </a:r>
            <a:r>
              <a:rPr lang="en-US" altLang="zh-CN" sz="1400" dirty="0"/>
              <a:t>e</a:t>
            </a:r>
            <a:r>
              <a:rPr lang="en-US" altLang="zh-CN" sz="1400" dirty="0" smtClean="0"/>
              <a:t>t al., </a:t>
            </a:r>
            <a:r>
              <a:rPr lang="en-US" altLang="zh-CN" sz="1400" i="1" dirty="0" smtClean="0"/>
              <a:t>EPS</a:t>
            </a:r>
            <a:r>
              <a:rPr lang="en-US" altLang="zh-CN" sz="1400" dirty="0" smtClean="0"/>
              <a:t>, 2005)</a:t>
            </a:r>
            <a:endParaRPr lang="zh-CN" altLang="en-US" sz="1400" dirty="0"/>
          </a:p>
        </p:txBody>
      </p:sp>
      <p:sp>
        <p:nvSpPr>
          <p:cNvPr id="12" name="TextBox 11"/>
          <p:cNvSpPr txBox="1"/>
          <p:nvPr/>
        </p:nvSpPr>
        <p:spPr>
          <a:xfrm>
            <a:off x="6810687" y="3066645"/>
            <a:ext cx="2251129" cy="276999"/>
          </a:xfrm>
          <a:prstGeom prst="rect">
            <a:avLst/>
          </a:prstGeom>
          <a:noFill/>
        </p:spPr>
        <p:txBody>
          <a:bodyPr wrap="none" rtlCol="0">
            <a:spAutoFit/>
          </a:bodyPr>
          <a:lstStyle/>
          <a:p>
            <a:r>
              <a:rPr lang="en-US" altLang="zh-CN" sz="1200" dirty="0" smtClean="0"/>
              <a:t>(Yamada, et al, </a:t>
            </a:r>
            <a:r>
              <a:rPr lang="en-US" altLang="zh-CN" sz="1200" i="1" dirty="0" err="1" smtClean="0"/>
              <a:t>Gondwana</a:t>
            </a:r>
            <a:r>
              <a:rPr lang="en-US" altLang="zh-CN" sz="1200" dirty="0" smtClean="0"/>
              <a:t>, 2009)</a:t>
            </a:r>
            <a:endParaRPr lang="zh-CN" altLang="en-US" sz="1200" dirty="0"/>
          </a:p>
        </p:txBody>
      </p:sp>
      <p:sp>
        <p:nvSpPr>
          <p:cNvPr id="14" name="TextBox 13"/>
          <p:cNvSpPr txBox="1"/>
          <p:nvPr/>
        </p:nvSpPr>
        <p:spPr>
          <a:xfrm>
            <a:off x="329967" y="3560840"/>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a:t>RF</a:t>
            </a:r>
            <a:endParaRPr lang="zh-CN" altLang="en-US" dirty="0"/>
          </a:p>
        </p:txBody>
      </p:sp>
      <p:sp>
        <p:nvSpPr>
          <p:cNvPr id="15" name="TextBox 14"/>
          <p:cNvSpPr txBox="1"/>
          <p:nvPr/>
        </p:nvSpPr>
        <p:spPr>
          <a:xfrm>
            <a:off x="3874909" y="3560840"/>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a:t>RF</a:t>
            </a:r>
            <a:endParaRPr lang="zh-CN" altLang="en-US" dirty="0"/>
          </a:p>
        </p:txBody>
      </p:sp>
      <p:sp>
        <p:nvSpPr>
          <p:cNvPr id="16" name="TextBox 15"/>
          <p:cNvSpPr txBox="1"/>
          <p:nvPr/>
        </p:nvSpPr>
        <p:spPr>
          <a:xfrm>
            <a:off x="7098719" y="247300"/>
            <a:ext cx="494046"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err="1"/>
              <a:t>ScS</a:t>
            </a:r>
            <a:endParaRPr lang="zh-CN" altLang="en-US" dirty="0"/>
          </a:p>
        </p:txBody>
      </p:sp>
      <p:sp>
        <p:nvSpPr>
          <p:cNvPr id="17" name="TextBox 16"/>
          <p:cNvSpPr txBox="1"/>
          <p:nvPr/>
        </p:nvSpPr>
        <p:spPr>
          <a:xfrm>
            <a:off x="3642335" y="247300"/>
            <a:ext cx="494046"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err="1" smtClean="0"/>
              <a:t>ScS</a:t>
            </a:r>
            <a:endParaRPr lang="zh-CN" altLang="en-US"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5517" y="3752796"/>
            <a:ext cx="2308860" cy="2615184"/>
          </a:xfrm>
          <a:prstGeom prst="rect">
            <a:avLst/>
          </a:prstGeom>
          <a:ln w="38100">
            <a:solidFill>
              <a:srgbClr val="0066FF"/>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954703" y="6420243"/>
            <a:ext cx="1796326" cy="307777"/>
          </a:xfrm>
          <a:prstGeom prst="rect">
            <a:avLst/>
          </a:prstGeom>
          <a:noFill/>
        </p:spPr>
        <p:txBody>
          <a:bodyPr wrap="none" rtlCol="0">
            <a:spAutoFit/>
          </a:bodyPr>
          <a:lstStyle/>
          <a:p>
            <a:r>
              <a:rPr lang="en-US" altLang="zh-CN" sz="1400" dirty="0" smtClean="0"/>
              <a:t>(Lee  </a:t>
            </a:r>
            <a:r>
              <a:rPr lang="en-US" altLang="zh-CN" sz="1400" dirty="0"/>
              <a:t>e</a:t>
            </a:r>
            <a:r>
              <a:rPr lang="en-US" altLang="zh-CN" sz="1400" dirty="0" smtClean="0"/>
              <a:t>t al., </a:t>
            </a:r>
            <a:r>
              <a:rPr lang="en-US" altLang="zh-CN" sz="1400" i="1" dirty="0" smtClean="0"/>
              <a:t>JGR</a:t>
            </a:r>
            <a:r>
              <a:rPr lang="en-US" altLang="zh-CN" sz="1400" dirty="0" smtClean="0"/>
              <a:t>, 2014)</a:t>
            </a:r>
            <a:endParaRPr lang="zh-CN" altLang="en-US" sz="1400" dirty="0"/>
          </a:p>
        </p:txBody>
      </p:sp>
      <p:sp>
        <p:nvSpPr>
          <p:cNvPr id="21" name="TextBox 20"/>
          <p:cNvSpPr txBox="1"/>
          <p:nvPr/>
        </p:nvSpPr>
        <p:spPr>
          <a:xfrm>
            <a:off x="6522655" y="3560840"/>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a:t>RF</a:t>
            </a:r>
            <a:endParaRPr lang="zh-CN" altLang="en-US" dirty="0"/>
          </a:p>
        </p:txBody>
      </p:sp>
      <p:sp>
        <p:nvSpPr>
          <p:cNvPr id="19" name="椭圆 18"/>
          <p:cNvSpPr/>
          <p:nvPr/>
        </p:nvSpPr>
        <p:spPr>
          <a:xfrm rot="4829739">
            <a:off x="61615" y="1875491"/>
            <a:ext cx="1545167" cy="617072"/>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8018579">
            <a:off x="958121" y="1529569"/>
            <a:ext cx="1636216" cy="5939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8336143">
            <a:off x="2227890" y="534002"/>
            <a:ext cx="1017276" cy="494036"/>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7979145">
            <a:off x="4469020" y="1717589"/>
            <a:ext cx="564341" cy="340054"/>
          </a:xfrm>
          <a:prstGeom prst="ellipse">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7788513">
            <a:off x="4851835" y="1055538"/>
            <a:ext cx="1177552" cy="501311"/>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6278873">
            <a:off x="8369083" y="915013"/>
            <a:ext cx="592048" cy="32858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9450420">
            <a:off x="7754912" y="1560092"/>
            <a:ext cx="797582" cy="353481"/>
          </a:xfrm>
          <a:prstGeom prst="ellipse">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rot="3513272">
            <a:off x="4141682" y="4967468"/>
            <a:ext cx="738907" cy="549979"/>
          </a:xfrm>
          <a:prstGeom prst="ellipse">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rot="2856833">
            <a:off x="7008779" y="4931128"/>
            <a:ext cx="1671832" cy="548810"/>
          </a:xfrm>
          <a:prstGeom prst="ellipse">
            <a:avLst/>
          </a:prstGeom>
          <a:noFill/>
          <a:ln w="127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7788513">
            <a:off x="4525923" y="4241799"/>
            <a:ext cx="1543242" cy="728347"/>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7788513">
            <a:off x="8053180" y="4657967"/>
            <a:ext cx="922224" cy="667183"/>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4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052726"/>
            <a:ext cx="2396580" cy="41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919784" y="2204864"/>
            <a:ext cx="1644104"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400" dirty="0" smtClean="0"/>
              <a:t>Topography</a:t>
            </a:r>
          </a:p>
          <a:p>
            <a:r>
              <a:rPr lang="en-US" altLang="zh-CN" sz="2400" dirty="0" smtClean="0"/>
              <a:t>of the 660</a:t>
            </a:r>
            <a:endParaRPr lang="zh-CN" altLang="en-US" sz="2400" dirty="0"/>
          </a:p>
        </p:txBody>
      </p:sp>
    </p:spTree>
    <p:extLst>
      <p:ext uri="{BB962C8B-B14F-4D97-AF65-F5344CB8AC3E}">
        <p14:creationId xmlns:p14="http://schemas.microsoft.com/office/powerpoint/2010/main" val="3550698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6632"/>
            <a:ext cx="2886759" cy="2830549"/>
          </a:xfrm>
          <a:prstGeom prst="rect">
            <a:avLst/>
          </a:prstGeom>
          <a:ln w="38100">
            <a:solidFill>
              <a:srgbClr val="0066FF"/>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88024" y="404664"/>
            <a:ext cx="3853940" cy="523220"/>
          </a:xfrm>
          <a:prstGeom prst="rect">
            <a:avLst/>
          </a:prstGeom>
          <a:noFill/>
        </p:spPr>
        <p:txBody>
          <a:bodyPr wrap="none" rtlCol="0">
            <a:spAutoFit/>
          </a:bodyPr>
          <a:lstStyle/>
          <a:p>
            <a:r>
              <a:rPr lang="en-US" altLang="zh-CN" sz="2800" dirty="0" smtClean="0">
                <a:solidFill>
                  <a:srgbClr val="111111"/>
                </a:solidFill>
                <a:latin typeface="Comic Sans MS" pitchFamily="66" charset="0"/>
              </a:rPr>
              <a:t>660-km discontinuity</a:t>
            </a:r>
            <a:endParaRPr lang="en-US" altLang="zh-CN" sz="2800" dirty="0">
              <a:solidFill>
                <a:srgbClr val="111111"/>
              </a:solidFill>
              <a:latin typeface="Comic Sans MS" pitchFamily="66" charset="0"/>
            </a:endParaRPr>
          </a:p>
        </p:txBody>
      </p:sp>
      <p:sp>
        <p:nvSpPr>
          <p:cNvPr id="5" name="矩形 4"/>
          <p:cNvSpPr/>
          <p:nvPr/>
        </p:nvSpPr>
        <p:spPr>
          <a:xfrm>
            <a:off x="4627984" y="3990543"/>
            <a:ext cx="4408512" cy="2246769"/>
          </a:xfrm>
          <a:prstGeom prst="rect">
            <a:avLst/>
          </a:prstGeom>
        </p:spPr>
        <p:txBody>
          <a:bodyPr wrap="square">
            <a:spAutoFit/>
          </a:bodyPr>
          <a:lstStyle/>
          <a:p>
            <a:pPr marL="285750" indent="-285750">
              <a:buFont typeface="Arial" panose="020B0604020202020204" pitchFamily="34" charset="0"/>
              <a:buChar char="•"/>
            </a:pPr>
            <a:r>
              <a:rPr lang="en-US" altLang="zh-CN" sz="2000" dirty="0" err="1" smtClean="0"/>
              <a:t>Clapeyron</a:t>
            </a:r>
            <a:r>
              <a:rPr lang="en-US" altLang="zh-CN" sz="2000" dirty="0" smtClean="0"/>
              <a:t> slope:  -2.0MPa/K for post-spinel transformation </a:t>
            </a:r>
          </a:p>
          <a:p>
            <a:pPr marL="285750" indent="-285750">
              <a:buFont typeface="Arial" panose="020B0604020202020204" pitchFamily="34" charset="0"/>
              <a:buChar char="•"/>
            </a:pPr>
            <a:r>
              <a:rPr lang="en-US" altLang="zh-CN" sz="2000" dirty="0" smtClean="0">
                <a:solidFill>
                  <a:srgbClr val="0070C0"/>
                </a:solidFill>
              </a:rPr>
              <a:t>Maximum 20km depression (southwest Japan)  </a:t>
            </a:r>
            <a:r>
              <a:rPr lang="en-US" altLang="zh-CN" sz="2000" dirty="0" smtClean="0">
                <a:solidFill>
                  <a:srgbClr val="0070C0"/>
                </a:solidFill>
                <a:sym typeface="Wingdings" panose="05000000000000000000" pitchFamily="2" charset="2"/>
              </a:rPr>
              <a:t> -300 K</a:t>
            </a:r>
            <a:endParaRPr lang="en-US" altLang="zh-CN" sz="2000" dirty="0" smtClean="0">
              <a:solidFill>
                <a:srgbClr val="0070C0"/>
              </a:solidFill>
            </a:endParaRPr>
          </a:p>
          <a:p>
            <a:pPr marL="285750" indent="-285750">
              <a:buFont typeface="Arial" panose="020B0604020202020204" pitchFamily="34" charset="0"/>
              <a:buChar char="•"/>
            </a:pPr>
            <a:r>
              <a:rPr lang="en-US" altLang="zh-CN" sz="2000" dirty="0" smtClean="0">
                <a:solidFill>
                  <a:srgbClr val="FF0000"/>
                </a:solidFill>
              </a:rPr>
              <a:t>15km elevation (east Japan) </a:t>
            </a:r>
            <a:r>
              <a:rPr lang="en-US" altLang="zh-CN" sz="2000" dirty="0" smtClean="0"/>
              <a:t>correspond to lateral temperature variations of </a:t>
            </a:r>
            <a:r>
              <a:rPr lang="en-US" altLang="zh-CN" sz="2000" dirty="0" smtClean="0">
                <a:solidFill>
                  <a:srgbClr val="FF0000"/>
                </a:solidFill>
              </a:rPr>
              <a:t>+220 K</a:t>
            </a:r>
            <a:r>
              <a:rPr lang="en-US" altLang="zh-CN" sz="2000" dirty="0" smtClean="0"/>
              <a:t> </a:t>
            </a:r>
            <a:endParaRPr lang="zh-CN" altLang="en-US" sz="2000" dirty="0"/>
          </a:p>
        </p:txBody>
      </p:sp>
      <p:sp>
        <p:nvSpPr>
          <p:cNvPr id="6" name="矩形 5"/>
          <p:cNvSpPr/>
          <p:nvPr/>
        </p:nvSpPr>
        <p:spPr>
          <a:xfrm>
            <a:off x="4572000" y="1196752"/>
            <a:ext cx="4487717" cy="2308324"/>
          </a:xfrm>
          <a:prstGeom prst="rect">
            <a:avLst/>
          </a:prstGeom>
        </p:spPr>
        <p:txBody>
          <a:bodyPr wrap="square">
            <a:spAutoFit/>
          </a:bodyPr>
          <a:lstStyle/>
          <a:p>
            <a:pPr marL="285750" indent="-285750">
              <a:buFont typeface="Wingdings" pitchFamily="2" charset="2"/>
              <a:buChar char="n"/>
            </a:pPr>
            <a:r>
              <a:rPr lang="en-US" altLang="zh-CN" dirty="0" smtClean="0"/>
              <a:t>SW of Japan Sea &amp; South of Okhotsk Sea</a:t>
            </a:r>
          </a:p>
          <a:p>
            <a:r>
              <a:rPr lang="en-US" altLang="zh-CN" dirty="0" smtClean="0"/>
              <a:t>      Depression of the 660, 15-20 km</a:t>
            </a:r>
          </a:p>
          <a:p>
            <a:r>
              <a:rPr lang="en-US" altLang="zh-CN" dirty="0" smtClean="0"/>
              <a:t>         </a:t>
            </a:r>
          </a:p>
          <a:p>
            <a:r>
              <a:rPr lang="en-US" altLang="zh-CN" dirty="0" smtClean="0"/>
              <a:t>       Subduction related temperature anomaly</a:t>
            </a:r>
            <a:endParaRPr lang="en-US" altLang="zh-CN" dirty="0"/>
          </a:p>
          <a:p>
            <a:r>
              <a:rPr lang="en-US" altLang="zh-CN" dirty="0" smtClean="0"/>
              <a:t>       </a:t>
            </a:r>
          </a:p>
          <a:p>
            <a:pPr marL="285750" indent="-285750">
              <a:buFont typeface="Wingdings" pitchFamily="2" charset="2"/>
              <a:buChar char="n"/>
            </a:pPr>
            <a:r>
              <a:rPr lang="en-US" altLang="zh-CN" dirty="0" smtClean="0"/>
              <a:t>East of Japan </a:t>
            </a:r>
          </a:p>
          <a:p>
            <a:r>
              <a:rPr lang="en-US" altLang="zh-CN" dirty="0" smtClean="0"/>
              <a:t>        660 is Shallower   5-15 km</a:t>
            </a:r>
          </a:p>
          <a:p>
            <a:r>
              <a:rPr lang="en-US" altLang="zh-CN" dirty="0" smtClean="0"/>
              <a:t>        Hot material </a:t>
            </a:r>
          </a:p>
        </p:txBody>
      </p:sp>
      <p:pic>
        <p:nvPicPr>
          <p:cNvPr id="7" name="图片 6"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8" y="3318104"/>
            <a:ext cx="4464542" cy="2945756"/>
          </a:xfrm>
          <a:prstGeom prst="rect">
            <a:avLst/>
          </a:prstGeom>
          <a:ln w="38100">
            <a:solidFill>
              <a:srgbClr val="0066FF"/>
            </a:solidFill>
          </a:ln>
        </p:spPr>
      </p:pic>
      <p:sp>
        <p:nvSpPr>
          <p:cNvPr id="8" name="TextBox 7"/>
          <p:cNvSpPr txBox="1"/>
          <p:nvPr/>
        </p:nvSpPr>
        <p:spPr>
          <a:xfrm>
            <a:off x="2209419" y="6289575"/>
            <a:ext cx="2434589" cy="307777"/>
          </a:xfrm>
          <a:prstGeom prst="rect">
            <a:avLst/>
          </a:prstGeom>
          <a:noFill/>
        </p:spPr>
        <p:txBody>
          <a:bodyPr wrap="square" rtlCol="0">
            <a:spAutoFit/>
          </a:bodyPr>
          <a:lstStyle/>
          <a:p>
            <a:r>
              <a:rPr lang="en-US" altLang="zh-CN" sz="1400" dirty="0" smtClean="0"/>
              <a:t>(</a:t>
            </a:r>
            <a:r>
              <a:rPr lang="en-US" altLang="zh-CN" sz="1400" dirty="0" err="1" smtClean="0"/>
              <a:t>Fukao</a:t>
            </a:r>
            <a:r>
              <a:rPr lang="en-US" altLang="zh-CN" sz="1400" dirty="0" smtClean="0"/>
              <a:t> &amp; Obayashi, JGR, 2013)</a:t>
            </a:r>
            <a:endParaRPr lang="zh-CN" altLang="en-US" sz="1400" dirty="0"/>
          </a:p>
        </p:txBody>
      </p:sp>
      <p:sp>
        <p:nvSpPr>
          <p:cNvPr id="2" name="椭圆 1"/>
          <p:cNvSpPr/>
          <p:nvPr/>
        </p:nvSpPr>
        <p:spPr>
          <a:xfrm rot="8369290">
            <a:off x="2889993" y="481646"/>
            <a:ext cx="838432" cy="451605"/>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4829739">
            <a:off x="703248" y="1703945"/>
            <a:ext cx="1545167" cy="617072"/>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8018579">
            <a:off x="1606193" y="1401708"/>
            <a:ext cx="1636216" cy="5939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8" y="2750594"/>
            <a:ext cx="2396580" cy="41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53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2" y="3789040"/>
            <a:ext cx="2954784" cy="2795067"/>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51520" y="5180999"/>
            <a:ext cx="561795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 typeface="Wingdings" pitchFamily="2" charset="2"/>
              <a:buChar char="n"/>
              <a:defRPr/>
            </a:pPr>
            <a:r>
              <a:rPr lang="en-US" altLang="zh-CN" dirty="0">
                <a:solidFill>
                  <a:prstClr val="black"/>
                </a:solidFill>
              </a:rPr>
              <a:t>An obvious elevation of the 410 in the SW part of Japan Island, elevated ~8-20 km</a:t>
            </a:r>
            <a:r>
              <a:rPr lang="zh-CN" altLang="en-US" dirty="0" smtClean="0">
                <a:solidFill>
                  <a:prstClr val="black"/>
                </a:solidFill>
              </a:rPr>
              <a:t>；</a:t>
            </a:r>
            <a:endParaRPr lang="en-US" altLang="zh-CN" dirty="0" smtClean="0">
              <a:solidFill>
                <a:prstClr val="black"/>
              </a:solidFill>
            </a:endParaRPr>
          </a:p>
          <a:p>
            <a:pPr marL="285750" indent="-285750">
              <a:buFont typeface="Wingdings" pitchFamily="2" charset="2"/>
              <a:buChar char="n"/>
              <a:defRPr/>
            </a:pPr>
            <a:r>
              <a:rPr lang="en-US" altLang="zh-CN" dirty="0">
                <a:solidFill>
                  <a:prstClr val="black"/>
                </a:solidFill>
              </a:rPr>
              <a:t>East part of Japan Island:  the 410  depressed ~5-10 </a:t>
            </a:r>
            <a:r>
              <a:rPr lang="en-US" altLang="zh-CN" dirty="0" smtClean="0">
                <a:solidFill>
                  <a:prstClr val="black"/>
                </a:solidFill>
              </a:rPr>
              <a:t>km</a:t>
            </a:r>
          </a:p>
          <a:p>
            <a:pPr marL="285750" indent="-285750" fontAlgn="auto">
              <a:spcBef>
                <a:spcPts val="0"/>
              </a:spcBef>
              <a:spcAft>
                <a:spcPts val="0"/>
              </a:spcAft>
              <a:buFont typeface="Wingdings" pitchFamily="2" charset="2"/>
              <a:buChar char="n"/>
              <a:defRPr/>
            </a:pPr>
            <a:r>
              <a:rPr lang="en-US" altLang="zh-CN" dirty="0" smtClean="0">
                <a:solidFill>
                  <a:prstClr val="black"/>
                </a:solidFill>
              </a:rPr>
              <a:t>West part of study region, the </a:t>
            </a:r>
            <a:r>
              <a:rPr lang="en-US" altLang="zh-CN" dirty="0">
                <a:solidFill>
                  <a:prstClr val="black"/>
                </a:solidFill>
              </a:rPr>
              <a:t>410 depressed 10-15 km</a:t>
            </a:r>
            <a:r>
              <a:rPr lang="zh-CN" altLang="en-US" dirty="0" smtClean="0">
                <a:solidFill>
                  <a:prstClr val="black"/>
                </a:solidFill>
              </a:rPr>
              <a:t>；</a:t>
            </a:r>
            <a:endParaRPr lang="zh-CN" altLang="en-US" dirty="0">
              <a:solidFill>
                <a:prstClr val="black"/>
              </a:solidFill>
            </a:endParaRPr>
          </a:p>
        </p:txBody>
      </p:sp>
      <p:sp>
        <p:nvSpPr>
          <p:cNvPr id="20484" name="标题 1"/>
          <p:cNvSpPr txBox="1">
            <a:spLocks/>
          </p:cNvSpPr>
          <p:nvPr/>
        </p:nvSpPr>
        <p:spPr bwMode="auto">
          <a:xfrm>
            <a:off x="2411413" y="188913"/>
            <a:ext cx="53292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0" hangingPunct="0"/>
            <a:r>
              <a:rPr lang="it-IT" altLang="zh-CN" sz="3600">
                <a:solidFill>
                  <a:srgbClr val="000000"/>
                </a:solidFill>
                <a:latin typeface="Arial Unicode MS" pitchFamily="34" charset="-122"/>
                <a:ea typeface="Arial Unicode MS" pitchFamily="34" charset="-122"/>
                <a:cs typeface="Arial Unicode MS" pitchFamily="34" charset="-122"/>
              </a:rPr>
              <a:t>410-km discontinuity</a:t>
            </a:r>
            <a:endParaRPr lang="zh-CN" altLang="en-US" sz="3600">
              <a:solidFill>
                <a:srgbClr val="000000"/>
              </a:solidFill>
              <a:latin typeface="Arial Unicode MS" pitchFamily="34" charset="-122"/>
              <a:ea typeface="Arial Unicode MS" pitchFamily="34" charset="-122"/>
              <a:cs typeface="Arial Unicode MS" pitchFamily="34" charset="-122"/>
            </a:endParaRPr>
          </a:p>
        </p:txBody>
      </p:sp>
      <p:grpSp>
        <p:nvGrpSpPr>
          <p:cNvPr id="4" name="组合 3"/>
          <p:cNvGrpSpPr/>
          <p:nvPr/>
        </p:nvGrpSpPr>
        <p:grpSpPr>
          <a:xfrm>
            <a:off x="323627" y="901689"/>
            <a:ext cx="4464298" cy="3990214"/>
            <a:chOff x="323627" y="901689"/>
            <a:chExt cx="4464298" cy="3990214"/>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27" y="901689"/>
              <a:ext cx="4464298" cy="3990214"/>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椭圆 8"/>
            <p:cNvSpPr/>
            <p:nvPr/>
          </p:nvSpPr>
          <p:spPr>
            <a:xfrm rot="19669590">
              <a:off x="1816345" y="3533100"/>
              <a:ext cx="658813" cy="928688"/>
            </a:xfrm>
            <a:prstGeom prst="ellipse">
              <a:avLst/>
            </a:prstGeom>
            <a:noFill/>
            <a:ln>
              <a:solidFill>
                <a:srgbClr val="0066FF"/>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zh-CN" altLang="en-US">
                <a:solidFill>
                  <a:prstClr val="black"/>
                </a:solidFill>
              </a:endParaRPr>
            </a:p>
          </p:txBody>
        </p:sp>
        <p:sp>
          <p:nvSpPr>
            <p:cNvPr id="10" name="矩形 9"/>
            <p:cNvSpPr/>
            <p:nvPr/>
          </p:nvSpPr>
          <p:spPr>
            <a:xfrm>
              <a:off x="1187624" y="2492896"/>
              <a:ext cx="648543" cy="10834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 name="矩形 10"/>
            <p:cNvSpPr/>
            <p:nvPr/>
          </p:nvSpPr>
          <p:spPr>
            <a:xfrm rot="2224613">
              <a:off x="2665676" y="2782871"/>
              <a:ext cx="534570" cy="12604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20489" name="TextBox 12"/>
          <p:cNvSpPr txBox="1">
            <a:spLocks noChangeArrowheads="1"/>
          </p:cNvSpPr>
          <p:nvPr/>
        </p:nvSpPr>
        <p:spPr bwMode="auto">
          <a:xfrm>
            <a:off x="6084168" y="3356992"/>
            <a:ext cx="243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r>
              <a:rPr lang="en-US" altLang="zh-CN" sz="1400" dirty="0">
                <a:solidFill>
                  <a:srgbClr val="000000"/>
                </a:solidFill>
              </a:rPr>
              <a:t>(</a:t>
            </a:r>
            <a:r>
              <a:rPr lang="en-US" altLang="zh-CN" sz="1400" dirty="0" err="1">
                <a:solidFill>
                  <a:srgbClr val="000000"/>
                </a:solidFill>
              </a:rPr>
              <a:t>Fukao</a:t>
            </a:r>
            <a:r>
              <a:rPr lang="en-US" altLang="zh-CN" sz="1400" dirty="0">
                <a:solidFill>
                  <a:srgbClr val="000000"/>
                </a:solidFill>
              </a:rPr>
              <a:t> &amp; Obayashi, JGR, 2013)</a:t>
            </a:r>
            <a:endParaRPr lang="zh-CN" altLang="en-US" sz="1400" dirty="0">
              <a:solidFill>
                <a:srgbClr val="000000"/>
              </a:solidFill>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528" y="836712"/>
            <a:ext cx="2986298" cy="2481262"/>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105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714" y="277104"/>
            <a:ext cx="2028774" cy="3076784"/>
          </a:xfrm>
          <a:prstGeom prst="rect">
            <a:avLst/>
          </a:prstGeom>
          <a:noFill/>
          <a:ln w="38100">
            <a:solidFill>
              <a:srgbClr val="0066FF"/>
            </a:solidFill>
            <a:miter lim="800000"/>
            <a:headEnd/>
            <a:tailEnd/>
          </a:ln>
        </p:spPr>
      </p:pic>
      <p:sp>
        <p:nvSpPr>
          <p:cNvPr id="3" name="TextBox 2"/>
          <p:cNvSpPr txBox="1"/>
          <p:nvPr/>
        </p:nvSpPr>
        <p:spPr>
          <a:xfrm>
            <a:off x="7020272" y="3356992"/>
            <a:ext cx="1868332" cy="307777"/>
          </a:xfrm>
          <a:prstGeom prst="rect">
            <a:avLst/>
          </a:prstGeom>
          <a:noFill/>
        </p:spPr>
        <p:txBody>
          <a:bodyPr wrap="none" rtlCol="0">
            <a:spAutoFit/>
          </a:bodyPr>
          <a:lstStyle/>
          <a:p>
            <a:r>
              <a:rPr lang="en-US" altLang="zh-CN" sz="1400" dirty="0" smtClean="0"/>
              <a:t>(</a:t>
            </a:r>
            <a:r>
              <a:rPr lang="en-US" altLang="zh-CN" sz="1400" dirty="0" err="1" smtClean="0"/>
              <a:t>Niu</a:t>
            </a:r>
            <a:r>
              <a:rPr lang="en-US" altLang="zh-CN" sz="1400" dirty="0" smtClean="0"/>
              <a:t>. </a:t>
            </a:r>
            <a:r>
              <a:rPr lang="en-US" altLang="zh-CN" sz="1400" dirty="0"/>
              <a:t>e</a:t>
            </a:r>
            <a:r>
              <a:rPr lang="en-US" altLang="zh-CN" sz="1400" dirty="0" smtClean="0"/>
              <a:t>t al., </a:t>
            </a:r>
            <a:r>
              <a:rPr lang="en-US" altLang="zh-CN" sz="1400" i="1" dirty="0" smtClean="0"/>
              <a:t>EPSL</a:t>
            </a:r>
            <a:r>
              <a:rPr lang="en-US" altLang="zh-CN" sz="1400" dirty="0" smtClean="0"/>
              <a:t>, 2005)</a:t>
            </a:r>
            <a:endParaRPr lang="zh-CN" altLang="en-US" sz="1400" dirty="0"/>
          </a:p>
        </p:txBody>
      </p:sp>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253093"/>
            <a:ext cx="3024336" cy="2946906"/>
          </a:xfrm>
          <a:prstGeom prst="rect">
            <a:avLst/>
          </a:prstGeom>
          <a:noFill/>
          <a:ln w="38100">
            <a:solidFill>
              <a:srgbClr val="0066FF"/>
            </a:solidFill>
            <a:miter lim="800000"/>
            <a:headEnd/>
            <a:tailEnd/>
          </a:ln>
        </p:spPr>
      </p:pic>
      <p:sp>
        <p:nvSpPr>
          <p:cNvPr id="5" name="TextBox 4"/>
          <p:cNvSpPr txBox="1"/>
          <p:nvPr/>
        </p:nvSpPr>
        <p:spPr>
          <a:xfrm>
            <a:off x="4067944" y="3199999"/>
            <a:ext cx="2270750" cy="307777"/>
          </a:xfrm>
          <a:prstGeom prst="rect">
            <a:avLst/>
          </a:prstGeom>
          <a:noFill/>
        </p:spPr>
        <p:txBody>
          <a:bodyPr wrap="none" rtlCol="0">
            <a:spAutoFit/>
          </a:bodyPr>
          <a:lstStyle/>
          <a:p>
            <a:r>
              <a:rPr lang="en-US" altLang="zh-CN" sz="1400" dirty="0" smtClean="0"/>
              <a:t>(</a:t>
            </a:r>
            <a:r>
              <a:rPr lang="en-US" altLang="zh-CN" sz="1400" dirty="0" err="1" smtClean="0"/>
              <a:t>Tonegawa</a:t>
            </a:r>
            <a:r>
              <a:rPr lang="en-US" altLang="zh-CN" sz="1400" dirty="0" smtClean="0"/>
              <a:t>. </a:t>
            </a:r>
            <a:r>
              <a:rPr lang="en-US" altLang="zh-CN" sz="1400" dirty="0"/>
              <a:t>e</a:t>
            </a:r>
            <a:r>
              <a:rPr lang="en-US" altLang="zh-CN" sz="1400" dirty="0" smtClean="0"/>
              <a:t>t al., </a:t>
            </a:r>
            <a:r>
              <a:rPr lang="en-US" altLang="zh-CN" sz="1400" i="1" dirty="0" smtClean="0"/>
              <a:t>EPS</a:t>
            </a:r>
            <a:r>
              <a:rPr lang="en-US" altLang="zh-CN" sz="1400" dirty="0" smtClean="0"/>
              <a:t>, 2005)</a:t>
            </a:r>
            <a:endParaRPr lang="zh-CN" altLang="en-US" sz="1400" dirty="0"/>
          </a:p>
        </p:txBody>
      </p:sp>
      <p:sp>
        <p:nvSpPr>
          <p:cNvPr id="6" name="椭圆 5"/>
          <p:cNvSpPr/>
          <p:nvPr/>
        </p:nvSpPr>
        <p:spPr>
          <a:xfrm rot="20173035">
            <a:off x="7709857" y="1454229"/>
            <a:ext cx="417864" cy="1008112"/>
          </a:xfrm>
          <a:prstGeom prst="ellipse">
            <a:avLst/>
          </a:prstGeom>
          <a:noFill/>
          <a:ln>
            <a:solidFill>
              <a:srgbClr val="00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矩形 6"/>
          <p:cNvSpPr/>
          <p:nvPr/>
        </p:nvSpPr>
        <p:spPr>
          <a:xfrm>
            <a:off x="234083" y="3667870"/>
            <a:ext cx="5634061"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dirty="0" smtClean="0"/>
              <a:t>1.  SW of Japan Island:  410 uplift   ~ 15 km</a:t>
            </a:r>
          </a:p>
          <a:p>
            <a:r>
              <a:rPr lang="en-US" altLang="zh-CN" dirty="0" smtClean="0">
                <a:solidFill>
                  <a:srgbClr val="FF0000"/>
                </a:solidFill>
              </a:rPr>
              <a:t>      maximum ~20km      </a:t>
            </a:r>
            <a:r>
              <a:rPr lang="en-US" altLang="zh-CN" dirty="0" smtClean="0"/>
              <a:t> 	Lee et al., 2014:</a:t>
            </a:r>
            <a:endParaRPr lang="en-US" altLang="zh-CN" dirty="0" smtClean="0">
              <a:solidFill>
                <a:srgbClr val="FF0000"/>
              </a:solidFill>
            </a:endParaRPr>
          </a:p>
          <a:p>
            <a:r>
              <a:rPr lang="en-US" altLang="zh-CN" dirty="0" smtClean="0">
                <a:solidFill>
                  <a:srgbClr val="FF0000"/>
                </a:solidFill>
              </a:rPr>
              <a:t>      ~15-20km</a:t>
            </a:r>
            <a:r>
              <a:rPr lang="en-US" altLang="zh-CN" dirty="0" smtClean="0"/>
              <a:t>     		</a:t>
            </a:r>
            <a:r>
              <a:rPr lang="en-US" altLang="zh-CN" dirty="0" err="1" smtClean="0"/>
              <a:t>Tonegawa</a:t>
            </a:r>
            <a:r>
              <a:rPr lang="en-US" altLang="zh-CN" dirty="0" smtClean="0"/>
              <a:t> et al., 2005:</a:t>
            </a:r>
          </a:p>
          <a:p>
            <a:r>
              <a:rPr lang="en-US" altLang="zh-CN" dirty="0" smtClean="0">
                <a:solidFill>
                  <a:srgbClr val="FF0000"/>
                </a:solidFill>
              </a:rPr>
              <a:t>      ~10-20km    </a:t>
            </a:r>
            <a:r>
              <a:rPr lang="en-US" altLang="zh-CN" dirty="0" smtClean="0"/>
              <a:t> 		</a:t>
            </a:r>
            <a:r>
              <a:rPr lang="en-US" altLang="zh-CN" dirty="0" err="1" smtClean="0"/>
              <a:t>Niu</a:t>
            </a:r>
            <a:r>
              <a:rPr lang="en-US" altLang="zh-CN" dirty="0" smtClean="0"/>
              <a:t> et al., 2005:</a:t>
            </a:r>
            <a:endParaRPr lang="en-US" altLang="zh-CN" dirty="0" smtClean="0">
              <a:solidFill>
                <a:srgbClr val="FF0000"/>
              </a:solidFill>
            </a:endParaRPr>
          </a:p>
          <a:p>
            <a:r>
              <a:rPr lang="en-US" altLang="zh-CN" dirty="0" smtClean="0">
                <a:solidFill>
                  <a:srgbClr val="FF0000"/>
                </a:solidFill>
              </a:rPr>
              <a:t>      ~20km          		</a:t>
            </a:r>
            <a:r>
              <a:rPr lang="en-US" altLang="zh-CN" dirty="0" err="1" smtClean="0"/>
              <a:t>Tono</a:t>
            </a:r>
            <a:r>
              <a:rPr lang="en-US" altLang="zh-CN" dirty="0" smtClean="0"/>
              <a:t> </a:t>
            </a:r>
            <a:r>
              <a:rPr lang="en-US" altLang="zh-CN" dirty="0"/>
              <a:t>et al., </a:t>
            </a:r>
            <a:r>
              <a:rPr lang="en-US" altLang="zh-CN" dirty="0" smtClean="0"/>
              <a:t>2005:</a:t>
            </a:r>
            <a:endParaRPr lang="zh-CN" altLang="en-US" dirty="0"/>
          </a:p>
        </p:txBody>
      </p:sp>
      <p:sp>
        <p:nvSpPr>
          <p:cNvPr id="9" name="矩形 8"/>
          <p:cNvSpPr/>
          <p:nvPr/>
        </p:nvSpPr>
        <p:spPr>
          <a:xfrm>
            <a:off x="253469" y="5373216"/>
            <a:ext cx="561467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dirty="0" smtClean="0"/>
              <a:t>Average </a:t>
            </a:r>
            <a:r>
              <a:rPr lang="en-US" altLang="zh-CN" dirty="0"/>
              <a:t>15km uplift 410-km discontinuity, a </a:t>
            </a:r>
            <a:r>
              <a:rPr lang="en-US" altLang="zh-CN" dirty="0" smtClean="0"/>
              <a:t>colder temperature of about </a:t>
            </a:r>
            <a:r>
              <a:rPr lang="en-US" altLang="zh-CN" dirty="0" smtClean="0">
                <a:solidFill>
                  <a:srgbClr val="0070C0"/>
                </a:solidFill>
              </a:rPr>
              <a:t>150 </a:t>
            </a:r>
            <a:r>
              <a:rPr lang="en-US" altLang="zh-CN" dirty="0">
                <a:solidFill>
                  <a:srgbClr val="0070C0"/>
                </a:solidFill>
              </a:rPr>
              <a:t>K than normal mantle </a:t>
            </a:r>
            <a:r>
              <a:rPr lang="en-US" altLang="zh-CN" dirty="0"/>
              <a:t>can be inferred by using the Clapeyron slope of +3MPa/K.</a:t>
            </a:r>
            <a:endParaRPr lang="zh-CN" altLang="en-US" dirty="0"/>
          </a:p>
        </p:txBody>
      </p:sp>
      <p:sp>
        <p:nvSpPr>
          <p:cNvPr id="10" name="TextBox 9"/>
          <p:cNvSpPr txBox="1"/>
          <p:nvPr/>
        </p:nvSpPr>
        <p:spPr>
          <a:xfrm>
            <a:off x="3828158" y="404664"/>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a:t>RF</a:t>
            </a:r>
            <a:endParaRPr lang="zh-CN" altLang="en-US" dirty="0"/>
          </a:p>
        </p:txBody>
      </p:sp>
      <p:sp>
        <p:nvSpPr>
          <p:cNvPr id="11" name="TextBox 10"/>
          <p:cNvSpPr txBox="1"/>
          <p:nvPr/>
        </p:nvSpPr>
        <p:spPr>
          <a:xfrm>
            <a:off x="7131754" y="426185"/>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zh-CN" dirty="0" smtClean="0"/>
              <a:t>RF</a:t>
            </a:r>
            <a:endParaRPr lang="zh-CN" alt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556" y="3739359"/>
            <a:ext cx="2400300" cy="2705100"/>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948264" y="6464369"/>
            <a:ext cx="1796326" cy="307777"/>
          </a:xfrm>
          <a:prstGeom prst="rect">
            <a:avLst/>
          </a:prstGeom>
          <a:noFill/>
        </p:spPr>
        <p:txBody>
          <a:bodyPr wrap="none" rtlCol="0">
            <a:spAutoFit/>
          </a:bodyPr>
          <a:lstStyle/>
          <a:p>
            <a:r>
              <a:rPr lang="en-US" altLang="zh-CN" sz="1400" dirty="0" smtClean="0"/>
              <a:t>(Lee  </a:t>
            </a:r>
            <a:r>
              <a:rPr lang="en-US" altLang="zh-CN" sz="1400" dirty="0"/>
              <a:t>e</a:t>
            </a:r>
            <a:r>
              <a:rPr lang="en-US" altLang="zh-CN" sz="1400" dirty="0" smtClean="0"/>
              <a:t>t al., </a:t>
            </a:r>
            <a:r>
              <a:rPr lang="en-US" altLang="zh-CN" sz="1400" i="1" dirty="0" smtClean="0"/>
              <a:t>JGR</a:t>
            </a:r>
            <a:r>
              <a:rPr lang="en-US" altLang="zh-CN" sz="1400" dirty="0" smtClean="0"/>
              <a:t>, 2014)</a:t>
            </a:r>
            <a:endParaRPr lang="zh-CN" altLang="en-US" sz="1400" dirty="0"/>
          </a:p>
        </p:txBody>
      </p:sp>
      <p:sp>
        <p:nvSpPr>
          <p:cNvPr id="14" name="椭圆 13"/>
          <p:cNvSpPr/>
          <p:nvPr/>
        </p:nvSpPr>
        <p:spPr>
          <a:xfrm rot="19903162">
            <a:off x="8098051" y="4852119"/>
            <a:ext cx="461067" cy="897482"/>
          </a:xfrm>
          <a:prstGeom prst="ellipse">
            <a:avLst/>
          </a:prstGeom>
          <a:noFill/>
          <a:ln>
            <a:solidFill>
              <a:srgbClr val="0066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 name="矩形 16"/>
          <p:cNvSpPr/>
          <p:nvPr/>
        </p:nvSpPr>
        <p:spPr>
          <a:xfrm>
            <a:off x="7668344" y="4653136"/>
            <a:ext cx="360040" cy="1080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rot="18212659">
            <a:off x="7692878" y="5506947"/>
            <a:ext cx="259538" cy="529449"/>
          </a:xfrm>
          <a:prstGeom prst="ellipse">
            <a:avLst/>
          </a:prstGeom>
          <a:noFill/>
          <a:ln w="127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0" name="矩形 19"/>
          <p:cNvSpPr/>
          <p:nvPr/>
        </p:nvSpPr>
        <p:spPr>
          <a:xfrm>
            <a:off x="7308304" y="1700808"/>
            <a:ext cx="432048" cy="8012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2224613">
            <a:off x="8195738" y="704357"/>
            <a:ext cx="474774" cy="11921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444208" y="3717032"/>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p>
            <a:r>
              <a:rPr lang="en-US" altLang="zh-CN" dirty="0" smtClean="0"/>
              <a:t>RF</a:t>
            </a:r>
            <a:endParaRPr lang="zh-CN" altLang="en-US" dirty="0"/>
          </a:p>
        </p:txBody>
      </p:sp>
      <p:grpSp>
        <p:nvGrpSpPr>
          <p:cNvPr id="25" name="组合 24"/>
          <p:cNvGrpSpPr>
            <a:grpSpLocks noChangeAspect="1"/>
          </p:cNvGrpSpPr>
          <p:nvPr/>
        </p:nvGrpSpPr>
        <p:grpSpPr>
          <a:xfrm>
            <a:off x="253468" y="253093"/>
            <a:ext cx="3125009" cy="2793150"/>
            <a:chOff x="223400" y="455462"/>
            <a:chExt cx="4464298" cy="3990214"/>
          </a:xfrm>
        </p:grpSpPr>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00" y="455462"/>
              <a:ext cx="4464298" cy="3990214"/>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椭圆 26"/>
            <p:cNvSpPr/>
            <p:nvPr/>
          </p:nvSpPr>
          <p:spPr>
            <a:xfrm rot="19669590">
              <a:off x="1771567" y="3174160"/>
              <a:ext cx="658813" cy="776727"/>
            </a:xfrm>
            <a:prstGeom prst="ellipse">
              <a:avLst/>
            </a:prstGeom>
            <a:noFill/>
            <a:ln>
              <a:solidFill>
                <a:srgbClr val="0066FF"/>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zh-CN" altLang="en-US">
                <a:solidFill>
                  <a:prstClr val="black"/>
                </a:solidFill>
              </a:endParaRPr>
            </a:p>
          </p:txBody>
        </p:sp>
        <p:sp>
          <p:nvSpPr>
            <p:cNvPr id="28" name="矩形 27"/>
            <p:cNvSpPr/>
            <p:nvPr/>
          </p:nvSpPr>
          <p:spPr>
            <a:xfrm>
              <a:off x="1115103" y="2112152"/>
              <a:ext cx="648543" cy="10834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9" name="矩形 28"/>
            <p:cNvSpPr/>
            <p:nvPr/>
          </p:nvSpPr>
          <p:spPr>
            <a:xfrm rot="2224613">
              <a:off x="2417455" y="2244475"/>
              <a:ext cx="707221" cy="11567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cxnSp>
        <p:nvCxnSpPr>
          <p:cNvPr id="30" name="直接箭头连接符 29"/>
          <p:cNvCxnSpPr/>
          <p:nvPr/>
        </p:nvCxnSpPr>
        <p:spPr>
          <a:xfrm flipH="1" flipV="1">
            <a:off x="1764344" y="2675135"/>
            <a:ext cx="575408" cy="1041897"/>
          </a:xfrm>
          <a:prstGeom prst="straightConnector1">
            <a:avLst/>
          </a:prstGeom>
          <a:ln w="25400">
            <a:solidFill>
              <a:srgbClr val="0066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059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97206"/>
            <a:ext cx="2376264" cy="2247818"/>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组合 14"/>
          <p:cNvGrpSpPr>
            <a:grpSpLocks noChangeAspect="1"/>
          </p:cNvGrpSpPr>
          <p:nvPr/>
        </p:nvGrpSpPr>
        <p:grpSpPr>
          <a:xfrm>
            <a:off x="107504" y="1384146"/>
            <a:ext cx="2524278" cy="2256213"/>
            <a:chOff x="223400" y="455462"/>
            <a:chExt cx="4464298" cy="3990214"/>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00" y="455462"/>
              <a:ext cx="4464298" cy="3990214"/>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rot="2224613">
              <a:off x="2417455" y="2244475"/>
              <a:ext cx="707221" cy="11567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3" name="图片 2"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861048"/>
            <a:ext cx="4896544" cy="2378706"/>
          </a:xfrm>
          <a:prstGeom prst="rect">
            <a:avLst/>
          </a:prstGeom>
          <a:noFill/>
          <a:ln w="38100">
            <a:solidFill>
              <a:srgbClr val="0066FF"/>
            </a:solidFill>
            <a:miter lim="800000"/>
            <a:headEnd/>
            <a:tailEnd/>
          </a:ln>
        </p:spPr>
      </p:pic>
      <p:sp>
        <p:nvSpPr>
          <p:cNvPr id="5" name="TextBox 4"/>
          <p:cNvSpPr txBox="1"/>
          <p:nvPr/>
        </p:nvSpPr>
        <p:spPr>
          <a:xfrm>
            <a:off x="5652120" y="476672"/>
            <a:ext cx="3168352" cy="707886"/>
          </a:xfrm>
          <a:prstGeom prst="rect">
            <a:avLst/>
          </a:prstGeom>
          <a:gradFill flip="none" rotWithShape="1">
            <a:gsLst>
              <a:gs pos="0">
                <a:schemeClr val="bg1"/>
              </a:gs>
              <a:gs pos="0">
                <a:schemeClr val="accent6">
                  <a:lumMod val="40000"/>
                  <a:lumOff val="60000"/>
                  <a:shade val="30000"/>
                  <a:satMod val="115000"/>
                </a:schemeClr>
              </a:gs>
              <a:gs pos="0">
                <a:schemeClr val="accent6">
                  <a:lumMod val="40000"/>
                  <a:lumOff val="60000"/>
                  <a:shade val="67500"/>
                  <a:satMod val="115000"/>
                </a:schemeClr>
              </a:gs>
              <a:gs pos="100000">
                <a:schemeClr val="bg1"/>
              </a:gs>
            </a:gsLst>
            <a:lin ang="16200000" scaled="1"/>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sz="2000" dirty="0" smtClean="0"/>
              <a:t>Temperature anomaly </a:t>
            </a:r>
          </a:p>
          <a:p>
            <a:r>
              <a:rPr lang="en-US" altLang="zh-CN" sz="2000" dirty="0" smtClean="0"/>
              <a:t>(a hotter region)  ~50-100 K</a:t>
            </a:r>
          </a:p>
        </p:txBody>
      </p:sp>
      <p:sp>
        <p:nvSpPr>
          <p:cNvPr id="7" name="矩形 6"/>
          <p:cNvSpPr/>
          <p:nvPr/>
        </p:nvSpPr>
        <p:spPr>
          <a:xfrm>
            <a:off x="107504" y="255413"/>
            <a:ext cx="446449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457200" indent="-457200">
              <a:buAutoNum type="arabicPeriod" startAt="2"/>
            </a:pPr>
            <a:r>
              <a:rPr lang="en-US" altLang="zh-CN" sz="2400" dirty="0" smtClean="0"/>
              <a:t>East of Japan   </a:t>
            </a:r>
          </a:p>
          <a:p>
            <a:r>
              <a:rPr lang="en-US" altLang="zh-CN" sz="2400" dirty="0"/>
              <a:t> </a:t>
            </a:r>
            <a:r>
              <a:rPr lang="en-US" altLang="zh-CN" sz="2400" dirty="0" smtClean="0"/>
              <a:t>      the 410 depressed ~5-10 km</a:t>
            </a:r>
            <a:endParaRPr lang="en-US" altLang="zh-CN" sz="2400" dirty="0"/>
          </a:p>
        </p:txBody>
      </p:sp>
      <p:sp>
        <p:nvSpPr>
          <p:cNvPr id="8" name="TextBox 7"/>
          <p:cNvSpPr txBox="1"/>
          <p:nvPr/>
        </p:nvSpPr>
        <p:spPr>
          <a:xfrm>
            <a:off x="251520" y="6289575"/>
            <a:ext cx="4659161" cy="338554"/>
          </a:xfrm>
          <a:prstGeom prst="rect">
            <a:avLst/>
          </a:prstGeom>
          <a:noFill/>
        </p:spPr>
        <p:txBody>
          <a:bodyPr wrap="none" rtlCol="0">
            <a:spAutoFit/>
          </a:bodyPr>
          <a:lstStyle/>
          <a:p>
            <a:r>
              <a:rPr lang="en-US" altLang="zh-CN" sz="1600" dirty="0" smtClean="0">
                <a:solidFill>
                  <a:srgbClr val="111111"/>
                </a:solidFill>
              </a:rPr>
              <a:t>(Tomography data from </a:t>
            </a:r>
            <a:r>
              <a:rPr lang="en-US" altLang="zh-CN" sz="1600" dirty="0" err="1" smtClean="0">
                <a:solidFill>
                  <a:srgbClr val="111111"/>
                </a:solidFill>
              </a:rPr>
              <a:t>Fukao</a:t>
            </a:r>
            <a:r>
              <a:rPr lang="en-US" altLang="zh-CN" sz="1600" dirty="0" smtClean="0">
                <a:solidFill>
                  <a:srgbClr val="111111"/>
                </a:solidFill>
              </a:rPr>
              <a:t> &amp; Obayashi, </a:t>
            </a:r>
            <a:r>
              <a:rPr lang="en-US" altLang="zh-CN" sz="1600" i="1" dirty="0" smtClean="0">
                <a:solidFill>
                  <a:srgbClr val="111111"/>
                </a:solidFill>
              </a:rPr>
              <a:t>JGR</a:t>
            </a:r>
            <a:r>
              <a:rPr lang="en-US" altLang="zh-CN" sz="1600" dirty="0" smtClean="0">
                <a:solidFill>
                  <a:srgbClr val="111111"/>
                </a:solidFill>
              </a:rPr>
              <a:t>, 2013)</a:t>
            </a:r>
            <a:endParaRPr lang="zh-CN" altLang="en-US" sz="1600" dirty="0">
              <a:solidFill>
                <a:srgbClr val="111111"/>
              </a:solidFill>
            </a:endParaRPr>
          </a:p>
        </p:txBody>
      </p:sp>
      <p:pic>
        <p:nvPicPr>
          <p:cNvPr id="9" name="图片 8"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208" y="1367805"/>
            <a:ext cx="3856288" cy="4077419"/>
          </a:xfrm>
          <a:prstGeom prst="rect">
            <a:avLst/>
          </a:prstGeom>
          <a:noFill/>
          <a:ln w="38100">
            <a:solidFill>
              <a:srgbClr val="0066FF"/>
            </a:solidFill>
            <a:miter lim="800000"/>
            <a:headEnd/>
            <a:tailEnd/>
          </a:ln>
        </p:spPr>
      </p:pic>
      <p:pic>
        <p:nvPicPr>
          <p:cNvPr id="4" name="图片 3"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224" y="1522956"/>
            <a:ext cx="2375992" cy="3202188"/>
          </a:xfrm>
          <a:prstGeom prst="rect">
            <a:avLst/>
          </a:prstGeom>
        </p:spPr>
      </p:pic>
      <p:cxnSp>
        <p:nvCxnSpPr>
          <p:cNvPr id="21" name="直接箭头连接符 20"/>
          <p:cNvCxnSpPr/>
          <p:nvPr/>
        </p:nvCxnSpPr>
        <p:spPr>
          <a:xfrm flipV="1">
            <a:off x="3347864" y="2895792"/>
            <a:ext cx="723429" cy="190136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1465864" y="3042868"/>
            <a:ext cx="1091862" cy="175428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1371" y="3635732"/>
            <a:ext cx="1424685" cy="369332"/>
          </a:xfrm>
          <a:prstGeom prst="rect">
            <a:avLst/>
          </a:prstGeom>
          <a:solidFill>
            <a:schemeClr val="bg1"/>
          </a:solidFill>
        </p:spPr>
        <p:txBody>
          <a:bodyPr wrap="none" rtlCol="0">
            <a:spAutoFit/>
          </a:bodyPr>
          <a:lstStyle/>
          <a:p>
            <a:r>
              <a:rPr lang="en-US" altLang="zh-CN" dirty="0" smtClean="0"/>
              <a:t>3D Corrected</a:t>
            </a:r>
            <a:endParaRPr lang="zh-CN" altLang="en-US" dirty="0"/>
          </a:p>
        </p:txBody>
      </p:sp>
      <p:sp>
        <p:nvSpPr>
          <p:cNvPr id="22" name="矩形 21"/>
          <p:cNvSpPr/>
          <p:nvPr/>
        </p:nvSpPr>
        <p:spPr>
          <a:xfrm rot="2224613">
            <a:off x="3871349" y="2187281"/>
            <a:ext cx="399889" cy="6540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24" name="图片 23" descr="屏幕剪辑"/>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031" y="4725144"/>
            <a:ext cx="2267465" cy="2034545"/>
          </a:xfrm>
          <a:prstGeom prst="rect">
            <a:avLst/>
          </a:prstGeom>
          <a:noFill/>
          <a:ln w="38100">
            <a:solidFill>
              <a:srgbClr val="0066FF"/>
            </a:solidFill>
            <a:miter lim="800000"/>
            <a:headEnd/>
            <a:tailEnd/>
          </a:ln>
        </p:spPr>
      </p:pic>
      <p:sp>
        <p:nvSpPr>
          <p:cNvPr id="31" name="TextBox 30"/>
          <p:cNvSpPr txBox="1"/>
          <p:nvPr/>
        </p:nvSpPr>
        <p:spPr>
          <a:xfrm>
            <a:off x="5004048" y="5661248"/>
            <a:ext cx="2478755" cy="338554"/>
          </a:xfrm>
          <a:prstGeom prst="rect">
            <a:avLst/>
          </a:prstGeom>
          <a:noFill/>
        </p:spPr>
        <p:txBody>
          <a:bodyPr wrap="none" rtlCol="0">
            <a:spAutoFit/>
          </a:bodyPr>
          <a:lstStyle/>
          <a:p>
            <a:r>
              <a:rPr lang="en-US" altLang="zh-CN" sz="1600" dirty="0" smtClean="0"/>
              <a:t>(Obayashi et al, </a:t>
            </a:r>
            <a:r>
              <a:rPr lang="en-US" altLang="zh-CN" sz="1600" i="1" dirty="0" smtClean="0"/>
              <a:t>EPSL</a:t>
            </a:r>
            <a:r>
              <a:rPr lang="en-US" altLang="zh-CN" sz="1600" dirty="0" smtClean="0"/>
              <a:t>, 2006)</a:t>
            </a:r>
            <a:endParaRPr lang="zh-CN" altLang="en-US" sz="1600" dirty="0"/>
          </a:p>
        </p:txBody>
      </p:sp>
    </p:spTree>
    <p:extLst>
      <p:ext uri="{BB962C8B-B14F-4D97-AF65-F5344CB8AC3E}">
        <p14:creationId xmlns:p14="http://schemas.microsoft.com/office/powerpoint/2010/main" val="127645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16335"/>
            <a:ext cx="3170312" cy="2640657"/>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6963" y="970855"/>
            <a:ext cx="3797525" cy="3394249"/>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630" y="3453670"/>
            <a:ext cx="2684418" cy="3123217"/>
          </a:xfrm>
          <a:prstGeom prst="rect">
            <a:avLst/>
          </a:prstGeom>
          <a:noFill/>
          <a:ln w="38100">
            <a:solidFill>
              <a:srgbClr val="0066FF"/>
            </a:solidFill>
            <a:miter lim="800000"/>
            <a:headEnd/>
            <a:tailEnd/>
          </a:ln>
        </p:spPr>
      </p:pic>
      <p:sp>
        <p:nvSpPr>
          <p:cNvPr id="13" name="TextBox 12"/>
          <p:cNvSpPr txBox="1"/>
          <p:nvPr/>
        </p:nvSpPr>
        <p:spPr>
          <a:xfrm>
            <a:off x="3707904" y="6433591"/>
            <a:ext cx="1801134" cy="307777"/>
          </a:xfrm>
          <a:prstGeom prst="rect">
            <a:avLst/>
          </a:prstGeom>
          <a:solidFill>
            <a:schemeClr val="bg1"/>
          </a:solidFill>
        </p:spPr>
        <p:txBody>
          <a:bodyPr wrap="none" rtlCol="0">
            <a:spAutoFit/>
          </a:bodyPr>
          <a:lstStyle/>
          <a:p>
            <a:r>
              <a:rPr lang="en-US" altLang="zh-CN" sz="1400" dirty="0" smtClean="0"/>
              <a:t>(Lee. </a:t>
            </a:r>
            <a:r>
              <a:rPr lang="en-US" altLang="zh-CN" sz="1400" dirty="0"/>
              <a:t>e</a:t>
            </a:r>
            <a:r>
              <a:rPr lang="en-US" altLang="zh-CN" sz="1400" dirty="0" smtClean="0"/>
              <a:t>t al., </a:t>
            </a:r>
            <a:r>
              <a:rPr lang="en-US" altLang="zh-CN" sz="1400" i="1" dirty="0" smtClean="0"/>
              <a:t>JGR</a:t>
            </a:r>
            <a:r>
              <a:rPr lang="en-US" altLang="zh-CN" sz="1400" dirty="0" smtClean="0"/>
              <a:t>, 2014)</a:t>
            </a:r>
            <a:endParaRPr lang="zh-CN" altLang="en-US" sz="1400" dirty="0"/>
          </a:p>
        </p:txBody>
      </p:sp>
      <p:sp>
        <p:nvSpPr>
          <p:cNvPr id="5" name="TextBox 4"/>
          <p:cNvSpPr txBox="1"/>
          <p:nvPr/>
        </p:nvSpPr>
        <p:spPr>
          <a:xfrm>
            <a:off x="1228248" y="260648"/>
            <a:ext cx="1074333" cy="276999"/>
          </a:xfrm>
          <a:prstGeom prst="rect">
            <a:avLst/>
          </a:prstGeom>
          <a:noFill/>
        </p:spPr>
        <p:txBody>
          <a:bodyPr wrap="none" rtlCol="0">
            <a:spAutoFit/>
          </a:bodyPr>
          <a:lstStyle/>
          <a:p>
            <a:r>
              <a:rPr lang="en-US" altLang="zh-CN" sz="1200" dirty="0" smtClean="0"/>
              <a:t>our RF study</a:t>
            </a:r>
            <a:endParaRPr lang="zh-CN" altLang="en-US" sz="1200" dirty="0"/>
          </a:p>
        </p:txBody>
      </p:sp>
      <p:sp>
        <p:nvSpPr>
          <p:cNvPr id="15" name="矩形 14"/>
          <p:cNvSpPr/>
          <p:nvPr/>
        </p:nvSpPr>
        <p:spPr>
          <a:xfrm>
            <a:off x="35496" y="116632"/>
            <a:ext cx="576064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sz="2400" dirty="0" smtClean="0"/>
              <a:t>3.  SW Japan: the 410 depressed  ~ 10-15km</a:t>
            </a:r>
            <a:endParaRPr lang="zh-CN" altLang="en-US" sz="2400" dirty="0"/>
          </a:p>
        </p:txBody>
      </p:sp>
      <p:cxnSp>
        <p:nvCxnSpPr>
          <p:cNvPr id="7" name="直接箭头连接符 6"/>
          <p:cNvCxnSpPr/>
          <p:nvPr/>
        </p:nvCxnSpPr>
        <p:spPr>
          <a:xfrm flipH="1" flipV="1">
            <a:off x="2755250" y="1772816"/>
            <a:ext cx="3112894" cy="737216"/>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16" name="直接箭头连接符 15"/>
          <p:cNvCxnSpPr/>
          <p:nvPr/>
        </p:nvCxnSpPr>
        <p:spPr>
          <a:xfrm flipH="1" flipV="1">
            <a:off x="7452320" y="2511142"/>
            <a:ext cx="360040" cy="1133882"/>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0" name="直接箭头连接符 19"/>
          <p:cNvCxnSpPr/>
          <p:nvPr/>
        </p:nvCxnSpPr>
        <p:spPr>
          <a:xfrm flipH="1">
            <a:off x="3635896" y="3140968"/>
            <a:ext cx="2304256" cy="1656184"/>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2" name="TextBox 21"/>
          <p:cNvSpPr txBox="1"/>
          <p:nvPr/>
        </p:nvSpPr>
        <p:spPr>
          <a:xfrm>
            <a:off x="139197" y="672951"/>
            <a:ext cx="1120435"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altLang="zh-CN" sz="1400" dirty="0" smtClean="0"/>
              <a:t>Our RF study</a:t>
            </a:r>
            <a:endParaRPr lang="zh-CN" altLang="en-US" sz="1400" dirty="0"/>
          </a:p>
        </p:txBody>
      </p:sp>
      <p:sp>
        <p:nvSpPr>
          <p:cNvPr id="25" name="TextBox 24"/>
          <p:cNvSpPr txBox="1"/>
          <p:nvPr/>
        </p:nvSpPr>
        <p:spPr>
          <a:xfrm>
            <a:off x="2339752" y="3501008"/>
            <a:ext cx="415498" cy="369332"/>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wrap="none" rtlCol="0">
            <a:spAutoFit/>
          </a:bodyPr>
          <a:lstStyle>
            <a:defPPr>
              <a:defRPr lang="zh-CN"/>
            </a:defPPr>
          </a:lstStyle>
          <a:p>
            <a:r>
              <a:rPr lang="en-US" altLang="zh-CN" dirty="0"/>
              <a:t>RF</a:t>
            </a:r>
            <a:endParaRPr lang="zh-CN" altLang="en-US" dirty="0"/>
          </a:p>
        </p:txBody>
      </p:sp>
      <p:sp>
        <p:nvSpPr>
          <p:cNvPr id="31" name="矩形 30"/>
          <p:cNvSpPr/>
          <p:nvPr/>
        </p:nvSpPr>
        <p:spPr>
          <a:xfrm>
            <a:off x="5940152" y="2276872"/>
            <a:ext cx="504056" cy="9607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236" y="4509120"/>
            <a:ext cx="2268252" cy="2145644"/>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rot="653416">
            <a:off x="3654859" y="1849126"/>
            <a:ext cx="1736566" cy="369332"/>
          </a:xfrm>
          <a:prstGeom prst="rect">
            <a:avLst/>
          </a:prstGeom>
          <a:noFill/>
        </p:spPr>
        <p:txBody>
          <a:bodyPr wrap="none" rtlCol="0">
            <a:spAutoFit/>
          </a:bodyPr>
          <a:lstStyle/>
          <a:p>
            <a:r>
              <a:rPr lang="en-US" altLang="zh-CN" dirty="0" smtClean="0"/>
              <a:t>Go Further West</a:t>
            </a:r>
            <a:endParaRPr lang="zh-CN" altLang="en-US" dirty="0"/>
          </a:p>
        </p:txBody>
      </p:sp>
      <p:sp>
        <p:nvSpPr>
          <p:cNvPr id="9222" name="TextBox 9221"/>
          <p:cNvSpPr txBox="1"/>
          <p:nvPr/>
        </p:nvSpPr>
        <p:spPr>
          <a:xfrm>
            <a:off x="35496" y="5517232"/>
            <a:ext cx="2312043" cy="646331"/>
          </a:xfrm>
          <a:prstGeom prst="rect">
            <a:avLst/>
          </a:prstGeom>
          <a:noFill/>
        </p:spPr>
        <p:txBody>
          <a:bodyPr wrap="none" rtlCol="0">
            <a:spAutoFit/>
          </a:bodyPr>
          <a:lstStyle/>
          <a:p>
            <a:r>
              <a:rPr lang="en-US" altLang="zh-CN" dirty="0" smtClean="0"/>
              <a:t>Depression of the 410:</a:t>
            </a:r>
          </a:p>
          <a:p>
            <a:r>
              <a:rPr lang="en-US" altLang="zh-CN" b="1" dirty="0" smtClean="0">
                <a:solidFill>
                  <a:srgbClr val="FF0000"/>
                </a:solidFill>
              </a:rPr>
              <a:t>Robust Feature</a:t>
            </a:r>
            <a:endParaRPr lang="zh-CN" altLang="en-US" b="1" dirty="0">
              <a:solidFill>
                <a:srgbClr val="FF0000"/>
              </a:solidFill>
            </a:endParaRPr>
          </a:p>
        </p:txBody>
      </p:sp>
      <p:sp>
        <p:nvSpPr>
          <p:cNvPr id="3" name="TextBox 2"/>
          <p:cNvSpPr txBox="1"/>
          <p:nvPr/>
        </p:nvSpPr>
        <p:spPr>
          <a:xfrm>
            <a:off x="-25000" y="3429000"/>
            <a:ext cx="2220736" cy="646331"/>
          </a:xfrm>
          <a:prstGeom prst="rect">
            <a:avLst/>
          </a:prstGeom>
          <a:noFill/>
        </p:spPr>
        <p:txBody>
          <a:bodyPr wrap="none" rtlCol="0">
            <a:spAutoFit/>
          </a:bodyPr>
          <a:lstStyle/>
          <a:p>
            <a:r>
              <a:rPr lang="en-US" altLang="zh-CN" dirty="0" smtClean="0"/>
              <a:t>RF Data: </a:t>
            </a:r>
            <a:r>
              <a:rPr lang="en-US" altLang="zh-CN" dirty="0" err="1" smtClean="0"/>
              <a:t>NECESSArray</a:t>
            </a:r>
            <a:endParaRPr lang="en-US" altLang="zh-CN" dirty="0" smtClean="0"/>
          </a:p>
          <a:p>
            <a:r>
              <a:rPr lang="en-US" altLang="zh-CN" dirty="0" smtClean="0"/>
              <a:t>+ </a:t>
            </a:r>
            <a:r>
              <a:rPr lang="en-US" altLang="zh-CN" dirty="0" err="1" smtClean="0"/>
              <a:t>NECSaids</a:t>
            </a:r>
            <a:r>
              <a:rPr lang="en-US" altLang="zh-CN" dirty="0" smtClean="0"/>
              <a:t> Array</a:t>
            </a:r>
            <a:endParaRPr lang="zh-CN" altLang="en-US" dirty="0"/>
          </a:p>
        </p:txBody>
      </p:sp>
    </p:spTree>
    <p:extLst>
      <p:ext uri="{BB962C8B-B14F-4D97-AF65-F5344CB8AC3E}">
        <p14:creationId xmlns:p14="http://schemas.microsoft.com/office/powerpoint/2010/main" val="2589312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5576" y="3422219"/>
            <a:ext cx="7792269" cy="3319149"/>
            <a:chOff x="577874" y="2050108"/>
            <a:chExt cx="8136903" cy="3801904"/>
          </a:xfrm>
        </p:grpSpPr>
        <p:pic>
          <p:nvPicPr>
            <p:cNvPr id="3" name="Picture 33"/>
            <p:cNvPicPr>
              <a:picLocks noChangeAspect="1" noChangeArrowheads="1"/>
            </p:cNvPicPr>
            <p:nvPr/>
          </p:nvPicPr>
          <p:blipFill>
            <a:blip r:embed="rId3" cstate="print"/>
            <a:srcRect/>
            <a:stretch>
              <a:fillRect/>
            </a:stretch>
          </p:blipFill>
          <p:spPr bwMode="auto">
            <a:xfrm>
              <a:off x="577874" y="2050108"/>
              <a:ext cx="8136903" cy="3801904"/>
            </a:xfrm>
            <a:prstGeom prst="rect">
              <a:avLst/>
            </a:prstGeom>
            <a:noFill/>
            <a:ln w="38100">
              <a:solidFill>
                <a:srgbClr val="0000FF"/>
              </a:solidFill>
              <a:miter lim="800000"/>
              <a:headEnd/>
              <a:tailEnd/>
            </a:ln>
          </p:spPr>
        </p:pic>
        <p:sp>
          <p:nvSpPr>
            <p:cNvPr id="4" name="Text Box 31"/>
            <p:cNvSpPr txBox="1">
              <a:spLocks noChangeArrowheads="1"/>
            </p:cNvSpPr>
            <p:nvPr/>
          </p:nvSpPr>
          <p:spPr bwMode="auto">
            <a:xfrm>
              <a:off x="6913440" y="2152155"/>
              <a:ext cx="1705755" cy="423193"/>
            </a:xfrm>
            <a:prstGeom prst="rect">
              <a:avLst/>
            </a:prstGeom>
            <a:noFill/>
            <a:ln w="9525">
              <a:noFill/>
              <a:miter lim="800000"/>
              <a:headEnd/>
              <a:tailEnd/>
            </a:ln>
          </p:spPr>
          <p:txBody>
            <a:bodyPr wrap="none">
              <a:spAutoFit/>
            </a:bodyPr>
            <a:lstStyle/>
            <a:p>
              <a:r>
                <a:rPr lang="en-US" altLang="zh-CN" sz="1600" dirty="0"/>
                <a:t>(Tackley,2008)</a:t>
              </a:r>
            </a:p>
          </p:txBody>
        </p:sp>
        <p:sp>
          <p:nvSpPr>
            <p:cNvPr id="5" name="椭圆 4"/>
            <p:cNvSpPr/>
            <p:nvPr/>
          </p:nvSpPr>
          <p:spPr>
            <a:xfrm rot="1999753">
              <a:off x="1761878" y="3240842"/>
              <a:ext cx="936104" cy="1584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rot="2920602">
              <a:off x="6495466" y="4156596"/>
              <a:ext cx="936104" cy="13478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016825" y="3785133"/>
              <a:ext cx="825868" cy="861774"/>
            </a:xfrm>
            <a:prstGeom prst="rect">
              <a:avLst/>
            </a:prstGeom>
            <a:noFill/>
          </p:spPr>
          <p:txBody>
            <a:bodyPr wrap="none" rtlCol="0">
              <a:spAutoFit/>
            </a:bodyPr>
            <a:lstStyle/>
            <a:p>
              <a:r>
                <a:rPr lang="zh-CN" altLang="en-US" sz="5000" dirty="0" smtClean="0">
                  <a:solidFill>
                    <a:srgbClr val="FF0000"/>
                  </a:solidFill>
                </a:rPr>
                <a:t>？</a:t>
              </a:r>
              <a:endParaRPr lang="zh-CN" altLang="en-US" sz="5000" dirty="0">
                <a:solidFill>
                  <a:srgbClr val="FF0000"/>
                </a:solidFill>
              </a:endParaRPr>
            </a:p>
          </p:txBody>
        </p:sp>
        <p:sp>
          <p:nvSpPr>
            <p:cNvPr id="8" name="TextBox 7"/>
            <p:cNvSpPr txBox="1"/>
            <p:nvPr/>
          </p:nvSpPr>
          <p:spPr>
            <a:xfrm rot="2504610">
              <a:off x="7500675" y="3602043"/>
              <a:ext cx="825867" cy="861774"/>
            </a:xfrm>
            <a:prstGeom prst="rect">
              <a:avLst/>
            </a:prstGeom>
            <a:noFill/>
          </p:spPr>
          <p:txBody>
            <a:bodyPr wrap="none" rtlCol="0">
              <a:spAutoFit/>
            </a:bodyPr>
            <a:lstStyle/>
            <a:p>
              <a:r>
                <a:rPr lang="zh-CN" altLang="en-US" sz="5000" dirty="0" smtClean="0">
                  <a:solidFill>
                    <a:srgbClr val="FF0000"/>
                  </a:solidFill>
                </a:rPr>
                <a:t>？</a:t>
              </a:r>
              <a:endParaRPr lang="zh-CN" altLang="en-US" sz="5000" dirty="0">
                <a:solidFill>
                  <a:srgbClr val="FF0000"/>
                </a:solidFill>
              </a:endParaRPr>
            </a:p>
          </p:txBody>
        </p:sp>
      </p:grpSp>
      <p:pic>
        <p:nvPicPr>
          <p:cNvPr id="9" name="Picture 13" descr="D:\slides\figs\EarthVelocity.bmp"/>
          <p:cNvPicPr>
            <a:picLocks noChangeAspect="1" noChangeArrowheads="1"/>
          </p:cNvPicPr>
          <p:nvPr/>
        </p:nvPicPr>
        <p:blipFill>
          <a:blip r:embed="rId4" cstate="screen"/>
          <a:srcRect l="1595"/>
          <a:stretch>
            <a:fillRect/>
          </a:stretch>
        </p:blipFill>
        <p:spPr bwMode="auto">
          <a:xfrm>
            <a:off x="244356" y="97881"/>
            <a:ext cx="2887484" cy="3547143"/>
          </a:xfrm>
          <a:prstGeom prst="rect">
            <a:avLst/>
          </a:prstGeom>
          <a:noFill/>
          <a:ln w="38100">
            <a:solidFill>
              <a:srgbClr val="0000FF"/>
            </a:solidFill>
            <a:miter lim="800000"/>
            <a:headEnd/>
            <a:tailEnd/>
          </a:ln>
        </p:spPr>
      </p:pic>
      <p:pic>
        <p:nvPicPr>
          <p:cNvPr id="10" name="图片 9"/>
          <p:cNvPicPr>
            <a:picLocks noChangeAspect="1"/>
          </p:cNvPicPr>
          <p:nvPr/>
        </p:nvPicPr>
        <p:blipFill>
          <a:blip r:embed="rId5"/>
          <a:stretch>
            <a:fillRect/>
          </a:stretch>
        </p:blipFill>
        <p:spPr>
          <a:xfrm>
            <a:off x="4104735" y="62646"/>
            <a:ext cx="4824536" cy="2862298"/>
          </a:xfrm>
          <a:prstGeom prst="rect">
            <a:avLst/>
          </a:prstGeom>
        </p:spPr>
      </p:pic>
      <p:sp>
        <p:nvSpPr>
          <p:cNvPr id="11" name="TextBox 10"/>
          <p:cNvSpPr txBox="1"/>
          <p:nvPr/>
        </p:nvSpPr>
        <p:spPr>
          <a:xfrm>
            <a:off x="4644008" y="2884874"/>
            <a:ext cx="3635896" cy="400110"/>
          </a:xfrm>
          <a:prstGeom prst="rect">
            <a:avLst/>
          </a:prstGeom>
          <a:noFill/>
        </p:spPr>
        <p:txBody>
          <a:bodyPr wrap="square" rtlCol="0">
            <a:spAutoFit/>
          </a:bodyPr>
          <a:lstStyle/>
          <a:p>
            <a:pPr algn="r"/>
            <a:r>
              <a:rPr lang="en-US" altLang="zh-CN" sz="2000" dirty="0" smtClean="0">
                <a:solidFill>
                  <a:srgbClr val="0000FF"/>
                </a:solidFill>
                <a:latin typeface="黑体" pitchFamily="49" charset="-122"/>
                <a:ea typeface="黑体" pitchFamily="49" charset="-122"/>
              </a:rPr>
              <a:t>2008</a:t>
            </a:r>
            <a:r>
              <a:rPr lang="zh-CN" altLang="en-US" sz="2000" dirty="0" smtClean="0">
                <a:solidFill>
                  <a:srgbClr val="0000FF"/>
                </a:solidFill>
                <a:latin typeface="黑体" pitchFamily="49" charset="-122"/>
                <a:ea typeface="黑体" pitchFamily="49" charset="-122"/>
              </a:rPr>
              <a:t>年  电影</a:t>
            </a:r>
            <a:r>
              <a:rPr lang="en-US" altLang="zh-CN" sz="2000" dirty="0" smtClean="0">
                <a:solidFill>
                  <a:srgbClr val="0000FF"/>
                </a:solidFill>
                <a:latin typeface="黑体" pitchFamily="49" charset="-122"/>
                <a:ea typeface="黑体" pitchFamily="49" charset="-122"/>
              </a:rPr>
              <a:t>《</a:t>
            </a:r>
            <a:r>
              <a:rPr lang="zh-CN" altLang="en-US" sz="2000" dirty="0" smtClean="0">
                <a:solidFill>
                  <a:srgbClr val="0000FF"/>
                </a:solidFill>
                <a:latin typeface="黑体" pitchFamily="49" charset="-122"/>
                <a:ea typeface="黑体" pitchFamily="49" charset="-122"/>
              </a:rPr>
              <a:t>地心游记</a:t>
            </a:r>
            <a:r>
              <a:rPr lang="en-US" altLang="zh-CN" sz="2000" dirty="0" smtClean="0">
                <a:solidFill>
                  <a:srgbClr val="0000FF"/>
                </a:solidFill>
                <a:latin typeface="黑体" pitchFamily="49" charset="-122"/>
                <a:ea typeface="黑体" pitchFamily="49" charset="-122"/>
              </a:rPr>
              <a:t>》</a:t>
            </a:r>
            <a:endParaRPr lang="en-US" altLang="zh-CN" sz="2400" b="1" dirty="0" smtClean="0">
              <a:solidFill>
                <a:srgbClr val="0000FF"/>
              </a:solidFill>
              <a:latin typeface="黑体" pitchFamily="49" charset="-122"/>
              <a:ea typeface="黑体" pitchFamily="49" charset="-122"/>
            </a:endParaRPr>
          </a:p>
        </p:txBody>
      </p:sp>
    </p:spTree>
    <p:extLst>
      <p:ext uri="{BB962C8B-B14F-4D97-AF65-F5344CB8AC3E}">
        <p14:creationId xmlns:p14="http://schemas.microsoft.com/office/powerpoint/2010/main" val="28120589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11559" y="344269"/>
            <a:ext cx="8064897" cy="49244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CN" sz="2600" dirty="0" smtClean="0"/>
              <a:t>Large-scale subsidence </a:t>
            </a:r>
            <a:r>
              <a:rPr lang="en-US" altLang="zh-CN" sz="2600" dirty="0"/>
              <a:t>(~10-15km) </a:t>
            </a:r>
            <a:r>
              <a:rPr lang="en-US" altLang="zh-CN" sz="2600" dirty="0" smtClean="0"/>
              <a:t>west part of Japan Sea</a:t>
            </a:r>
            <a:endParaRPr lang="en-US" altLang="zh-CN" sz="2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48687"/>
            <a:ext cx="3991222" cy="2159736"/>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59" y="4178697"/>
            <a:ext cx="3970567" cy="2009659"/>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250" y="1946449"/>
            <a:ext cx="4738246" cy="3804477"/>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187624" y="1124744"/>
            <a:ext cx="6768752" cy="461665"/>
          </a:xfrm>
          <a:prstGeom prst="rect">
            <a:avLst/>
          </a:prstGeom>
          <a:noFill/>
        </p:spPr>
        <p:txBody>
          <a:bodyPr wrap="square" rtlCol="0">
            <a:spAutoFit/>
          </a:bodyPr>
          <a:lstStyle/>
          <a:p>
            <a:pPr marL="285750" indent="-285750">
              <a:buFont typeface="Wingdings" pitchFamily="2" charset="2"/>
              <a:buChar char="n"/>
            </a:pPr>
            <a:r>
              <a:rPr lang="en-US" altLang="zh-CN" sz="2400" dirty="0" smtClean="0">
                <a:solidFill>
                  <a:srgbClr val="FF0000"/>
                </a:solidFill>
              </a:rPr>
              <a:t>?</a:t>
            </a:r>
            <a:r>
              <a:rPr lang="en-US" altLang="zh-CN" sz="2400" dirty="0" smtClean="0"/>
              <a:t> Temperature anomaly:           a hotter region</a:t>
            </a:r>
            <a:r>
              <a:rPr lang="en-US" altLang="zh-CN" sz="2400" dirty="0" smtClean="0">
                <a:solidFill>
                  <a:srgbClr val="FF0000"/>
                </a:solidFill>
              </a:rPr>
              <a:t>?</a:t>
            </a:r>
          </a:p>
        </p:txBody>
      </p:sp>
      <p:sp>
        <p:nvSpPr>
          <p:cNvPr id="15" name="椭圆 14"/>
          <p:cNvSpPr/>
          <p:nvPr/>
        </p:nvSpPr>
        <p:spPr>
          <a:xfrm rot="10800000">
            <a:off x="755577" y="2090466"/>
            <a:ext cx="1512164" cy="3600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0800000">
            <a:off x="755577" y="4610745"/>
            <a:ext cx="1512164" cy="3600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6709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5544616" cy="523220"/>
          </a:xfrm>
          <a:prstGeom prst="rect">
            <a:avLst/>
          </a:prstGeom>
          <a:noFill/>
        </p:spPr>
        <p:txBody>
          <a:bodyPr wrap="square" rtlCol="0">
            <a:spAutoFit/>
          </a:bodyPr>
          <a:lstStyle/>
          <a:p>
            <a:pPr marL="285750" indent="-285750">
              <a:buFont typeface="Wingdings" pitchFamily="2" charset="2"/>
              <a:buChar char="n"/>
            </a:pPr>
            <a:r>
              <a:rPr lang="en-US" altLang="zh-CN" sz="2800" dirty="0" smtClean="0"/>
              <a:t>Water or chemical composition</a:t>
            </a:r>
            <a:endParaRPr lang="en-US" altLang="zh-CN" sz="2800" dirty="0"/>
          </a:p>
        </p:txBody>
      </p:sp>
      <p:pic>
        <p:nvPicPr>
          <p:cNvPr id="3" name="图片 2"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80" y="1733261"/>
            <a:ext cx="8740324" cy="3423931"/>
          </a:xfrm>
          <a:prstGeom prst="rect">
            <a:avLst/>
          </a:prstGeom>
          <a:noFill/>
          <a:ln w="38100">
            <a:solidFill>
              <a:srgbClr val="0066FF"/>
            </a:solidFill>
            <a:miter lim="800000"/>
            <a:headEnd/>
            <a:tailEnd/>
          </a:ln>
        </p:spPr>
      </p:pic>
      <p:sp>
        <p:nvSpPr>
          <p:cNvPr id="4" name="TextBox 3"/>
          <p:cNvSpPr txBox="1"/>
          <p:nvPr/>
        </p:nvSpPr>
        <p:spPr>
          <a:xfrm>
            <a:off x="5724128" y="5157192"/>
            <a:ext cx="3164008" cy="338554"/>
          </a:xfrm>
          <a:prstGeom prst="rect">
            <a:avLst/>
          </a:prstGeom>
          <a:noFill/>
        </p:spPr>
        <p:txBody>
          <a:bodyPr wrap="none" rtlCol="0">
            <a:spAutoFit/>
          </a:bodyPr>
          <a:lstStyle/>
          <a:p>
            <a:r>
              <a:rPr lang="en-US" altLang="zh-CN" sz="1600" dirty="0" smtClean="0"/>
              <a:t>(</a:t>
            </a:r>
            <a:r>
              <a:rPr lang="en-US" altLang="zh-CN" sz="1600" dirty="0" err="1" smtClean="0"/>
              <a:t>Schmerr</a:t>
            </a:r>
            <a:r>
              <a:rPr lang="en-US" altLang="zh-CN" sz="1600" dirty="0" smtClean="0"/>
              <a:t> &amp; </a:t>
            </a:r>
            <a:r>
              <a:rPr lang="en-US" altLang="zh-CN" sz="1600" dirty="0" err="1" smtClean="0"/>
              <a:t>Garnero</a:t>
            </a:r>
            <a:r>
              <a:rPr lang="en-US" altLang="zh-CN" sz="1600" dirty="0" smtClean="0"/>
              <a:t>, Science, 2007)</a:t>
            </a:r>
            <a:endParaRPr lang="zh-CN" altLang="en-US" sz="1600" dirty="0"/>
          </a:p>
        </p:txBody>
      </p:sp>
      <p:pic>
        <p:nvPicPr>
          <p:cNvPr id="7" name="图片 6"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988" y="44624"/>
            <a:ext cx="2677508" cy="2474809"/>
          </a:xfrm>
          <a:prstGeom prst="rect">
            <a:avLst/>
          </a:prstGeom>
          <a:noFill/>
          <a:ln w="38100">
            <a:solidFill>
              <a:srgbClr val="0066FF"/>
            </a:solidFill>
            <a:miter lim="800000"/>
            <a:headEnd/>
            <a:tailEnd/>
          </a:ln>
        </p:spPr>
      </p:pic>
      <p:sp>
        <p:nvSpPr>
          <p:cNvPr id="8" name="矩形 7"/>
          <p:cNvSpPr/>
          <p:nvPr/>
        </p:nvSpPr>
        <p:spPr>
          <a:xfrm>
            <a:off x="4464496" y="5518973"/>
            <a:ext cx="4572000" cy="64633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en-US" altLang="zh-CN" dirty="0"/>
              <a:t>water related boundary, which might represent a hydrated </a:t>
            </a:r>
            <a:r>
              <a:rPr lang="en-US" altLang="zh-CN" dirty="0" err="1"/>
              <a:t>Wadsleyite</a:t>
            </a:r>
            <a:r>
              <a:rPr lang="en-US" altLang="zh-CN" dirty="0"/>
              <a:t> boundary.</a:t>
            </a:r>
            <a:endParaRPr lang="zh-CN" altLang="en-US" dirty="0"/>
          </a:p>
        </p:txBody>
      </p:sp>
    </p:spTree>
    <p:extLst>
      <p:ext uri="{BB962C8B-B14F-4D97-AF65-F5344CB8AC3E}">
        <p14:creationId xmlns:p14="http://schemas.microsoft.com/office/powerpoint/2010/main" val="39402461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8812" y="5410720"/>
            <a:ext cx="7848872"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sz="2000" dirty="0" smtClean="0"/>
              <a:t>Thickened MTZ:   </a:t>
            </a:r>
          </a:p>
          <a:p>
            <a:r>
              <a:rPr lang="en-US" altLang="zh-CN" sz="2000" dirty="0"/>
              <a:t> </a:t>
            </a:r>
            <a:r>
              <a:rPr lang="en-US" altLang="zh-CN" sz="2000" dirty="0" smtClean="0"/>
              <a:t>   SW Japan ~ 270 km;   West Japan Sea + </a:t>
            </a:r>
            <a:r>
              <a:rPr lang="en-US" altLang="zh-CN" sz="2000" dirty="0" err="1" smtClean="0"/>
              <a:t>Ohkotsk</a:t>
            </a:r>
            <a:r>
              <a:rPr lang="en-US" altLang="zh-CN" sz="2000" dirty="0" smtClean="0"/>
              <a:t> Sea ~ 260 km; </a:t>
            </a:r>
          </a:p>
          <a:p>
            <a:r>
              <a:rPr lang="en-US" altLang="zh-CN" sz="2000" dirty="0" smtClean="0"/>
              <a:t>Thinned MTZ: </a:t>
            </a:r>
          </a:p>
          <a:p>
            <a:r>
              <a:rPr lang="en-US" altLang="zh-CN" sz="2000" dirty="0" smtClean="0"/>
              <a:t>    NE Japan Islands + East Japan Sea  ~ 235 km </a:t>
            </a:r>
          </a:p>
        </p:txBody>
      </p:sp>
      <p:sp>
        <p:nvSpPr>
          <p:cNvPr id="7" name="标题 1"/>
          <p:cNvSpPr txBox="1">
            <a:spLocks/>
          </p:cNvSpPr>
          <p:nvPr/>
        </p:nvSpPr>
        <p:spPr>
          <a:xfrm>
            <a:off x="2123728" y="116632"/>
            <a:ext cx="5040560" cy="720724"/>
          </a:xfrm>
          <a:prstGeom prst="rect">
            <a:avLst/>
          </a:prstGeom>
        </p:spPr>
        <p:txBody>
          <a:bodyPr>
            <a:normAutofit/>
          </a:bodyPr>
          <a:lstStyle>
            <a:defPPr>
              <a:defRPr lang="zh-CN"/>
            </a:defPPr>
            <a:lvl1pPr marR="0" lvl="0" indent="0" algn="ctr" eaLnBrk="0" fontAlgn="base" hangingPunct="0">
              <a:lnSpc>
                <a:spcPct val="100000"/>
              </a:lnSpc>
              <a:spcBef>
                <a:spcPct val="0"/>
              </a:spcBef>
              <a:spcAft>
                <a:spcPct val="0"/>
              </a:spcAft>
              <a:buClrTx/>
              <a:buSzTx/>
              <a:buFontTx/>
              <a:buNone/>
              <a:tabLst/>
              <a:defRPr sz="3600">
                <a:latin typeface="Arial Unicode MS" pitchFamily="34" charset="-122"/>
                <a:ea typeface="Arial Unicode MS" pitchFamily="34" charset="-122"/>
                <a:cs typeface="Arial Unicode MS" pitchFamily="34" charset="-122"/>
              </a:defRPr>
            </a:lvl1pPr>
          </a:lstStyle>
          <a:p>
            <a:r>
              <a:rPr lang="it-IT" altLang="zh-CN" dirty="0" smtClean="0"/>
              <a:t>MTZ Thickness</a:t>
            </a:r>
            <a:endParaRPr lang="zh-CN" altLang="en-US" dirty="0"/>
          </a:p>
        </p:txBody>
      </p:sp>
      <p:pic>
        <p:nvPicPr>
          <p:cNvPr id="7170" name="Picture 2" descr="F:\Papers\ScS\2016-05-11\All-figures\Fig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066" y="807834"/>
            <a:ext cx="806575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48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323528" y="188640"/>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algn="ctr"/>
            <a:r>
              <a:rPr lang="en-US" altLang="zh-CN" sz="4400" dirty="0" smtClean="0">
                <a:solidFill>
                  <a:srgbClr val="3333CC"/>
                </a:solidFill>
              </a:rPr>
              <a:t>Summary</a:t>
            </a:r>
            <a:endParaRPr lang="zh-CN" altLang="en-US" sz="4400" dirty="0">
              <a:solidFill>
                <a:srgbClr val="3333CC"/>
              </a:solidFill>
            </a:endParaRPr>
          </a:p>
        </p:txBody>
      </p:sp>
      <p:sp>
        <p:nvSpPr>
          <p:cNvPr id="5" name="矩形 4"/>
          <p:cNvSpPr/>
          <p:nvPr/>
        </p:nvSpPr>
        <p:spPr>
          <a:xfrm>
            <a:off x="467544" y="1026016"/>
            <a:ext cx="8352928" cy="5355312"/>
          </a:xfrm>
          <a:prstGeom prst="rect">
            <a:avLst/>
          </a:prstGeom>
        </p:spPr>
        <p:txBody>
          <a:bodyPr wrap="square">
            <a:spAutoFit/>
          </a:bodyPr>
          <a:lstStyle/>
          <a:p>
            <a:pPr marL="285750" indent="-285750">
              <a:buFont typeface="Wingdings" panose="05000000000000000000" pitchFamily="2" charset="2"/>
              <a:buChar char="u"/>
            </a:pPr>
            <a:r>
              <a:rPr lang="en-US" altLang="zh-CN" dirty="0" err="1" smtClean="0"/>
              <a:t>ScS</a:t>
            </a:r>
            <a:r>
              <a:rPr lang="en-US" altLang="zh-CN" dirty="0" smtClean="0"/>
              <a:t> Multiples can be used as a good way to obtain the topography of the 410 and 660.  A complimentary to RF and other methods.</a:t>
            </a:r>
          </a:p>
          <a:p>
            <a:pPr marL="285750" indent="-285750">
              <a:buFont typeface="Wingdings" pitchFamily="2" charset="2"/>
              <a:buChar char="n"/>
            </a:pPr>
            <a:endParaRPr lang="en-US" altLang="zh-CN" dirty="0" smtClean="0"/>
          </a:p>
          <a:p>
            <a:pPr marL="285750" indent="-285750">
              <a:buFont typeface="Wingdings" panose="05000000000000000000" pitchFamily="2" charset="2"/>
              <a:buChar char="u"/>
            </a:pPr>
            <a:r>
              <a:rPr lang="en-US" altLang="zh-CN" dirty="0" smtClean="0"/>
              <a:t>We obtain the structure of mantle transition zone beneath Japan Sea and adjacent regions using </a:t>
            </a:r>
            <a:r>
              <a:rPr lang="en-US" altLang="zh-CN" dirty="0" err="1" smtClean="0"/>
              <a:t>ScS</a:t>
            </a:r>
            <a:r>
              <a:rPr lang="en-US" altLang="zh-CN" dirty="0" smtClean="0"/>
              <a:t> multiple-waves. </a:t>
            </a:r>
          </a:p>
          <a:p>
            <a:pPr marL="742950" lvl="1" indent="-285750">
              <a:buFont typeface="Wingdings" panose="05000000000000000000" pitchFamily="2" charset="2"/>
              <a:buChar char="Ø"/>
            </a:pPr>
            <a:r>
              <a:rPr lang="en-US" altLang="zh-CN" b="1" dirty="0" smtClean="0"/>
              <a:t>The 660 </a:t>
            </a:r>
          </a:p>
          <a:p>
            <a:pPr marL="742950" lvl="1" indent="-285750">
              <a:buFont typeface="Wingdings" panose="05000000000000000000" pitchFamily="2" charset="2"/>
              <a:buChar char="l"/>
            </a:pPr>
            <a:r>
              <a:rPr lang="en-US" altLang="zh-CN" dirty="0" smtClean="0"/>
              <a:t>Beneath SW Japan and south of Okhotsk Sea, the 660 depressed 15-20 km</a:t>
            </a:r>
          </a:p>
          <a:p>
            <a:pPr marL="742950" lvl="1" indent="-285750">
              <a:buFont typeface="Wingdings" panose="05000000000000000000" pitchFamily="2" charset="2"/>
              <a:buChar char="l"/>
            </a:pPr>
            <a:r>
              <a:rPr lang="en-US" altLang="zh-CN" dirty="0" smtClean="0"/>
              <a:t>East part of Japan, the 660 is uplifted slightly (5-12 km)</a:t>
            </a:r>
          </a:p>
          <a:p>
            <a:pPr lvl="1"/>
            <a:endParaRPr lang="en-US" altLang="zh-CN" dirty="0" smtClean="0"/>
          </a:p>
          <a:p>
            <a:pPr lvl="1"/>
            <a:r>
              <a:rPr lang="en-US" altLang="zh-CN" dirty="0" smtClean="0"/>
              <a:t>Subduction related thermal anomaly</a:t>
            </a:r>
          </a:p>
          <a:p>
            <a:pPr lvl="1"/>
            <a:endParaRPr lang="en-US" altLang="zh-CN" dirty="0"/>
          </a:p>
          <a:p>
            <a:pPr marL="800100" lvl="1" indent="-342900">
              <a:buFont typeface="Wingdings" panose="05000000000000000000" pitchFamily="2" charset="2"/>
              <a:buChar char="Ø"/>
            </a:pPr>
            <a:r>
              <a:rPr lang="en-US" altLang="zh-CN" b="1" dirty="0" smtClean="0"/>
              <a:t>The 410</a:t>
            </a:r>
            <a:r>
              <a:rPr lang="en-US" altLang="zh-CN" dirty="0" smtClean="0"/>
              <a:t>:  Complex behavior of the 410</a:t>
            </a:r>
          </a:p>
          <a:p>
            <a:pPr marL="742950" lvl="1" indent="-285750">
              <a:buFont typeface="Wingdings" panose="05000000000000000000" pitchFamily="2" charset="2"/>
              <a:buChar char="l"/>
            </a:pPr>
            <a:r>
              <a:rPr lang="en-US" altLang="zh-CN" dirty="0" smtClean="0"/>
              <a:t>Observed local uplift of the 410 around the 400 km </a:t>
            </a:r>
            <a:r>
              <a:rPr lang="en-US" altLang="zh-CN" dirty="0" err="1" smtClean="0"/>
              <a:t>iso</a:t>
            </a:r>
            <a:r>
              <a:rPr lang="en-US" altLang="zh-CN" dirty="0" smtClean="0"/>
              <a:t>-depth line</a:t>
            </a:r>
          </a:p>
          <a:p>
            <a:pPr marL="742950" lvl="1" indent="-285750">
              <a:buFont typeface="Wingdings" panose="05000000000000000000" pitchFamily="2" charset="2"/>
              <a:buChar char="l"/>
            </a:pPr>
            <a:r>
              <a:rPr lang="en-US" altLang="zh-CN" dirty="0" smtClean="0"/>
              <a:t>Depression of the 410 to the east of Japan Island</a:t>
            </a:r>
          </a:p>
          <a:p>
            <a:pPr lvl="1"/>
            <a:r>
              <a:rPr lang="en-US" altLang="zh-CN" dirty="0" smtClean="0"/>
              <a:t>Related with subduction </a:t>
            </a:r>
          </a:p>
          <a:p>
            <a:pPr lvl="1"/>
            <a:endParaRPr lang="en-US" altLang="zh-CN" dirty="0"/>
          </a:p>
          <a:p>
            <a:pPr marL="742950" lvl="1" indent="-285750">
              <a:buFont typeface="Wingdings" panose="05000000000000000000" pitchFamily="2" charset="2"/>
              <a:buChar char="l"/>
            </a:pPr>
            <a:r>
              <a:rPr lang="en-US" altLang="zh-CN" dirty="0" smtClean="0"/>
              <a:t>West of the 400 km </a:t>
            </a:r>
            <a:r>
              <a:rPr lang="en-US" altLang="zh-CN" dirty="0" err="1" smtClean="0"/>
              <a:t>iso</a:t>
            </a:r>
            <a:r>
              <a:rPr lang="en-US" altLang="zh-CN" dirty="0" smtClean="0"/>
              <a:t>-depth line, the 410 is depressed.  </a:t>
            </a:r>
          </a:p>
          <a:p>
            <a:pPr lvl="1"/>
            <a:r>
              <a:rPr lang="en-US" altLang="zh-CN" dirty="0"/>
              <a:t> </a:t>
            </a:r>
            <a:r>
              <a:rPr lang="en-US" altLang="zh-CN" dirty="0" smtClean="0"/>
              <a:t>    We interpret it to be water related boundary, which might represent a hydrated </a:t>
            </a:r>
            <a:r>
              <a:rPr lang="en-US" altLang="zh-CN" dirty="0" err="1" smtClean="0"/>
              <a:t>Wadsleyite</a:t>
            </a:r>
            <a:r>
              <a:rPr lang="en-US" altLang="zh-CN" dirty="0" smtClean="0"/>
              <a:t> boundary.</a:t>
            </a:r>
            <a:endParaRPr lang="en-US" altLang="zh-CN" dirty="0"/>
          </a:p>
        </p:txBody>
      </p:sp>
    </p:spTree>
    <p:extLst>
      <p:ext uri="{BB962C8B-B14F-4D97-AF65-F5344CB8AC3E}">
        <p14:creationId xmlns:p14="http://schemas.microsoft.com/office/powerpoint/2010/main" val="4006581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5232" y="332656"/>
            <a:ext cx="7355160" cy="868958"/>
          </a:xfrm>
        </p:spPr>
        <p:txBody>
          <a:bodyPr/>
          <a:lstStyle/>
          <a:p>
            <a:r>
              <a:rPr lang="zh-CN" altLang="en-US" dirty="0" smtClean="0">
                <a:latin typeface="华文新魏" panose="02010800040101010101" pitchFamily="2" charset="-122"/>
                <a:ea typeface="华文新魏" panose="02010800040101010101" pitchFamily="2" charset="-122"/>
              </a:rPr>
              <a:t>（热点）问题 </a:t>
            </a:r>
            <a:r>
              <a:rPr lang="en-US" altLang="zh-CN" dirty="0" smtClean="0">
                <a:latin typeface="华文新魏" panose="02010800040101010101" pitchFamily="2" charset="-122"/>
                <a:ea typeface="华文新魏" panose="02010800040101010101" pitchFamily="2" charset="-122"/>
              </a:rPr>
              <a:t>&amp; </a:t>
            </a:r>
            <a:r>
              <a:rPr lang="zh-CN" altLang="en-US" dirty="0" smtClean="0">
                <a:latin typeface="华文新魏" panose="02010800040101010101" pitchFamily="2" charset="-122"/>
                <a:ea typeface="华文新魏" panose="02010800040101010101" pitchFamily="2" charset="-122"/>
              </a:rPr>
              <a:t>思考</a:t>
            </a:r>
            <a:endParaRPr lang="zh-CN" altLang="en-US" dirty="0">
              <a:latin typeface="华文新魏" panose="02010800040101010101" pitchFamily="2" charset="-122"/>
              <a:ea typeface="华文新魏" panose="02010800040101010101" pitchFamily="2" charset="-122"/>
            </a:endParaRPr>
          </a:p>
        </p:txBody>
      </p:sp>
      <p:sp>
        <p:nvSpPr>
          <p:cNvPr id="3" name="内容占位符 2"/>
          <p:cNvSpPr>
            <a:spLocks noGrp="1"/>
          </p:cNvSpPr>
          <p:nvPr>
            <p:ph idx="1"/>
          </p:nvPr>
        </p:nvSpPr>
        <p:spPr>
          <a:xfrm>
            <a:off x="457200" y="1600200"/>
            <a:ext cx="8229600" cy="4925144"/>
          </a:xfrm>
        </p:spPr>
        <p:txBody>
          <a:bodyPr>
            <a:normAutofit fontScale="92500" lnSpcReduction="10000"/>
          </a:bodyPr>
          <a:lstStyle/>
          <a:p>
            <a:r>
              <a:rPr lang="zh-CN" altLang="en-US" dirty="0" smtClean="0">
                <a:latin typeface="华文新魏" panose="02010800040101010101" pitchFamily="2" charset="-122"/>
                <a:ea typeface="华文新魏" panose="02010800040101010101" pitchFamily="2" charset="-122"/>
              </a:rPr>
              <a:t>间断面性质（地震学上的观测）</a:t>
            </a:r>
            <a:endParaRPr lang="en-US" altLang="zh-CN" dirty="0" smtClean="0">
              <a:latin typeface="华文新魏" panose="02010800040101010101" pitchFamily="2" charset="-122"/>
              <a:ea typeface="华文新魏" panose="02010800040101010101" pitchFamily="2" charset="-122"/>
            </a:endParaRPr>
          </a:p>
          <a:p>
            <a:pPr marL="0" indent="0">
              <a:buNone/>
            </a:pPr>
            <a:r>
              <a:rPr lang="en-US" altLang="zh-CN" dirty="0" smtClean="0">
                <a:latin typeface="华文新魏" panose="02010800040101010101" pitchFamily="2" charset="-122"/>
                <a:ea typeface="华文新魏" panose="02010800040101010101" pitchFamily="2" charset="-122"/>
              </a:rPr>
              <a:t>	</a:t>
            </a:r>
            <a:r>
              <a:rPr lang="en-US" altLang="zh-CN" dirty="0" smtClean="0">
                <a:latin typeface="+mj-lt"/>
                <a:ea typeface="华文新魏" panose="02010800040101010101" pitchFamily="2" charset="-122"/>
              </a:rPr>
              <a:t>Topography </a:t>
            </a:r>
            <a:r>
              <a:rPr lang="en-US" altLang="zh-CN" dirty="0">
                <a:latin typeface="+mj-lt"/>
                <a:ea typeface="华文新魏" panose="02010800040101010101" pitchFamily="2" charset="-122"/>
              </a:rPr>
              <a:t>(</a:t>
            </a:r>
            <a:r>
              <a:rPr lang="en-US" altLang="zh-CN" dirty="0" smtClean="0">
                <a:latin typeface="+mj-lt"/>
                <a:ea typeface="华文新魏" panose="02010800040101010101" pitchFamily="2" charset="-122"/>
              </a:rPr>
              <a:t>410-, 520-, </a:t>
            </a:r>
            <a:r>
              <a:rPr lang="en-US" altLang="zh-CN" dirty="0">
                <a:latin typeface="+mj-lt"/>
                <a:ea typeface="华文新魏" panose="02010800040101010101" pitchFamily="2" charset="-122"/>
              </a:rPr>
              <a:t>660-km Dis) </a:t>
            </a:r>
          </a:p>
          <a:p>
            <a:pPr marL="0" indent="0">
              <a:buNone/>
            </a:pPr>
            <a:r>
              <a:rPr lang="en-US" altLang="zh-CN" dirty="0">
                <a:latin typeface="+mj-lt"/>
                <a:ea typeface="华文新魏" panose="02010800040101010101" pitchFamily="2" charset="-122"/>
              </a:rPr>
              <a:t>	Sharpness </a:t>
            </a:r>
          </a:p>
          <a:p>
            <a:pPr marL="0" indent="0">
              <a:buNone/>
            </a:pPr>
            <a:r>
              <a:rPr lang="en-US" altLang="zh-CN" dirty="0">
                <a:latin typeface="+mj-lt"/>
                <a:ea typeface="华文新魏" panose="02010800040101010101" pitchFamily="2" charset="-122"/>
              </a:rPr>
              <a:t>	Velocity/Density </a:t>
            </a:r>
            <a:r>
              <a:rPr lang="en-US" altLang="zh-CN" dirty="0" smtClean="0">
                <a:latin typeface="+mj-lt"/>
                <a:ea typeface="华文新魏" panose="02010800040101010101" pitchFamily="2" charset="-122"/>
              </a:rPr>
              <a:t>contrast</a:t>
            </a:r>
          </a:p>
          <a:p>
            <a:pPr marL="0" indent="0">
              <a:buNone/>
            </a:pPr>
            <a:r>
              <a:rPr lang="en-US" altLang="zh-CN" dirty="0">
                <a:latin typeface="+mj-lt"/>
                <a:ea typeface="华文新魏" panose="02010800040101010101" pitchFamily="2" charset="-122"/>
              </a:rPr>
              <a:t>	</a:t>
            </a:r>
            <a:r>
              <a:rPr lang="en-US" altLang="zh-CN" dirty="0" smtClean="0">
                <a:solidFill>
                  <a:srgbClr val="0000FF"/>
                </a:solidFill>
                <a:latin typeface="+mj-lt"/>
                <a:ea typeface="华文新魏" panose="02010800040101010101" pitchFamily="2" charset="-122"/>
              </a:rPr>
              <a:t>Double/Multi Discontinuity</a:t>
            </a:r>
            <a:endParaRPr lang="en-US" altLang="zh-CN" dirty="0">
              <a:solidFill>
                <a:srgbClr val="0000FF"/>
              </a:solidFill>
              <a:latin typeface="+mj-lt"/>
              <a:ea typeface="华文新魏" panose="02010800040101010101" pitchFamily="2" charset="-122"/>
            </a:endParaRPr>
          </a:p>
          <a:p>
            <a:pPr marL="0" indent="0">
              <a:buNone/>
            </a:pPr>
            <a:r>
              <a:rPr lang="en-US" altLang="zh-CN" dirty="0">
                <a:latin typeface="+mj-lt"/>
                <a:ea typeface="华文新魏" panose="02010800040101010101" pitchFamily="2" charset="-122"/>
              </a:rPr>
              <a:t>	Anisotropy of MTZ</a:t>
            </a:r>
          </a:p>
          <a:p>
            <a:endParaRPr lang="en-US" altLang="zh-CN" dirty="0" smtClean="0">
              <a:latin typeface="华文新魏" panose="02010800040101010101" pitchFamily="2" charset="-122"/>
              <a:ea typeface="华文新魏" panose="02010800040101010101" pitchFamily="2" charset="-122"/>
            </a:endParaRPr>
          </a:p>
          <a:p>
            <a:r>
              <a:rPr lang="en-US" altLang="zh-CN" dirty="0" smtClean="0">
                <a:solidFill>
                  <a:srgbClr val="0000FF"/>
                </a:solidFill>
                <a:ea typeface="华文新魏" panose="02010800040101010101" pitchFamily="2" charset="-122"/>
              </a:rPr>
              <a:t>MTZ</a:t>
            </a:r>
            <a:r>
              <a:rPr lang="zh-CN" altLang="en-US" dirty="0" smtClean="0">
                <a:solidFill>
                  <a:srgbClr val="0000FF"/>
                </a:solidFill>
                <a:ea typeface="华文新魏" panose="02010800040101010101" pitchFamily="2" charset="-122"/>
              </a:rPr>
              <a:t>中水的存在</a:t>
            </a:r>
            <a:endParaRPr lang="en-US" altLang="zh-CN" dirty="0" smtClean="0">
              <a:solidFill>
                <a:srgbClr val="0000FF"/>
              </a:solidFill>
              <a:ea typeface="华文新魏" panose="02010800040101010101" pitchFamily="2" charset="-122"/>
            </a:endParaRPr>
          </a:p>
          <a:p>
            <a:r>
              <a:rPr lang="en-US" altLang="zh-CN" dirty="0" smtClean="0">
                <a:solidFill>
                  <a:srgbClr val="0000FF"/>
                </a:solidFill>
                <a:ea typeface="华文新魏" panose="02010800040101010101" pitchFamily="2" charset="-122"/>
              </a:rPr>
              <a:t>410-km </a:t>
            </a:r>
            <a:r>
              <a:rPr lang="zh-CN" altLang="en-US" dirty="0" smtClean="0">
                <a:solidFill>
                  <a:srgbClr val="0000FF"/>
                </a:solidFill>
                <a:ea typeface="华文新魏" panose="02010800040101010101" pitchFamily="2" charset="-122"/>
              </a:rPr>
              <a:t>间断面上覆低速层（</a:t>
            </a:r>
            <a:r>
              <a:rPr lang="en-US" altLang="zh-CN" dirty="0" smtClean="0">
                <a:solidFill>
                  <a:srgbClr val="0000FF"/>
                </a:solidFill>
                <a:ea typeface="华文新魏" panose="02010800040101010101" pitchFamily="2" charset="-122"/>
              </a:rPr>
              <a:t>LVZ</a:t>
            </a:r>
            <a:r>
              <a:rPr lang="zh-CN" altLang="en-US" dirty="0" smtClean="0">
                <a:solidFill>
                  <a:srgbClr val="0000FF"/>
                </a:solidFill>
                <a:ea typeface="华文新魏" panose="02010800040101010101" pitchFamily="2" charset="-122"/>
              </a:rPr>
              <a:t>）</a:t>
            </a:r>
            <a:r>
              <a:rPr lang="en-US" altLang="zh-CN" dirty="0" smtClean="0">
                <a:solidFill>
                  <a:srgbClr val="0000FF"/>
                </a:solidFill>
                <a:ea typeface="华文新魏" panose="02010800040101010101" pitchFamily="2" charset="-122"/>
              </a:rPr>
              <a:t> </a:t>
            </a:r>
            <a:endParaRPr lang="zh-CN" altLang="en-US" dirty="0">
              <a:solidFill>
                <a:srgbClr val="0000FF"/>
              </a:solidFill>
              <a:ea typeface="华文新魏" panose="02010800040101010101" pitchFamily="2" charset="-122"/>
            </a:endParaRPr>
          </a:p>
        </p:txBody>
      </p:sp>
    </p:spTree>
    <p:extLst>
      <p:ext uri="{BB962C8B-B14F-4D97-AF65-F5344CB8AC3E}">
        <p14:creationId xmlns:p14="http://schemas.microsoft.com/office/powerpoint/2010/main" val="485361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362"/>
            <a:ext cx="5585817" cy="677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椭圆 4"/>
          <p:cNvSpPr/>
          <p:nvPr/>
        </p:nvSpPr>
        <p:spPr>
          <a:xfrm>
            <a:off x="3132281" y="3183998"/>
            <a:ext cx="375444" cy="22233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011990" y="1182079"/>
            <a:ext cx="3169457" cy="1415772"/>
          </a:xfrm>
          <a:prstGeom prst="rect">
            <a:avLst/>
          </a:prstGeom>
          <a:noFill/>
        </p:spPr>
        <p:txBody>
          <a:bodyPr wrap="none" rtlCol="0">
            <a:spAutoFit/>
          </a:bodyPr>
          <a:lstStyle/>
          <a:p>
            <a:r>
              <a:rPr lang="zh-CN" altLang="en-US" dirty="0" smtClean="0">
                <a:sym typeface="Wingdings"/>
              </a:rPr>
              <a:t> </a:t>
            </a:r>
            <a:r>
              <a:rPr lang="zh-CN" altLang="en-US" dirty="0" smtClean="0"/>
              <a:t>华北克拉通东北边界台阵</a:t>
            </a:r>
            <a:endParaRPr lang="en-US" altLang="zh-CN" dirty="0" smtClean="0"/>
          </a:p>
          <a:p>
            <a:r>
              <a:rPr lang="en-US" altLang="zh-CN" dirty="0"/>
              <a:t> </a:t>
            </a:r>
            <a:r>
              <a:rPr lang="en-US" altLang="zh-CN" dirty="0" smtClean="0"/>
              <a:t> (121-122°)</a:t>
            </a:r>
          </a:p>
          <a:p>
            <a:r>
              <a:rPr lang="en-US" altLang="zh-CN" dirty="0" smtClean="0"/>
              <a:t>   Double</a:t>
            </a:r>
            <a:r>
              <a:rPr lang="zh-CN" altLang="en-US" dirty="0" smtClean="0"/>
              <a:t>　</a:t>
            </a:r>
            <a:r>
              <a:rPr lang="en-US" altLang="zh-CN" dirty="0" smtClean="0"/>
              <a:t>660</a:t>
            </a:r>
            <a:r>
              <a:rPr lang="zh-CN" altLang="en-US" dirty="0" smtClean="0"/>
              <a:t>：</a:t>
            </a:r>
            <a:r>
              <a:rPr lang="en-US" altLang="zh-CN" dirty="0" smtClean="0"/>
              <a:t>660km,690km</a:t>
            </a:r>
          </a:p>
          <a:p>
            <a:r>
              <a:rPr lang="en-US" altLang="zh-CN" sz="1400" dirty="0" smtClean="0"/>
              <a:t>(</a:t>
            </a:r>
            <a:r>
              <a:rPr lang="zh-CN" altLang="en-US" sz="1400" dirty="0" smtClean="0"/>
              <a:t>王炳瑜等，</a:t>
            </a:r>
            <a:r>
              <a:rPr lang="en-US" altLang="zh-CN" sz="1400" dirty="0" smtClean="0"/>
              <a:t>2013</a:t>
            </a:r>
            <a:r>
              <a:rPr lang="zh-CN" altLang="en-US" sz="1400" dirty="0" smtClean="0"/>
              <a:t>，地球物理学报</a:t>
            </a:r>
            <a:r>
              <a:rPr lang="en-US" altLang="zh-CN" sz="1400" dirty="0" smtClean="0"/>
              <a:t>)</a:t>
            </a:r>
          </a:p>
          <a:p>
            <a:r>
              <a:rPr lang="en-US" altLang="zh-CN" dirty="0"/>
              <a:t>	</a:t>
            </a:r>
            <a:endParaRPr lang="zh-CN" altLang="en-US" dirty="0"/>
          </a:p>
        </p:txBody>
      </p:sp>
      <p:cxnSp>
        <p:nvCxnSpPr>
          <p:cNvPr id="8" name="直接连接符 7"/>
          <p:cNvCxnSpPr/>
          <p:nvPr/>
        </p:nvCxnSpPr>
        <p:spPr>
          <a:xfrm>
            <a:off x="1979712" y="1628800"/>
            <a:ext cx="1440160" cy="14468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995936" y="1844824"/>
            <a:ext cx="720080" cy="64807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011990" y="188640"/>
            <a:ext cx="2580578" cy="1138773"/>
          </a:xfrm>
          <a:prstGeom prst="rect">
            <a:avLst/>
          </a:prstGeom>
          <a:noFill/>
        </p:spPr>
        <p:txBody>
          <a:bodyPr wrap="none" rtlCol="0">
            <a:spAutoFit/>
          </a:bodyPr>
          <a:lstStyle/>
          <a:p>
            <a:pPr marL="285750" indent="-285750">
              <a:buFont typeface="Wingdings"/>
              <a:buChar char=""/>
            </a:pPr>
            <a:r>
              <a:rPr lang="en-US" altLang="zh-CN" dirty="0" smtClean="0"/>
              <a:t>A complex 660-km dis </a:t>
            </a:r>
          </a:p>
          <a:p>
            <a:r>
              <a:rPr lang="en-US" altLang="zh-CN" dirty="0" smtClean="0"/>
              <a:t>  Beneath </a:t>
            </a:r>
            <a:r>
              <a:rPr lang="en-US" altLang="zh-CN" dirty="0" err="1" smtClean="0"/>
              <a:t>NEChina</a:t>
            </a:r>
            <a:endParaRPr lang="en-US" altLang="zh-CN" dirty="0" smtClean="0"/>
          </a:p>
          <a:p>
            <a:r>
              <a:rPr lang="en-US" altLang="zh-CN" sz="1400" dirty="0" smtClean="0"/>
              <a:t>(Ai et al., 2003, </a:t>
            </a:r>
            <a:r>
              <a:rPr lang="en-US" altLang="zh-CN" sz="1400" i="1" dirty="0" smtClean="0"/>
              <a:t>EPSL</a:t>
            </a:r>
            <a:r>
              <a:rPr lang="en-US" altLang="zh-CN" sz="1400" dirty="0" smtClean="0"/>
              <a:t>)</a:t>
            </a:r>
          </a:p>
          <a:p>
            <a:r>
              <a:rPr lang="en-US" altLang="zh-CN" dirty="0"/>
              <a:t>	</a:t>
            </a:r>
            <a:endParaRPr lang="zh-CN" altLang="en-US" dirty="0"/>
          </a:p>
        </p:txBody>
      </p:sp>
      <p:cxnSp>
        <p:nvCxnSpPr>
          <p:cNvPr id="14" name="直接连接符 13"/>
          <p:cNvCxnSpPr/>
          <p:nvPr/>
        </p:nvCxnSpPr>
        <p:spPr>
          <a:xfrm>
            <a:off x="3651741" y="2420888"/>
            <a:ext cx="113628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851920" y="2204864"/>
            <a:ext cx="93610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067944" y="1844824"/>
            <a:ext cx="0" cy="100811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355976" y="1844824"/>
            <a:ext cx="0" cy="100811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4427984" y="2168860"/>
            <a:ext cx="36004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443352" y="2375169"/>
            <a:ext cx="36004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rot="16200000">
            <a:off x="4162812" y="1947686"/>
            <a:ext cx="36004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200000">
            <a:off x="3887923" y="1955786"/>
            <a:ext cx="36004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678564" y="3923667"/>
            <a:ext cx="807933" cy="729469"/>
          </a:xfrm>
          <a:prstGeom prst="ellipse">
            <a:avLst/>
          </a:prstGeom>
          <a:gradFill flip="none" rotWithShape="1">
            <a:gsLst>
              <a:gs pos="0">
                <a:srgbClr val="1FEDED">
                  <a:shade val="30000"/>
                  <a:satMod val="115000"/>
                </a:srgbClr>
              </a:gs>
              <a:gs pos="50000">
                <a:srgbClr val="1FEDED">
                  <a:shade val="67500"/>
                  <a:satMod val="115000"/>
                </a:srgbClr>
              </a:gs>
              <a:gs pos="100000">
                <a:srgbClr val="1FEDED">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6084168" y="2506251"/>
            <a:ext cx="2331857" cy="1138773"/>
          </a:xfrm>
          <a:prstGeom prst="rect">
            <a:avLst/>
          </a:prstGeom>
          <a:noFill/>
        </p:spPr>
        <p:txBody>
          <a:bodyPr wrap="none" rtlCol="0">
            <a:spAutoFit/>
          </a:bodyPr>
          <a:lstStyle/>
          <a:p>
            <a:r>
              <a:rPr lang="zh-CN" altLang="en-US" dirty="0">
                <a:sym typeface="Wingdings"/>
              </a:rPr>
              <a:t> </a:t>
            </a:r>
            <a:r>
              <a:rPr lang="zh-CN" altLang="en-US" dirty="0" smtClean="0">
                <a:sym typeface="Wingdings"/>
              </a:rPr>
              <a:t> </a:t>
            </a:r>
            <a:r>
              <a:rPr lang="en-US" altLang="zh-CN" dirty="0" err="1" smtClean="0"/>
              <a:t>CEArray</a:t>
            </a:r>
            <a:endParaRPr lang="en-US" altLang="zh-CN" dirty="0" smtClean="0"/>
          </a:p>
          <a:p>
            <a:r>
              <a:rPr lang="zh-CN" altLang="en-US" dirty="0" smtClean="0"/>
              <a:t>黄海</a:t>
            </a:r>
            <a:r>
              <a:rPr lang="en-US" altLang="zh-CN" dirty="0" smtClean="0"/>
              <a:t> Double 660 </a:t>
            </a:r>
          </a:p>
          <a:p>
            <a:r>
              <a:rPr lang="en-US" altLang="zh-CN" sz="1600" dirty="0" smtClean="0"/>
              <a:t>(Wang </a:t>
            </a:r>
            <a:r>
              <a:rPr lang="en-US" altLang="zh-CN" sz="1600" dirty="0" err="1" smtClean="0"/>
              <a:t>Xinlin</a:t>
            </a:r>
            <a:r>
              <a:rPr lang="en-US" altLang="zh-CN" sz="1600" dirty="0" smtClean="0"/>
              <a:t> and </a:t>
            </a:r>
            <a:r>
              <a:rPr lang="en-US" altLang="zh-CN" sz="1600" dirty="0" err="1" smtClean="0"/>
              <a:t>Niu</a:t>
            </a:r>
            <a:r>
              <a:rPr lang="en-US" altLang="zh-CN" sz="1600" dirty="0" smtClean="0"/>
              <a:t> F.L., </a:t>
            </a:r>
          </a:p>
          <a:p>
            <a:r>
              <a:rPr lang="en-US" altLang="zh-CN" sz="1600" dirty="0"/>
              <a:t> </a:t>
            </a:r>
            <a:r>
              <a:rPr lang="en-US" altLang="zh-CN" sz="1600" dirty="0" smtClean="0"/>
              <a:t>      2011, Eq. Sci.)</a:t>
            </a:r>
            <a:endParaRPr lang="zh-CN" altLang="en-US" sz="1600" dirty="0"/>
          </a:p>
        </p:txBody>
      </p:sp>
      <p:cxnSp>
        <p:nvCxnSpPr>
          <p:cNvPr id="36" name="直接连接符 35"/>
          <p:cNvCxnSpPr/>
          <p:nvPr/>
        </p:nvCxnSpPr>
        <p:spPr>
          <a:xfrm flipH="1">
            <a:off x="1619672" y="2103878"/>
            <a:ext cx="1980220" cy="28372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979712" y="2103878"/>
            <a:ext cx="504056" cy="4421466"/>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070211" y="3717032"/>
            <a:ext cx="2606246" cy="1415772"/>
          </a:xfrm>
          <a:prstGeom prst="rect">
            <a:avLst/>
          </a:prstGeom>
          <a:noFill/>
        </p:spPr>
        <p:txBody>
          <a:bodyPr wrap="square" rtlCol="0">
            <a:spAutoFit/>
          </a:bodyPr>
          <a:lstStyle/>
          <a:p>
            <a:r>
              <a:rPr lang="zh-CN" altLang="en-US" dirty="0">
                <a:sym typeface="Wingdings"/>
              </a:rPr>
              <a:t> </a:t>
            </a:r>
            <a:r>
              <a:rPr lang="zh-CN" altLang="en-US" dirty="0" smtClean="0">
                <a:sym typeface="Wingdings"/>
              </a:rPr>
              <a:t> </a:t>
            </a:r>
            <a:r>
              <a:rPr lang="en-US" altLang="zh-CN" dirty="0" smtClean="0"/>
              <a:t>National Seismograph Network, </a:t>
            </a:r>
            <a:r>
              <a:rPr lang="en-US" altLang="zh-CN" dirty="0" err="1" smtClean="0"/>
              <a:t>Eqs</a:t>
            </a:r>
            <a:r>
              <a:rPr lang="en-US" altLang="zh-CN" dirty="0" smtClean="0"/>
              <a:t> 2004-2006</a:t>
            </a:r>
          </a:p>
          <a:p>
            <a:r>
              <a:rPr lang="en-US" altLang="zh-CN" dirty="0" smtClean="0"/>
              <a:t>Beneath eastern China </a:t>
            </a:r>
          </a:p>
          <a:p>
            <a:r>
              <a:rPr lang="zh-CN" altLang="en-US" sz="1600" dirty="0" smtClean="0"/>
              <a:t>部分台站下方，</a:t>
            </a:r>
            <a:r>
              <a:rPr lang="en-US" altLang="zh-CN" sz="1600" dirty="0" smtClean="0"/>
              <a:t>690-750 km </a:t>
            </a:r>
            <a:endParaRPr lang="en-US" altLang="zh-CN" sz="1600" dirty="0"/>
          </a:p>
          <a:p>
            <a:r>
              <a:rPr lang="en-US" altLang="zh-CN" sz="1600" dirty="0" smtClean="0"/>
              <a:t>(</a:t>
            </a:r>
            <a:r>
              <a:rPr lang="en-US" altLang="zh-CN" sz="1600" dirty="0" err="1" smtClean="0"/>
              <a:t>Gao</a:t>
            </a:r>
            <a:r>
              <a:rPr lang="en-US" altLang="zh-CN" sz="1600" dirty="0" smtClean="0"/>
              <a:t> Y. et al., PEPI, 2010)</a:t>
            </a:r>
          </a:p>
        </p:txBody>
      </p:sp>
      <p:cxnSp>
        <p:nvCxnSpPr>
          <p:cNvPr id="43" name="直接连接符 42"/>
          <p:cNvCxnSpPr/>
          <p:nvPr/>
        </p:nvCxnSpPr>
        <p:spPr>
          <a:xfrm>
            <a:off x="2411760" y="4797152"/>
            <a:ext cx="670770" cy="36004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483768" y="5229200"/>
            <a:ext cx="60714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2411760" y="4221090"/>
            <a:ext cx="216024" cy="31746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070210" y="5301208"/>
            <a:ext cx="2822270" cy="1138773"/>
          </a:xfrm>
          <a:prstGeom prst="rect">
            <a:avLst/>
          </a:prstGeom>
          <a:noFill/>
        </p:spPr>
        <p:txBody>
          <a:bodyPr wrap="square" rtlCol="0">
            <a:spAutoFit/>
          </a:bodyPr>
          <a:lstStyle/>
          <a:p>
            <a:pPr marL="285750" indent="-285750">
              <a:buFont typeface="Wingdings"/>
              <a:buChar char=""/>
            </a:pPr>
            <a:r>
              <a:rPr lang="zh-CN" altLang="en-US" dirty="0" smtClean="0">
                <a:sym typeface="Wingdings"/>
              </a:rPr>
              <a:t>华北固体台网</a:t>
            </a:r>
            <a:endParaRPr lang="en-US" altLang="zh-CN" dirty="0" smtClean="0">
              <a:sym typeface="Wingdings"/>
            </a:endParaRPr>
          </a:p>
          <a:p>
            <a:r>
              <a:rPr lang="en-US" altLang="zh-CN" dirty="0" smtClean="0">
                <a:sym typeface="Wingdings"/>
              </a:rPr>
              <a:t>660-670km</a:t>
            </a:r>
            <a:r>
              <a:rPr lang="zh-CN" altLang="en-US" dirty="0" smtClean="0">
                <a:sym typeface="Wingdings"/>
              </a:rPr>
              <a:t>； </a:t>
            </a:r>
            <a:r>
              <a:rPr lang="en-US" altLang="zh-CN" dirty="0" smtClean="0">
                <a:sym typeface="Wingdings"/>
              </a:rPr>
              <a:t>690-710 km</a:t>
            </a:r>
          </a:p>
          <a:p>
            <a:r>
              <a:rPr lang="zh-CN" altLang="en-US" sz="1600" dirty="0" smtClean="0">
                <a:sym typeface="Wingdings"/>
              </a:rPr>
              <a:t>（刘震等，</a:t>
            </a:r>
            <a:r>
              <a:rPr lang="en-US" altLang="zh-CN" sz="1600" dirty="0" smtClean="0">
                <a:sym typeface="Wingdings"/>
              </a:rPr>
              <a:t>2016</a:t>
            </a:r>
            <a:r>
              <a:rPr lang="zh-CN" altLang="en-US" sz="1600" dirty="0" smtClean="0">
                <a:sym typeface="Wingdings"/>
              </a:rPr>
              <a:t>，地球物理学报）</a:t>
            </a:r>
            <a:endParaRPr lang="en-US" altLang="zh-CN" sz="1600" dirty="0" smtClean="0"/>
          </a:p>
        </p:txBody>
      </p:sp>
      <p:sp>
        <p:nvSpPr>
          <p:cNvPr id="52" name="TextBox 51"/>
          <p:cNvSpPr txBox="1"/>
          <p:nvPr/>
        </p:nvSpPr>
        <p:spPr>
          <a:xfrm>
            <a:off x="837786" y="44624"/>
            <a:ext cx="4598310" cy="492443"/>
          </a:xfrm>
          <a:prstGeom prst="rect">
            <a:avLst/>
          </a:prstGeom>
          <a:solidFill>
            <a:srgbClr val="FFFF00"/>
          </a:solidFill>
        </p:spPr>
        <p:txBody>
          <a:bodyPr wrap="none" rtlCol="0">
            <a:spAutoFit/>
          </a:bodyPr>
          <a:lstStyle/>
          <a:p>
            <a:r>
              <a:rPr lang="en-US" altLang="zh-CN" sz="2600" dirty="0" smtClean="0"/>
              <a:t>About  Double-660 Discontinuity</a:t>
            </a:r>
            <a:endParaRPr lang="zh-CN" altLang="en-US" sz="2600" dirty="0"/>
          </a:p>
        </p:txBody>
      </p:sp>
    </p:spTree>
    <p:extLst>
      <p:ext uri="{BB962C8B-B14F-4D97-AF65-F5344CB8AC3E}">
        <p14:creationId xmlns:p14="http://schemas.microsoft.com/office/powerpoint/2010/main" val="2751639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4989" y="1016732"/>
            <a:ext cx="9073515" cy="4405789"/>
          </a:xfrm>
          <a:prstGeom prst="rect">
            <a:avLst/>
          </a:prstGeom>
          <a:noFill/>
          <a:ln w="9525">
            <a:noFill/>
            <a:miter lim="800000"/>
            <a:headEnd/>
            <a:tailEnd/>
          </a:ln>
        </p:spPr>
      </p:pic>
      <p:sp>
        <p:nvSpPr>
          <p:cNvPr id="34819" name="Rectangle 4"/>
          <p:cNvSpPr>
            <a:spLocks noChangeArrowheads="1"/>
          </p:cNvSpPr>
          <p:nvPr/>
        </p:nvSpPr>
        <p:spPr bwMode="auto">
          <a:xfrm>
            <a:off x="5791200" y="2057400"/>
            <a:ext cx="381000" cy="304800"/>
          </a:xfrm>
          <a:prstGeom prst="rect">
            <a:avLst/>
          </a:prstGeom>
          <a:solidFill>
            <a:schemeClr val="bg1"/>
          </a:solidFill>
          <a:ln w="9525">
            <a:solidFill>
              <a:schemeClr val="bg1"/>
            </a:solidFill>
            <a:miter lim="800000"/>
            <a:headEnd/>
            <a:tailEnd/>
          </a:ln>
        </p:spPr>
        <p:txBody>
          <a:bodyPr wrap="none" anchor="ctr"/>
          <a:lstStyle/>
          <a:p>
            <a:endParaRPr lang="zh-CN" altLang="en-US"/>
          </a:p>
        </p:txBody>
      </p:sp>
      <p:sp>
        <p:nvSpPr>
          <p:cNvPr id="34821" name="Rectangle 14"/>
          <p:cNvSpPr>
            <a:spLocks noChangeArrowheads="1"/>
          </p:cNvSpPr>
          <p:nvPr/>
        </p:nvSpPr>
        <p:spPr bwMode="auto">
          <a:xfrm>
            <a:off x="7242" y="3140968"/>
            <a:ext cx="8957246" cy="1332148"/>
          </a:xfrm>
          <a:prstGeom prst="rect">
            <a:avLst/>
          </a:prstGeom>
          <a:noFill/>
          <a:ln w="60325">
            <a:solidFill>
              <a:srgbClr val="FF0000"/>
            </a:solidFill>
            <a:miter lim="800000"/>
            <a:headEnd/>
            <a:tailEnd/>
          </a:ln>
        </p:spPr>
        <p:txBody>
          <a:bodyPr wrap="none" anchor="ctr"/>
          <a:lstStyle/>
          <a:p>
            <a:endParaRPr lang="zh-CN" altLang="en-US"/>
          </a:p>
        </p:txBody>
      </p:sp>
      <p:sp>
        <p:nvSpPr>
          <p:cNvPr id="26639" name="Rectangle 15"/>
          <p:cNvSpPr>
            <a:spLocks noChangeArrowheads="1"/>
          </p:cNvSpPr>
          <p:nvPr/>
        </p:nvSpPr>
        <p:spPr bwMode="auto">
          <a:xfrm>
            <a:off x="609600" y="188640"/>
            <a:ext cx="8229600" cy="633413"/>
          </a:xfrm>
          <a:prstGeom prst="rect">
            <a:avLst/>
          </a:prstGeom>
          <a:noFill/>
          <a:ln w="9525">
            <a:noFill/>
            <a:miter lim="800000"/>
            <a:headEnd/>
            <a:tailEnd/>
          </a:ln>
          <a:effectLst/>
        </p:spPr>
        <p:txBody>
          <a:bodyPr anchor="ctr"/>
          <a:lstStyle/>
          <a:p>
            <a:pPr algn="ctr">
              <a:defRPr/>
            </a:pPr>
            <a:r>
              <a:rPr lang="zh-CN" altLang="en-US" sz="3200" b="1" dirty="0" smtClean="0">
                <a:solidFill>
                  <a:srgbClr val="0000FF"/>
                </a:solidFill>
                <a:latin typeface="华文新魏" pitchFamily="2" charset="-122"/>
                <a:ea typeface="华文新魏" pitchFamily="2" charset="-122"/>
              </a:rPr>
              <a:t>地球内部的海绵层</a:t>
            </a:r>
            <a:endParaRPr lang="en-US" altLang="zh-CN" sz="3200" b="1" dirty="0" smtClean="0">
              <a:solidFill>
                <a:srgbClr val="0000FF"/>
              </a:solidFill>
              <a:latin typeface="华文新魏" pitchFamily="2" charset="-122"/>
              <a:ea typeface="华文新魏" pitchFamily="2" charset="-122"/>
            </a:endParaRPr>
          </a:p>
          <a:p>
            <a:pPr algn="ctr">
              <a:defRPr/>
            </a:pPr>
            <a:r>
              <a:rPr lang="en-US" altLang="zh-CN" sz="3200" b="1" dirty="0" smtClean="0">
                <a:solidFill>
                  <a:srgbClr val="0000FF"/>
                </a:solidFill>
                <a:latin typeface="华文新魏" pitchFamily="2" charset="-122"/>
                <a:ea typeface="华文新魏" pitchFamily="2" charset="-122"/>
              </a:rPr>
              <a:t>(The Earth’s  Sponge Layer)</a:t>
            </a:r>
            <a:endParaRPr lang="en-CA" sz="3200" b="1" dirty="0">
              <a:solidFill>
                <a:srgbClr val="0000FF"/>
              </a:solidFill>
              <a:latin typeface="华文新魏" pitchFamily="2" charset="-122"/>
              <a:ea typeface="华文新魏" pitchFamily="2" charset="-122"/>
            </a:endParaRPr>
          </a:p>
        </p:txBody>
      </p:sp>
      <p:sp>
        <p:nvSpPr>
          <p:cNvPr id="13" name="内容占位符 2"/>
          <p:cNvSpPr txBox="1">
            <a:spLocks/>
          </p:cNvSpPr>
          <p:nvPr/>
        </p:nvSpPr>
        <p:spPr bwMode="auto">
          <a:xfrm>
            <a:off x="683568" y="5481228"/>
            <a:ext cx="8229600" cy="1332148"/>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defRPr/>
            </a:pPr>
            <a:r>
              <a:rPr lang="zh-CN" altLang="en-US" sz="2200" dirty="0">
                <a:latin typeface="+mn-lt"/>
                <a:ea typeface="+mn-ea"/>
              </a:rPr>
              <a:t>矿物物理</a:t>
            </a:r>
            <a:r>
              <a:rPr lang="zh-CN" altLang="en-US" sz="2200" dirty="0" smtClean="0">
                <a:latin typeface="+mn-lt"/>
                <a:ea typeface="+mn-ea"/>
              </a:rPr>
              <a:t>实验：</a:t>
            </a:r>
            <a:endParaRPr lang="en-US" altLang="zh-CN" sz="2200" dirty="0">
              <a:latin typeface="+mn-lt"/>
              <a:ea typeface="+mn-ea"/>
            </a:endParaRPr>
          </a:p>
          <a:p>
            <a:pPr marL="620713" lvl="1" indent="-228600">
              <a:spcBef>
                <a:spcPts val="325"/>
              </a:spcBef>
              <a:buClr>
                <a:schemeClr val="accent1"/>
              </a:buClr>
              <a:buFont typeface="Verdana" pitchFamily="34" charset="0"/>
              <a:buChar char="◦"/>
              <a:defRPr/>
            </a:pPr>
            <a:r>
              <a:rPr lang="en-US" altLang="zh-CN" sz="2200" dirty="0">
                <a:latin typeface="+mn-lt"/>
                <a:ea typeface="+mn-ea"/>
              </a:rPr>
              <a:t>MTZ</a:t>
            </a:r>
            <a:r>
              <a:rPr lang="zh-CN" altLang="en-US" sz="2200" dirty="0">
                <a:latin typeface="+mn-lt"/>
                <a:ea typeface="+mn-ea"/>
              </a:rPr>
              <a:t>之上的上地幔和下地幔储水能力弱，</a:t>
            </a:r>
            <a:r>
              <a:rPr lang="en-US" altLang="zh-CN" sz="2200" dirty="0">
                <a:latin typeface="+mn-lt"/>
                <a:ea typeface="+mn-ea"/>
              </a:rPr>
              <a:t>0.1-0.2wt%</a:t>
            </a:r>
          </a:p>
          <a:p>
            <a:pPr marL="620713" lvl="1" indent="-228600">
              <a:spcBef>
                <a:spcPts val="325"/>
              </a:spcBef>
              <a:buClr>
                <a:schemeClr val="accent1"/>
              </a:buClr>
              <a:buFont typeface="Verdana" pitchFamily="34" charset="0"/>
              <a:buChar char="◦"/>
              <a:defRPr/>
            </a:pPr>
            <a:r>
              <a:rPr lang="en-US" altLang="zh-CN" sz="2200" dirty="0">
                <a:latin typeface="+mn-lt"/>
                <a:ea typeface="+mn-ea"/>
              </a:rPr>
              <a:t>MTZ</a:t>
            </a:r>
            <a:r>
              <a:rPr lang="zh-CN" altLang="en-US" sz="2200" dirty="0">
                <a:latin typeface="+mn-lt"/>
                <a:ea typeface="+mn-ea"/>
              </a:rPr>
              <a:t>矿物，可以达到</a:t>
            </a:r>
            <a:r>
              <a:rPr lang="en-US" altLang="zh-CN" sz="2200" dirty="0">
                <a:latin typeface="+mn-lt"/>
                <a:ea typeface="+mn-ea"/>
              </a:rPr>
              <a:t>3wt%</a:t>
            </a:r>
            <a:r>
              <a:rPr lang="zh-CN" altLang="en-US" sz="2200" dirty="0">
                <a:latin typeface="+mn-lt"/>
                <a:ea typeface="+mn-ea"/>
              </a:rPr>
              <a:t>，</a:t>
            </a:r>
            <a:r>
              <a:rPr lang="en-US" altLang="zh-CN" sz="2200" dirty="0">
                <a:latin typeface="+mn-lt"/>
                <a:ea typeface="+mn-ea"/>
              </a:rPr>
              <a:t>10-30</a:t>
            </a:r>
            <a:r>
              <a:rPr lang="zh-CN" altLang="en-US" sz="2200" dirty="0" smtClean="0">
                <a:latin typeface="+mn-lt"/>
                <a:ea typeface="+mn-ea"/>
              </a:rPr>
              <a:t>倍</a:t>
            </a:r>
            <a:endParaRPr lang="zh-CN" altLang="en-US" sz="2200" dirty="0">
              <a:latin typeface="+mn-lt"/>
              <a:ea typeface="+mn-ea"/>
            </a:endParaRPr>
          </a:p>
        </p:txBody>
      </p:sp>
      <p:sp>
        <p:nvSpPr>
          <p:cNvPr id="14" name="Text Box 3"/>
          <p:cNvSpPr txBox="1">
            <a:spLocks noChangeArrowheads="1"/>
          </p:cNvSpPr>
          <p:nvPr/>
        </p:nvSpPr>
        <p:spPr bwMode="auto">
          <a:xfrm>
            <a:off x="2987824" y="4874424"/>
            <a:ext cx="2190750" cy="366712"/>
          </a:xfrm>
          <a:prstGeom prst="rect">
            <a:avLst/>
          </a:prstGeom>
          <a:noFill/>
          <a:ln w="9525">
            <a:noFill/>
            <a:miter lim="800000"/>
            <a:headEnd/>
            <a:tailEnd/>
          </a:ln>
        </p:spPr>
        <p:txBody>
          <a:bodyPr wrap="none">
            <a:spAutoFit/>
          </a:bodyPr>
          <a:lstStyle/>
          <a:p>
            <a:r>
              <a:rPr lang="en-US" altLang="zh-CN" dirty="0"/>
              <a:t>(</a:t>
            </a:r>
            <a:r>
              <a:rPr lang="en-US" altLang="zh-CN" dirty="0" err="1"/>
              <a:t>Hirschmann</a:t>
            </a:r>
            <a:r>
              <a:rPr lang="en-US" altLang="zh-CN" dirty="0"/>
              <a:t>, 2006)</a:t>
            </a:r>
          </a:p>
        </p:txBody>
      </p:sp>
    </p:spTree>
    <p:extLst>
      <p:ext uri="{BB962C8B-B14F-4D97-AF65-F5344CB8AC3E}">
        <p14:creationId xmlns:p14="http://schemas.microsoft.com/office/powerpoint/2010/main" val="88060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Juina_Location.JPG"/>
          <p:cNvPicPr>
            <a:picLocks noChangeAspect="1"/>
          </p:cNvPicPr>
          <p:nvPr/>
        </p:nvPicPr>
        <p:blipFill>
          <a:blip r:embed="rId2" cstate="print"/>
          <a:stretch>
            <a:fillRect/>
          </a:stretch>
        </p:blipFill>
        <p:spPr>
          <a:xfrm>
            <a:off x="5268312" y="3501008"/>
            <a:ext cx="3696176" cy="3287554"/>
          </a:xfrm>
          <a:prstGeom prst="rect">
            <a:avLst/>
          </a:prstGeom>
        </p:spPr>
      </p:pic>
      <p:sp>
        <p:nvSpPr>
          <p:cNvPr id="2" name="标题 1"/>
          <p:cNvSpPr>
            <a:spLocks noGrp="1"/>
          </p:cNvSpPr>
          <p:nvPr>
            <p:ph type="title"/>
          </p:nvPr>
        </p:nvSpPr>
        <p:spPr>
          <a:xfrm>
            <a:off x="457200" y="44624"/>
            <a:ext cx="8229600" cy="1143000"/>
          </a:xfrm>
        </p:spPr>
        <p:txBody>
          <a:bodyPr/>
          <a:lstStyle/>
          <a:p>
            <a:r>
              <a:rPr lang="zh-CN" altLang="en-US" dirty="0" smtClean="0">
                <a:latin typeface="华文新魏" pitchFamily="2" charset="-122"/>
                <a:ea typeface="华文新魏" pitchFamily="2" charset="-122"/>
              </a:rPr>
              <a:t>地幔过渡带中的“水”</a:t>
            </a:r>
            <a:endParaRPr lang="zh-CN" altLang="en-US" dirty="0">
              <a:latin typeface="华文新魏" pitchFamily="2" charset="-122"/>
              <a:ea typeface="华文新魏" pitchFamily="2" charset="-122"/>
            </a:endParaRPr>
          </a:p>
        </p:txBody>
      </p:sp>
      <p:pic>
        <p:nvPicPr>
          <p:cNvPr id="7170" name="Picture 2"/>
          <p:cNvPicPr>
            <a:picLocks noGrp="1" noChangeAspect="1" noChangeArrowheads="1"/>
          </p:cNvPicPr>
          <p:nvPr>
            <p:ph idx="1"/>
          </p:nvPr>
        </p:nvPicPr>
        <p:blipFill>
          <a:blip r:embed="rId3" cstate="print"/>
          <a:srcRect/>
          <a:stretch>
            <a:fillRect/>
          </a:stretch>
        </p:blipFill>
        <p:spPr bwMode="auto">
          <a:xfrm>
            <a:off x="0" y="1088740"/>
            <a:ext cx="9144508" cy="2656450"/>
          </a:xfrm>
          <a:prstGeom prst="rect">
            <a:avLst/>
          </a:prstGeom>
          <a:noFill/>
          <a:ln w="9525">
            <a:noFill/>
            <a:miter lim="800000"/>
            <a:headEnd/>
            <a:tailEnd/>
          </a:ln>
        </p:spPr>
      </p:pic>
      <p:sp>
        <p:nvSpPr>
          <p:cNvPr id="6" name="TextBox 5"/>
          <p:cNvSpPr txBox="1"/>
          <p:nvPr/>
        </p:nvSpPr>
        <p:spPr>
          <a:xfrm>
            <a:off x="7434969" y="1052736"/>
            <a:ext cx="1673535" cy="369332"/>
          </a:xfrm>
          <a:prstGeom prst="rect">
            <a:avLst/>
          </a:prstGeom>
          <a:noFill/>
        </p:spPr>
        <p:txBody>
          <a:bodyPr wrap="none" rtlCol="0">
            <a:spAutoFit/>
          </a:bodyPr>
          <a:lstStyle/>
          <a:p>
            <a:r>
              <a:rPr lang="en-US" altLang="zh-CN" dirty="0"/>
              <a:t>(</a:t>
            </a:r>
            <a:r>
              <a:rPr lang="en-US" altLang="zh-CN" dirty="0" smtClean="0"/>
              <a:t>Nature</a:t>
            </a:r>
            <a:r>
              <a:rPr lang="zh-CN" altLang="en-US" dirty="0" smtClean="0"/>
              <a:t>，</a:t>
            </a:r>
            <a:r>
              <a:rPr lang="en-US" altLang="zh-CN" dirty="0" smtClean="0"/>
              <a:t>2014)</a:t>
            </a:r>
            <a:endParaRPr lang="zh-CN" altLang="en-US" dirty="0"/>
          </a:p>
        </p:txBody>
      </p:sp>
      <p:sp>
        <p:nvSpPr>
          <p:cNvPr id="7" name="TextBox 6"/>
          <p:cNvSpPr txBox="1"/>
          <p:nvPr/>
        </p:nvSpPr>
        <p:spPr>
          <a:xfrm>
            <a:off x="215516" y="4153723"/>
            <a:ext cx="4824536" cy="1723549"/>
          </a:xfrm>
          <a:prstGeom prst="rect">
            <a:avLst/>
          </a:prstGeom>
          <a:noFill/>
        </p:spPr>
        <p:txBody>
          <a:bodyPr wrap="square" rtlCol="0">
            <a:spAutoFit/>
          </a:bodyPr>
          <a:lstStyle/>
          <a:p>
            <a:r>
              <a:rPr lang="zh-CN" altLang="en-US" sz="2200" dirty="0" smtClean="0">
                <a:latin typeface="华文新魏" panose="02010800040101010101" pitchFamily="2" charset="-122"/>
                <a:ea typeface="华文新魏" panose="02010800040101010101" pitchFamily="2" charset="-122"/>
              </a:rPr>
              <a:t>地点： </a:t>
            </a:r>
            <a:r>
              <a:rPr lang="en-US" altLang="zh-CN" sz="2200" dirty="0" err="1" smtClean="0">
                <a:latin typeface="华文新魏" panose="02010800040101010101" pitchFamily="2" charset="-122"/>
                <a:ea typeface="华文新魏" panose="02010800040101010101" pitchFamily="2" charset="-122"/>
              </a:rPr>
              <a:t>Juina</a:t>
            </a:r>
            <a:r>
              <a:rPr lang="en-US" altLang="zh-CN" sz="2200" dirty="0" smtClean="0">
                <a:latin typeface="华文新魏" panose="02010800040101010101" pitchFamily="2" charset="-122"/>
                <a:ea typeface="华文新魏" panose="02010800040101010101" pitchFamily="2" charset="-122"/>
              </a:rPr>
              <a:t>(</a:t>
            </a:r>
            <a:r>
              <a:rPr lang="zh-CN" altLang="en-US" sz="2200" dirty="0" smtClean="0">
                <a:latin typeface="华文新魏" panose="02010800040101010101" pitchFamily="2" charset="-122"/>
                <a:ea typeface="华文新魏" panose="02010800040101010101" pitchFamily="2" charset="-122"/>
              </a:rPr>
              <a:t>茹伊纳）</a:t>
            </a:r>
            <a:r>
              <a:rPr lang="en-US" altLang="zh-CN" sz="2200" dirty="0" smtClean="0">
                <a:latin typeface="华文新魏" panose="02010800040101010101" pitchFamily="2" charset="-122"/>
                <a:ea typeface="华文新魏" panose="02010800040101010101" pitchFamily="2" charset="-122"/>
              </a:rPr>
              <a:t>,</a:t>
            </a:r>
            <a:r>
              <a:rPr lang="zh-CN" altLang="en-US" sz="2200" dirty="0" smtClean="0">
                <a:latin typeface="华文新魏" panose="02010800040101010101" pitchFamily="2" charset="-122"/>
                <a:ea typeface="华文新魏" panose="02010800040101010101" pitchFamily="2" charset="-122"/>
              </a:rPr>
              <a:t>巴西</a:t>
            </a:r>
            <a:endParaRPr lang="en-US" altLang="zh-CN" sz="2200" dirty="0" smtClean="0">
              <a:latin typeface="华文新魏" panose="02010800040101010101" pitchFamily="2" charset="-122"/>
              <a:ea typeface="华文新魏" panose="02010800040101010101" pitchFamily="2" charset="-122"/>
            </a:endParaRPr>
          </a:p>
          <a:p>
            <a:endParaRPr lang="en-US" altLang="zh-CN" sz="2200" dirty="0" smtClean="0">
              <a:latin typeface="华文新魏" panose="02010800040101010101" pitchFamily="2" charset="-122"/>
              <a:ea typeface="华文新魏" panose="02010800040101010101" pitchFamily="2" charset="-122"/>
            </a:endParaRPr>
          </a:p>
          <a:p>
            <a:r>
              <a:rPr lang="zh-CN" altLang="en-US" sz="2200" dirty="0" smtClean="0">
                <a:latin typeface="华文新魏" panose="02010800040101010101" pitchFamily="2" charset="-122"/>
                <a:ea typeface="华文新魏" panose="02010800040101010101" pitchFamily="2" charset="-122"/>
              </a:rPr>
              <a:t>发现： 金刚石里包的</a:t>
            </a:r>
            <a:r>
              <a:rPr lang="en-US" altLang="zh-CN" sz="2200" dirty="0" err="1" smtClean="0">
                <a:latin typeface="华文新魏" panose="02010800040101010101" pitchFamily="2" charset="-122"/>
                <a:ea typeface="华文新魏" panose="02010800040101010101" pitchFamily="2" charset="-122"/>
              </a:rPr>
              <a:t>ringwoodite</a:t>
            </a:r>
            <a:endParaRPr lang="en-US" altLang="zh-CN" sz="2200" dirty="0" smtClean="0">
              <a:latin typeface="华文新魏" panose="02010800040101010101" pitchFamily="2" charset="-122"/>
              <a:ea typeface="华文新魏" panose="02010800040101010101" pitchFamily="2" charset="-122"/>
            </a:endParaRPr>
          </a:p>
          <a:p>
            <a:endParaRPr lang="en-US" altLang="zh-CN" sz="2200" dirty="0" smtClean="0">
              <a:latin typeface="华文新魏" panose="02010800040101010101" pitchFamily="2" charset="-122"/>
              <a:ea typeface="华文新魏" panose="02010800040101010101" pitchFamily="2" charset="-122"/>
            </a:endParaRPr>
          </a:p>
          <a:p>
            <a:r>
              <a:rPr lang="zh-CN" altLang="en-US" i="1" dirty="0" smtClean="0">
                <a:latin typeface="华文新魏" panose="02010800040101010101" pitchFamily="2" charset="-122"/>
                <a:ea typeface="华文新魏" panose="02010800040101010101" pitchFamily="2" charset="-122"/>
              </a:rPr>
              <a:t>          </a:t>
            </a:r>
            <a:r>
              <a:rPr lang="zh-CN" altLang="en-US" i="1" dirty="0" smtClean="0">
                <a:solidFill>
                  <a:srgbClr val="FF0000"/>
                </a:solidFill>
                <a:latin typeface="华文新魏" panose="02010800040101010101" pitchFamily="2" charset="-122"/>
                <a:ea typeface="华文新魏" panose="02010800040101010101" pitchFamily="2" charset="-122"/>
              </a:rPr>
              <a:t>第一个尖晶橄榄石地球样本</a:t>
            </a:r>
            <a:endParaRPr lang="zh-CN" altLang="en-US" i="1" dirty="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043862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620688"/>
            <a:ext cx="5220580" cy="3648199"/>
          </a:xfrm>
          <a:prstGeom prst="rect">
            <a:avLst/>
          </a:prstGeom>
          <a:noFill/>
          <a:ln w="38100">
            <a:solidFill>
              <a:srgbClr val="0066FF"/>
            </a:solidFill>
            <a:miter lim="800000"/>
            <a:headEnd/>
            <a:tailEnd/>
          </a:ln>
        </p:spPr>
      </p:pic>
      <p:sp>
        <p:nvSpPr>
          <p:cNvPr id="5" name="矩形 4"/>
          <p:cNvSpPr/>
          <p:nvPr/>
        </p:nvSpPr>
        <p:spPr>
          <a:xfrm>
            <a:off x="179512" y="4437112"/>
            <a:ext cx="5076564" cy="923330"/>
          </a:xfrm>
          <a:prstGeom prst="rect">
            <a:avLst/>
          </a:prstGeom>
        </p:spPr>
        <p:txBody>
          <a:bodyPr wrap="square">
            <a:spAutoFit/>
          </a:bodyPr>
          <a:lstStyle/>
          <a:p>
            <a:r>
              <a:rPr lang="zh-CN" altLang="en-US" b="1" dirty="0" smtClean="0"/>
              <a:t>含有</a:t>
            </a:r>
            <a:r>
              <a:rPr lang="en-US" altLang="zh-CN" b="1" dirty="0" err="1" smtClean="0"/>
              <a:t>ringwoodite</a:t>
            </a:r>
            <a:r>
              <a:rPr lang="en-US" altLang="zh-CN" b="1" dirty="0" smtClean="0"/>
              <a:t> </a:t>
            </a:r>
            <a:r>
              <a:rPr lang="zh-CN" altLang="en-US" b="1" dirty="0" smtClean="0"/>
              <a:t>包体的金刚石，</a:t>
            </a:r>
            <a:r>
              <a:rPr lang="en-US" altLang="zh-CN" b="1" i="1" dirty="0" err="1" smtClean="0"/>
              <a:t>Juína</a:t>
            </a:r>
            <a:r>
              <a:rPr lang="en-US" altLang="zh-CN" b="1" i="1" dirty="0" smtClean="0"/>
              <a:t>, Brazil. </a:t>
            </a:r>
          </a:p>
          <a:p>
            <a:endParaRPr lang="en-US" altLang="zh-CN" b="1" i="1" dirty="0" smtClean="0"/>
          </a:p>
          <a:p>
            <a:r>
              <a:rPr lang="zh-CN" altLang="en-US" b="1" i="1" dirty="0" smtClean="0"/>
              <a:t>最长边直径：</a:t>
            </a:r>
            <a:r>
              <a:rPr lang="en-US" altLang="zh-CN" b="1" i="1" dirty="0" smtClean="0"/>
              <a:t>5 mm</a:t>
            </a:r>
            <a:endParaRPr lang="zh-CN" altLang="en-US" dirty="0"/>
          </a:p>
        </p:txBody>
      </p:sp>
      <p:sp>
        <p:nvSpPr>
          <p:cNvPr id="6" name="TextBox 5"/>
          <p:cNvSpPr txBox="1"/>
          <p:nvPr/>
        </p:nvSpPr>
        <p:spPr>
          <a:xfrm>
            <a:off x="251520" y="6093296"/>
            <a:ext cx="4288353" cy="646331"/>
          </a:xfrm>
          <a:prstGeom prst="rect">
            <a:avLst/>
          </a:prstGeom>
          <a:noFill/>
        </p:spPr>
        <p:txBody>
          <a:bodyPr wrap="none" rtlCol="0">
            <a:spAutoFit/>
          </a:bodyPr>
          <a:lstStyle/>
          <a:p>
            <a:r>
              <a:rPr lang="en-US" altLang="zh-CN" dirty="0" smtClean="0"/>
              <a:t>(Nature, 2014, March 13, Hans </a:t>
            </a:r>
            <a:r>
              <a:rPr lang="en-US" altLang="zh-CN" dirty="0" err="1" smtClean="0"/>
              <a:t>Keppler</a:t>
            </a:r>
            <a:r>
              <a:rPr lang="en-US" altLang="zh-CN" dirty="0" smtClean="0"/>
              <a:t>)</a:t>
            </a:r>
          </a:p>
          <a:p>
            <a:r>
              <a:rPr lang="en-US" altLang="zh-CN" dirty="0" smtClean="0"/>
              <a:t>(Nature, 2014, Pearson et al.)</a:t>
            </a:r>
            <a:endParaRPr lang="zh-CN" altLang="en-US" dirty="0"/>
          </a:p>
        </p:txBody>
      </p:sp>
      <p:pic>
        <p:nvPicPr>
          <p:cNvPr id="7" name="Picture 3"/>
          <p:cNvPicPr>
            <a:picLocks noGrp="1" noChangeAspect="1" noChangeArrowheads="1"/>
          </p:cNvPicPr>
          <p:nvPr>
            <p:ph idx="1"/>
          </p:nvPr>
        </p:nvPicPr>
        <p:blipFill>
          <a:blip r:embed="rId4" cstate="print"/>
          <a:srcRect/>
          <a:stretch>
            <a:fillRect/>
          </a:stretch>
        </p:blipFill>
        <p:spPr bwMode="auto">
          <a:xfrm>
            <a:off x="5652120" y="80933"/>
            <a:ext cx="3312368" cy="5615969"/>
          </a:xfrm>
          <a:prstGeom prst="rect">
            <a:avLst/>
          </a:prstGeom>
          <a:noFill/>
          <a:ln w="38100">
            <a:solidFill>
              <a:srgbClr val="0066FF"/>
            </a:solidFill>
            <a:miter lim="800000"/>
            <a:headEnd/>
            <a:tailEnd/>
          </a:ln>
        </p:spPr>
      </p:pic>
      <p:sp>
        <p:nvSpPr>
          <p:cNvPr id="8" name="TextBox 7"/>
          <p:cNvSpPr txBox="1"/>
          <p:nvPr/>
        </p:nvSpPr>
        <p:spPr>
          <a:xfrm>
            <a:off x="5652120" y="5734997"/>
            <a:ext cx="3348372" cy="646331"/>
          </a:xfrm>
          <a:prstGeom prst="rect">
            <a:avLst/>
          </a:prstGeom>
          <a:noFill/>
        </p:spPr>
        <p:txBody>
          <a:bodyPr wrap="square" rtlCol="0">
            <a:spAutoFit/>
          </a:bodyPr>
          <a:lstStyle/>
          <a:p>
            <a:r>
              <a:rPr lang="en-US" altLang="zh-CN" i="1" dirty="0" smtClean="0"/>
              <a:t>X-ray </a:t>
            </a:r>
            <a:r>
              <a:rPr lang="zh-CN" altLang="en-US" i="1" dirty="0" smtClean="0"/>
              <a:t>衍射   </a:t>
            </a:r>
            <a:r>
              <a:rPr lang="en-US" altLang="zh-CN" i="1" dirty="0" smtClean="0"/>
              <a:t>+ </a:t>
            </a:r>
            <a:r>
              <a:rPr lang="zh-CN" altLang="en-US" i="1" dirty="0" smtClean="0"/>
              <a:t>拉曼红外光谱 </a:t>
            </a:r>
            <a:r>
              <a:rPr lang="en-US" altLang="zh-CN" i="1" dirty="0" smtClean="0"/>
              <a:t>+</a:t>
            </a:r>
          </a:p>
          <a:p>
            <a:r>
              <a:rPr lang="en-US" altLang="zh-CN" i="1" dirty="0" smtClean="0"/>
              <a:t>FTIR Spectroscopy</a:t>
            </a:r>
            <a:endParaRPr lang="zh-CN" altLang="en-US" i="1" dirty="0"/>
          </a:p>
        </p:txBody>
      </p:sp>
      <p:sp>
        <p:nvSpPr>
          <p:cNvPr id="9" name="TextBox 8"/>
          <p:cNvSpPr txBox="1"/>
          <p:nvPr/>
        </p:nvSpPr>
        <p:spPr>
          <a:xfrm>
            <a:off x="5400092" y="6408040"/>
            <a:ext cx="3564396" cy="369332"/>
          </a:xfrm>
          <a:prstGeom prst="rect">
            <a:avLst/>
          </a:prstGeom>
          <a:noFill/>
        </p:spPr>
        <p:txBody>
          <a:bodyPr wrap="square" rtlCol="0">
            <a:spAutoFit/>
          </a:bodyPr>
          <a:lstStyle/>
          <a:p>
            <a:r>
              <a:rPr lang="en-US" altLang="zh-CN" dirty="0" smtClean="0">
                <a:sym typeface="Wingdings" pitchFamily="2" charset="2"/>
              </a:rPr>
              <a:t>  </a:t>
            </a:r>
            <a:r>
              <a:rPr lang="zh-CN" altLang="en-US" dirty="0" smtClean="0"/>
              <a:t>地幔转换带</a:t>
            </a:r>
            <a:r>
              <a:rPr lang="en-US" altLang="zh-CN" dirty="0" smtClean="0"/>
              <a:t>(MTZ)</a:t>
            </a:r>
            <a:r>
              <a:rPr lang="zh-CN" altLang="en-US" dirty="0" smtClean="0"/>
              <a:t>含水</a:t>
            </a:r>
            <a:r>
              <a:rPr lang="en-US" altLang="zh-CN" dirty="0" smtClean="0"/>
              <a:t>   1wt%</a:t>
            </a:r>
            <a:endParaRPr lang="zh-CN" altLang="en-US" dirty="0"/>
          </a:p>
        </p:txBody>
      </p:sp>
      <p:sp>
        <p:nvSpPr>
          <p:cNvPr id="10" name="矩形 9"/>
          <p:cNvSpPr/>
          <p:nvPr/>
        </p:nvSpPr>
        <p:spPr>
          <a:xfrm>
            <a:off x="1954820" y="2211214"/>
            <a:ext cx="17951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2206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339752" y="1942464"/>
            <a:ext cx="6555407" cy="3376964"/>
            <a:chOff x="1043608" y="1700808"/>
            <a:chExt cx="6734175" cy="3343275"/>
          </a:xfrm>
        </p:grpSpPr>
        <p:grpSp>
          <p:nvGrpSpPr>
            <p:cNvPr id="6" name="组合 5"/>
            <p:cNvGrpSpPr/>
            <p:nvPr/>
          </p:nvGrpSpPr>
          <p:grpSpPr>
            <a:xfrm>
              <a:off x="1043608" y="1700808"/>
              <a:ext cx="6734175" cy="3343275"/>
              <a:chOff x="397870" y="836712"/>
              <a:chExt cx="6734175" cy="33432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70" y="836712"/>
                <a:ext cx="6734175" cy="3343275"/>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31667" y="2870289"/>
                <a:ext cx="1245854" cy="276999"/>
              </a:xfrm>
              <a:prstGeom prst="rect">
                <a:avLst/>
              </a:prstGeom>
              <a:noFill/>
            </p:spPr>
            <p:txBody>
              <a:bodyPr wrap="none" rtlCol="0">
                <a:spAutoFit/>
              </a:bodyPr>
              <a:lstStyle/>
              <a:p>
                <a:r>
                  <a:rPr lang="en-US" altLang="zh-CN" sz="1200" dirty="0" smtClean="0">
                    <a:solidFill>
                      <a:schemeClr val="accent6">
                        <a:lumMod val="20000"/>
                        <a:lumOff val="80000"/>
                      </a:schemeClr>
                    </a:solidFill>
                    <a:latin typeface="Comic Sans MS" pitchFamily="66" charset="0"/>
                  </a:rPr>
                  <a:t>Mediterranean</a:t>
                </a:r>
              </a:p>
            </p:txBody>
          </p:sp>
          <p:sp>
            <p:nvSpPr>
              <p:cNvPr id="5" name="TextBox 4"/>
              <p:cNvSpPr txBox="1"/>
              <p:nvPr/>
            </p:nvSpPr>
            <p:spPr>
              <a:xfrm>
                <a:off x="940446" y="2129074"/>
                <a:ext cx="763351" cy="276999"/>
              </a:xfrm>
              <a:prstGeom prst="rect">
                <a:avLst/>
              </a:prstGeom>
              <a:noFill/>
            </p:spPr>
            <p:txBody>
              <a:bodyPr wrap="none" rtlCol="0">
                <a:spAutoFit/>
              </a:bodyPr>
              <a:lstStyle/>
              <a:p>
                <a:r>
                  <a:rPr lang="en-US" altLang="zh-CN" sz="1200" dirty="0" smtClean="0">
                    <a:solidFill>
                      <a:schemeClr val="accent6">
                        <a:lumMod val="20000"/>
                        <a:lumOff val="80000"/>
                      </a:schemeClr>
                    </a:solidFill>
                    <a:latin typeface="Comic Sans MS" pitchFamily="66" charset="0"/>
                  </a:rPr>
                  <a:t>Atlantic</a:t>
                </a:r>
                <a:endParaRPr lang="zh-CN" altLang="en-US" sz="1200" dirty="0">
                  <a:solidFill>
                    <a:schemeClr val="accent6">
                      <a:lumMod val="20000"/>
                      <a:lumOff val="80000"/>
                    </a:schemeClr>
                  </a:solidFill>
                  <a:latin typeface="Comic Sans MS" pitchFamily="66" charset="0"/>
                </a:endParaRPr>
              </a:p>
            </p:txBody>
          </p:sp>
        </p:grpSp>
        <p:sp>
          <p:nvSpPr>
            <p:cNvPr id="9" name="TextBox 8"/>
            <p:cNvSpPr txBox="1"/>
            <p:nvPr/>
          </p:nvSpPr>
          <p:spPr>
            <a:xfrm>
              <a:off x="2843808" y="4293096"/>
              <a:ext cx="1133644" cy="276999"/>
            </a:xfrm>
            <a:prstGeom prst="rect">
              <a:avLst/>
            </a:prstGeom>
            <a:noFill/>
          </p:spPr>
          <p:txBody>
            <a:bodyPr wrap="none" rtlCol="0">
              <a:spAutoFit/>
            </a:bodyPr>
            <a:lstStyle/>
            <a:p>
              <a:r>
                <a:rPr lang="en-US" altLang="zh-CN" sz="1200" dirty="0" smtClean="0">
                  <a:solidFill>
                    <a:srgbClr val="FFFF00"/>
                  </a:solidFill>
                  <a:latin typeface="Comic Sans MS" pitchFamily="66" charset="0"/>
                </a:rPr>
                <a:t>African Plate</a:t>
              </a:r>
              <a:endParaRPr lang="zh-CN" altLang="en-US" sz="1200" dirty="0">
                <a:solidFill>
                  <a:srgbClr val="FFFF00"/>
                </a:solidFill>
                <a:latin typeface="Comic Sans MS" pitchFamily="66" charset="0"/>
              </a:endParaRPr>
            </a:p>
          </p:txBody>
        </p:sp>
        <p:sp>
          <p:nvSpPr>
            <p:cNvPr id="10" name="TextBox 9"/>
            <p:cNvSpPr txBox="1"/>
            <p:nvPr/>
          </p:nvSpPr>
          <p:spPr>
            <a:xfrm>
              <a:off x="5200332" y="2271355"/>
              <a:ext cx="1194558" cy="276999"/>
            </a:xfrm>
            <a:prstGeom prst="rect">
              <a:avLst/>
            </a:prstGeom>
            <a:noFill/>
          </p:spPr>
          <p:txBody>
            <a:bodyPr wrap="none" rtlCol="0">
              <a:spAutoFit/>
            </a:bodyPr>
            <a:lstStyle/>
            <a:p>
              <a:r>
                <a:rPr lang="en-US" altLang="zh-CN" sz="1200" dirty="0" smtClean="0">
                  <a:solidFill>
                    <a:srgbClr val="FFFF00"/>
                  </a:solidFill>
                  <a:latin typeface="Comic Sans MS" pitchFamily="66" charset="0"/>
                </a:rPr>
                <a:t>Eurasian Plate</a:t>
              </a:r>
              <a:endParaRPr lang="zh-CN" altLang="en-US" sz="1200" dirty="0">
                <a:solidFill>
                  <a:srgbClr val="FFFF00"/>
                </a:solidFill>
                <a:latin typeface="Comic Sans MS" pitchFamily="66" charset="0"/>
              </a:endParaRPr>
            </a:p>
          </p:txBody>
        </p:sp>
      </p:grpSp>
      <p:sp>
        <p:nvSpPr>
          <p:cNvPr id="8" name="TextBox 7"/>
          <p:cNvSpPr txBox="1"/>
          <p:nvPr/>
        </p:nvSpPr>
        <p:spPr>
          <a:xfrm>
            <a:off x="7396684" y="1628800"/>
            <a:ext cx="1423788" cy="369332"/>
          </a:xfrm>
          <a:prstGeom prst="rect">
            <a:avLst/>
          </a:prstGeom>
          <a:noFill/>
        </p:spPr>
        <p:txBody>
          <a:bodyPr wrap="none" rtlCol="0">
            <a:spAutoFit/>
          </a:bodyPr>
          <a:lstStyle/>
          <a:p>
            <a:r>
              <a:rPr lang="en-US" altLang="zh-CN" dirty="0" smtClean="0">
                <a:latin typeface="Comic Sans MS" pitchFamily="66" charset="0"/>
              </a:rPr>
              <a:t>Study Area</a:t>
            </a:r>
            <a:endParaRPr lang="zh-CN" altLang="en-US" dirty="0">
              <a:latin typeface="Comic Sans MS" pitchFamily="66" charset="0"/>
            </a:endParaRPr>
          </a:p>
        </p:txBody>
      </p:sp>
      <p:sp>
        <p:nvSpPr>
          <p:cNvPr id="11" name="TextBox 10"/>
          <p:cNvSpPr txBox="1"/>
          <p:nvPr/>
        </p:nvSpPr>
        <p:spPr>
          <a:xfrm>
            <a:off x="323528" y="5353614"/>
            <a:ext cx="7827383" cy="1477328"/>
          </a:xfrm>
          <a:prstGeom prst="rect">
            <a:avLst/>
          </a:prstGeom>
          <a:noFill/>
        </p:spPr>
        <p:txBody>
          <a:bodyPr wrap="square" rtlCol="0">
            <a:spAutoFit/>
          </a:bodyPr>
          <a:lstStyle/>
          <a:p>
            <a:r>
              <a:rPr lang="en-US" altLang="zh-CN" dirty="0" smtClean="0">
                <a:latin typeface="Arial" pitchFamily="34" charset="0"/>
                <a:cs typeface="Arial" pitchFamily="34" charset="0"/>
              </a:rPr>
              <a:t>Method: Receiver Function Study</a:t>
            </a:r>
          </a:p>
          <a:p>
            <a:pPr marL="742950" lvl="1" indent="-285750">
              <a:buFont typeface="Wingdings" pitchFamily="2" charset="2"/>
              <a:buChar char="l"/>
            </a:pPr>
            <a:r>
              <a:rPr lang="en-US" altLang="zh-CN" dirty="0" smtClean="0">
                <a:latin typeface="Arial" pitchFamily="34" charset="0"/>
                <a:cs typeface="Arial" pitchFamily="34" charset="0"/>
              </a:rPr>
              <a:t>18 Temporary stations + 6 permanent stations</a:t>
            </a:r>
          </a:p>
          <a:p>
            <a:pPr marL="742950" lvl="1" indent="-285750">
              <a:buFont typeface="Wingdings" pitchFamily="2" charset="2"/>
              <a:buChar char="l"/>
            </a:pPr>
            <a:r>
              <a:rPr lang="en-US" altLang="zh-CN" dirty="0" smtClean="0">
                <a:latin typeface="Arial" pitchFamily="34" charset="0"/>
                <a:cs typeface="Arial" pitchFamily="34" charset="0"/>
              </a:rPr>
              <a:t>About 500 seismograms</a:t>
            </a:r>
          </a:p>
          <a:p>
            <a:pPr marL="742950" lvl="1" indent="-285750">
              <a:buFont typeface="Wingdings" pitchFamily="2" charset="2"/>
              <a:buChar char="l"/>
            </a:pPr>
            <a:r>
              <a:rPr lang="en-US" altLang="zh-CN" dirty="0" smtClean="0">
                <a:latin typeface="Arial" pitchFamily="34" charset="0"/>
                <a:cs typeface="Arial" pitchFamily="34" charset="0"/>
              </a:rPr>
              <a:t>Frequency:  </a:t>
            </a:r>
            <a:r>
              <a:rPr lang="zh-CN" altLang="en-US" dirty="0" smtClean="0">
                <a:latin typeface="Arial" pitchFamily="34" charset="0"/>
                <a:cs typeface="Arial" pitchFamily="34" charset="0"/>
              </a:rPr>
              <a:t> </a:t>
            </a:r>
            <a:r>
              <a:rPr lang="en-US" altLang="zh-CN" dirty="0" smtClean="0">
                <a:latin typeface="Arial" pitchFamily="34" charset="0"/>
                <a:cs typeface="Arial" pitchFamily="34" charset="0"/>
              </a:rPr>
              <a:t>High-pass filtered (0.05HZ)</a:t>
            </a:r>
          </a:p>
          <a:p>
            <a:pPr lvl="3"/>
            <a:r>
              <a:rPr lang="en-US" altLang="zh-CN" dirty="0">
                <a:latin typeface="Arial" pitchFamily="34" charset="0"/>
                <a:cs typeface="Arial" pitchFamily="34" charset="0"/>
              </a:rPr>
              <a:t> </a:t>
            </a:r>
            <a:r>
              <a:rPr lang="en-US" altLang="zh-CN" dirty="0" smtClean="0">
                <a:latin typeface="Arial" pitchFamily="34" charset="0"/>
                <a:cs typeface="Arial" pitchFamily="34" charset="0"/>
              </a:rPr>
              <a:t>          Multiple low-pass filtered (0.15-0.75HZ)</a:t>
            </a:r>
            <a:r>
              <a:rPr lang="en-US" altLang="zh-CN" dirty="0">
                <a:latin typeface="Arial" pitchFamily="34" charset="0"/>
                <a:cs typeface="Arial" pitchFamily="34" charset="0"/>
              </a:rPr>
              <a:t>	</a:t>
            </a:r>
            <a:endParaRPr lang="zh-CN" altLang="en-US" dirty="0">
              <a:latin typeface="Arial" pitchFamily="34" charset="0"/>
              <a:cs typeface="Arial" pitchFamily="34" charset="0"/>
            </a:endParaRPr>
          </a:p>
        </p:txBody>
      </p:sp>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49" y="188641"/>
            <a:ext cx="6147435" cy="1720215"/>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019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220072" y="1248231"/>
            <a:ext cx="3312368" cy="4917073"/>
            <a:chOff x="5364088" y="1248231"/>
            <a:chExt cx="2664296" cy="4917073"/>
          </a:xfrm>
        </p:grpSpPr>
        <p:sp>
          <p:nvSpPr>
            <p:cNvPr id="10" name="矩形 9"/>
            <p:cNvSpPr/>
            <p:nvPr/>
          </p:nvSpPr>
          <p:spPr>
            <a:xfrm>
              <a:off x="5364088" y="5661248"/>
              <a:ext cx="2664296" cy="504056"/>
            </a:xfrm>
            <a:prstGeom prst="rect">
              <a:avLst/>
            </a:prstGeom>
            <a:gradFill flip="none" rotWithShape="1">
              <a:gsLst>
                <a:gs pos="0">
                  <a:srgbClr val="1FEDED">
                    <a:tint val="66000"/>
                    <a:satMod val="160000"/>
                  </a:srgbClr>
                </a:gs>
                <a:gs pos="50000">
                  <a:srgbClr val="1FEDED">
                    <a:tint val="44500"/>
                    <a:satMod val="160000"/>
                  </a:srgbClr>
                </a:gs>
                <a:gs pos="100000">
                  <a:srgbClr val="1FEDE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364088" y="4581128"/>
              <a:ext cx="2664296" cy="504056"/>
            </a:xfrm>
            <a:prstGeom prst="rect">
              <a:avLst/>
            </a:prstGeom>
            <a:gradFill flip="none" rotWithShape="1">
              <a:gsLst>
                <a:gs pos="0">
                  <a:srgbClr val="1FEDED">
                    <a:tint val="66000"/>
                    <a:satMod val="160000"/>
                  </a:srgbClr>
                </a:gs>
                <a:gs pos="50000">
                  <a:srgbClr val="1FEDED">
                    <a:tint val="44500"/>
                    <a:satMod val="160000"/>
                  </a:srgbClr>
                </a:gs>
                <a:gs pos="100000">
                  <a:srgbClr val="1FEDE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364088" y="1988840"/>
              <a:ext cx="2664296" cy="432048"/>
            </a:xfrm>
            <a:prstGeom prst="rect">
              <a:avLst/>
            </a:prstGeom>
            <a:gradFill flip="none" rotWithShape="1">
              <a:gsLst>
                <a:gs pos="0">
                  <a:srgbClr val="1FEDED">
                    <a:tint val="66000"/>
                    <a:satMod val="160000"/>
                  </a:srgbClr>
                </a:gs>
                <a:gs pos="50000">
                  <a:srgbClr val="1FEDED">
                    <a:tint val="44500"/>
                    <a:satMod val="160000"/>
                  </a:srgbClr>
                </a:gs>
                <a:gs pos="100000">
                  <a:srgbClr val="1FEDE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364088" y="1248231"/>
              <a:ext cx="2664296" cy="504056"/>
            </a:xfrm>
            <a:prstGeom prst="rect">
              <a:avLst/>
            </a:prstGeom>
            <a:gradFill flip="none" rotWithShape="1">
              <a:gsLst>
                <a:gs pos="0">
                  <a:srgbClr val="1FEDED">
                    <a:tint val="66000"/>
                    <a:satMod val="160000"/>
                  </a:srgbClr>
                </a:gs>
                <a:gs pos="50000">
                  <a:srgbClr val="1FEDED">
                    <a:tint val="44500"/>
                    <a:satMod val="160000"/>
                  </a:srgbClr>
                </a:gs>
                <a:gs pos="100000">
                  <a:srgbClr val="1FEDED">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1259632" y="-99392"/>
            <a:ext cx="6264696" cy="1143000"/>
          </a:xfrm>
        </p:spPr>
        <p:txBody>
          <a:bodyPr/>
          <a:lstStyle/>
          <a:p>
            <a:r>
              <a:rPr lang="zh-CN" altLang="en-US" b="0" dirty="0" smtClean="0">
                <a:effectLst/>
                <a:latin typeface="华文新魏" panose="02010800040101010101" pitchFamily="2" charset="-122"/>
                <a:ea typeface="华文新魏" panose="02010800040101010101" pitchFamily="2" charset="-122"/>
              </a:rPr>
              <a:t>地震学探测方法</a:t>
            </a:r>
            <a:endParaRPr lang="zh-CN" altLang="en-US" b="0" dirty="0">
              <a:effectLst/>
              <a:latin typeface="华文新魏" panose="02010800040101010101" pitchFamily="2" charset="-122"/>
              <a:ea typeface="华文新魏" panose="02010800040101010101" pitchFamily="2" charset="-122"/>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4536504" cy="2250831"/>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84984"/>
            <a:ext cx="4536504" cy="3402378"/>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48064" y="1268760"/>
            <a:ext cx="4392488" cy="5262979"/>
          </a:xfrm>
          <a:prstGeom prst="rect">
            <a:avLst/>
          </a:prstGeom>
          <a:noFill/>
        </p:spPr>
        <p:txBody>
          <a:bodyPr wrap="square" rtlCol="0">
            <a:spAutoFit/>
          </a:bodyPr>
          <a:lstStyle/>
          <a:p>
            <a:pPr marL="342900" indent="-342900">
              <a:buFont typeface="Wingdings" pitchFamily="2" charset="2"/>
              <a:buChar char="l"/>
            </a:pPr>
            <a:r>
              <a:rPr lang="en-US" altLang="zh-CN" sz="2400" dirty="0" smtClean="0">
                <a:latin typeface="+mj-lt"/>
                <a:ea typeface="华文新魏" pitchFamily="2" charset="-122"/>
              </a:rPr>
              <a:t>Seismic tomography</a:t>
            </a:r>
          </a:p>
          <a:p>
            <a:endParaRPr lang="en-US" altLang="zh-CN" sz="2400" dirty="0" smtClean="0">
              <a:latin typeface="+mj-lt"/>
              <a:ea typeface="华文新魏" pitchFamily="2" charset="-122"/>
            </a:endParaRPr>
          </a:p>
          <a:p>
            <a:pPr marL="342900" indent="-342900">
              <a:buFont typeface="Wingdings" pitchFamily="2" charset="2"/>
              <a:buChar char="l"/>
            </a:pPr>
            <a:r>
              <a:rPr lang="en-US" altLang="zh-CN" sz="2400" dirty="0" smtClean="0">
                <a:latin typeface="+mj-lt"/>
                <a:ea typeface="华文新魏" pitchFamily="2" charset="-122"/>
              </a:rPr>
              <a:t>Scattered Wave</a:t>
            </a:r>
          </a:p>
          <a:p>
            <a:r>
              <a:rPr lang="en-US" altLang="zh-CN" sz="2400" dirty="0" smtClean="0">
                <a:latin typeface="+mj-lt"/>
                <a:ea typeface="华文新魏" pitchFamily="2" charset="-122"/>
              </a:rPr>
              <a:t>     SS, PP</a:t>
            </a:r>
            <a:r>
              <a:rPr lang="zh-CN" altLang="en-US" sz="2400" dirty="0" smtClean="0">
                <a:latin typeface="+mj-lt"/>
                <a:ea typeface="华文新魏" pitchFamily="2" charset="-122"/>
              </a:rPr>
              <a:t>，</a:t>
            </a:r>
            <a:r>
              <a:rPr lang="en-US" altLang="zh-CN" sz="2400" dirty="0">
                <a:latin typeface="+mj-lt"/>
                <a:ea typeface="华文新魏" pitchFamily="2" charset="-122"/>
              </a:rPr>
              <a:t> P</a:t>
            </a:r>
            <a:r>
              <a:rPr lang="en-US" altLang="zh-CN" sz="2400" dirty="0">
                <a:latin typeface="+mj-lt"/>
                <a:ea typeface="华文新魏" pitchFamily="2" charset="-122"/>
                <a:sym typeface="Symbol"/>
              </a:rPr>
              <a:t></a:t>
            </a:r>
            <a:r>
              <a:rPr lang="en-US" altLang="zh-CN" sz="2400" dirty="0">
                <a:latin typeface="+mj-lt"/>
                <a:ea typeface="华文新魏" pitchFamily="2" charset="-122"/>
              </a:rPr>
              <a:t>P</a:t>
            </a:r>
            <a:r>
              <a:rPr lang="en-US" altLang="zh-CN" sz="2400" dirty="0">
                <a:latin typeface="+mj-lt"/>
                <a:ea typeface="华文新魏" pitchFamily="2" charset="-122"/>
                <a:sym typeface="Symbol"/>
              </a:rPr>
              <a:t> </a:t>
            </a:r>
            <a:r>
              <a:rPr lang="en-US" altLang="zh-CN" sz="2400" dirty="0" smtClean="0">
                <a:latin typeface="+mj-lt"/>
                <a:ea typeface="华文新魏" pitchFamily="2" charset="-122"/>
                <a:sym typeface="Symbol"/>
              </a:rPr>
              <a:t>(PKPPKP) </a:t>
            </a:r>
            <a:r>
              <a:rPr lang="en-US" altLang="zh-CN" sz="2400" dirty="0" smtClean="0">
                <a:latin typeface="+mj-lt"/>
                <a:ea typeface="华文新魏" pitchFamily="2" charset="-122"/>
              </a:rPr>
              <a:t> precursors 	</a:t>
            </a:r>
          </a:p>
          <a:p>
            <a:r>
              <a:rPr lang="en-US" altLang="zh-CN" sz="2400" dirty="0" smtClean="0">
                <a:latin typeface="+mj-lt"/>
                <a:ea typeface="华文新魏" pitchFamily="2" charset="-122"/>
              </a:rPr>
              <a:t>     Receiver Function</a:t>
            </a:r>
            <a:endParaRPr lang="en-US" altLang="zh-CN" sz="2400" dirty="0">
              <a:latin typeface="+mj-lt"/>
              <a:ea typeface="华文新魏" pitchFamily="2" charset="-122"/>
            </a:endParaRPr>
          </a:p>
          <a:p>
            <a:r>
              <a:rPr lang="en-US" altLang="zh-CN" sz="2400" dirty="0" smtClean="0">
                <a:latin typeface="+mj-lt"/>
                <a:ea typeface="华文新魏" pitchFamily="2" charset="-122"/>
              </a:rPr>
              <a:t>     </a:t>
            </a:r>
            <a:r>
              <a:rPr lang="en-US" altLang="zh-CN" sz="2400" dirty="0" err="1" smtClean="0">
                <a:latin typeface="+mj-lt"/>
                <a:ea typeface="华文新魏" pitchFamily="2" charset="-122"/>
              </a:rPr>
              <a:t>SdP</a:t>
            </a:r>
            <a:r>
              <a:rPr lang="en-US" altLang="zh-CN" sz="2400" dirty="0" smtClean="0">
                <a:latin typeface="+mj-lt"/>
                <a:ea typeface="华文新魏" pitchFamily="2" charset="-122"/>
              </a:rPr>
              <a:t> etc.</a:t>
            </a:r>
            <a:endParaRPr lang="en-US" altLang="zh-CN" sz="2400" dirty="0">
              <a:latin typeface="+mj-lt"/>
              <a:ea typeface="华文新魏" pitchFamily="2" charset="-122"/>
            </a:endParaRPr>
          </a:p>
          <a:p>
            <a:r>
              <a:rPr lang="en-US" altLang="zh-CN" sz="2400" dirty="0" smtClean="0">
                <a:latin typeface="+mj-lt"/>
                <a:ea typeface="华文新魏" pitchFamily="2" charset="-122"/>
              </a:rPr>
              <a:t>     </a:t>
            </a:r>
            <a:r>
              <a:rPr lang="en-US" altLang="zh-CN" sz="2400" dirty="0" err="1" smtClean="0">
                <a:latin typeface="+mj-lt"/>
                <a:ea typeface="华文新魏" pitchFamily="2" charset="-122"/>
              </a:rPr>
              <a:t>ScS</a:t>
            </a:r>
            <a:r>
              <a:rPr lang="en-US" altLang="zh-CN" sz="2400" dirty="0" smtClean="0">
                <a:latin typeface="+mj-lt"/>
                <a:ea typeface="华文新魏" pitchFamily="2" charset="-122"/>
              </a:rPr>
              <a:t>  Multiple Reverberation</a:t>
            </a:r>
            <a:endParaRPr lang="en-US" altLang="zh-CN" sz="2400" dirty="0">
              <a:latin typeface="+mj-lt"/>
              <a:ea typeface="华文新魏" pitchFamily="2" charset="-122"/>
            </a:endParaRPr>
          </a:p>
          <a:p>
            <a:r>
              <a:rPr lang="en-US" altLang="zh-CN" sz="2400" dirty="0">
                <a:latin typeface="+mj-lt"/>
                <a:ea typeface="华文新魏" pitchFamily="2" charset="-122"/>
              </a:rPr>
              <a:t>     </a:t>
            </a:r>
            <a:endParaRPr lang="en-US" altLang="zh-CN" sz="2400" dirty="0" smtClean="0">
              <a:latin typeface="+mj-lt"/>
              <a:ea typeface="华文新魏" pitchFamily="2" charset="-122"/>
            </a:endParaRPr>
          </a:p>
          <a:p>
            <a:pPr marL="342900" indent="-342900">
              <a:buFont typeface="Wingdings" pitchFamily="2" charset="2"/>
              <a:buChar char="l"/>
            </a:pPr>
            <a:r>
              <a:rPr lang="en-US" altLang="zh-CN" sz="2400" dirty="0" smtClean="0">
                <a:latin typeface="+mj-lt"/>
                <a:ea typeface="华文新魏" pitchFamily="2" charset="-122"/>
              </a:rPr>
              <a:t>Waveform </a:t>
            </a:r>
            <a:r>
              <a:rPr lang="en-US" altLang="zh-CN" sz="2400" dirty="0" err="1" smtClean="0">
                <a:latin typeface="+mj-lt"/>
                <a:ea typeface="华文新魏" pitchFamily="2" charset="-122"/>
              </a:rPr>
              <a:t>Modelling</a:t>
            </a:r>
            <a:endParaRPr lang="en-US" altLang="zh-CN" sz="2400" dirty="0" smtClean="0">
              <a:latin typeface="+mj-lt"/>
              <a:ea typeface="华文新魏" pitchFamily="2" charset="-122"/>
            </a:endParaRPr>
          </a:p>
          <a:p>
            <a:r>
              <a:rPr lang="en-US" altLang="zh-CN" sz="2400" dirty="0">
                <a:latin typeface="+mj-lt"/>
                <a:ea typeface="华文新魏" pitchFamily="2" charset="-122"/>
              </a:rPr>
              <a:t>	</a:t>
            </a:r>
            <a:r>
              <a:rPr lang="en-US" altLang="zh-CN" sz="2400" dirty="0" smtClean="0">
                <a:latin typeface="+mj-lt"/>
                <a:ea typeface="华文新魏" pitchFamily="2" charset="-122"/>
              </a:rPr>
              <a:t>e.g. Triplication </a:t>
            </a:r>
          </a:p>
          <a:p>
            <a:pPr marL="342900" indent="-342900">
              <a:buFont typeface="Wingdings" pitchFamily="2" charset="2"/>
              <a:buChar char="l"/>
            </a:pPr>
            <a:endParaRPr lang="en-US" altLang="zh-CN" sz="2400" dirty="0">
              <a:latin typeface="+mj-lt"/>
              <a:ea typeface="华文新魏" pitchFamily="2" charset="-122"/>
            </a:endParaRPr>
          </a:p>
          <a:p>
            <a:pPr marL="342900" indent="-342900">
              <a:buFont typeface="Wingdings" pitchFamily="2" charset="2"/>
              <a:buChar char="l"/>
            </a:pPr>
            <a:r>
              <a:rPr lang="en-US" altLang="zh-CN" sz="2400" dirty="0" smtClean="0">
                <a:latin typeface="+mj-lt"/>
                <a:ea typeface="华文新魏" pitchFamily="2" charset="-122"/>
              </a:rPr>
              <a:t>Ambient Noise</a:t>
            </a:r>
          </a:p>
          <a:p>
            <a:endParaRPr lang="zh-CN" altLang="en-US" sz="2400" dirty="0">
              <a:latin typeface="+mj-lt"/>
              <a:ea typeface="华文新魏" pitchFamily="2" charset="-122"/>
            </a:endParaRPr>
          </a:p>
        </p:txBody>
      </p:sp>
    </p:spTree>
    <p:extLst>
      <p:ext uri="{BB962C8B-B14F-4D97-AF65-F5344CB8AC3E}">
        <p14:creationId xmlns:p14="http://schemas.microsoft.com/office/powerpoint/2010/main" val="2663341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15616" y="2668850"/>
            <a:ext cx="7918115" cy="3428191"/>
            <a:chOff x="755576" y="1038267"/>
            <a:chExt cx="7918115" cy="3428191"/>
          </a:xfrm>
        </p:grpSpPr>
        <p:sp>
          <p:nvSpPr>
            <p:cNvPr id="3" name="TextBox 2"/>
            <p:cNvSpPr txBox="1"/>
            <p:nvPr/>
          </p:nvSpPr>
          <p:spPr>
            <a:xfrm>
              <a:off x="1905363" y="1038267"/>
              <a:ext cx="6768328" cy="400110"/>
            </a:xfrm>
            <a:prstGeom prst="rect">
              <a:avLst/>
            </a:prstGeom>
            <a:noFill/>
          </p:spPr>
          <p:txBody>
            <a:bodyPr wrap="none" rtlCol="0">
              <a:spAutoFit/>
            </a:bodyPr>
            <a:lstStyle/>
            <a:p>
              <a:r>
                <a:rPr lang="en-US" altLang="zh-CN" sz="2000" b="1" dirty="0" smtClean="0"/>
                <a:t>P-s phase Amplitude varying with Frequency (Synthetic test)</a:t>
              </a:r>
              <a:endParaRPr lang="zh-CN" altLang="en-US" sz="2000" b="1" dirty="0"/>
            </a:p>
          </p:txBody>
        </p:sp>
        <p:grpSp>
          <p:nvGrpSpPr>
            <p:cNvPr id="4" name="组合 3"/>
            <p:cNvGrpSpPr/>
            <p:nvPr/>
          </p:nvGrpSpPr>
          <p:grpSpPr>
            <a:xfrm>
              <a:off x="755576" y="1379927"/>
              <a:ext cx="6230220" cy="3086531"/>
              <a:chOff x="1547664" y="1340768"/>
              <a:chExt cx="6230220" cy="3086531"/>
            </a:xfrm>
          </p:grpSpPr>
          <p:pic>
            <p:nvPicPr>
              <p:cNvPr id="8" name="图片 7"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340768"/>
                <a:ext cx="6230220" cy="3086531"/>
              </a:xfrm>
              <a:prstGeom prst="rect">
                <a:avLst/>
              </a:prstGeom>
              <a:gradFill flip="none" rotWithShape="1">
                <a:gsLst>
                  <a:gs pos="0">
                    <a:srgbClr val="000082"/>
                  </a:gs>
                  <a:gs pos="30000">
                    <a:srgbClr val="66008F"/>
                  </a:gs>
                  <a:gs pos="64999">
                    <a:srgbClr val="BA0066"/>
                  </a:gs>
                  <a:gs pos="89999">
                    <a:srgbClr val="FF0000"/>
                  </a:gs>
                  <a:gs pos="100000">
                    <a:srgbClr val="FF8200"/>
                  </a:gs>
                </a:gsLst>
                <a:lin ang="2700000" scaled="0"/>
                <a:tileRect/>
              </a:gradFill>
            </p:spPr>
          </p:pic>
          <p:sp>
            <p:nvSpPr>
              <p:cNvPr id="9" name="TextBox 8"/>
              <p:cNvSpPr txBox="1"/>
              <p:nvPr/>
            </p:nvSpPr>
            <p:spPr>
              <a:xfrm>
                <a:off x="3779912" y="1638082"/>
                <a:ext cx="707245" cy="369332"/>
              </a:xfrm>
              <a:prstGeom prst="rect">
                <a:avLst/>
              </a:prstGeom>
              <a:noFill/>
            </p:spPr>
            <p:txBody>
              <a:bodyPr wrap="none" rtlCol="0">
                <a:spAutoFit/>
              </a:bodyPr>
              <a:lstStyle/>
              <a:p>
                <a:r>
                  <a:rPr lang="en-US" altLang="zh-CN" dirty="0" smtClean="0"/>
                  <a:t>20km</a:t>
                </a:r>
                <a:endParaRPr lang="zh-CN" altLang="en-US" dirty="0"/>
              </a:p>
            </p:txBody>
          </p:sp>
          <p:sp>
            <p:nvSpPr>
              <p:cNvPr id="10" name="TextBox 9"/>
              <p:cNvSpPr txBox="1"/>
              <p:nvPr/>
            </p:nvSpPr>
            <p:spPr>
              <a:xfrm>
                <a:off x="6732240" y="1638082"/>
                <a:ext cx="590226" cy="369332"/>
              </a:xfrm>
              <a:prstGeom prst="rect">
                <a:avLst/>
              </a:prstGeom>
              <a:noFill/>
            </p:spPr>
            <p:txBody>
              <a:bodyPr wrap="none" rtlCol="0">
                <a:spAutoFit/>
              </a:bodyPr>
              <a:lstStyle/>
              <a:p>
                <a:r>
                  <a:rPr lang="en-US" altLang="zh-CN" dirty="0"/>
                  <a:t>6</a:t>
                </a:r>
                <a:r>
                  <a:rPr lang="en-US" altLang="zh-CN" dirty="0" smtClean="0"/>
                  <a:t>km</a:t>
                </a:r>
                <a:endParaRPr lang="zh-CN" altLang="en-US" dirty="0"/>
              </a:p>
            </p:txBody>
          </p:sp>
        </p:grpSp>
        <p:sp>
          <p:nvSpPr>
            <p:cNvPr id="5" name="上箭头 4"/>
            <p:cNvSpPr/>
            <p:nvPr/>
          </p:nvSpPr>
          <p:spPr>
            <a:xfrm>
              <a:off x="7518759" y="2046573"/>
              <a:ext cx="72008" cy="1646892"/>
            </a:xfrm>
            <a:prstGeom prst="upArrow">
              <a:avLst/>
            </a:prstGeom>
            <a:gradFill>
              <a:gsLst>
                <a:gs pos="0">
                  <a:srgbClr val="0070C0"/>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7205148" y="1744042"/>
              <a:ext cx="699230" cy="307777"/>
            </a:xfrm>
            <a:prstGeom prst="rect">
              <a:avLst/>
            </a:prstGeom>
            <a:noFill/>
          </p:spPr>
          <p:txBody>
            <a:bodyPr wrap="none" rtlCol="0">
              <a:spAutoFit/>
            </a:bodyPr>
            <a:lstStyle/>
            <a:p>
              <a:r>
                <a:rPr lang="en-US" altLang="zh-CN" sz="1400" dirty="0" smtClean="0">
                  <a:solidFill>
                    <a:srgbClr val="0000FF"/>
                  </a:solidFill>
                </a:rPr>
                <a:t>0.15HZ</a:t>
              </a:r>
              <a:endParaRPr lang="zh-CN" altLang="en-US" sz="1400" dirty="0">
                <a:solidFill>
                  <a:srgbClr val="0000FF"/>
                </a:solidFill>
              </a:endParaRPr>
            </a:p>
          </p:txBody>
        </p:sp>
        <p:sp>
          <p:nvSpPr>
            <p:cNvPr id="7" name="TextBox 6"/>
            <p:cNvSpPr txBox="1"/>
            <p:nvPr/>
          </p:nvSpPr>
          <p:spPr>
            <a:xfrm>
              <a:off x="7205148" y="3718535"/>
              <a:ext cx="699230" cy="307777"/>
            </a:xfrm>
            <a:prstGeom prst="rect">
              <a:avLst/>
            </a:prstGeom>
            <a:noFill/>
          </p:spPr>
          <p:txBody>
            <a:bodyPr wrap="none" rtlCol="0">
              <a:spAutoFit/>
            </a:bodyPr>
            <a:lstStyle/>
            <a:p>
              <a:r>
                <a:rPr lang="en-US" altLang="zh-CN" sz="1400" dirty="0" smtClean="0">
                  <a:solidFill>
                    <a:srgbClr val="FF0000"/>
                  </a:solidFill>
                </a:rPr>
                <a:t>0.75HZ</a:t>
              </a:r>
              <a:endParaRPr lang="zh-CN" altLang="en-US" sz="1400" dirty="0">
                <a:solidFill>
                  <a:srgbClr val="FF0000"/>
                </a:solidFill>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094" y="238210"/>
            <a:ext cx="4147540" cy="2005777"/>
          </a:xfrm>
          <a:prstGeom prst="rect">
            <a:avLst/>
          </a:prstGeom>
        </p:spPr>
        <p:style>
          <a:lnRef idx="2">
            <a:schemeClr val="accent3">
              <a:shade val="50000"/>
            </a:schemeClr>
          </a:lnRef>
          <a:fillRef idx="1">
            <a:schemeClr val="accent3"/>
          </a:fillRef>
          <a:effectRef idx="0">
            <a:schemeClr val="accent3"/>
          </a:effectRef>
          <a:fontRef idx="minor">
            <a:schemeClr val="lt1"/>
          </a:fontRef>
        </p:style>
      </p:pic>
      <p:sp>
        <p:nvSpPr>
          <p:cNvPr id="12" name="TextBox 11"/>
          <p:cNvSpPr txBox="1"/>
          <p:nvPr/>
        </p:nvSpPr>
        <p:spPr>
          <a:xfrm>
            <a:off x="3183808" y="252406"/>
            <a:ext cx="2236125"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zh-CN" altLang="en-US" dirty="0" smtClean="0"/>
              <a:t>通常关注“</a:t>
            </a:r>
            <a:r>
              <a:rPr lang="en-US" altLang="zh-CN" dirty="0" smtClean="0"/>
              <a:t>Ps</a:t>
            </a:r>
            <a:r>
              <a:rPr lang="zh-CN" altLang="en-US" dirty="0" smtClean="0"/>
              <a:t>到时”</a:t>
            </a:r>
            <a:endParaRPr lang="zh-CN" altLang="en-US" dirty="0"/>
          </a:p>
        </p:txBody>
      </p:sp>
      <p:sp>
        <p:nvSpPr>
          <p:cNvPr id="13" name="TextBox 12"/>
          <p:cNvSpPr txBox="1"/>
          <p:nvPr/>
        </p:nvSpPr>
        <p:spPr>
          <a:xfrm>
            <a:off x="961876" y="2636912"/>
            <a:ext cx="1312795"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zh-CN" altLang="en-US" dirty="0" smtClean="0"/>
              <a:t>关注</a:t>
            </a:r>
            <a:r>
              <a:rPr lang="en-US" altLang="zh-CN" dirty="0" smtClean="0"/>
              <a:t>Ps</a:t>
            </a:r>
            <a:r>
              <a:rPr lang="zh-CN" altLang="en-US" dirty="0" smtClean="0"/>
              <a:t>振幅</a:t>
            </a:r>
            <a:endParaRPr lang="zh-CN" altLang="en-US" dirty="0"/>
          </a:p>
        </p:txBody>
      </p:sp>
      <p:sp>
        <p:nvSpPr>
          <p:cNvPr id="14" name="TextBox 13"/>
          <p:cNvSpPr txBox="1"/>
          <p:nvPr/>
        </p:nvSpPr>
        <p:spPr>
          <a:xfrm>
            <a:off x="934911" y="6309320"/>
            <a:ext cx="3421065" cy="461665"/>
          </a:xfrm>
          <a:prstGeom prst="rect">
            <a:avLst/>
          </a:prstGeom>
          <a:noFill/>
        </p:spPr>
        <p:txBody>
          <a:bodyPr wrap="none" rtlCol="0">
            <a:spAutoFit/>
          </a:bodyPr>
          <a:lstStyle/>
          <a:p>
            <a:r>
              <a:rPr lang="en-US" altLang="zh-CN" sz="2400" dirty="0" smtClean="0"/>
              <a:t>410 thickness:  20 km thick</a:t>
            </a:r>
            <a:endParaRPr lang="zh-CN" altLang="en-US" sz="2400" dirty="0"/>
          </a:p>
        </p:txBody>
      </p:sp>
      <p:sp>
        <p:nvSpPr>
          <p:cNvPr id="15" name="TextBox 14"/>
          <p:cNvSpPr txBox="1"/>
          <p:nvPr/>
        </p:nvSpPr>
        <p:spPr>
          <a:xfrm>
            <a:off x="5066011" y="6279703"/>
            <a:ext cx="1450205" cy="461665"/>
          </a:xfrm>
          <a:prstGeom prst="rect">
            <a:avLst/>
          </a:prstGeom>
          <a:noFill/>
        </p:spPr>
        <p:txBody>
          <a:bodyPr wrap="none" rtlCol="0">
            <a:spAutoFit/>
          </a:bodyPr>
          <a:lstStyle/>
          <a:p>
            <a:r>
              <a:rPr lang="en-US" altLang="zh-CN" sz="2400" dirty="0" smtClean="0"/>
              <a:t>6 km thick</a:t>
            </a:r>
            <a:endParaRPr lang="zh-CN" altLang="en-US" sz="2400" dirty="0"/>
          </a:p>
        </p:txBody>
      </p:sp>
    </p:spTree>
    <p:extLst>
      <p:ext uri="{BB962C8B-B14F-4D97-AF65-F5344CB8AC3E}">
        <p14:creationId xmlns:p14="http://schemas.microsoft.com/office/powerpoint/2010/main" val="2785063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161" y="334319"/>
            <a:ext cx="6103015" cy="6410792"/>
            <a:chOff x="2713509" y="188640"/>
            <a:chExt cx="6103015" cy="6410792"/>
          </a:xfrm>
        </p:grpSpPr>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509" y="188640"/>
              <a:ext cx="6103015" cy="6103015"/>
            </a:xfrm>
            <a:prstGeom prst="rect">
              <a:avLst/>
            </a:prstGeom>
            <a:noFill/>
            <a:ln w="38100">
              <a:solidFill>
                <a:srgbClr val="0066FF"/>
              </a:solidFill>
              <a:miter lim="800000"/>
              <a:headEnd/>
              <a:tailEnd/>
            </a:ln>
          </p:spPr>
        </p:pic>
        <p:sp>
          <p:nvSpPr>
            <p:cNvPr id="4" name="TextBox 3"/>
            <p:cNvSpPr txBox="1"/>
            <p:nvPr/>
          </p:nvSpPr>
          <p:spPr>
            <a:xfrm>
              <a:off x="3491880" y="6291655"/>
              <a:ext cx="1377300" cy="307777"/>
            </a:xfrm>
            <a:prstGeom prst="rect">
              <a:avLst/>
            </a:prstGeom>
            <a:noFill/>
          </p:spPr>
          <p:txBody>
            <a:bodyPr wrap="none" rtlCol="0">
              <a:spAutoFit/>
            </a:bodyPr>
            <a:lstStyle/>
            <a:p>
              <a:r>
                <a:rPr lang="en-US" altLang="zh-CN" sz="1400" dirty="0" smtClean="0"/>
                <a:t>0.75hz </a:t>
              </a:r>
              <a:r>
                <a:rPr lang="en-US" altLang="zh-CN" sz="1400" dirty="0" smtClean="0">
                  <a:sym typeface="Wingdings" panose="05000000000000000000" pitchFamily="2" charset="2"/>
                </a:rPr>
                <a:t></a:t>
              </a:r>
              <a:r>
                <a:rPr lang="en-US" altLang="zh-CN" sz="1400" dirty="0" smtClean="0"/>
                <a:t> 0.15hz</a:t>
              </a:r>
              <a:endParaRPr lang="zh-CN" altLang="en-US" sz="1400" dirty="0"/>
            </a:p>
          </p:txBody>
        </p:sp>
        <p:sp>
          <p:nvSpPr>
            <p:cNvPr id="5" name="TextBox 4"/>
            <p:cNvSpPr txBox="1"/>
            <p:nvPr/>
          </p:nvSpPr>
          <p:spPr>
            <a:xfrm>
              <a:off x="5292080" y="6291655"/>
              <a:ext cx="1377300" cy="307777"/>
            </a:xfrm>
            <a:prstGeom prst="rect">
              <a:avLst/>
            </a:prstGeom>
            <a:noFill/>
          </p:spPr>
          <p:txBody>
            <a:bodyPr wrap="none" rtlCol="0">
              <a:spAutoFit/>
            </a:bodyPr>
            <a:lstStyle/>
            <a:p>
              <a:r>
                <a:rPr lang="en-US" altLang="zh-CN" sz="1400" dirty="0" smtClean="0"/>
                <a:t>0.75hz </a:t>
              </a:r>
              <a:r>
                <a:rPr lang="en-US" altLang="zh-CN" sz="1400" dirty="0" smtClean="0">
                  <a:sym typeface="Wingdings" panose="05000000000000000000" pitchFamily="2" charset="2"/>
                </a:rPr>
                <a:t></a:t>
              </a:r>
              <a:r>
                <a:rPr lang="en-US" altLang="zh-CN" sz="1400" dirty="0" smtClean="0"/>
                <a:t> 0.15hz</a:t>
              </a:r>
              <a:endParaRPr lang="zh-CN" altLang="en-US" sz="1400" dirty="0"/>
            </a:p>
          </p:txBody>
        </p:sp>
        <p:sp>
          <p:nvSpPr>
            <p:cNvPr id="6" name="TextBox 5"/>
            <p:cNvSpPr txBox="1"/>
            <p:nvPr/>
          </p:nvSpPr>
          <p:spPr>
            <a:xfrm>
              <a:off x="7092280" y="6291655"/>
              <a:ext cx="1478290" cy="307777"/>
            </a:xfrm>
            <a:prstGeom prst="rect">
              <a:avLst/>
            </a:prstGeom>
            <a:noFill/>
          </p:spPr>
          <p:txBody>
            <a:bodyPr wrap="none" rtlCol="0">
              <a:spAutoFit/>
            </a:bodyPr>
            <a:lstStyle/>
            <a:p>
              <a:r>
                <a:rPr lang="en-US" altLang="zh-CN" sz="1400" dirty="0" smtClean="0"/>
                <a:t>0.75hz  </a:t>
              </a:r>
              <a:r>
                <a:rPr lang="en-US" altLang="zh-CN" sz="1400" dirty="0" smtClean="0">
                  <a:sym typeface="Wingdings" panose="05000000000000000000" pitchFamily="2" charset="2"/>
                </a:rPr>
                <a:t></a:t>
              </a:r>
              <a:r>
                <a:rPr lang="en-US" altLang="zh-CN" sz="1400" dirty="0" smtClean="0"/>
                <a:t> 0.15hz</a:t>
              </a:r>
              <a:endParaRPr lang="zh-CN" altLang="en-US" sz="1400" dirty="0"/>
            </a:p>
          </p:txBody>
        </p:sp>
      </p:gr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582" y="908720"/>
            <a:ext cx="2806922" cy="3333559"/>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01582" y="5661248"/>
            <a:ext cx="2736304" cy="646331"/>
          </a:xfrm>
          <a:prstGeom prst="rect">
            <a:avLst/>
          </a:prstGeom>
          <a:noFill/>
        </p:spPr>
        <p:txBody>
          <a:bodyPr wrap="square" rtlCol="0">
            <a:spAutoFit/>
          </a:bodyPr>
          <a:lstStyle/>
          <a:p>
            <a:r>
              <a:rPr lang="en-US" altLang="zh-CN" dirty="0" smtClean="0"/>
              <a:t>If only T anomaly decrease 300K </a:t>
            </a:r>
            <a:r>
              <a:rPr lang="en-US" altLang="zh-CN" dirty="0" smtClean="0">
                <a:sym typeface="Wingdings" pitchFamily="2" charset="2"/>
              </a:rPr>
              <a:t> 10 km thickness</a:t>
            </a:r>
            <a:endParaRPr lang="zh-CN" altLang="en-US" dirty="0"/>
          </a:p>
        </p:txBody>
      </p:sp>
      <p:sp>
        <p:nvSpPr>
          <p:cNvPr id="9" name="TextBox 8"/>
          <p:cNvSpPr txBox="1"/>
          <p:nvPr/>
        </p:nvSpPr>
        <p:spPr>
          <a:xfrm>
            <a:off x="6595500" y="4509120"/>
            <a:ext cx="2008948" cy="400110"/>
          </a:xfrm>
          <a:prstGeom prst="rect">
            <a:avLst/>
          </a:prstGeom>
          <a:solidFill>
            <a:schemeClr val="accent2"/>
          </a:solidFill>
        </p:spPr>
        <p:txBody>
          <a:bodyPr wrap="none" rtlCol="0">
            <a:spAutoFit/>
          </a:bodyPr>
          <a:lstStyle/>
          <a:p>
            <a:r>
              <a:rPr lang="en-US" altLang="zh-CN" sz="2000" b="1" dirty="0" smtClean="0"/>
              <a:t>Low T  vs. Water</a:t>
            </a:r>
            <a:endParaRPr lang="zh-CN" altLang="en-US" sz="2000" b="1" dirty="0"/>
          </a:p>
        </p:txBody>
      </p:sp>
      <p:sp>
        <p:nvSpPr>
          <p:cNvPr id="10" name="TextBox 9"/>
          <p:cNvSpPr txBox="1"/>
          <p:nvPr/>
        </p:nvSpPr>
        <p:spPr>
          <a:xfrm>
            <a:off x="6084168" y="5301208"/>
            <a:ext cx="3120662" cy="369332"/>
          </a:xfrm>
          <a:prstGeom prst="rect">
            <a:avLst/>
          </a:prstGeom>
          <a:noFill/>
        </p:spPr>
        <p:txBody>
          <a:bodyPr wrap="none" rtlCol="0">
            <a:spAutoFit/>
          </a:bodyPr>
          <a:lstStyle/>
          <a:p>
            <a:r>
              <a:rPr lang="en-US" altLang="zh-CN" b="1" dirty="0" smtClean="0"/>
              <a:t>Observed 20- 35 km thickness</a:t>
            </a:r>
            <a:endParaRPr lang="zh-CN" altLang="en-US" b="1" dirty="0"/>
          </a:p>
        </p:txBody>
      </p:sp>
    </p:spTree>
    <p:extLst>
      <p:ext uri="{BB962C8B-B14F-4D97-AF65-F5344CB8AC3E}">
        <p14:creationId xmlns:p14="http://schemas.microsoft.com/office/powerpoint/2010/main" val="1104558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12"/>
          <p:cNvPicPr>
            <a:picLocks noChangeAspect="1" noChangeArrowheads="1"/>
          </p:cNvPicPr>
          <p:nvPr/>
        </p:nvPicPr>
        <p:blipFill>
          <a:blip r:embed="rId3" cstate="print"/>
          <a:srcRect/>
          <a:stretch>
            <a:fillRect/>
          </a:stretch>
        </p:blipFill>
        <p:spPr bwMode="auto">
          <a:xfrm>
            <a:off x="374509" y="1949705"/>
            <a:ext cx="8301947" cy="3711543"/>
          </a:xfrm>
          <a:prstGeom prst="rect">
            <a:avLst/>
          </a:prstGeom>
          <a:noFill/>
          <a:ln w="38100">
            <a:solidFill>
              <a:srgbClr val="0066FF"/>
            </a:solidFill>
            <a:miter lim="800000"/>
            <a:headEnd/>
            <a:tailEnd/>
          </a:ln>
        </p:spPr>
      </p:pic>
      <p:sp>
        <p:nvSpPr>
          <p:cNvPr id="14341" name="Rectangle 15"/>
          <p:cNvSpPr>
            <a:spLocks noChangeArrowheads="1"/>
          </p:cNvSpPr>
          <p:nvPr/>
        </p:nvSpPr>
        <p:spPr bwMode="auto">
          <a:xfrm>
            <a:off x="1011238" y="2470080"/>
            <a:ext cx="219075" cy="252413"/>
          </a:xfrm>
          <a:prstGeom prst="rect">
            <a:avLst/>
          </a:prstGeom>
          <a:solidFill>
            <a:schemeClr val="bg1"/>
          </a:solidFill>
          <a:ln w="9525">
            <a:noFill/>
            <a:miter lim="800000"/>
            <a:headEnd/>
            <a:tailEnd/>
          </a:ln>
        </p:spPr>
        <p:txBody>
          <a:bodyPr wrap="none" anchor="ctr"/>
          <a:lstStyle/>
          <a:p>
            <a:endParaRPr lang="zh-CN" altLang="en-US">
              <a:ea typeface="宋体" charset="-122"/>
            </a:endParaRPr>
          </a:p>
        </p:txBody>
      </p:sp>
      <p:sp>
        <p:nvSpPr>
          <p:cNvPr id="14342" name="Rectangle 16"/>
          <p:cNvSpPr>
            <a:spLocks noChangeArrowheads="1"/>
          </p:cNvSpPr>
          <p:nvPr/>
        </p:nvSpPr>
        <p:spPr bwMode="auto">
          <a:xfrm>
            <a:off x="4572000" y="2387530"/>
            <a:ext cx="219075" cy="276225"/>
          </a:xfrm>
          <a:prstGeom prst="rect">
            <a:avLst/>
          </a:prstGeom>
          <a:solidFill>
            <a:schemeClr val="bg1"/>
          </a:solidFill>
          <a:ln w="9525">
            <a:noFill/>
            <a:miter lim="800000"/>
            <a:headEnd/>
            <a:tailEnd/>
          </a:ln>
        </p:spPr>
        <p:txBody>
          <a:bodyPr wrap="none" anchor="ctr"/>
          <a:lstStyle/>
          <a:p>
            <a:endParaRPr lang="zh-CN" altLang="en-US">
              <a:ea typeface="宋体" charset="-122"/>
            </a:endParaRPr>
          </a:p>
        </p:txBody>
      </p:sp>
      <p:sp>
        <p:nvSpPr>
          <p:cNvPr id="14343" name="Text Box 20"/>
          <p:cNvSpPr txBox="1">
            <a:spLocks noChangeArrowheads="1"/>
          </p:cNvSpPr>
          <p:nvPr/>
        </p:nvSpPr>
        <p:spPr bwMode="auto">
          <a:xfrm>
            <a:off x="755576" y="1039669"/>
            <a:ext cx="7535862" cy="877163"/>
          </a:xfrm>
          <a:prstGeom prst="rect">
            <a:avLst/>
          </a:prstGeom>
          <a:noFill/>
          <a:ln w="9525">
            <a:noFill/>
            <a:miter lim="800000"/>
            <a:headEnd/>
            <a:tailEnd/>
          </a:ln>
        </p:spPr>
        <p:txBody>
          <a:bodyPr>
            <a:spAutoFit/>
          </a:bodyPr>
          <a:lstStyle/>
          <a:p>
            <a:pPr>
              <a:spcBef>
                <a:spcPct val="50000"/>
              </a:spcBef>
            </a:pPr>
            <a:r>
              <a:rPr lang="zh-CN" altLang="en-US" sz="2400" dirty="0" smtClean="0">
                <a:latin typeface="黑体" pitchFamily="49" charset="-122"/>
                <a:ea typeface="黑体" pitchFamily="49" charset="-122"/>
              </a:rPr>
              <a:t>电导率观测</a:t>
            </a:r>
            <a:endParaRPr lang="en-US" altLang="zh-CN" sz="2400" dirty="0" smtClean="0">
              <a:latin typeface="黑体" pitchFamily="49" charset="-122"/>
              <a:ea typeface="黑体" pitchFamily="49" charset="-122"/>
            </a:endParaRPr>
          </a:p>
          <a:p>
            <a:pPr>
              <a:spcBef>
                <a:spcPct val="50000"/>
              </a:spcBef>
            </a:pPr>
            <a:r>
              <a:rPr lang="en-CA" altLang="zh-CN" dirty="0" smtClean="0">
                <a:ea typeface="宋体" charset="-122"/>
              </a:rPr>
              <a:t>Electric </a:t>
            </a:r>
            <a:r>
              <a:rPr lang="en-CA" altLang="zh-CN" dirty="0">
                <a:ea typeface="宋体" charset="-122"/>
              </a:rPr>
              <a:t>conductivity in the upper and lower transition zone of the Pacific</a:t>
            </a:r>
          </a:p>
        </p:txBody>
      </p:sp>
      <p:sp>
        <p:nvSpPr>
          <p:cNvPr id="14344" name="Text Box 22"/>
          <p:cNvSpPr txBox="1">
            <a:spLocks noChangeArrowheads="1"/>
          </p:cNvSpPr>
          <p:nvPr/>
        </p:nvSpPr>
        <p:spPr bwMode="auto">
          <a:xfrm>
            <a:off x="1979712" y="5661248"/>
            <a:ext cx="1211263" cy="304800"/>
          </a:xfrm>
          <a:prstGeom prst="rect">
            <a:avLst/>
          </a:prstGeom>
          <a:noFill/>
          <a:ln w="9525">
            <a:noFill/>
            <a:miter lim="800000"/>
            <a:headEnd/>
            <a:tailEnd/>
          </a:ln>
        </p:spPr>
        <p:txBody>
          <a:bodyPr>
            <a:spAutoFit/>
          </a:bodyPr>
          <a:lstStyle/>
          <a:p>
            <a:pPr>
              <a:spcBef>
                <a:spcPct val="50000"/>
              </a:spcBef>
            </a:pPr>
            <a:r>
              <a:rPr lang="en-CA" altLang="zh-CN" sz="1400" dirty="0" err="1" smtClean="0">
                <a:ea typeface="宋体" charset="-122"/>
              </a:rPr>
              <a:t>Wadsleyite</a:t>
            </a:r>
            <a:endParaRPr lang="en-CA" altLang="zh-CN" sz="1400" dirty="0">
              <a:ea typeface="宋体" charset="-122"/>
            </a:endParaRPr>
          </a:p>
        </p:txBody>
      </p:sp>
      <p:sp>
        <p:nvSpPr>
          <p:cNvPr id="14345" name="Text Box 23"/>
          <p:cNvSpPr txBox="1">
            <a:spLocks noChangeArrowheads="1"/>
          </p:cNvSpPr>
          <p:nvPr/>
        </p:nvSpPr>
        <p:spPr bwMode="auto">
          <a:xfrm>
            <a:off x="5974804" y="5644480"/>
            <a:ext cx="1333500" cy="304800"/>
          </a:xfrm>
          <a:prstGeom prst="rect">
            <a:avLst/>
          </a:prstGeom>
          <a:noFill/>
          <a:ln w="9525">
            <a:noFill/>
            <a:miter lim="800000"/>
            <a:headEnd/>
            <a:tailEnd/>
          </a:ln>
        </p:spPr>
        <p:txBody>
          <a:bodyPr>
            <a:spAutoFit/>
          </a:bodyPr>
          <a:lstStyle/>
          <a:p>
            <a:pPr>
              <a:spcBef>
                <a:spcPct val="50000"/>
              </a:spcBef>
            </a:pPr>
            <a:r>
              <a:rPr lang="en-CA" altLang="zh-CN" sz="1400" dirty="0" err="1" smtClean="0">
                <a:ea typeface="宋体" charset="-122"/>
              </a:rPr>
              <a:t>Ringwoodite</a:t>
            </a:r>
            <a:endParaRPr lang="en-CA" altLang="zh-CN" sz="1400" dirty="0">
              <a:ea typeface="宋体" charset="-122"/>
            </a:endParaRPr>
          </a:p>
        </p:txBody>
      </p:sp>
      <p:sp>
        <p:nvSpPr>
          <p:cNvPr id="14346" name="Text Box 24"/>
          <p:cNvSpPr txBox="1">
            <a:spLocks noChangeArrowheads="1"/>
          </p:cNvSpPr>
          <p:nvPr/>
        </p:nvSpPr>
        <p:spPr bwMode="auto">
          <a:xfrm>
            <a:off x="444425" y="303039"/>
            <a:ext cx="7847013" cy="461665"/>
          </a:xfrm>
          <a:prstGeom prst="rect">
            <a:avLst/>
          </a:prstGeom>
          <a:noFill/>
          <a:ln w="9525">
            <a:noFill/>
            <a:miter lim="800000"/>
            <a:headEnd/>
            <a:tailEnd/>
          </a:ln>
        </p:spPr>
        <p:txBody>
          <a:bodyPr>
            <a:spAutoFit/>
          </a:bodyPr>
          <a:lstStyle/>
          <a:p>
            <a:pPr>
              <a:spcBef>
                <a:spcPct val="50000"/>
              </a:spcBef>
            </a:pPr>
            <a:r>
              <a:rPr lang="zh-CN" altLang="en-US" sz="2400" dirty="0" smtClean="0">
                <a:ea typeface="宋体" charset="-122"/>
                <a:sym typeface="Wingdings" pitchFamily="2" charset="2"/>
              </a:rPr>
              <a:t>太平洋地区地幔转换带水含量</a:t>
            </a:r>
            <a:r>
              <a:rPr lang="en-CA" altLang="zh-CN" sz="2400" dirty="0" smtClean="0">
                <a:ea typeface="宋体" charset="-122"/>
                <a:sym typeface="Wingdings" pitchFamily="2" charset="2"/>
              </a:rPr>
              <a:t>: </a:t>
            </a:r>
            <a:r>
              <a:rPr lang="en-CA" altLang="zh-CN" sz="2400" b="1" dirty="0">
                <a:solidFill>
                  <a:srgbClr val="FF0000"/>
                </a:solidFill>
                <a:ea typeface="宋体" charset="-122"/>
                <a:sym typeface="Wingdings" pitchFamily="2" charset="2"/>
              </a:rPr>
              <a:t>~0.1-0.2 wt.%</a:t>
            </a:r>
            <a:r>
              <a:rPr lang="en-CA" altLang="zh-CN" sz="2400" dirty="0">
                <a:ea typeface="宋体" charset="-122"/>
                <a:sym typeface="Wingdings" pitchFamily="2" charset="2"/>
              </a:rPr>
              <a:t>  </a:t>
            </a:r>
            <a:endParaRPr lang="en-CA" altLang="zh-CN" sz="2400" dirty="0">
              <a:ea typeface="宋体" charset="-122"/>
            </a:endParaRPr>
          </a:p>
        </p:txBody>
      </p:sp>
      <p:sp>
        <p:nvSpPr>
          <p:cNvPr id="14347" name="Text Box 25"/>
          <p:cNvSpPr txBox="1">
            <a:spLocks noChangeArrowheads="1"/>
          </p:cNvSpPr>
          <p:nvPr/>
        </p:nvSpPr>
        <p:spPr bwMode="auto">
          <a:xfrm>
            <a:off x="539552" y="6258798"/>
            <a:ext cx="2651423" cy="338554"/>
          </a:xfrm>
          <a:prstGeom prst="rect">
            <a:avLst/>
          </a:prstGeom>
          <a:noFill/>
          <a:ln w="9525">
            <a:noFill/>
            <a:miter lim="800000"/>
            <a:headEnd/>
            <a:tailEnd/>
          </a:ln>
        </p:spPr>
        <p:txBody>
          <a:bodyPr wrap="square">
            <a:spAutoFit/>
          </a:bodyPr>
          <a:lstStyle/>
          <a:p>
            <a:pPr>
              <a:spcBef>
                <a:spcPct val="50000"/>
              </a:spcBef>
            </a:pPr>
            <a:r>
              <a:rPr lang="en-CA" altLang="zh-CN" sz="1600" dirty="0" smtClean="0">
                <a:ea typeface="宋体" charset="-122"/>
              </a:rPr>
              <a:t>(Huang </a:t>
            </a:r>
            <a:r>
              <a:rPr lang="en-CA" altLang="zh-CN" sz="1600" dirty="0">
                <a:ea typeface="宋体" charset="-122"/>
              </a:rPr>
              <a:t>et al. </a:t>
            </a:r>
            <a:r>
              <a:rPr lang="en-CA" altLang="zh-CN" sz="1600" dirty="0" smtClean="0">
                <a:ea typeface="宋体" charset="-122"/>
              </a:rPr>
              <a:t>,2005,</a:t>
            </a:r>
            <a:r>
              <a:rPr lang="zh-CN" altLang="en-US" sz="1600" dirty="0" smtClean="0">
                <a:ea typeface="宋体" charset="-122"/>
              </a:rPr>
              <a:t> </a:t>
            </a:r>
            <a:r>
              <a:rPr lang="en-US" altLang="zh-CN" sz="1600" dirty="0" smtClean="0">
                <a:ea typeface="宋体" charset="-122"/>
              </a:rPr>
              <a:t>Nature</a:t>
            </a:r>
            <a:r>
              <a:rPr lang="en-CA" altLang="zh-CN" sz="1600" dirty="0" smtClean="0">
                <a:ea typeface="宋体" charset="-122"/>
              </a:rPr>
              <a:t>)</a:t>
            </a:r>
            <a:endParaRPr lang="en-CA" altLang="zh-CN" sz="1600" dirty="0">
              <a:ea typeface="宋体" charset="-122"/>
            </a:endParaRPr>
          </a:p>
        </p:txBody>
      </p:sp>
    </p:spTree>
    <p:extLst>
      <p:ext uri="{BB962C8B-B14F-4D97-AF65-F5344CB8AC3E}">
        <p14:creationId xmlns:p14="http://schemas.microsoft.com/office/powerpoint/2010/main" val="1942227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8"/>
          <p:cNvGrpSpPr>
            <a:grpSpLocks/>
          </p:cNvGrpSpPr>
          <p:nvPr/>
        </p:nvGrpSpPr>
        <p:grpSpPr bwMode="auto">
          <a:xfrm>
            <a:off x="6228184" y="116632"/>
            <a:ext cx="2827663" cy="4246731"/>
            <a:chOff x="4336926" y="695672"/>
            <a:chExt cx="4712884" cy="7076811"/>
          </a:xfrm>
        </p:grpSpPr>
        <p:pic>
          <p:nvPicPr>
            <p:cNvPr id="25" name="Picture 6"/>
            <p:cNvPicPr>
              <a:picLocks noChangeAspect="1" noChangeArrowheads="1"/>
            </p:cNvPicPr>
            <p:nvPr/>
          </p:nvPicPr>
          <p:blipFill>
            <a:blip r:embed="rId2" cstate="print"/>
            <a:srcRect/>
            <a:stretch>
              <a:fillRect/>
            </a:stretch>
          </p:blipFill>
          <p:spPr bwMode="auto">
            <a:xfrm>
              <a:off x="4336926" y="6021288"/>
              <a:ext cx="4712831" cy="804378"/>
            </a:xfrm>
            <a:prstGeom prst="rect">
              <a:avLst/>
            </a:prstGeom>
            <a:noFill/>
            <a:ln w="9525">
              <a:noFill/>
              <a:miter lim="800000"/>
              <a:headEnd/>
              <a:tailEnd/>
            </a:ln>
          </p:spPr>
        </p:pic>
        <p:grpSp>
          <p:nvGrpSpPr>
            <p:cNvPr id="6" name="组合 17"/>
            <p:cNvGrpSpPr>
              <a:grpSpLocks/>
            </p:cNvGrpSpPr>
            <p:nvPr/>
          </p:nvGrpSpPr>
          <p:grpSpPr bwMode="auto">
            <a:xfrm>
              <a:off x="4355976" y="695672"/>
              <a:ext cx="4693834" cy="7076811"/>
              <a:chOff x="4355976" y="695672"/>
              <a:chExt cx="4693834" cy="7076811"/>
            </a:xfrm>
          </p:grpSpPr>
          <p:pic>
            <p:nvPicPr>
              <p:cNvPr id="27" name="Picture 4"/>
              <p:cNvPicPr>
                <a:picLocks noChangeAspect="1" noChangeArrowheads="1"/>
              </p:cNvPicPr>
              <p:nvPr/>
            </p:nvPicPr>
            <p:blipFill>
              <a:blip r:embed="rId3" cstate="print"/>
              <a:srcRect/>
              <a:stretch>
                <a:fillRect/>
              </a:stretch>
            </p:blipFill>
            <p:spPr bwMode="auto">
              <a:xfrm>
                <a:off x="4355976" y="695672"/>
                <a:ext cx="4686300" cy="5153025"/>
              </a:xfrm>
              <a:prstGeom prst="rect">
                <a:avLst/>
              </a:prstGeom>
              <a:noFill/>
              <a:ln w="9525">
                <a:noFill/>
                <a:miter lim="800000"/>
                <a:headEnd/>
                <a:tailEnd/>
              </a:ln>
            </p:spPr>
          </p:pic>
          <p:sp>
            <p:nvSpPr>
              <p:cNvPr id="28" name="TextBox 16"/>
              <p:cNvSpPr txBox="1">
                <a:spLocks noChangeArrowheads="1"/>
              </p:cNvSpPr>
              <p:nvPr/>
            </p:nvSpPr>
            <p:spPr bwMode="auto">
              <a:xfrm>
                <a:off x="4644415" y="6695428"/>
                <a:ext cx="4405395" cy="1077055"/>
              </a:xfrm>
              <a:prstGeom prst="rect">
                <a:avLst/>
              </a:prstGeom>
              <a:noFill/>
              <a:ln w="9525">
                <a:noFill/>
                <a:miter lim="800000"/>
                <a:headEnd/>
                <a:tailEnd/>
              </a:ln>
            </p:spPr>
            <p:txBody>
              <a:bodyPr wrap="square">
                <a:spAutoFit/>
              </a:bodyPr>
              <a:lstStyle/>
              <a:p>
                <a:r>
                  <a:rPr lang="en-US" altLang="zh-CN" sz="2000" dirty="0" smtClean="0"/>
                  <a:t>Electrical conductivity</a:t>
                </a:r>
              </a:p>
              <a:p>
                <a:r>
                  <a:rPr lang="en-US" altLang="zh-CN" sz="1600" dirty="0" smtClean="0"/>
                  <a:t> (</a:t>
                </a:r>
                <a:r>
                  <a:rPr lang="en-US" altLang="zh-CN" sz="1600" dirty="0" err="1"/>
                  <a:t>Kelbert</a:t>
                </a:r>
                <a:r>
                  <a:rPr lang="en-US" altLang="zh-CN" sz="1600" dirty="0"/>
                  <a:t>, et al, </a:t>
                </a:r>
                <a:r>
                  <a:rPr lang="en-US" altLang="zh-CN" sz="1600" dirty="0" smtClean="0"/>
                  <a:t>Nature, 2009</a:t>
                </a:r>
                <a:r>
                  <a:rPr lang="en-US" altLang="zh-CN" sz="1600" dirty="0"/>
                  <a:t>)</a:t>
                </a:r>
                <a:endParaRPr lang="zh-CN" altLang="en-US" sz="1600" dirty="0"/>
              </a:p>
            </p:txBody>
          </p:sp>
        </p:grpSp>
      </p:grpSp>
      <p:sp>
        <p:nvSpPr>
          <p:cNvPr id="45" name="矩形 44"/>
          <p:cNvSpPr/>
          <p:nvPr/>
        </p:nvSpPr>
        <p:spPr>
          <a:xfrm>
            <a:off x="3571868" y="341331"/>
            <a:ext cx="2071702" cy="10715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smtClean="0">
                <a:solidFill>
                  <a:schemeClr val="bg1"/>
                </a:solidFill>
                <a:ea typeface="华文新魏" pitchFamily="2" charset="-122"/>
              </a:rPr>
              <a:t> Geochemistry</a:t>
            </a:r>
          </a:p>
          <a:p>
            <a:r>
              <a:rPr lang="en-US" altLang="zh-CN" sz="2400" dirty="0" smtClean="0">
                <a:solidFill>
                  <a:schemeClr val="bg1"/>
                </a:solidFill>
                <a:ea typeface="华文新魏" pitchFamily="2" charset="-122"/>
                <a:sym typeface="Wingdings 3" pitchFamily="18" charset="2"/>
              </a:rPr>
              <a:t>  water rich</a:t>
            </a:r>
            <a:endParaRPr lang="en-US" altLang="zh-CN" sz="2400" dirty="0">
              <a:solidFill>
                <a:schemeClr val="bg1"/>
              </a:solidFill>
              <a:ea typeface="华文新魏" pitchFamily="2" charset="-122"/>
            </a:endParaRPr>
          </a:p>
        </p:txBody>
      </p:sp>
      <p:grpSp>
        <p:nvGrpSpPr>
          <p:cNvPr id="7" name="组合 48"/>
          <p:cNvGrpSpPr/>
          <p:nvPr/>
        </p:nvGrpSpPr>
        <p:grpSpPr>
          <a:xfrm>
            <a:off x="54459" y="2055843"/>
            <a:ext cx="6245733" cy="3749421"/>
            <a:chOff x="0" y="2000240"/>
            <a:chExt cx="6245733" cy="3749421"/>
          </a:xfrm>
        </p:grpSpPr>
        <p:pic>
          <p:nvPicPr>
            <p:cNvPr id="39937" name="Picture 1"/>
            <p:cNvPicPr>
              <a:picLocks noChangeAspect="1" noChangeArrowheads="1"/>
            </p:cNvPicPr>
            <p:nvPr/>
          </p:nvPicPr>
          <p:blipFill>
            <a:blip r:embed="rId4" cstate="print"/>
            <a:srcRect/>
            <a:stretch>
              <a:fillRect/>
            </a:stretch>
          </p:blipFill>
          <p:spPr bwMode="auto">
            <a:xfrm>
              <a:off x="0" y="2000240"/>
              <a:ext cx="6245733" cy="3749421"/>
            </a:xfrm>
            <a:prstGeom prst="rect">
              <a:avLst/>
            </a:prstGeom>
            <a:noFill/>
            <a:ln w="38100">
              <a:solidFill>
                <a:srgbClr val="0066FF"/>
              </a:solidFill>
              <a:miter lim="800000"/>
              <a:headEnd/>
              <a:tailEnd/>
            </a:ln>
          </p:spPr>
        </p:pic>
        <p:sp>
          <p:nvSpPr>
            <p:cNvPr id="40" name="椭圆 39"/>
            <p:cNvSpPr/>
            <p:nvPr/>
          </p:nvSpPr>
          <p:spPr>
            <a:xfrm>
              <a:off x="4067944" y="3143248"/>
              <a:ext cx="504056" cy="360040"/>
            </a:xfrm>
            <a:prstGeom prst="ellipse">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4286248" y="3143248"/>
              <a:ext cx="571504" cy="576064"/>
            </a:xfrm>
            <a:prstGeom prst="roundRect">
              <a:avLst/>
            </a:prstGeom>
            <a:solidFill>
              <a:srgbClr val="C000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en-US" altLang="zh-CN" dirty="0" smtClean="0"/>
            </a:p>
            <a:p>
              <a:pPr algn="ctr"/>
              <a:endParaRPr lang="zh-CN" altLang="en-US" dirty="0"/>
            </a:p>
          </p:txBody>
        </p:sp>
      </p:grpSp>
      <p:grpSp>
        <p:nvGrpSpPr>
          <p:cNvPr id="8" name="组合 45"/>
          <p:cNvGrpSpPr/>
          <p:nvPr/>
        </p:nvGrpSpPr>
        <p:grpSpPr>
          <a:xfrm>
            <a:off x="357158" y="341331"/>
            <a:ext cx="2500330" cy="1071570"/>
            <a:chOff x="357158" y="285728"/>
            <a:chExt cx="2500330" cy="1071570"/>
          </a:xfrm>
        </p:grpSpPr>
        <p:sp>
          <p:nvSpPr>
            <p:cNvPr id="42" name="矩形 41"/>
            <p:cNvSpPr/>
            <p:nvPr/>
          </p:nvSpPr>
          <p:spPr>
            <a:xfrm>
              <a:off x="357158" y="285728"/>
              <a:ext cx="2357454" cy="107157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27"/>
            <p:cNvSpPr txBox="1">
              <a:spLocks noChangeArrowheads="1"/>
            </p:cNvSpPr>
            <p:nvPr/>
          </p:nvSpPr>
          <p:spPr bwMode="auto">
            <a:xfrm>
              <a:off x="548238" y="383425"/>
              <a:ext cx="2309250" cy="830997"/>
            </a:xfrm>
            <a:prstGeom prst="rect">
              <a:avLst/>
            </a:prstGeom>
            <a:noFill/>
            <a:ln w="9525">
              <a:noFill/>
              <a:miter lim="800000"/>
              <a:headEnd/>
              <a:tailEnd/>
            </a:ln>
          </p:spPr>
          <p:txBody>
            <a:bodyPr wrap="square">
              <a:spAutoFit/>
            </a:bodyPr>
            <a:lstStyle/>
            <a:p>
              <a:r>
                <a:rPr lang="en-US" altLang="zh-CN" sz="2400" dirty="0" smtClean="0">
                  <a:solidFill>
                    <a:schemeClr val="bg1"/>
                  </a:solidFill>
                  <a:ea typeface="华文新魏" pitchFamily="2" charset="-122"/>
                </a:rPr>
                <a:t>High Electricity Conductivity</a:t>
              </a:r>
              <a:endParaRPr lang="en-US" altLang="zh-CN" sz="2400" dirty="0">
                <a:solidFill>
                  <a:schemeClr val="bg1"/>
                </a:solidFill>
                <a:ea typeface="华文新魏" pitchFamily="2" charset="-122"/>
              </a:endParaRPr>
            </a:p>
          </p:txBody>
        </p:sp>
      </p:grpSp>
      <p:grpSp>
        <p:nvGrpSpPr>
          <p:cNvPr id="9" name="组合 16"/>
          <p:cNvGrpSpPr>
            <a:grpSpLocks/>
          </p:cNvGrpSpPr>
          <p:nvPr/>
        </p:nvGrpSpPr>
        <p:grpSpPr bwMode="auto">
          <a:xfrm>
            <a:off x="107504" y="1389359"/>
            <a:ext cx="5250374" cy="1809492"/>
            <a:chOff x="108074" y="1333150"/>
            <a:chExt cx="5250357" cy="1809696"/>
          </a:xfrm>
        </p:grpSpPr>
        <p:sp>
          <p:nvSpPr>
            <p:cNvPr id="51" name="TextBox 28"/>
            <p:cNvSpPr txBox="1">
              <a:spLocks noChangeArrowheads="1"/>
            </p:cNvSpPr>
            <p:nvPr/>
          </p:nvSpPr>
          <p:spPr bwMode="auto">
            <a:xfrm>
              <a:off x="108074" y="1333150"/>
              <a:ext cx="3373541" cy="369374"/>
            </a:xfrm>
            <a:prstGeom prst="rect">
              <a:avLst/>
            </a:prstGeom>
            <a:noFill/>
            <a:ln w="9525">
              <a:noFill/>
              <a:miter lim="800000"/>
              <a:headEnd/>
              <a:tailEnd/>
            </a:ln>
          </p:spPr>
          <p:txBody>
            <a:bodyPr wrap="none">
              <a:spAutoFit/>
            </a:bodyPr>
            <a:lstStyle/>
            <a:p>
              <a:r>
                <a:rPr lang="en-US" altLang="zh-CN" dirty="0"/>
                <a:t>(</a:t>
              </a:r>
              <a:r>
                <a:rPr lang="en-US" altLang="zh-CN" dirty="0" err="1"/>
                <a:t>Ichiki</a:t>
              </a:r>
              <a:r>
                <a:rPr lang="en-US" altLang="zh-CN" dirty="0"/>
                <a:t> </a:t>
              </a:r>
              <a:r>
                <a:rPr lang="en-US" altLang="zh-CN" dirty="0" err="1"/>
                <a:t>etal</a:t>
              </a:r>
              <a:r>
                <a:rPr lang="en-US" altLang="zh-CN" dirty="0"/>
                <a:t>, 2006; </a:t>
              </a:r>
              <a:r>
                <a:rPr lang="en-US" altLang="zh-CN" dirty="0" err="1"/>
                <a:t>Karato</a:t>
              </a:r>
              <a:r>
                <a:rPr lang="en-US" altLang="zh-CN" dirty="0"/>
                <a:t>, 2011)</a:t>
              </a:r>
              <a:endParaRPr lang="zh-CN" altLang="en-US" dirty="0"/>
            </a:p>
          </p:txBody>
        </p:sp>
        <p:sp>
          <p:nvSpPr>
            <p:cNvPr id="52" name="TextBox 39"/>
            <p:cNvSpPr txBox="1">
              <a:spLocks noChangeArrowheads="1"/>
            </p:cNvSpPr>
            <p:nvPr/>
          </p:nvSpPr>
          <p:spPr bwMode="auto">
            <a:xfrm>
              <a:off x="3723051" y="1342443"/>
              <a:ext cx="1635380" cy="369373"/>
            </a:xfrm>
            <a:prstGeom prst="rect">
              <a:avLst/>
            </a:prstGeom>
            <a:noFill/>
            <a:ln w="9525">
              <a:noFill/>
              <a:miter lim="800000"/>
              <a:headEnd/>
              <a:tailEnd/>
            </a:ln>
          </p:spPr>
          <p:txBody>
            <a:bodyPr wrap="none">
              <a:spAutoFit/>
            </a:bodyPr>
            <a:lstStyle/>
            <a:p>
              <a:r>
                <a:rPr lang="en-US" altLang="zh-CN" dirty="0" smtClean="0">
                  <a:latin typeface="+mj-lt"/>
                  <a:ea typeface="Arial Unicode MS" pitchFamily="34" charset="-122"/>
                  <a:cs typeface="Arial Unicode MS" pitchFamily="34" charset="-122"/>
                </a:rPr>
                <a:t>(</a:t>
              </a:r>
              <a:r>
                <a:rPr lang="en-US" altLang="zh-CN" dirty="0" err="1">
                  <a:latin typeface="+mj-lt"/>
                  <a:ea typeface="Arial Unicode MS" pitchFamily="34" charset="-122"/>
                  <a:cs typeface="Arial Unicode MS" pitchFamily="34" charset="-122"/>
                </a:rPr>
                <a:t>Kuritani</a:t>
              </a:r>
              <a:r>
                <a:rPr lang="en-US" altLang="zh-CN" dirty="0">
                  <a:latin typeface="+mj-lt"/>
                  <a:ea typeface="Arial Unicode MS" pitchFamily="34" charset="-122"/>
                  <a:cs typeface="Arial Unicode MS" pitchFamily="34" charset="-122"/>
                </a:rPr>
                <a:t>, 2011)</a:t>
              </a:r>
              <a:endParaRPr lang="zh-CN" altLang="en-US" dirty="0">
                <a:latin typeface="+mj-lt"/>
                <a:ea typeface="Arial Unicode MS" pitchFamily="34" charset="-122"/>
                <a:cs typeface="Arial Unicode MS" pitchFamily="34" charset="-122"/>
              </a:endParaRPr>
            </a:p>
          </p:txBody>
        </p:sp>
        <p:cxnSp>
          <p:nvCxnSpPr>
            <p:cNvPr id="53" name="直接箭头连接符 52"/>
            <p:cNvCxnSpPr>
              <a:cxnSpLocks noChangeShapeType="1"/>
              <a:stCxn id="41" idx="0"/>
            </p:cNvCxnSpPr>
            <p:nvPr/>
          </p:nvCxnSpPr>
          <p:spPr bwMode="auto">
            <a:xfrm flipV="1">
              <a:off x="4627014" y="1642479"/>
              <a:ext cx="214316" cy="1500367"/>
            </a:xfrm>
            <a:prstGeom prst="straightConnector1">
              <a:avLst/>
            </a:prstGeom>
            <a:noFill/>
            <a:ln w="25400" algn="ctr">
              <a:solidFill>
                <a:srgbClr val="0000FF"/>
              </a:solidFill>
              <a:round/>
              <a:headEnd/>
              <a:tailEnd type="arrow" w="med" len="med"/>
            </a:ln>
          </p:spPr>
        </p:cxnSp>
      </p:grpSp>
      <p:cxnSp>
        <p:nvCxnSpPr>
          <p:cNvPr id="54" name="直接箭头连接符 13"/>
          <p:cNvCxnSpPr>
            <a:cxnSpLocks noChangeShapeType="1"/>
            <a:stCxn id="40" idx="1"/>
          </p:cNvCxnSpPr>
          <p:nvPr/>
        </p:nvCxnSpPr>
        <p:spPr bwMode="auto">
          <a:xfrm flipH="1" flipV="1">
            <a:off x="2285984" y="1698653"/>
            <a:ext cx="1910236" cy="1552925"/>
          </a:xfrm>
          <a:prstGeom prst="straightConnector1">
            <a:avLst/>
          </a:prstGeom>
          <a:noFill/>
          <a:ln w="25400" algn="ctr">
            <a:solidFill>
              <a:srgbClr val="0000FF"/>
            </a:solidFill>
            <a:round/>
            <a:headEnd/>
            <a:tailEnd type="arrow" w="med" len="med"/>
          </a:ln>
        </p:spPr>
      </p:cxnSp>
      <p:pic>
        <p:nvPicPr>
          <p:cNvPr id="20" name="Picture 2"/>
          <p:cNvPicPr>
            <a:picLocks noChangeAspect="1" noChangeArrowheads="1"/>
          </p:cNvPicPr>
          <p:nvPr/>
        </p:nvPicPr>
        <p:blipFill>
          <a:blip r:embed="rId5" cstate="print"/>
          <a:srcRect/>
          <a:stretch>
            <a:fillRect/>
          </a:stretch>
        </p:blipFill>
        <p:spPr bwMode="auto">
          <a:xfrm>
            <a:off x="6300192" y="4509120"/>
            <a:ext cx="2578755" cy="1743755"/>
          </a:xfrm>
          <a:prstGeom prst="rect">
            <a:avLst/>
          </a:prstGeom>
          <a:noFill/>
          <a:ln w="38100">
            <a:solidFill>
              <a:srgbClr val="0066FF"/>
            </a:solidFill>
            <a:miter lim="800000"/>
            <a:headEnd/>
            <a:tailEnd/>
          </a:ln>
        </p:spPr>
      </p:pic>
      <p:sp>
        <p:nvSpPr>
          <p:cNvPr id="21" name="TextBox 20"/>
          <p:cNvSpPr txBox="1"/>
          <p:nvPr/>
        </p:nvSpPr>
        <p:spPr>
          <a:xfrm>
            <a:off x="4545448" y="6237311"/>
            <a:ext cx="2690848" cy="50063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dirty="0">
                <a:solidFill>
                  <a:srgbClr val="0000FF"/>
                </a:solidFill>
                <a:latin typeface="Arial Unicode MS" pitchFamily="34" charset="-122"/>
                <a:ea typeface="Arial Unicode MS" pitchFamily="34" charset="-122"/>
                <a:cs typeface="Arial Unicode MS" pitchFamily="34" charset="-122"/>
              </a:rPr>
              <a:t>MTZ: </a:t>
            </a:r>
            <a:r>
              <a:rPr lang="en-US" altLang="zh-CN" sz="2000" dirty="0" err="1">
                <a:solidFill>
                  <a:srgbClr val="0000FF"/>
                </a:solidFill>
                <a:latin typeface="Arial Unicode MS" pitchFamily="34" charset="-122"/>
                <a:ea typeface="Arial Unicode MS" pitchFamily="34" charset="-122"/>
                <a:cs typeface="Arial Unicode MS" pitchFamily="34" charset="-122"/>
              </a:rPr>
              <a:t>Vp</a:t>
            </a:r>
            <a:r>
              <a:rPr lang="zh-CN" altLang="en-US" sz="2000" dirty="0" smtClean="0">
                <a:solidFill>
                  <a:srgbClr val="0000FF"/>
                </a:solidFill>
                <a:latin typeface="Arial Unicode MS" pitchFamily="34" charset="-122"/>
                <a:ea typeface="Arial Unicode MS" pitchFamily="34" charset="-122"/>
                <a:cs typeface="Arial Unicode MS" pitchFamily="34" charset="-122"/>
              </a:rPr>
              <a:t>正常</a:t>
            </a:r>
            <a:r>
              <a:rPr lang="en-US" altLang="zh-CN" sz="2000" dirty="0" smtClean="0">
                <a:solidFill>
                  <a:srgbClr val="0000FF"/>
                </a:solidFill>
                <a:latin typeface="Arial Unicode MS" pitchFamily="34" charset="-122"/>
                <a:ea typeface="Arial Unicode MS" pitchFamily="34" charset="-122"/>
                <a:cs typeface="Arial Unicode MS" pitchFamily="34" charset="-122"/>
              </a:rPr>
              <a:t>,  </a:t>
            </a:r>
            <a:r>
              <a:rPr lang="en-US" altLang="zh-CN" sz="2000" dirty="0">
                <a:solidFill>
                  <a:srgbClr val="0000FF"/>
                </a:solidFill>
                <a:latin typeface="Arial Unicode MS" pitchFamily="34" charset="-122"/>
                <a:ea typeface="Arial Unicode MS" pitchFamily="34" charset="-122"/>
                <a:cs typeface="Arial Unicode MS" pitchFamily="34" charset="-122"/>
              </a:rPr>
              <a:t>Vs</a:t>
            </a:r>
            <a:r>
              <a:rPr lang="zh-CN" altLang="en-US" sz="2000" dirty="0">
                <a:solidFill>
                  <a:srgbClr val="0000FF"/>
                </a:solidFill>
                <a:latin typeface="Arial Unicode MS" pitchFamily="34" charset="-122"/>
                <a:ea typeface="Arial Unicode MS" pitchFamily="34" charset="-122"/>
                <a:cs typeface="Arial Unicode MS" pitchFamily="34" charset="-122"/>
              </a:rPr>
              <a:t>低速</a:t>
            </a:r>
          </a:p>
        </p:txBody>
      </p:sp>
      <p:sp>
        <p:nvSpPr>
          <p:cNvPr id="22" name="TextBox 21"/>
          <p:cNvSpPr txBox="1"/>
          <p:nvPr/>
        </p:nvSpPr>
        <p:spPr>
          <a:xfrm>
            <a:off x="7236296" y="6337838"/>
            <a:ext cx="1050352" cy="400110"/>
          </a:xfrm>
          <a:prstGeom prst="rect">
            <a:avLst/>
          </a:prstGeom>
          <a:noFill/>
        </p:spPr>
        <p:txBody>
          <a:bodyPr wrap="none" rtlCol="0">
            <a:spAutoFit/>
          </a:bodyPr>
          <a:lstStyle/>
          <a:p>
            <a:r>
              <a:rPr lang="zh-CN" altLang="en-US" sz="2000" dirty="0" smtClean="0">
                <a:solidFill>
                  <a:srgbClr val="0000FF"/>
                </a:solidFill>
              </a:rPr>
              <a:t>高</a:t>
            </a:r>
            <a:r>
              <a:rPr lang="en-US" altLang="zh-CN" sz="2000" dirty="0" err="1" smtClean="0">
                <a:solidFill>
                  <a:srgbClr val="0000FF"/>
                </a:solidFill>
              </a:rPr>
              <a:t>Vp</a:t>
            </a:r>
            <a:r>
              <a:rPr lang="en-US" altLang="zh-CN" sz="2000" dirty="0" smtClean="0">
                <a:solidFill>
                  <a:srgbClr val="0000FF"/>
                </a:solidFill>
              </a:rPr>
              <a:t>/Vs</a:t>
            </a:r>
            <a:endParaRPr lang="zh-CN" altLang="en-US" sz="2000" dirty="0">
              <a:solidFill>
                <a:srgbClr val="0000FF"/>
              </a:solidFill>
            </a:endParaRPr>
          </a:p>
        </p:txBody>
      </p:sp>
      <p:sp>
        <p:nvSpPr>
          <p:cNvPr id="2" name="矩形 1"/>
          <p:cNvSpPr/>
          <p:nvPr/>
        </p:nvSpPr>
        <p:spPr>
          <a:xfrm>
            <a:off x="1763688" y="6237312"/>
            <a:ext cx="2589731" cy="523220"/>
          </a:xfrm>
          <a:prstGeom prst="rect">
            <a:avLst/>
          </a:prstGeom>
        </p:spPr>
        <p:txBody>
          <a:bodyPr wrap="square">
            <a:spAutoFit/>
          </a:bodyPr>
          <a:lstStyle/>
          <a:p>
            <a:r>
              <a:rPr lang="en-US" altLang="zh-CN" sz="1400" dirty="0" smtClean="0"/>
              <a:t>(Li </a:t>
            </a:r>
            <a:r>
              <a:rPr lang="en-US" altLang="zh-CN" sz="1400" dirty="0"/>
              <a:t>et al., </a:t>
            </a:r>
            <a:r>
              <a:rPr lang="en-US" altLang="zh-CN" sz="1400" i="1" dirty="0"/>
              <a:t>EPSL</a:t>
            </a:r>
            <a:r>
              <a:rPr lang="en-US" altLang="zh-CN" sz="1400" dirty="0"/>
              <a:t>, 2013;  </a:t>
            </a:r>
          </a:p>
          <a:p>
            <a:r>
              <a:rPr lang="en-US" altLang="zh-CN" sz="1400" dirty="0"/>
              <a:t>Li et al., </a:t>
            </a:r>
            <a:r>
              <a:rPr lang="en-US" altLang="zh-CN" sz="1400" i="1" dirty="0"/>
              <a:t>AGU Monograph</a:t>
            </a:r>
            <a:r>
              <a:rPr lang="en-US" altLang="zh-CN" sz="1400" dirty="0"/>
              <a:t>, </a:t>
            </a:r>
            <a:r>
              <a:rPr lang="en-US" altLang="zh-CN" sz="1400" dirty="0" smtClean="0"/>
              <a:t>2016</a:t>
            </a:r>
            <a:r>
              <a:rPr lang="zh-CN" altLang="en-US" sz="1400" dirty="0" smtClean="0"/>
              <a:t> </a:t>
            </a:r>
            <a:r>
              <a:rPr lang="en-US" altLang="zh-CN" sz="1400" dirty="0" smtClean="0"/>
              <a:t>)</a:t>
            </a:r>
            <a:endParaRPr lang="zh-CN" altLang="en-US" sz="1400" dirty="0"/>
          </a:p>
        </p:txBody>
      </p:sp>
    </p:spTree>
    <p:extLst>
      <p:ext uri="{BB962C8B-B14F-4D97-AF65-F5344CB8AC3E}">
        <p14:creationId xmlns:p14="http://schemas.microsoft.com/office/powerpoint/2010/main" val="33403422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8864" y="-171400"/>
            <a:ext cx="8229600" cy="1143000"/>
          </a:xfrm>
        </p:spPr>
        <p:txBody>
          <a:bodyPr>
            <a:normAutofit/>
          </a:bodyPr>
          <a:lstStyle/>
          <a:p>
            <a:r>
              <a:rPr lang="en-US" altLang="zh-CN" sz="3200" dirty="0">
                <a:latin typeface="华文新魏" panose="02010800040101010101" pitchFamily="2" charset="-122"/>
                <a:ea typeface="华文新魏" panose="02010800040101010101" pitchFamily="2" charset="-122"/>
              </a:rPr>
              <a:t>410-km</a:t>
            </a:r>
            <a:r>
              <a:rPr lang="zh-CN" altLang="en-US" sz="3200" dirty="0">
                <a:latin typeface="华文新魏" panose="02010800040101010101" pitchFamily="2" charset="-122"/>
                <a:ea typeface="华文新魏" panose="02010800040101010101" pitchFamily="2" charset="-122"/>
              </a:rPr>
              <a:t>上覆</a:t>
            </a:r>
            <a:r>
              <a:rPr lang="zh-CN" altLang="en-US" sz="3200" dirty="0" smtClean="0">
                <a:latin typeface="华文新魏" panose="02010800040101010101" pitchFamily="2" charset="-122"/>
                <a:ea typeface="华文新魏" panose="02010800040101010101" pitchFamily="2" charset="-122"/>
              </a:rPr>
              <a:t>低速层</a:t>
            </a:r>
            <a:r>
              <a:rPr lang="en-US" altLang="zh-CN" sz="3200" dirty="0">
                <a:latin typeface="华文新魏" panose="02010800040101010101" pitchFamily="2" charset="-122"/>
                <a:ea typeface="华文新魏" panose="02010800040101010101" pitchFamily="2" charset="-122"/>
              </a:rPr>
              <a:t>(</a:t>
            </a:r>
            <a:r>
              <a:rPr lang="en-US" altLang="zh-CN" sz="3000" b="0" dirty="0" smtClean="0">
                <a:effectLst/>
                <a:latin typeface="Arial Unicode MS" pitchFamily="34" charset="-122"/>
                <a:ea typeface="Arial Unicode MS" pitchFamily="34" charset="-122"/>
                <a:cs typeface="Arial Unicode MS" pitchFamily="34" charset="-122"/>
              </a:rPr>
              <a:t>LVZ)</a:t>
            </a:r>
            <a:endParaRPr lang="zh-CN" altLang="en-US" sz="3000" b="0" dirty="0">
              <a:effectLst/>
              <a:latin typeface="Arial Unicode MS" pitchFamily="34" charset="-122"/>
              <a:ea typeface="Arial Unicode MS" pitchFamily="34" charset="-122"/>
              <a:cs typeface="Arial Unicode MS" pitchFamily="34" charset="-122"/>
            </a:endParaRPr>
          </a:p>
        </p:txBody>
      </p:sp>
      <p:sp>
        <p:nvSpPr>
          <p:cNvPr id="3" name="TextBox 2"/>
          <p:cNvSpPr txBox="1"/>
          <p:nvPr/>
        </p:nvSpPr>
        <p:spPr>
          <a:xfrm>
            <a:off x="35496" y="6250835"/>
            <a:ext cx="3286092" cy="369332"/>
          </a:xfrm>
          <a:prstGeom prst="rect">
            <a:avLst/>
          </a:prstGeom>
          <a:noFill/>
        </p:spPr>
        <p:txBody>
          <a:bodyPr wrap="none" rtlCol="0">
            <a:spAutoFit/>
          </a:bodyPr>
          <a:lstStyle/>
          <a:p>
            <a:r>
              <a:rPr lang="en-US" altLang="zh-CN" dirty="0" err="1" smtClean="0"/>
              <a:t>Revenaugh</a:t>
            </a:r>
            <a:r>
              <a:rPr lang="en-US" altLang="zh-CN" dirty="0" smtClean="0"/>
              <a:t> &amp; </a:t>
            </a:r>
            <a:r>
              <a:rPr lang="en-US" altLang="zh-CN" dirty="0" err="1" smtClean="0"/>
              <a:t>Sipkin</a:t>
            </a:r>
            <a:r>
              <a:rPr lang="en-US" altLang="zh-CN" dirty="0" smtClean="0"/>
              <a:t>, Nature, 1994</a:t>
            </a:r>
            <a:endParaRPr lang="zh-CN" altLang="en-US"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3"/>
            <a:ext cx="3775522" cy="2582770"/>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49" y="836712"/>
            <a:ext cx="4703839" cy="2556147"/>
          </a:xfrm>
          <a:prstGeom prst="rect">
            <a:avLst/>
          </a:prstGeom>
          <a:noFill/>
          <a:ln w="38100">
            <a:solidFill>
              <a:srgbClr val="0066FF"/>
            </a:solidFill>
            <a:miter lim="800000"/>
            <a:headEnd/>
            <a:tailEnd/>
          </a:ln>
        </p:spPr>
      </p:pic>
      <p:pic>
        <p:nvPicPr>
          <p:cNvPr id="12" name="内容占位符 4"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3690780"/>
            <a:ext cx="5536758" cy="2978579"/>
          </a:xfrm>
          <a:prstGeom prst="rect">
            <a:avLst/>
          </a:prstGeom>
          <a:noFill/>
          <a:ln w="38100">
            <a:solidFill>
              <a:srgbClr val="0066FF"/>
            </a:solidFill>
            <a:miter lim="800000"/>
            <a:headEnd/>
            <a:tailEnd/>
          </a:ln>
        </p:spPr>
      </p:pic>
      <p:sp>
        <p:nvSpPr>
          <p:cNvPr id="13" name="内容占位符 2"/>
          <p:cNvSpPr txBox="1">
            <a:spLocks/>
          </p:cNvSpPr>
          <p:nvPr/>
        </p:nvSpPr>
        <p:spPr bwMode="auto">
          <a:xfrm>
            <a:off x="-252536" y="3789040"/>
            <a:ext cx="3456384" cy="1439318"/>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None/>
              <a:defRPr/>
            </a:pPr>
            <a:r>
              <a:rPr lang="en-US" altLang="zh-CN" sz="2200" dirty="0">
                <a:latin typeface="华文新魏" panose="02010800040101010101" pitchFamily="2" charset="-122"/>
                <a:ea typeface="华文新魏" panose="02010800040101010101" pitchFamily="2" charset="-122"/>
              </a:rPr>
              <a:t>   	</a:t>
            </a:r>
            <a:r>
              <a:rPr lang="zh-CN" altLang="en-US" sz="2200" dirty="0" smtClean="0">
                <a:latin typeface="华文新魏" panose="02010800040101010101" pitchFamily="2" charset="-122"/>
                <a:ea typeface="华文新魏" panose="02010800040101010101" pitchFamily="2" charset="-122"/>
              </a:rPr>
              <a:t>日本海</a:t>
            </a:r>
            <a:r>
              <a:rPr lang="en-US" altLang="zh-CN" sz="2200" dirty="0" smtClean="0">
                <a:latin typeface="华文新魏" panose="02010800040101010101" pitchFamily="2" charset="-122"/>
                <a:ea typeface="华文新魏" panose="02010800040101010101" pitchFamily="2" charset="-122"/>
              </a:rPr>
              <a:t>,</a:t>
            </a:r>
            <a:r>
              <a:rPr lang="zh-CN" altLang="en-US" sz="2200" dirty="0" smtClean="0">
                <a:latin typeface="华文新魏" panose="02010800040101010101" pitchFamily="2" charset="-122"/>
                <a:ea typeface="华文新魏" panose="02010800040101010101" pitchFamily="2" charset="-122"/>
              </a:rPr>
              <a:t>黄海</a:t>
            </a:r>
            <a:r>
              <a:rPr lang="zh-CN" altLang="en-US" sz="2200" dirty="0">
                <a:latin typeface="华文新魏" panose="02010800040101010101" pitchFamily="2" charset="-122"/>
                <a:ea typeface="华文新魏" panose="02010800040101010101" pitchFamily="2" charset="-122"/>
              </a:rPr>
              <a:t>和亚洲东部</a:t>
            </a:r>
            <a:r>
              <a:rPr lang="en-US" altLang="zh-CN" sz="2200" dirty="0">
                <a:latin typeface="华文新魏" panose="02010800040101010101" pitchFamily="2" charset="-122"/>
                <a:ea typeface="华文新魏" panose="02010800040101010101" pitchFamily="2" charset="-122"/>
              </a:rPr>
              <a:t>410-km</a:t>
            </a:r>
            <a:r>
              <a:rPr lang="zh-CN" altLang="en-US" sz="2200" dirty="0">
                <a:latin typeface="华文新魏" panose="02010800040101010101" pitchFamily="2" charset="-122"/>
                <a:ea typeface="华文新魏" panose="02010800040101010101" pitchFamily="2" charset="-122"/>
              </a:rPr>
              <a:t>间断面上方约</a:t>
            </a:r>
            <a:r>
              <a:rPr lang="en-US" altLang="zh-CN" sz="2200" dirty="0">
                <a:latin typeface="华文新魏" panose="02010800040101010101" pitchFamily="2" charset="-122"/>
                <a:ea typeface="华文新魏" panose="02010800040101010101" pitchFamily="2" charset="-122"/>
              </a:rPr>
              <a:t>330km</a:t>
            </a:r>
            <a:r>
              <a:rPr lang="zh-CN" altLang="en-US" sz="2200" dirty="0">
                <a:latin typeface="华文新魏" panose="02010800040101010101" pitchFamily="2" charset="-122"/>
                <a:ea typeface="华文新魏" panose="02010800040101010101" pitchFamily="2" charset="-122"/>
              </a:rPr>
              <a:t>深度处存在一个低速带，波阻抗降低～</a:t>
            </a:r>
            <a:r>
              <a:rPr lang="en-US" altLang="zh-CN" sz="2200" dirty="0">
                <a:latin typeface="华文新魏" panose="02010800040101010101" pitchFamily="2" charset="-122"/>
                <a:ea typeface="华文新魏" panose="02010800040101010101" pitchFamily="2" charset="-122"/>
              </a:rPr>
              <a:t>5.8%</a:t>
            </a:r>
            <a:endParaRPr lang="zh-CN" altLang="en-US" sz="2200" dirty="0">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928525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3" y="3572461"/>
            <a:ext cx="3339183" cy="2952883"/>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508" name="TextBox 4"/>
          <p:cNvSpPr txBox="1">
            <a:spLocks noChangeArrowheads="1"/>
          </p:cNvSpPr>
          <p:nvPr/>
        </p:nvSpPr>
        <p:spPr bwMode="auto">
          <a:xfrm>
            <a:off x="323528" y="260648"/>
            <a:ext cx="1832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200" dirty="0">
                <a:latin typeface="华文新魏" panose="02010800040101010101" pitchFamily="2" charset="-122"/>
                <a:ea typeface="华文新魏" panose="02010800040101010101" pitchFamily="2" charset="-122"/>
              </a:rPr>
              <a:t>美国西部</a:t>
            </a:r>
          </a:p>
        </p:txBody>
      </p:sp>
      <p:sp>
        <p:nvSpPr>
          <p:cNvPr id="21509" name="TextBox 5"/>
          <p:cNvSpPr txBox="1">
            <a:spLocks noChangeArrowheads="1"/>
          </p:cNvSpPr>
          <p:nvPr/>
        </p:nvSpPr>
        <p:spPr bwMode="auto">
          <a:xfrm>
            <a:off x="5933337" y="6381328"/>
            <a:ext cx="2959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dirty="0"/>
              <a:t>T.-R. Song et al., 2004, </a:t>
            </a:r>
            <a:r>
              <a:rPr lang="en-US" altLang="zh-CN" sz="1600" i="1" dirty="0"/>
              <a:t>Nature</a:t>
            </a:r>
            <a:endParaRPr lang="zh-CN" altLang="en-US" sz="1600" i="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162" y="134556"/>
            <a:ext cx="6319334" cy="3582476"/>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4"/>
          <p:cNvSpPr txBox="1">
            <a:spLocks noChangeArrowheads="1"/>
          </p:cNvSpPr>
          <p:nvPr/>
        </p:nvSpPr>
        <p:spPr bwMode="auto">
          <a:xfrm>
            <a:off x="3851920" y="4769857"/>
            <a:ext cx="50405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dirty="0"/>
              <a:t>410-km</a:t>
            </a:r>
            <a:r>
              <a:rPr lang="zh-CN" altLang="en-US" sz="2000" b="1" dirty="0"/>
              <a:t>间断面之上存在一层</a:t>
            </a:r>
            <a:r>
              <a:rPr lang="en-US" altLang="zh-CN" sz="2000" b="1" dirty="0"/>
              <a:t>20-90km</a:t>
            </a:r>
            <a:r>
              <a:rPr lang="zh-CN" altLang="en-US" sz="2000" b="1" dirty="0"/>
              <a:t>厚的低速层，波速降低幅度～</a:t>
            </a:r>
            <a:r>
              <a:rPr lang="en-US" altLang="zh-CN" sz="2000" b="1" dirty="0"/>
              <a:t>5%</a:t>
            </a:r>
            <a:r>
              <a:rPr lang="zh-CN" altLang="en-US" sz="2000" b="1" dirty="0"/>
              <a:t>；</a:t>
            </a:r>
            <a:endParaRPr lang="en-US" altLang="zh-CN" sz="2000" b="1" dirty="0"/>
          </a:p>
          <a:p>
            <a:pPr eaLnBrk="1" hangingPunct="1"/>
            <a:r>
              <a:rPr lang="zh-CN" altLang="en-US" sz="2000" b="1" dirty="0"/>
              <a:t>解释为组分异常，可能是较重的部分熔融层，与古老的</a:t>
            </a:r>
            <a:r>
              <a:rPr lang="en-US" altLang="zh-CN" sz="2000" b="1" dirty="0" err="1"/>
              <a:t>Farallon</a:t>
            </a:r>
            <a:r>
              <a:rPr lang="zh-CN" altLang="en-US" sz="2000" b="1" dirty="0"/>
              <a:t>板块俯冲及弧后扩张有关</a:t>
            </a:r>
          </a:p>
        </p:txBody>
      </p:sp>
    </p:spTree>
    <p:extLst>
      <p:ext uri="{BB962C8B-B14F-4D97-AF65-F5344CB8AC3E}">
        <p14:creationId xmlns:p14="http://schemas.microsoft.com/office/powerpoint/2010/main" val="3029883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40" y="44624"/>
            <a:ext cx="3774929" cy="238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4624"/>
            <a:ext cx="1368152" cy="2367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94" y="2492896"/>
            <a:ext cx="3395486" cy="206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1" y="2507333"/>
            <a:ext cx="5544616" cy="206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4665379"/>
            <a:ext cx="3954440" cy="214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312" y="4643039"/>
            <a:ext cx="1584176" cy="216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07504" y="44624"/>
            <a:ext cx="5256584" cy="238499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275856" y="4675470"/>
            <a:ext cx="5688632" cy="213790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26768" y="2492896"/>
            <a:ext cx="8902044" cy="20819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4"/>
          <p:cNvSpPr txBox="1">
            <a:spLocks noChangeArrowheads="1"/>
          </p:cNvSpPr>
          <p:nvPr/>
        </p:nvSpPr>
        <p:spPr bwMode="auto">
          <a:xfrm>
            <a:off x="6516216" y="332656"/>
            <a:ext cx="1832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200" dirty="0" smtClean="0">
                <a:latin typeface="华文新魏" panose="02010800040101010101" pitchFamily="2" charset="-122"/>
                <a:ea typeface="华文新魏" panose="02010800040101010101" pitchFamily="2" charset="-122"/>
              </a:rPr>
              <a:t>我国东部</a:t>
            </a:r>
            <a:endParaRPr lang="zh-CN" altLang="en-US" sz="3200" dirty="0">
              <a:latin typeface="华文新魏" panose="02010800040101010101" pitchFamily="2" charset="-122"/>
              <a:ea typeface="华文新魏" panose="02010800040101010101" pitchFamily="2" charset="-122"/>
            </a:endParaRPr>
          </a:p>
        </p:txBody>
      </p:sp>
      <p:sp>
        <p:nvSpPr>
          <p:cNvPr id="6" name="TextBox 5"/>
          <p:cNvSpPr txBox="1"/>
          <p:nvPr/>
        </p:nvSpPr>
        <p:spPr>
          <a:xfrm>
            <a:off x="5292080" y="1988840"/>
            <a:ext cx="3110147" cy="338554"/>
          </a:xfrm>
          <a:prstGeom prst="rect">
            <a:avLst/>
          </a:prstGeom>
          <a:noFill/>
        </p:spPr>
        <p:txBody>
          <a:bodyPr wrap="none" rtlCol="0">
            <a:spAutoFit/>
          </a:bodyPr>
          <a:lstStyle/>
          <a:p>
            <a:r>
              <a:rPr lang="zh-CN" altLang="en-US" sz="1600" dirty="0" smtClean="0"/>
              <a:t>李国辉 等，</a:t>
            </a:r>
            <a:r>
              <a:rPr lang="zh-CN" altLang="en-US" sz="1600" i="1" dirty="0" smtClean="0"/>
              <a:t>地球物理学报</a:t>
            </a:r>
            <a:r>
              <a:rPr lang="zh-CN" altLang="en-US" sz="1600" dirty="0" smtClean="0"/>
              <a:t>，</a:t>
            </a:r>
            <a:r>
              <a:rPr lang="en-US" altLang="zh-CN" sz="1600" dirty="0" smtClean="0"/>
              <a:t>2014</a:t>
            </a:r>
            <a:endParaRPr lang="zh-CN" altLang="en-US" sz="1600" dirty="0"/>
          </a:p>
        </p:txBody>
      </p:sp>
      <p:sp>
        <p:nvSpPr>
          <p:cNvPr id="20" name="TextBox 19"/>
          <p:cNvSpPr txBox="1"/>
          <p:nvPr/>
        </p:nvSpPr>
        <p:spPr>
          <a:xfrm>
            <a:off x="105253" y="4458598"/>
            <a:ext cx="3090911" cy="338554"/>
          </a:xfrm>
          <a:prstGeom prst="rect">
            <a:avLst/>
          </a:prstGeom>
          <a:solidFill>
            <a:schemeClr val="bg1"/>
          </a:solidFill>
        </p:spPr>
        <p:txBody>
          <a:bodyPr wrap="none" rtlCol="0">
            <a:spAutoFit/>
          </a:bodyPr>
          <a:lstStyle/>
          <a:p>
            <a:r>
              <a:rPr lang="zh-CN" altLang="en-US" sz="1600" dirty="0" smtClean="0"/>
              <a:t>眭怡 </a:t>
            </a:r>
            <a:r>
              <a:rPr lang="en-US" altLang="zh-CN" sz="1600" dirty="0" smtClean="0"/>
              <a:t>&amp; </a:t>
            </a:r>
            <a:r>
              <a:rPr lang="zh-CN" altLang="en-US" sz="1600" dirty="0" smtClean="0"/>
              <a:t>周元泽，</a:t>
            </a:r>
            <a:r>
              <a:rPr lang="zh-CN" altLang="en-US" sz="1600" i="1" dirty="0" smtClean="0"/>
              <a:t>地震学报</a:t>
            </a:r>
            <a:r>
              <a:rPr lang="zh-CN" altLang="en-US" sz="1600" dirty="0" smtClean="0"/>
              <a:t>，</a:t>
            </a:r>
            <a:r>
              <a:rPr lang="en-US" altLang="zh-CN" sz="1600" dirty="0" smtClean="0"/>
              <a:t>2015</a:t>
            </a:r>
            <a:endParaRPr lang="zh-CN" altLang="en-US" sz="1600" dirty="0"/>
          </a:p>
        </p:txBody>
      </p:sp>
      <p:sp>
        <p:nvSpPr>
          <p:cNvPr id="21" name="TextBox 20"/>
          <p:cNvSpPr txBox="1"/>
          <p:nvPr/>
        </p:nvSpPr>
        <p:spPr>
          <a:xfrm>
            <a:off x="827750" y="6402814"/>
            <a:ext cx="2448106" cy="338554"/>
          </a:xfrm>
          <a:prstGeom prst="rect">
            <a:avLst/>
          </a:prstGeom>
          <a:noFill/>
        </p:spPr>
        <p:txBody>
          <a:bodyPr wrap="none" rtlCol="0">
            <a:spAutoFit/>
          </a:bodyPr>
          <a:lstStyle/>
          <a:p>
            <a:r>
              <a:rPr lang="zh-CN" altLang="en-US" sz="1600" dirty="0" smtClean="0"/>
              <a:t>王秀姣，</a:t>
            </a:r>
            <a:r>
              <a:rPr lang="zh-CN" altLang="en-US" sz="1600" i="1" dirty="0" smtClean="0"/>
              <a:t>博士论文</a:t>
            </a:r>
            <a:r>
              <a:rPr lang="zh-CN" altLang="en-US" sz="1600" dirty="0" smtClean="0"/>
              <a:t>，</a:t>
            </a:r>
            <a:r>
              <a:rPr lang="en-US" altLang="zh-CN" sz="1600" dirty="0" smtClean="0"/>
              <a:t>2015</a:t>
            </a:r>
            <a:endParaRPr lang="zh-CN" altLang="en-US" sz="1600" dirty="0"/>
          </a:p>
        </p:txBody>
      </p:sp>
    </p:spTree>
    <p:extLst>
      <p:ext uri="{BB962C8B-B14F-4D97-AF65-F5344CB8AC3E}">
        <p14:creationId xmlns:p14="http://schemas.microsoft.com/office/powerpoint/2010/main" val="868798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265319" cy="607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1720" y="25460"/>
            <a:ext cx="5211683" cy="523220"/>
          </a:xfrm>
          <a:prstGeom prst="rect">
            <a:avLst/>
          </a:prstGeom>
          <a:noFill/>
        </p:spPr>
        <p:txBody>
          <a:bodyPr wrap="none" rtlCol="0">
            <a:spAutoFit/>
          </a:bodyPr>
          <a:lstStyle/>
          <a:p>
            <a:r>
              <a:rPr lang="zh-CN" altLang="en-US" sz="2800" dirty="0" smtClean="0">
                <a:latin typeface="华文新魏" panose="02010800040101010101" pitchFamily="2" charset="-122"/>
                <a:ea typeface="华文新魏" panose="02010800040101010101" pitchFamily="2" charset="-122"/>
              </a:rPr>
              <a:t>地幔过渡带顶部低速层结构特征</a:t>
            </a:r>
            <a:endParaRPr lang="zh-CN" altLang="en-US" sz="2800" dirty="0">
              <a:latin typeface="华文新魏" panose="02010800040101010101" pitchFamily="2" charset="-122"/>
              <a:ea typeface="华文新魏" panose="02010800040101010101" pitchFamily="2" charset="-122"/>
            </a:endParaRPr>
          </a:p>
        </p:txBody>
      </p:sp>
      <p:sp>
        <p:nvSpPr>
          <p:cNvPr id="5" name="TextBox 4"/>
          <p:cNvSpPr txBox="1"/>
          <p:nvPr/>
        </p:nvSpPr>
        <p:spPr>
          <a:xfrm>
            <a:off x="5580112" y="6546830"/>
            <a:ext cx="3268844" cy="338554"/>
          </a:xfrm>
          <a:prstGeom prst="rect">
            <a:avLst/>
          </a:prstGeom>
          <a:noFill/>
        </p:spPr>
        <p:txBody>
          <a:bodyPr wrap="none" rtlCol="0">
            <a:spAutoFit/>
          </a:bodyPr>
          <a:lstStyle/>
          <a:p>
            <a:r>
              <a:rPr lang="zh-CN" altLang="en-US" sz="1600" dirty="0" smtClean="0"/>
              <a:t>周晓亚等，</a:t>
            </a:r>
            <a:r>
              <a:rPr lang="zh-CN" altLang="en-US" sz="1600" i="1" dirty="0" smtClean="0"/>
              <a:t>地球物理学进展</a:t>
            </a:r>
            <a:r>
              <a:rPr lang="zh-CN" altLang="en-US" sz="1600" dirty="0" smtClean="0"/>
              <a:t>，</a:t>
            </a:r>
            <a:r>
              <a:rPr lang="en-US" altLang="zh-CN" sz="1600" dirty="0" smtClean="0"/>
              <a:t>2014</a:t>
            </a:r>
            <a:endParaRPr lang="zh-CN" altLang="en-US" sz="1600" dirty="0"/>
          </a:p>
        </p:txBody>
      </p:sp>
    </p:spTree>
    <p:extLst>
      <p:ext uri="{BB962C8B-B14F-4D97-AF65-F5344CB8AC3E}">
        <p14:creationId xmlns:p14="http://schemas.microsoft.com/office/powerpoint/2010/main" val="281134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6856" y="188640"/>
            <a:ext cx="8229600" cy="1143000"/>
          </a:xfrm>
        </p:spPr>
        <p:txBody>
          <a:bodyPr/>
          <a:lstStyle/>
          <a:p>
            <a:r>
              <a:rPr lang="zh-CN" altLang="en-US" dirty="0" smtClean="0">
                <a:latin typeface="华文新魏" panose="02010800040101010101" pitchFamily="2" charset="-122"/>
                <a:ea typeface="华文新魏" panose="02010800040101010101" pitchFamily="2" charset="-122"/>
              </a:rPr>
              <a:t>有关</a:t>
            </a:r>
            <a:r>
              <a:rPr lang="zh-CN" altLang="en-US" dirty="0" smtClean="0">
                <a:latin typeface="华文新魏" panose="02010800040101010101" pitchFamily="2" charset="-122"/>
                <a:ea typeface="华文新魏" panose="02010800040101010101" pitchFamily="2" charset="-122"/>
              </a:rPr>
              <a:t>建立参考模型</a:t>
            </a:r>
            <a:r>
              <a:rPr lang="zh-CN" altLang="en-US" dirty="0" smtClean="0">
                <a:latin typeface="华文新魏" panose="02010800040101010101" pitchFamily="2" charset="-122"/>
                <a:ea typeface="华文新魏" panose="02010800040101010101" pitchFamily="2" charset="-122"/>
              </a:rPr>
              <a:t>的思考</a:t>
            </a:r>
            <a:endParaRPr lang="zh-CN" altLang="en-US" dirty="0">
              <a:latin typeface="华文新魏" panose="02010800040101010101" pitchFamily="2" charset="-122"/>
              <a:ea typeface="华文新魏" panose="02010800040101010101" pitchFamily="2" charset="-122"/>
            </a:endParaRPr>
          </a:p>
        </p:txBody>
      </p:sp>
      <p:sp>
        <p:nvSpPr>
          <p:cNvPr id="3" name="内容占位符 2"/>
          <p:cNvSpPr>
            <a:spLocks noGrp="1"/>
          </p:cNvSpPr>
          <p:nvPr>
            <p:ph idx="1"/>
          </p:nvPr>
        </p:nvSpPr>
        <p:spPr>
          <a:xfrm>
            <a:off x="446856" y="1556792"/>
            <a:ext cx="8589640" cy="4824536"/>
          </a:xfrm>
        </p:spPr>
        <p:txBody>
          <a:bodyPr>
            <a:normAutofit/>
          </a:bodyPr>
          <a:lstStyle/>
          <a:p>
            <a:r>
              <a:rPr lang="zh-CN" altLang="en-US" sz="2600" dirty="0" smtClean="0">
                <a:latin typeface="华文新魏" panose="02010800040101010101" pitchFamily="2" charset="-122"/>
                <a:ea typeface="华文新魏" panose="02010800040101010101" pitchFamily="2" charset="-122"/>
              </a:rPr>
              <a:t>比较？</a:t>
            </a:r>
            <a:endParaRPr lang="en-US" altLang="zh-CN" sz="2600" dirty="0" smtClean="0">
              <a:latin typeface="华文新魏" panose="02010800040101010101" pitchFamily="2" charset="-122"/>
              <a:ea typeface="华文新魏" panose="02010800040101010101" pitchFamily="2" charset="-122"/>
            </a:endParaRPr>
          </a:p>
          <a:p>
            <a:pPr marL="0" indent="0">
              <a:buNone/>
            </a:pPr>
            <a:r>
              <a:rPr lang="en-US" altLang="zh-CN" sz="2600" dirty="0" smtClean="0">
                <a:latin typeface="华文新魏" panose="02010800040101010101" pitchFamily="2" charset="-122"/>
                <a:ea typeface="华文新魏" panose="02010800040101010101" pitchFamily="2" charset="-122"/>
              </a:rPr>
              <a:t>	</a:t>
            </a:r>
            <a:r>
              <a:rPr lang="zh-CN" altLang="en-US" sz="2600" dirty="0" smtClean="0">
                <a:latin typeface="华文新魏" panose="02010800040101010101" pitchFamily="2" charset="-122"/>
                <a:ea typeface="华文新魏" panose="02010800040101010101" pitchFamily="2" charset="-122"/>
              </a:rPr>
              <a:t>看到</a:t>
            </a:r>
            <a:r>
              <a:rPr lang="zh-CN" altLang="en-US" sz="2600" dirty="0" smtClean="0">
                <a:latin typeface="华文新魏" panose="02010800040101010101" pitchFamily="2" charset="-122"/>
                <a:ea typeface="华文新魏" panose="02010800040101010101" pitchFamily="2" charset="-122"/>
              </a:rPr>
              <a:t>了相同，也看到了</a:t>
            </a:r>
            <a:r>
              <a:rPr lang="zh-CN" altLang="en-US" sz="2600" dirty="0" smtClean="0">
                <a:latin typeface="华文新魏" panose="02010800040101010101" pitchFamily="2" charset="-122"/>
                <a:ea typeface="华文新魏" panose="02010800040101010101" pitchFamily="2" charset="-122"/>
              </a:rPr>
              <a:t>不同</a:t>
            </a:r>
            <a:r>
              <a:rPr lang="zh-CN" altLang="en-US" sz="2600" dirty="0" smtClean="0">
                <a:latin typeface="华文新魏" panose="02010800040101010101" pitchFamily="2" charset="-122"/>
                <a:ea typeface="华文新魏" panose="02010800040101010101" pitchFamily="2" charset="-122"/>
              </a:rPr>
              <a:t>，如何认识？</a:t>
            </a:r>
            <a:endParaRPr lang="en-US" altLang="zh-CN" sz="2600" dirty="0" smtClean="0">
              <a:latin typeface="华文新魏" panose="02010800040101010101" pitchFamily="2" charset="-122"/>
              <a:ea typeface="华文新魏" panose="02010800040101010101" pitchFamily="2" charset="-122"/>
            </a:endParaRPr>
          </a:p>
          <a:p>
            <a:pPr marL="0" indent="0">
              <a:buNone/>
            </a:pPr>
            <a:r>
              <a:rPr lang="en-US" altLang="zh-CN" sz="2600" dirty="0" smtClean="0">
                <a:latin typeface="华文新魏" panose="02010800040101010101" pitchFamily="2" charset="-122"/>
                <a:ea typeface="华文新魏" panose="02010800040101010101" pitchFamily="2" charset="-122"/>
              </a:rPr>
              <a:t>	</a:t>
            </a:r>
            <a:r>
              <a:rPr lang="en-US" altLang="zh-CN" sz="2600" dirty="0">
                <a:latin typeface="华文新魏" panose="02010800040101010101" pitchFamily="2" charset="-122"/>
                <a:ea typeface="华文新魏" panose="02010800040101010101" pitchFamily="2" charset="-122"/>
              </a:rPr>
              <a:t>	</a:t>
            </a:r>
            <a:r>
              <a:rPr lang="zh-CN" altLang="en-US" sz="2600" dirty="0" smtClean="0">
                <a:latin typeface="华文新魏" panose="02010800040101010101" pitchFamily="2" charset="-122"/>
                <a:ea typeface="华文新魏" panose="02010800040101010101" pitchFamily="2" charset="-122"/>
              </a:rPr>
              <a:t>相同</a:t>
            </a:r>
            <a:r>
              <a:rPr lang="zh-CN" altLang="en-US" sz="2600" dirty="0" smtClean="0">
                <a:latin typeface="华文新魏" panose="02010800040101010101" pitchFamily="2" charset="-122"/>
                <a:ea typeface="华文新魏" panose="02010800040101010101" pitchFamily="2" charset="-122"/>
              </a:rPr>
              <a:t>的方法  </a:t>
            </a:r>
            <a:r>
              <a:rPr lang="en-US" altLang="zh-CN" sz="2600" dirty="0" smtClean="0">
                <a:latin typeface="华文新魏" panose="02010800040101010101" pitchFamily="2" charset="-122"/>
                <a:ea typeface="华文新魏" panose="02010800040101010101" pitchFamily="2" charset="-122"/>
              </a:rPr>
              <a:t>+</a:t>
            </a:r>
            <a:r>
              <a:rPr lang="zh-CN" altLang="en-US" sz="2600" dirty="0" smtClean="0">
                <a:latin typeface="华文新魏" panose="02010800040101010101" pitchFamily="2" charset="-122"/>
                <a:ea typeface="华文新魏" panose="02010800040101010101" pitchFamily="2" charset="-122"/>
              </a:rPr>
              <a:t>  不同的方法</a:t>
            </a:r>
            <a:endParaRPr lang="en-US" altLang="zh-CN" sz="2600" dirty="0" smtClean="0">
              <a:latin typeface="华文新魏" panose="02010800040101010101" pitchFamily="2" charset="-122"/>
              <a:ea typeface="华文新魏" panose="02010800040101010101" pitchFamily="2" charset="-122"/>
            </a:endParaRPr>
          </a:p>
          <a:p>
            <a:pPr marL="0" indent="0">
              <a:buNone/>
            </a:pPr>
            <a:r>
              <a:rPr lang="en-US" altLang="zh-CN" sz="2600" dirty="0">
                <a:latin typeface="华文新魏" panose="02010800040101010101" pitchFamily="2" charset="-122"/>
                <a:ea typeface="华文新魏" panose="02010800040101010101" pitchFamily="2" charset="-122"/>
              </a:rPr>
              <a:t>	</a:t>
            </a:r>
            <a:r>
              <a:rPr lang="en-US" altLang="zh-CN" sz="2600" dirty="0" smtClean="0">
                <a:latin typeface="华文新魏" panose="02010800040101010101" pitchFamily="2" charset="-122"/>
                <a:ea typeface="华文新魏" panose="02010800040101010101" pitchFamily="2" charset="-122"/>
              </a:rPr>
              <a:t>	</a:t>
            </a:r>
            <a:r>
              <a:rPr lang="zh-CN" altLang="en-US" sz="2600" dirty="0" smtClean="0">
                <a:latin typeface="华文新魏" panose="02010800040101010101" pitchFamily="2" charset="-122"/>
                <a:ea typeface="华文新魏" panose="02010800040101010101" pitchFamily="2" charset="-122"/>
              </a:rPr>
              <a:t>数据</a:t>
            </a:r>
            <a:r>
              <a:rPr lang="zh-CN" altLang="en-US" sz="2600" dirty="0" smtClean="0">
                <a:latin typeface="华文新魏" panose="02010800040101010101" pitchFamily="2" charset="-122"/>
                <a:ea typeface="华文新魏" panose="02010800040101010101" pitchFamily="2" charset="-122"/>
              </a:rPr>
              <a:t>的差异，处理方法的</a:t>
            </a:r>
            <a:r>
              <a:rPr lang="zh-CN" altLang="en-US" sz="2600" dirty="0" smtClean="0">
                <a:latin typeface="华文新魏" panose="02010800040101010101" pitchFamily="2" charset="-122"/>
                <a:ea typeface="华文新魏" panose="02010800040101010101" pitchFamily="2" charset="-122"/>
              </a:rPr>
              <a:t>差异</a:t>
            </a:r>
            <a:endParaRPr lang="en-US" altLang="zh-CN" sz="2600" dirty="0" smtClean="0">
              <a:latin typeface="华文新魏" panose="02010800040101010101" pitchFamily="2" charset="-122"/>
              <a:ea typeface="华文新魏" panose="02010800040101010101" pitchFamily="2" charset="-122"/>
            </a:endParaRPr>
          </a:p>
          <a:p>
            <a:pPr marL="0" indent="0">
              <a:buNone/>
            </a:pPr>
            <a:r>
              <a:rPr lang="en-US" altLang="zh-CN" sz="2600" dirty="0" smtClean="0">
                <a:latin typeface="华文新魏" panose="02010800040101010101" pitchFamily="2" charset="-122"/>
                <a:ea typeface="华文新魏" panose="02010800040101010101" pitchFamily="2" charset="-122"/>
              </a:rPr>
              <a:t>		frequency</a:t>
            </a:r>
            <a:r>
              <a:rPr lang="zh-CN" altLang="en-US" sz="2600" dirty="0" smtClean="0">
                <a:latin typeface="华文新魏" panose="02010800040101010101" pitchFamily="2" charset="-122"/>
                <a:ea typeface="华文新魏" panose="02010800040101010101" pitchFamily="2" charset="-122"/>
              </a:rPr>
              <a:t>不同，</a:t>
            </a:r>
            <a:r>
              <a:rPr lang="zh-CN" altLang="en-US" sz="2600" dirty="0" smtClean="0">
                <a:latin typeface="华文新魏" panose="02010800040101010101" pitchFamily="2" charset="-122"/>
                <a:ea typeface="华文新魏" panose="02010800040101010101" pitchFamily="2" charset="-122"/>
              </a:rPr>
              <a:t>分辨率</a:t>
            </a:r>
            <a:r>
              <a:rPr lang="zh-CN" altLang="en-US" sz="2600" dirty="0" smtClean="0">
                <a:latin typeface="华文新魏" panose="02010800040101010101" pitchFamily="2" charset="-122"/>
                <a:ea typeface="华文新魏" panose="02010800040101010101" pitchFamily="2" charset="-122"/>
              </a:rPr>
              <a:t>的</a:t>
            </a:r>
            <a:r>
              <a:rPr lang="zh-CN" altLang="en-US" sz="2600" dirty="0" smtClean="0">
                <a:latin typeface="华文新魏" panose="02010800040101010101" pitchFamily="2" charset="-122"/>
                <a:ea typeface="华文新魏" panose="02010800040101010101" pitchFamily="2" charset="-122"/>
              </a:rPr>
              <a:t>不同</a:t>
            </a:r>
            <a:endParaRPr lang="en-US" altLang="zh-CN" sz="2600" dirty="0" smtClean="0">
              <a:latin typeface="华文新魏" panose="02010800040101010101" pitchFamily="2" charset="-122"/>
              <a:ea typeface="华文新魏" panose="02010800040101010101" pitchFamily="2" charset="-122"/>
            </a:endParaRPr>
          </a:p>
          <a:p>
            <a:pPr marL="0" indent="0">
              <a:buNone/>
            </a:pPr>
            <a:r>
              <a:rPr lang="en-US" altLang="zh-CN" sz="2600" dirty="0">
                <a:latin typeface="华文新魏" panose="02010800040101010101" pitchFamily="2" charset="-122"/>
                <a:ea typeface="华文新魏" panose="02010800040101010101" pitchFamily="2" charset="-122"/>
              </a:rPr>
              <a:t>	</a:t>
            </a:r>
            <a:r>
              <a:rPr lang="en-US" altLang="zh-CN" sz="2600" dirty="0" smtClean="0">
                <a:latin typeface="华文新魏" panose="02010800040101010101" pitchFamily="2" charset="-122"/>
                <a:ea typeface="华文新魏" panose="02010800040101010101" pitchFamily="2" charset="-122"/>
              </a:rPr>
              <a:t>	</a:t>
            </a:r>
            <a:r>
              <a:rPr lang="zh-CN" altLang="en-US" sz="2600" dirty="0" smtClean="0">
                <a:latin typeface="华文新魏" panose="02010800040101010101" pitchFamily="2" charset="-122"/>
                <a:ea typeface="华文新魏" panose="02010800040101010101" pitchFamily="2" charset="-122"/>
              </a:rPr>
              <a:t>采用模型的不同</a:t>
            </a:r>
            <a:endParaRPr lang="en-US" altLang="zh-CN" sz="2600" dirty="0" smtClean="0">
              <a:latin typeface="华文新魏" panose="02010800040101010101" pitchFamily="2" charset="-122"/>
              <a:ea typeface="华文新魏" panose="02010800040101010101" pitchFamily="2" charset="-122"/>
            </a:endParaRPr>
          </a:p>
          <a:p>
            <a:pPr>
              <a:buFont typeface="Wingdings"/>
              <a:buChar char=""/>
            </a:pPr>
            <a:r>
              <a:rPr lang="zh-CN" altLang="en-US" sz="2600" dirty="0" smtClean="0">
                <a:ea typeface="华文新魏" panose="02010800040101010101" pitchFamily="2" charset="-122"/>
                <a:sym typeface="Wingdings"/>
              </a:rPr>
              <a:t>共享？</a:t>
            </a:r>
            <a:endParaRPr lang="en-US" altLang="zh-CN" sz="2600" dirty="0" smtClean="0">
              <a:ea typeface="华文新魏" panose="02010800040101010101" pitchFamily="2" charset="-122"/>
              <a:sym typeface="Wingdings"/>
            </a:endParaRPr>
          </a:p>
          <a:p>
            <a:pPr marL="0" indent="0">
              <a:buNone/>
            </a:pPr>
            <a:r>
              <a:rPr lang="en-US" altLang="zh-CN" sz="2600" dirty="0" smtClean="0">
                <a:latin typeface="华文新魏" panose="02010800040101010101" pitchFamily="2" charset="-122"/>
                <a:ea typeface="华文新魏" panose="02010800040101010101" pitchFamily="2" charset="-122"/>
                <a:sym typeface="Wingdings"/>
              </a:rPr>
              <a:t>	</a:t>
            </a:r>
            <a:r>
              <a:rPr lang="zh-CN" altLang="en-US" sz="2600" dirty="0" smtClean="0">
                <a:latin typeface="华文新魏" panose="02010800040101010101" pitchFamily="2" charset="-122"/>
                <a:ea typeface="华文新魏" panose="02010800040101010101" pitchFamily="2" charset="-122"/>
                <a:sym typeface="Wingdings"/>
              </a:rPr>
              <a:t>原始数据：波形 </a:t>
            </a:r>
            <a:r>
              <a:rPr lang="en-US" altLang="zh-CN" sz="2600" dirty="0" smtClean="0">
                <a:latin typeface="华文新魏" panose="02010800040101010101" pitchFamily="2" charset="-122"/>
                <a:ea typeface="华文新魏" panose="02010800040101010101" pitchFamily="2" charset="-122"/>
                <a:sym typeface="Wingdings"/>
              </a:rPr>
              <a:t>+  </a:t>
            </a:r>
            <a:r>
              <a:rPr lang="zh-CN" altLang="en-US" sz="2600" dirty="0" smtClean="0">
                <a:latin typeface="华文新魏" panose="02010800040101010101" pitchFamily="2" charset="-122"/>
                <a:ea typeface="华文新魏" panose="02010800040101010101" pitchFamily="2" charset="-122"/>
                <a:sym typeface="Wingdings"/>
              </a:rPr>
              <a:t>发现的问题</a:t>
            </a:r>
            <a:endParaRPr lang="en-US" altLang="zh-CN" sz="2600" dirty="0" smtClean="0">
              <a:latin typeface="华文新魏" panose="02010800040101010101" pitchFamily="2" charset="-122"/>
              <a:ea typeface="华文新魏" panose="02010800040101010101" pitchFamily="2" charset="-122"/>
              <a:sym typeface="Wingdings"/>
            </a:endParaRPr>
          </a:p>
          <a:p>
            <a:pPr marL="0" indent="0">
              <a:buNone/>
            </a:pPr>
            <a:r>
              <a:rPr lang="en-US" altLang="zh-CN" sz="2600" dirty="0">
                <a:latin typeface="华文新魏" panose="02010800040101010101" pitchFamily="2" charset="-122"/>
                <a:ea typeface="华文新魏" panose="02010800040101010101" pitchFamily="2" charset="-122"/>
                <a:sym typeface="Wingdings"/>
              </a:rPr>
              <a:t>	</a:t>
            </a:r>
            <a:r>
              <a:rPr lang="zh-CN" altLang="en-US" sz="2600" dirty="0" smtClean="0">
                <a:latin typeface="华文新魏" panose="02010800040101010101" pitchFamily="2" charset="-122"/>
                <a:ea typeface="华文新魏" panose="02010800040101010101" pitchFamily="2" charset="-122"/>
                <a:sym typeface="Wingdings"/>
              </a:rPr>
              <a:t>结果：最终结果 </a:t>
            </a:r>
            <a:r>
              <a:rPr lang="en-US" altLang="zh-CN" sz="2600" dirty="0" smtClean="0">
                <a:latin typeface="华文新魏" panose="02010800040101010101" pitchFamily="2" charset="-122"/>
                <a:ea typeface="华文新魏" panose="02010800040101010101" pitchFamily="2" charset="-122"/>
                <a:sym typeface="Wingdings"/>
              </a:rPr>
              <a:t>+  </a:t>
            </a:r>
            <a:r>
              <a:rPr lang="zh-CN" altLang="en-US" sz="2600" dirty="0" smtClean="0">
                <a:latin typeface="华文新魏" panose="02010800040101010101" pitchFamily="2" charset="-122"/>
                <a:ea typeface="华文新魏" panose="02010800040101010101" pitchFamily="2" charset="-122"/>
                <a:sym typeface="Wingdings"/>
              </a:rPr>
              <a:t>间接结果</a:t>
            </a:r>
            <a:endParaRPr lang="en-US" altLang="zh-CN" sz="2600" dirty="0" smtClean="0">
              <a:latin typeface="华文新魏" panose="02010800040101010101" pitchFamily="2" charset="-122"/>
              <a:ea typeface="华文新魏" panose="02010800040101010101" pitchFamily="2" charset="-122"/>
              <a:sym typeface="Wingdings"/>
            </a:endParaRPr>
          </a:p>
          <a:p>
            <a:pPr marL="0" indent="0">
              <a:buNone/>
            </a:pPr>
            <a:r>
              <a:rPr lang="en-US" altLang="zh-CN" sz="2600" dirty="0">
                <a:latin typeface="华文新魏" panose="02010800040101010101" pitchFamily="2" charset="-122"/>
                <a:ea typeface="华文新魏" panose="02010800040101010101" pitchFamily="2" charset="-122"/>
                <a:sym typeface="Wingdings"/>
              </a:rPr>
              <a:t>	</a:t>
            </a:r>
            <a:r>
              <a:rPr lang="en-US" altLang="zh-CN" sz="2600" dirty="0" smtClean="0">
                <a:latin typeface="华文新魏" panose="02010800040101010101" pitchFamily="2" charset="-122"/>
                <a:ea typeface="华文新魏" panose="02010800040101010101" pitchFamily="2" charset="-122"/>
                <a:sym typeface="Wingdings"/>
              </a:rPr>
              <a:t>	</a:t>
            </a:r>
            <a:r>
              <a:rPr lang="zh-CN" altLang="en-US" sz="2600" dirty="0" smtClean="0">
                <a:latin typeface="华文新魏" panose="02010800040101010101" pitchFamily="2" charset="-122"/>
                <a:ea typeface="华文新魏" panose="02010800040101010101" pitchFamily="2" charset="-122"/>
                <a:sym typeface="Wingdings"/>
              </a:rPr>
              <a:t>（</a:t>
            </a:r>
            <a:r>
              <a:rPr lang="en-US" altLang="zh-CN" sz="2600" dirty="0" smtClean="0">
                <a:latin typeface="华文新魏" panose="02010800040101010101" pitchFamily="2" charset="-122"/>
                <a:ea typeface="华文新魏" panose="02010800040101010101" pitchFamily="2" charset="-122"/>
                <a:sym typeface="Wingdings"/>
              </a:rPr>
              <a:t>e.g. processed waveform in time domain)</a:t>
            </a:r>
          </a:p>
        </p:txBody>
      </p:sp>
    </p:spTree>
    <p:extLst>
      <p:ext uri="{BB962C8B-B14F-4D97-AF65-F5344CB8AC3E}">
        <p14:creationId xmlns:p14="http://schemas.microsoft.com/office/powerpoint/2010/main" val="10054489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F:\项目申请\先导专项B建议\2016-06-15\1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13356"/>
            <a:ext cx="8964488" cy="5708923"/>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5123830" y="116632"/>
            <a:ext cx="4032448" cy="1853444"/>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5000" dirty="0" smtClean="0">
                <a:solidFill>
                  <a:srgbClr val="C00000"/>
                </a:solidFill>
                <a:latin typeface="华文新魏" pitchFamily="2" charset="-122"/>
                <a:ea typeface="华文新魏" pitchFamily="2" charset="-122"/>
              </a:rPr>
              <a:t>谢谢聆听</a:t>
            </a:r>
            <a:r>
              <a:rPr lang="en-US" altLang="zh-CN" sz="5000" dirty="0" smtClean="0">
                <a:solidFill>
                  <a:srgbClr val="C00000"/>
                </a:solidFill>
                <a:latin typeface="华文新魏" pitchFamily="2" charset="-122"/>
                <a:ea typeface="华文新魏" pitchFamily="2" charset="-122"/>
              </a:rPr>
              <a:t>,</a:t>
            </a:r>
          </a:p>
          <a:p>
            <a:r>
              <a:rPr lang="zh-CN" altLang="en-US" sz="5000" dirty="0" smtClean="0">
                <a:solidFill>
                  <a:srgbClr val="C00000"/>
                </a:solidFill>
                <a:latin typeface="华文新魏" pitchFamily="2" charset="-122"/>
                <a:ea typeface="华文新魏" pitchFamily="2" charset="-122"/>
              </a:rPr>
              <a:t> 请指正 ！</a:t>
            </a:r>
            <a:endParaRPr lang="zh-CN" altLang="en-US" sz="5000" dirty="0">
              <a:solidFill>
                <a:srgbClr val="C00000"/>
              </a:solidFill>
              <a:latin typeface="华文新魏" pitchFamily="2" charset="-122"/>
              <a:ea typeface="华文新魏" pitchFamily="2" charset="-122"/>
            </a:endParaRPr>
          </a:p>
        </p:txBody>
      </p:sp>
    </p:spTree>
    <p:extLst>
      <p:ext uri="{BB962C8B-B14F-4D97-AF65-F5344CB8AC3E}">
        <p14:creationId xmlns:p14="http://schemas.microsoft.com/office/powerpoint/2010/main" val="721693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2039359"/>
            <a:ext cx="2312621" cy="1323439"/>
          </a:xfrm>
          <a:prstGeom prst="rect">
            <a:avLst/>
          </a:prstGeom>
          <a:noFill/>
        </p:spPr>
        <p:txBody>
          <a:bodyPr wrap="none" rtlCol="0">
            <a:spAutoFit/>
          </a:bodyPr>
          <a:lstStyle/>
          <a:p>
            <a:r>
              <a:rPr lang="en-US" altLang="zh-CN" sz="2000" dirty="0" smtClean="0"/>
              <a:t>Seismic Tomography</a:t>
            </a:r>
          </a:p>
          <a:p>
            <a:r>
              <a:rPr lang="en-US" altLang="zh-CN" sz="2000" dirty="0" smtClean="0"/>
              <a:t>Waveform Modeling</a:t>
            </a:r>
          </a:p>
          <a:p>
            <a:r>
              <a:rPr lang="en-US" altLang="zh-CN" sz="2000" dirty="0" smtClean="0"/>
              <a:t>Scattered wave</a:t>
            </a:r>
          </a:p>
          <a:p>
            <a:r>
              <a:rPr lang="en-US" altLang="zh-CN" sz="2000" dirty="0" smtClean="0"/>
              <a:t>Ambient Noise</a:t>
            </a:r>
            <a:endParaRPr lang="zh-CN" altLang="en-US" sz="2000" dirty="0"/>
          </a:p>
        </p:txBody>
      </p:sp>
      <p:sp>
        <p:nvSpPr>
          <p:cNvPr id="7" name="TextBox 6"/>
          <p:cNvSpPr txBox="1"/>
          <p:nvPr/>
        </p:nvSpPr>
        <p:spPr>
          <a:xfrm>
            <a:off x="153608" y="3642119"/>
            <a:ext cx="2402168" cy="584775"/>
          </a:xfrm>
          <a:prstGeom prst="rect">
            <a:avLst/>
          </a:prstGeom>
          <a:gradFill>
            <a:gsLst>
              <a:gs pos="0">
                <a:srgbClr val="8EEEF0"/>
              </a:gs>
              <a:gs pos="100000">
                <a:schemeClr val="bg1"/>
              </a:gs>
              <a:gs pos="100000">
                <a:schemeClr val="bg1"/>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zh-CN"/>
            </a:defPPr>
            <a:lvl1pPr>
              <a:defRPr sz="3200">
                <a:latin typeface="华文新魏" panose="02010800040101010101" pitchFamily="2" charset="-122"/>
                <a:ea typeface="华文新魏" panose="02010800040101010101" pitchFamily="2" charset="-122"/>
              </a:defRPr>
            </a:lvl1pPr>
          </a:lstStyle>
          <a:p>
            <a:r>
              <a:rPr lang="zh-CN" altLang="en-US" dirty="0"/>
              <a:t>间断面性质</a:t>
            </a:r>
          </a:p>
        </p:txBody>
      </p:sp>
      <p:sp>
        <p:nvSpPr>
          <p:cNvPr id="8" name="TextBox 7"/>
          <p:cNvSpPr txBox="1"/>
          <p:nvPr/>
        </p:nvSpPr>
        <p:spPr>
          <a:xfrm>
            <a:off x="153608" y="905815"/>
            <a:ext cx="2402168" cy="1077218"/>
          </a:xfrm>
          <a:prstGeom prst="rect">
            <a:avLst/>
          </a:prstGeom>
          <a:gradFill>
            <a:gsLst>
              <a:gs pos="0">
                <a:srgbClr val="8EEEF0"/>
              </a:gs>
              <a:gs pos="100000">
                <a:schemeClr val="bg1"/>
              </a:gs>
              <a:gs pos="100000">
                <a:schemeClr val="bg1"/>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zh-CN" altLang="en-US" sz="3200" dirty="0" smtClean="0">
                <a:latin typeface="华文新魏" panose="02010800040101010101" pitchFamily="2" charset="-122"/>
                <a:ea typeface="华文新魏" panose="02010800040101010101" pitchFamily="2" charset="-122"/>
              </a:rPr>
              <a:t>间断面附近</a:t>
            </a:r>
            <a:endParaRPr lang="en-US" altLang="zh-CN" sz="3200" dirty="0" smtClean="0">
              <a:latin typeface="华文新魏" panose="02010800040101010101" pitchFamily="2" charset="-122"/>
              <a:ea typeface="华文新魏" panose="02010800040101010101" pitchFamily="2" charset="-122"/>
            </a:endParaRPr>
          </a:p>
          <a:p>
            <a:r>
              <a:rPr lang="en-US" altLang="zh-CN" sz="3200" dirty="0">
                <a:latin typeface="华文新魏" panose="02010800040101010101" pitchFamily="2" charset="-122"/>
                <a:ea typeface="华文新魏" panose="02010800040101010101" pitchFamily="2" charset="-122"/>
              </a:rPr>
              <a:t> </a:t>
            </a:r>
            <a:r>
              <a:rPr lang="en-US" altLang="zh-CN" sz="3200" dirty="0" smtClean="0">
                <a:latin typeface="华文新魏" panose="02010800040101010101" pitchFamily="2" charset="-122"/>
                <a:ea typeface="华文新魏" panose="02010800040101010101" pitchFamily="2" charset="-122"/>
              </a:rPr>
              <a:t>   </a:t>
            </a:r>
            <a:r>
              <a:rPr lang="en-US" altLang="zh-CN" sz="2800" dirty="0" smtClean="0">
                <a:latin typeface="华文新魏" panose="02010800040101010101" pitchFamily="2" charset="-122"/>
                <a:ea typeface="华文新魏" panose="02010800040101010101" pitchFamily="2" charset="-122"/>
              </a:rPr>
              <a:t>(MTZ)</a:t>
            </a:r>
            <a:r>
              <a:rPr lang="zh-CN" altLang="en-US" sz="3200" dirty="0" smtClean="0">
                <a:latin typeface="华文新魏" panose="02010800040101010101" pitchFamily="2" charset="-122"/>
                <a:ea typeface="华文新魏" panose="02010800040101010101" pitchFamily="2" charset="-122"/>
              </a:rPr>
              <a:t>结构</a:t>
            </a:r>
            <a:endParaRPr lang="zh-CN" altLang="en-US" sz="3200" dirty="0">
              <a:latin typeface="华文新魏" panose="02010800040101010101" pitchFamily="2" charset="-122"/>
              <a:ea typeface="华文新魏" panose="02010800040101010101" pitchFamily="2" charset="-122"/>
            </a:endParaRPr>
          </a:p>
        </p:txBody>
      </p:sp>
      <p:sp>
        <p:nvSpPr>
          <p:cNvPr id="9" name="TextBox 8"/>
          <p:cNvSpPr txBox="1"/>
          <p:nvPr/>
        </p:nvSpPr>
        <p:spPr>
          <a:xfrm>
            <a:off x="2699792" y="3290790"/>
            <a:ext cx="2232248" cy="1554272"/>
          </a:xfrm>
          <a:prstGeom prst="rect">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zh-CN"/>
            </a:defPPr>
            <a:lvl1pPr>
              <a:defRPr sz="2600">
                <a:latin typeface="华文新魏" panose="02010800040101010101" pitchFamily="2" charset="-122"/>
                <a:ea typeface="华文新魏" panose="02010800040101010101" pitchFamily="2" charset="-122"/>
              </a:defRPr>
            </a:lvl1pPr>
          </a:lstStyle>
          <a:p>
            <a:r>
              <a:rPr lang="en-US" altLang="zh-CN" sz="1900" dirty="0"/>
              <a:t>Existence (e.g. 520)</a:t>
            </a:r>
          </a:p>
          <a:p>
            <a:r>
              <a:rPr lang="en-US" altLang="zh-CN" sz="1900" dirty="0" smtClean="0"/>
              <a:t>Topography?</a:t>
            </a:r>
          </a:p>
          <a:p>
            <a:r>
              <a:rPr lang="en-US" altLang="zh-CN" sz="1900" dirty="0" smtClean="0"/>
              <a:t>Double/Multi Dis?</a:t>
            </a:r>
          </a:p>
          <a:p>
            <a:r>
              <a:rPr lang="en-US" altLang="zh-CN" sz="1900" dirty="0" smtClean="0"/>
              <a:t>Sharpness</a:t>
            </a:r>
            <a:r>
              <a:rPr lang="en-US" altLang="zh-CN" sz="1900" dirty="0"/>
              <a:t>?</a:t>
            </a:r>
          </a:p>
          <a:p>
            <a:r>
              <a:rPr lang="en-US" altLang="zh-CN" sz="1900" dirty="0"/>
              <a:t>……</a:t>
            </a:r>
            <a:endParaRPr lang="zh-CN" altLang="en-US" sz="1900" dirty="0"/>
          </a:p>
        </p:txBody>
      </p:sp>
      <p:sp>
        <p:nvSpPr>
          <p:cNvPr id="11" name="TextBox 10"/>
          <p:cNvSpPr txBox="1"/>
          <p:nvPr/>
        </p:nvSpPr>
        <p:spPr>
          <a:xfrm>
            <a:off x="323528" y="4370910"/>
            <a:ext cx="2954335" cy="1631216"/>
          </a:xfrm>
          <a:prstGeom prst="rect">
            <a:avLst/>
          </a:prstGeom>
          <a:noFill/>
        </p:spPr>
        <p:txBody>
          <a:bodyPr wrap="none" rtlCol="0">
            <a:spAutoFit/>
          </a:bodyPr>
          <a:lstStyle>
            <a:defPPr>
              <a:defRPr lang="zh-CN"/>
            </a:defPPr>
            <a:lvl1pPr>
              <a:defRPr sz="2000"/>
            </a:lvl1pPr>
          </a:lstStyle>
          <a:p>
            <a:r>
              <a:rPr lang="en-US" altLang="zh-CN" dirty="0"/>
              <a:t>Waveform Modeling</a:t>
            </a:r>
          </a:p>
          <a:p>
            <a:r>
              <a:rPr lang="en-US" altLang="zh-CN" dirty="0"/>
              <a:t>Scattered wave</a:t>
            </a:r>
          </a:p>
          <a:p>
            <a:r>
              <a:rPr lang="en-US" altLang="zh-CN" dirty="0"/>
              <a:t> </a:t>
            </a:r>
            <a:r>
              <a:rPr lang="en-US" altLang="zh-CN" dirty="0" smtClean="0"/>
              <a:t>  </a:t>
            </a:r>
            <a:r>
              <a:rPr lang="en-US" altLang="zh-CN" dirty="0"/>
              <a:t>e.g. RF, PP/SS precursors</a:t>
            </a:r>
          </a:p>
          <a:p>
            <a:r>
              <a:rPr lang="en-US" altLang="zh-CN" dirty="0"/>
              <a:t> </a:t>
            </a:r>
            <a:r>
              <a:rPr lang="en-US" altLang="zh-CN" dirty="0" smtClean="0"/>
              <a:t>  </a:t>
            </a:r>
            <a:r>
              <a:rPr lang="en-US" altLang="zh-CN" dirty="0" err="1"/>
              <a:t>SdP</a:t>
            </a:r>
            <a:r>
              <a:rPr lang="en-US" altLang="zh-CN" dirty="0"/>
              <a:t>, </a:t>
            </a:r>
            <a:r>
              <a:rPr lang="en-US" altLang="zh-CN" dirty="0" err="1"/>
              <a:t>ScS</a:t>
            </a:r>
            <a:r>
              <a:rPr lang="en-US" altLang="zh-CN" dirty="0"/>
              <a:t> multiples</a:t>
            </a:r>
          </a:p>
          <a:p>
            <a:r>
              <a:rPr lang="en-US" altLang="zh-CN" dirty="0"/>
              <a:t>	</a:t>
            </a:r>
            <a:endParaRPr lang="zh-CN" altLang="en-US" dirty="0"/>
          </a:p>
        </p:txBody>
      </p:sp>
      <p:sp>
        <p:nvSpPr>
          <p:cNvPr id="12" name="矩形 11"/>
          <p:cNvSpPr/>
          <p:nvPr/>
        </p:nvSpPr>
        <p:spPr>
          <a:xfrm>
            <a:off x="2692108" y="1030086"/>
            <a:ext cx="2232248" cy="892552"/>
          </a:xfrm>
          <a:prstGeom prst="rect">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zh-CN" altLang="en-US" sz="2600" dirty="0">
                <a:latin typeface="华文新魏" panose="02010800040101010101" pitchFamily="2" charset="-122"/>
                <a:ea typeface="华文新魏" panose="02010800040101010101" pitchFamily="2" charset="-122"/>
              </a:rPr>
              <a:t>速度</a:t>
            </a:r>
            <a:r>
              <a:rPr lang="en-US" altLang="zh-CN" sz="2600" dirty="0">
                <a:latin typeface="华文新魏" panose="02010800040101010101" pitchFamily="2" charset="-122"/>
                <a:ea typeface="华文新魏" panose="02010800040101010101" pitchFamily="2" charset="-122"/>
              </a:rPr>
              <a:t>/</a:t>
            </a:r>
            <a:r>
              <a:rPr lang="zh-CN" altLang="en-US" sz="2600" dirty="0">
                <a:latin typeface="华文新魏" panose="02010800040101010101" pitchFamily="2" charset="-122"/>
                <a:ea typeface="华文新魏" panose="02010800040101010101" pitchFamily="2" charset="-122"/>
              </a:rPr>
              <a:t>密度</a:t>
            </a:r>
            <a:r>
              <a:rPr lang="en-US" altLang="zh-CN" sz="2600" dirty="0" smtClean="0">
                <a:latin typeface="华文新魏" panose="02010800040101010101" pitchFamily="2" charset="-122"/>
                <a:ea typeface="华文新魏" panose="02010800040101010101" pitchFamily="2" charset="-122"/>
              </a:rPr>
              <a:t>/</a:t>
            </a:r>
          </a:p>
          <a:p>
            <a:r>
              <a:rPr lang="zh-CN" altLang="en-US" sz="2600" dirty="0" smtClean="0">
                <a:latin typeface="华文新魏" panose="02010800040101010101" pitchFamily="2" charset="-122"/>
                <a:ea typeface="华文新魏" panose="02010800040101010101" pitchFamily="2" charset="-122"/>
              </a:rPr>
              <a:t>各向异性</a:t>
            </a:r>
            <a:r>
              <a:rPr lang="zh-CN" altLang="en-US" sz="2600" dirty="0">
                <a:latin typeface="华文新魏" panose="02010800040101010101" pitchFamily="2" charset="-122"/>
                <a:ea typeface="华文新魏" panose="02010800040101010101" pitchFamily="2" charset="-122"/>
              </a:rPr>
              <a:t>结构</a:t>
            </a:r>
          </a:p>
        </p:txBody>
      </p:sp>
      <p:sp>
        <p:nvSpPr>
          <p:cNvPr id="14" name="右箭头 13"/>
          <p:cNvSpPr/>
          <p:nvPr/>
        </p:nvSpPr>
        <p:spPr>
          <a:xfrm>
            <a:off x="7596336" y="704308"/>
            <a:ext cx="504056" cy="246222"/>
          </a:xfrm>
          <a:prstGeom prst="rightArrow">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右箭头 14"/>
          <p:cNvSpPr/>
          <p:nvPr/>
        </p:nvSpPr>
        <p:spPr>
          <a:xfrm>
            <a:off x="8172400" y="632300"/>
            <a:ext cx="504056" cy="318230"/>
          </a:xfrm>
          <a:prstGeom prst="rightArrow">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右大括号 15"/>
          <p:cNvSpPr/>
          <p:nvPr/>
        </p:nvSpPr>
        <p:spPr>
          <a:xfrm>
            <a:off x="4932040" y="1578798"/>
            <a:ext cx="360040" cy="2244559"/>
          </a:xfrm>
          <a:prstGeom prst="rightBrac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圆角矩形 19"/>
          <p:cNvSpPr/>
          <p:nvPr/>
        </p:nvSpPr>
        <p:spPr>
          <a:xfrm>
            <a:off x="5292080" y="332656"/>
            <a:ext cx="3744416" cy="619268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TextBox 21"/>
          <p:cNvSpPr txBox="1"/>
          <p:nvPr/>
        </p:nvSpPr>
        <p:spPr>
          <a:xfrm>
            <a:off x="6555215" y="554486"/>
            <a:ext cx="897105" cy="461665"/>
          </a:xfrm>
          <a:prstGeom prst="rect">
            <a:avLst/>
          </a:prstGeom>
          <a:noFill/>
        </p:spPr>
        <p:txBody>
          <a:bodyPr wrap="none" rtlCol="0">
            <a:spAutoFit/>
          </a:bodyPr>
          <a:lstStyle/>
          <a:p>
            <a:r>
              <a:rPr lang="en-US" altLang="zh-CN" sz="2400" dirty="0" smtClean="0"/>
              <a:t>Why?</a:t>
            </a:r>
            <a:endParaRPr lang="zh-CN" altLang="en-US" sz="2400" dirty="0"/>
          </a:p>
        </p:txBody>
      </p:sp>
      <p:sp>
        <p:nvSpPr>
          <p:cNvPr id="25" name="TextBox 24"/>
          <p:cNvSpPr txBox="1"/>
          <p:nvPr/>
        </p:nvSpPr>
        <p:spPr>
          <a:xfrm>
            <a:off x="5362369" y="2026584"/>
            <a:ext cx="793807" cy="400110"/>
          </a:xfrm>
          <a:prstGeom prst="rect">
            <a:avLst/>
          </a:prstGeom>
          <a:noFill/>
        </p:spPr>
        <p:txBody>
          <a:bodyPr wrap="none" rtlCol="0">
            <a:spAutoFit/>
          </a:bodyPr>
          <a:lstStyle/>
          <a:p>
            <a:r>
              <a:rPr lang="en-US" altLang="zh-CN" sz="2000" dirty="0" smtClean="0"/>
              <a:t>Other</a:t>
            </a:r>
            <a:endParaRPr lang="zh-CN" altLang="en-US" sz="2000" dirty="0"/>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940214"/>
            <a:ext cx="1512168" cy="1864487"/>
          </a:xfrm>
          <a:prstGeom prst="rect">
            <a:avLst/>
          </a:prstGeom>
          <a:noFill/>
          <a:ln w="127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descr="LeiZhao05Tectonophysics"/>
          <p:cNvPicPr>
            <a:picLocks noChangeAspect="1" noChangeArrowheads="1"/>
          </p:cNvPicPr>
          <p:nvPr/>
        </p:nvPicPr>
        <p:blipFill>
          <a:blip r:embed="rId4" cstate="print">
            <a:extLst>
              <a:ext uri="{28A0092B-C50C-407E-A947-70E740481C1C}">
                <a14:useLocalDpi xmlns:a14="http://schemas.microsoft.com/office/drawing/2010/main" val="0"/>
              </a:ext>
            </a:extLst>
          </a:blip>
          <a:srcRect l="22340" t="58887" r="22868" b="17046"/>
          <a:stretch>
            <a:fillRect/>
          </a:stretch>
        </p:blipFill>
        <p:spPr bwMode="auto">
          <a:xfrm>
            <a:off x="5364088" y="4869160"/>
            <a:ext cx="1944216" cy="1163674"/>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5559" y="2940214"/>
            <a:ext cx="2040539" cy="1862744"/>
          </a:xfrm>
          <a:prstGeom prst="rect">
            <a:avLst/>
          </a:prstGeom>
          <a:noFill/>
          <a:ln w="127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6390176" y="2530640"/>
            <a:ext cx="1422184" cy="400110"/>
          </a:xfrm>
          <a:prstGeom prst="rect">
            <a:avLst/>
          </a:prstGeom>
          <a:noFill/>
        </p:spPr>
        <p:txBody>
          <a:bodyPr wrap="none" rtlCol="0">
            <a:spAutoFit/>
          </a:bodyPr>
          <a:lstStyle/>
          <a:p>
            <a:r>
              <a:rPr lang="en-US" altLang="zh-CN" sz="2000" b="1" dirty="0" smtClean="0">
                <a:solidFill>
                  <a:srgbClr val="0000FF"/>
                </a:solidFill>
              </a:rPr>
              <a:t>Mechanism</a:t>
            </a:r>
            <a:endParaRPr lang="zh-CN" altLang="en-US" sz="2000" b="1" dirty="0">
              <a:solidFill>
                <a:srgbClr val="0000FF"/>
              </a:solidFill>
            </a:endParaRPr>
          </a:p>
        </p:txBody>
      </p:sp>
      <p:sp>
        <p:nvSpPr>
          <p:cNvPr id="31" name="TextBox 30"/>
          <p:cNvSpPr txBox="1"/>
          <p:nvPr/>
        </p:nvSpPr>
        <p:spPr>
          <a:xfrm>
            <a:off x="7335902" y="4946974"/>
            <a:ext cx="1700594" cy="1077218"/>
          </a:xfrm>
          <a:prstGeom prst="rect">
            <a:avLst/>
          </a:prstGeom>
          <a:noFill/>
        </p:spPr>
        <p:txBody>
          <a:bodyPr wrap="none" rtlCol="0">
            <a:spAutoFit/>
          </a:bodyPr>
          <a:lstStyle/>
          <a:p>
            <a:r>
              <a:rPr lang="en-US" altLang="zh-CN" sz="1600" dirty="0" smtClean="0"/>
              <a:t>Frost, 2008</a:t>
            </a:r>
          </a:p>
          <a:p>
            <a:r>
              <a:rPr lang="en-US" altLang="zh-CN" sz="1600" dirty="0" smtClean="0"/>
              <a:t>Li and Yuan, 2003</a:t>
            </a:r>
          </a:p>
          <a:p>
            <a:r>
              <a:rPr lang="en-US" altLang="zh-CN" sz="1600" dirty="0" smtClean="0"/>
              <a:t>Tang et al, 2014</a:t>
            </a:r>
          </a:p>
          <a:p>
            <a:r>
              <a:rPr lang="en-US" altLang="zh-CN" sz="1600" dirty="0" smtClean="0"/>
              <a:t>Lei and Zhao,2005</a:t>
            </a:r>
            <a:endParaRPr lang="zh-CN" altLang="en-US" sz="1600" dirty="0"/>
          </a:p>
        </p:txBody>
      </p:sp>
      <p:pic>
        <p:nvPicPr>
          <p:cNvPr id="32" name="Picture 4" descr="F2.large.jpg"/>
          <p:cNvPicPr>
            <a:picLocks noChangeAspect="1"/>
          </p:cNvPicPr>
          <p:nvPr/>
        </p:nvPicPr>
        <p:blipFill>
          <a:blip r:embed="rId6" cstate="print"/>
          <a:srcRect/>
          <a:stretch>
            <a:fillRect/>
          </a:stretch>
        </p:blipFill>
        <p:spPr bwMode="auto">
          <a:xfrm>
            <a:off x="7308304" y="1058542"/>
            <a:ext cx="1699764" cy="1511196"/>
          </a:xfrm>
          <a:prstGeom prst="rect">
            <a:avLst/>
          </a:prstGeom>
          <a:noFill/>
          <a:ln w="12700">
            <a:solidFill>
              <a:srgbClr val="C00000"/>
            </a:solidFill>
            <a:miter lim="800000"/>
            <a:headEnd/>
            <a:tailEnd/>
          </a:ln>
        </p:spPr>
      </p:pic>
      <p:sp>
        <p:nvSpPr>
          <p:cNvPr id="33" name="TextBox 32"/>
          <p:cNvSpPr txBox="1"/>
          <p:nvPr/>
        </p:nvSpPr>
        <p:spPr>
          <a:xfrm>
            <a:off x="5364088" y="1418582"/>
            <a:ext cx="1688283" cy="707886"/>
          </a:xfrm>
          <a:prstGeom prst="rect">
            <a:avLst/>
          </a:prstGeom>
          <a:noFill/>
        </p:spPr>
        <p:txBody>
          <a:bodyPr wrap="none" rtlCol="0">
            <a:spAutoFit/>
          </a:bodyPr>
          <a:lstStyle/>
          <a:p>
            <a:r>
              <a:rPr lang="en-US" altLang="zh-CN" sz="2000" dirty="0" smtClean="0"/>
              <a:t>Compositional</a:t>
            </a:r>
          </a:p>
          <a:p>
            <a:r>
              <a:rPr lang="en-US" altLang="zh-CN" sz="2000" dirty="0"/>
              <a:t> </a:t>
            </a:r>
            <a:r>
              <a:rPr lang="en-US" altLang="zh-CN" sz="2000" dirty="0" smtClean="0"/>
              <a:t>     anomaly</a:t>
            </a:r>
            <a:endParaRPr lang="zh-CN" altLang="en-US" sz="2000" dirty="0"/>
          </a:p>
        </p:txBody>
      </p:sp>
      <p:sp>
        <p:nvSpPr>
          <p:cNvPr id="34" name="TextBox 33"/>
          <p:cNvSpPr txBox="1"/>
          <p:nvPr/>
        </p:nvSpPr>
        <p:spPr>
          <a:xfrm>
            <a:off x="5364088" y="1018472"/>
            <a:ext cx="2004075" cy="400110"/>
          </a:xfrm>
          <a:prstGeom prst="rect">
            <a:avLst/>
          </a:prstGeom>
          <a:noFill/>
        </p:spPr>
        <p:txBody>
          <a:bodyPr wrap="none" rtlCol="0">
            <a:spAutoFit/>
          </a:bodyPr>
          <a:lstStyle/>
          <a:p>
            <a:r>
              <a:rPr lang="en-US" altLang="zh-CN" sz="2000" dirty="0" smtClean="0"/>
              <a:t>Thermal anomaly</a:t>
            </a:r>
            <a:endParaRPr lang="zh-CN" altLang="en-US" sz="2000" dirty="0"/>
          </a:p>
        </p:txBody>
      </p:sp>
    </p:spTree>
    <p:extLst>
      <p:ext uri="{BB962C8B-B14F-4D97-AF65-F5344CB8AC3E}">
        <p14:creationId xmlns:p14="http://schemas.microsoft.com/office/powerpoint/2010/main" val="19958643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2290" name="Picture 2" descr="F:\Papers\ScS\2016-05-11\All-figures\FigS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520" y="0"/>
            <a:ext cx="55689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104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3314" name="Picture 2" descr="F:\Papers\ScS\2016-05-11\All-figures\Fig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743" y="0"/>
            <a:ext cx="4974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254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4338" name="Picture 2" descr="F:\Papers\ScS\2016-05-11\All-figures\FigS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168" y="0"/>
            <a:ext cx="5009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260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7" y="1571722"/>
            <a:ext cx="4377275" cy="362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0161"/>
            <a:ext cx="4248472" cy="360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62620" y="692696"/>
            <a:ext cx="5617692" cy="523220"/>
          </a:xfrm>
          <a:prstGeom prst="rect">
            <a:avLst/>
          </a:prstGeom>
          <a:noFill/>
        </p:spPr>
        <p:txBody>
          <a:bodyPr wrap="none" rtlCol="0">
            <a:spAutoFit/>
          </a:bodyPr>
          <a:lstStyle/>
          <a:p>
            <a:r>
              <a:rPr lang="en-US" altLang="zh-CN" sz="2800" dirty="0" smtClean="0"/>
              <a:t>Hit Densities for 660-km and 410-km </a:t>
            </a:r>
            <a:endParaRPr lang="zh-CN" altLang="en-US" sz="2800" dirty="0"/>
          </a:p>
        </p:txBody>
      </p:sp>
    </p:spTree>
    <p:extLst>
      <p:ext uri="{BB962C8B-B14F-4D97-AF65-F5344CB8AC3E}">
        <p14:creationId xmlns:p14="http://schemas.microsoft.com/office/powerpoint/2010/main" val="24847017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615685977"/>
              </p:ext>
            </p:extLst>
          </p:nvPr>
        </p:nvGraphicFramePr>
        <p:xfrm>
          <a:off x="323528" y="2636912"/>
          <a:ext cx="8640961" cy="2991584"/>
        </p:xfrm>
        <a:graphic>
          <a:graphicData uri="http://schemas.openxmlformats.org/drawingml/2006/table">
            <a:tbl>
              <a:tblPr firstRow="1" bandRow="1">
                <a:tableStyleId>{5940675A-B579-460E-94D1-54222C63F5DA}</a:tableStyleId>
              </a:tblPr>
              <a:tblGrid>
                <a:gridCol w="1656184"/>
                <a:gridCol w="1080120"/>
                <a:gridCol w="1152128"/>
                <a:gridCol w="1152128"/>
                <a:gridCol w="1131555"/>
                <a:gridCol w="1388725"/>
                <a:gridCol w="1080121"/>
              </a:tblGrid>
              <a:tr h="746944">
                <a:tc rowSpan="2">
                  <a:txBody>
                    <a:bodyPr/>
                    <a:lstStyle/>
                    <a:p>
                      <a:endParaRPr lang="zh-CN" altLang="en-US" dirty="0"/>
                    </a:p>
                  </a:txBody>
                  <a:tcPr/>
                </a:tc>
                <a:tc gridSpan="2">
                  <a:txBody>
                    <a:bodyPr/>
                    <a:lstStyle/>
                    <a:p>
                      <a:pPr algn="ctr"/>
                      <a:r>
                        <a:rPr lang="en-US" altLang="zh-CN" sz="1400" b="1" dirty="0" smtClean="0"/>
                        <a:t>410-km (13-14GPa)</a:t>
                      </a:r>
                    </a:p>
                    <a:p>
                      <a:r>
                        <a:rPr lang="en-US" altLang="zh-CN" sz="1400" dirty="0" smtClean="0"/>
                        <a:t>Olivine -&gt; </a:t>
                      </a:r>
                      <a:r>
                        <a:rPr lang="en-US" altLang="zh-CN" sz="1400" dirty="0" err="1" smtClean="0"/>
                        <a:t>Wadsleyite</a:t>
                      </a:r>
                      <a:endParaRPr lang="en-US" altLang="zh-CN" sz="1400" dirty="0" smtClean="0"/>
                    </a:p>
                  </a:txBody>
                  <a:tcPr>
                    <a:solidFill>
                      <a:schemeClr val="accent3">
                        <a:lumMod val="40000"/>
                        <a:lumOff val="60000"/>
                        <a:alpha val="0"/>
                      </a:schemeClr>
                    </a:solidFill>
                  </a:tcPr>
                </a:tc>
                <a:tc hMerge="1">
                  <a:txBody>
                    <a:bodyPr/>
                    <a:lstStyle/>
                    <a:p>
                      <a:endParaRPr lang="zh-CN" altLang="en-US" sz="1400" dirty="0"/>
                    </a:p>
                  </a:txBody>
                  <a:tcPr>
                    <a:solidFill>
                      <a:schemeClr val="accent3">
                        <a:lumMod val="40000"/>
                        <a:lumOff val="60000"/>
                        <a:alpha val="0"/>
                      </a:schemeClr>
                    </a:solidFill>
                  </a:tcPr>
                </a:tc>
                <a:tc gridSpan="2">
                  <a:txBody>
                    <a:bodyPr/>
                    <a:lstStyle/>
                    <a:p>
                      <a:pPr algn="ctr"/>
                      <a:r>
                        <a:rPr lang="en-US" altLang="zh-CN" sz="1400" b="1" dirty="0" smtClean="0"/>
                        <a:t>520-km (18GPa)</a:t>
                      </a:r>
                    </a:p>
                    <a:p>
                      <a:r>
                        <a:rPr lang="en-US" altLang="zh-CN" sz="1400" dirty="0" err="1" smtClean="0"/>
                        <a:t>Wadsleyite</a:t>
                      </a:r>
                      <a:r>
                        <a:rPr lang="en-US" altLang="zh-CN" sz="1400" dirty="0" smtClean="0"/>
                        <a:t> -&gt; </a:t>
                      </a:r>
                      <a:r>
                        <a:rPr lang="en-US" altLang="zh-CN" sz="1400" dirty="0" err="1" smtClean="0"/>
                        <a:t>Ringwoodite</a:t>
                      </a:r>
                      <a:endParaRPr lang="en-US" altLang="zh-CN" sz="1400" dirty="0" smtClean="0"/>
                    </a:p>
                  </a:txBody>
                  <a:tcPr>
                    <a:solidFill>
                      <a:schemeClr val="accent3">
                        <a:lumMod val="40000"/>
                        <a:lumOff val="60000"/>
                        <a:alpha val="0"/>
                      </a:schemeClr>
                    </a:solidFill>
                  </a:tcPr>
                </a:tc>
                <a:tc hMerge="1">
                  <a:txBody>
                    <a:bodyPr/>
                    <a:lstStyle/>
                    <a:p>
                      <a:endParaRPr lang="zh-CN" altLang="en-US" sz="1400" dirty="0"/>
                    </a:p>
                  </a:txBody>
                  <a:tcPr/>
                </a:tc>
                <a:tc gridSpan="2">
                  <a:txBody>
                    <a:bodyPr/>
                    <a:lstStyle/>
                    <a:p>
                      <a:pPr algn="ctr"/>
                      <a:r>
                        <a:rPr lang="en-US" altLang="zh-CN" sz="1400" b="1" dirty="0" smtClean="0"/>
                        <a:t>660-km (23GPa)</a:t>
                      </a:r>
                    </a:p>
                    <a:p>
                      <a:r>
                        <a:rPr lang="en-US" altLang="zh-CN" sz="1400" dirty="0" err="1" smtClean="0"/>
                        <a:t>Ringwoodite</a:t>
                      </a:r>
                      <a:r>
                        <a:rPr lang="en-US" altLang="zh-CN" sz="1400" dirty="0" smtClean="0"/>
                        <a:t> -&gt; </a:t>
                      </a:r>
                    </a:p>
                    <a:p>
                      <a:r>
                        <a:rPr lang="en-US" altLang="zh-CN" sz="1400" dirty="0" err="1" smtClean="0"/>
                        <a:t>Perovskite</a:t>
                      </a:r>
                      <a:r>
                        <a:rPr lang="en-US" altLang="zh-CN" sz="1400" dirty="0" smtClean="0"/>
                        <a:t> + </a:t>
                      </a:r>
                      <a:r>
                        <a:rPr lang="en-US" altLang="zh-CN" sz="1400" dirty="0" err="1" smtClean="0"/>
                        <a:t>Magnesiowustite</a:t>
                      </a:r>
                      <a:endParaRPr lang="en-US" altLang="zh-CN" sz="1400" dirty="0" smtClean="0"/>
                    </a:p>
                  </a:txBody>
                  <a:tcPr/>
                </a:tc>
                <a:tc hMerge="1">
                  <a:txBody>
                    <a:bodyPr/>
                    <a:lstStyle/>
                    <a:p>
                      <a:endParaRPr lang="zh-CN" altLang="en-US" sz="1400" dirty="0"/>
                    </a:p>
                  </a:txBody>
                  <a:tcPr/>
                </a:tc>
              </a:tr>
              <a:tr h="261168">
                <a:tc vMerge="1">
                  <a:txBody>
                    <a:bodyPr/>
                    <a:lstStyle/>
                    <a:p>
                      <a:endParaRPr lang="zh-CN" altLang="en-US" dirty="0"/>
                    </a:p>
                  </a:txBody>
                  <a:tcPr/>
                </a:tc>
                <a:tc>
                  <a:txBody>
                    <a:bodyPr/>
                    <a:lstStyle/>
                    <a:p>
                      <a:pPr algn="ctr"/>
                      <a:r>
                        <a:rPr lang="en-US" altLang="zh-CN" sz="1400" dirty="0" smtClean="0"/>
                        <a:t>Depth</a:t>
                      </a:r>
                      <a:endParaRPr lang="zh-CN" altLang="en-US" sz="1400" dirty="0"/>
                    </a:p>
                  </a:txBody>
                  <a:tcPr>
                    <a:solidFill>
                      <a:schemeClr val="accent3">
                        <a:lumMod val="40000"/>
                        <a:lumOff val="60000"/>
                        <a:alpha val="0"/>
                      </a:schemeClr>
                    </a:solidFill>
                  </a:tcPr>
                </a:tc>
                <a:tc>
                  <a:txBody>
                    <a:bodyPr/>
                    <a:lstStyle/>
                    <a:p>
                      <a:pPr algn="ctr"/>
                      <a:r>
                        <a:rPr lang="en-US" altLang="zh-CN" sz="1400" dirty="0" smtClean="0"/>
                        <a:t>Thickness</a:t>
                      </a:r>
                      <a:endParaRPr lang="zh-CN" altLang="en-US" sz="1400" dirty="0"/>
                    </a:p>
                  </a:txBody>
                  <a:tcPr>
                    <a:solidFill>
                      <a:schemeClr val="accent3">
                        <a:lumMod val="40000"/>
                        <a:lumOff val="60000"/>
                        <a:alpha val="0"/>
                      </a:schemeClr>
                    </a:solidFill>
                  </a:tcPr>
                </a:tc>
                <a:tc>
                  <a:txBody>
                    <a:bodyPr/>
                    <a:lstStyle/>
                    <a:p>
                      <a:pPr algn="ctr"/>
                      <a:r>
                        <a:rPr lang="en-US" altLang="zh-CN" sz="1400" dirty="0" smtClean="0"/>
                        <a:t>Depth </a:t>
                      </a:r>
                      <a:endParaRPr lang="zh-CN" altLang="en-US" sz="1400" dirty="0"/>
                    </a:p>
                  </a:txBody>
                  <a:tcPr>
                    <a:solidFill>
                      <a:schemeClr val="accent3">
                        <a:lumMod val="40000"/>
                        <a:lumOff val="60000"/>
                        <a:alpha val="0"/>
                      </a:schemeClr>
                    </a:solidFill>
                  </a:tcPr>
                </a:tc>
                <a:tc>
                  <a:txBody>
                    <a:bodyPr/>
                    <a:lstStyle/>
                    <a:p>
                      <a:pPr algn="ctr"/>
                      <a:r>
                        <a:rPr lang="en-US" altLang="zh-CN" sz="1400" dirty="0" smtClean="0"/>
                        <a:t>Thick</a:t>
                      </a:r>
                      <a:r>
                        <a:rPr lang="en-US" altLang="zh-CN" sz="1400" baseline="0" dirty="0" smtClean="0"/>
                        <a:t>ness</a:t>
                      </a:r>
                      <a:endParaRPr lang="zh-CN" altLang="en-US" sz="1400" dirty="0"/>
                    </a:p>
                  </a:txBody>
                  <a:tcPr/>
                </a:tc>
                <a:tc>
                  <a:txBody>
                    <a:bodyPr/>
                    <a:lstStyle/>
                    <a:p>
                      <a:pPr algn="ctr"/>
                      <a:r>
                        <a:rPr lang="en-US" altLang="zh-CN" sz="1400" dirty="0" smtClean="0"/>
                        <a:t>Depth</a:t>
                      </a:r>
                      <a:endParaRPr lang="zh-CN" altLang="en-US" sz="1400" dirty="0"/>
                    </a:p>
                  </a:txBody>
                  <a:tcPr/>
                </a:tc>
                <a:tc>
                  <a:txBody>
                    <a:bodyPr/>
                    <a:lstStyle/>
                    <a:p>
                      <a:pPr algn="ctr"/>
                      <a:r>
                        <a:rPr lang="en-US" altLang="zh-CN" sz="1400" dirty="0" smtClean="0"/>
                        <a:t>Thickness</a:t>
                      </a:r>
                      <a:endParaRPr lang="zh-CN" altLang="en-US" sz="1400" dirty="0"/>
                    </a:p>
                  </a:txBody>
                  <a:tcPr/>
                </a:tc>
              </a:tr>
              <a:tr h="471472">
                <a:tc>
                  <a:txBody>
                    <a:bodyPr/>
                    <a:lstStyle/>
                    <a:p>
                      <a:r>
                        <a:rPr lang="en-US" altLang="zh-CN" sz="1800" b="1" dirty="0" smtClean="0"/>
                        <a:t>Temperature </a:t>
                      </a:r>
                      <a:r>
                        <a:rPr lang="zh-CN" altLang="en-US" sz="1800" b="1" dirty="0" smtClean="0"/>
                        <a:t>↑</a:t>
                      </a:r>
                      <a:endParaRPr lang="en-US" altLang="zh-CN" sz="1800" b="1" dirty="0" smtClean="0"/>
                    </a:p>
                  </a:txBody>
                  <a:tcPr/>
                </a:tc>
                <a:tc>
                  <a:txBody>
                    <a:bodyPr/>
                    <a:lstStyle/>
                    <a:p>
                      <a:pPr algn="ctr"/>
                      <a:r>
                        <a:rPr lang="zh-CN" altLang="en-US" sz="1400" dirty="0" smtClean="0"/>
                        <a:t>下沉</a:t>
                      </a:r>
                      <a:endParaRPr lang="zh-CN" altLang="en-US" sz="1400" dirty="0"/>
                    </a:p>
                  </a:txBody>
                  <a:tcPr>
                    <a:solidFill>
                      <a:schemeClr val="accent3">
                        <a:lumMod val="40000"/>
                        <a:lumOff val="60000"/>
                        <a:alpha val="0"/>
                      </a:schemeClr>
                    </a:solidFill>
                  </a:tcPr>
                </a:tc>
                <a:tc>
                  <a:txBody>
                    <a:bodyPr/>
                    <a:lstStyle/>
                    <a:p>
                      <a:pPr algn="ctr"/>
                      <a:r>
                        <a:rPr lang="zh-CN" altLang="en-US" sz="1400" dirty="0" smtClean="0"/>
                        <a:t>变薄</a:t>
                      </a:r>
                      <a:endParaRPr lang="zh-CN" altLang="en-US" sz="1400" dirty="0"/>
                    </a:p>
                  </a:txBody>
                  <a:tcPr>
                    <a:solidFill>
                      <a:schemeClr val="accent3">
                        <a:lumMod val="40000"/>
                        <a:lumOff val="60000"/>
                        <a:alpha val="0"/>
                      </a:schemeClr>
                    </a:solidFill>
                  </a:tcPr>
                </a:tc>
                <a:tc>
                  <a:txBody>
                    <a:bodyPr/>
                    <a:lstStyle/>
                    <a:p>
                      <a:pPr algn="ctr"/>
                      <a:r>
                        <a:rPr lang="zh-CN" altLang="en-US" sz="1400" dirty="0" smtClean="0"/>
                        <a:t>下沉</a:t>
                      </a:r>
                      <a:endParaRPr lang="zh-CN" altLang="en-US" sz="1400" dirty="0"/>
                    </a:p>
                  </a:txBody>
                  <a:tcPr>
                    <a:solidFill>
                      <a:schemeClr val="accent3">
                        <a:lumMod val="40000"/>
                        <a:lumOff val="60000"/>
                        <a:alpha val="0"/>
                      </a:schemeClr>
                    </a:solidFill>
                  </a:tcPr>
                </a:tc>
                <a:tc>
                  <a:txBody>
                    <a:bodyPr/>
                    <a:lstStyle/>
                    <a:p>
                      <a:pPr algn="ctr"/>
                      <a:r>
                        <a:rPr lang="en-US" altLang="zh-CN" sz="1400" dirty="0" smtClean="0"/>
                        <a:t>Unknown</a:t>
                      </a:r>
                      <a:endParaRPr lang="zh-CN" altLang="en-US" sz="1400" dirty="0"/>
                    </a:p>
                  </a:txBody>
                  <a:tcPr/>
                </a:tc>
                <a:tc>
                  <a:txBody>
                    <a:bodyPr/>
                    <a:lstStyle/>
                    <a:p>
                      <a:pPr algn="ctr"/>
                      <a:r>
                        <a:rPr lang="zh-CN" altLang="en-US" sz="1400" dirty="0" smtClean="0"/>
                        <a:t>上隆</a:t>
                      </a:r>
                      <a:endParaRPr lang="zh-CN" altLang="en-US" sz="1400" dirty="0"/>
                    </a:p>
                  </a:txBody>
                  <a:tcPr/>
                </a:tc>
                <a:tc>
                  <a:txBody>
                    <a:bodyPr/>
                    <a:lstStyle/>
                    <a:p>
                      <a:pPr algn="ctr"/>
                      <a:r>
                        <a:rPr lang="en-US" altLang="zh-CN" sz="1400" dirty="0" smtClean="0"/>
                        <a:t>---</a:t>
                      </a:r>
                      <a:endParaRPr lang="zh-CN" altLang="en-US" sz="1400" dirty="0"/>
                    </a:p>
                  </a:txBody>
                  <a:tcPr/>
                </a:tc>
              </a:tr>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dirty="0" smtClean="0"/>
                        <a:t>Water </a:t>
                      </a:r>
                      <a:r>
                        <a:rPr lang="zh-CN" altLang="en-US" sz="1800" b="1" dirty="0" smtClean="0"/>
                        <a:t>↑</a:t>
                      </a:r>
                      <a:endParaRPr lang="en-US" altLang="zh-CN" sz="1800" b="1" dirty="0" smtClean="0"/>
                    </a:p>
                  </a:txBody>
                  <a:tcPr/>
                </a:tc>
                <a:tc>
                  <a:txBody>
                    <a:bodyPr/>
                    <a:lstStyle/>
                    <a:p>
                      <a:pPr algn="ctr"/>
                      <a:r>
                        <a:rPr lang="zh-CN" altLang="en-US" sz="1400" dirty="0" smtClean="0"/>
                        <a:t>上隆</a:t>
                      </a:r>
                      <a:endParaRPr lang="zh-CN" altLang="en-US" sz="1400" dirty="0"/>
                    </a:p>
                  </a:txBody>
                  <a:tcPr>
                    <a:solidFill>
                      <a:schemeClr val="accent3">
                        <a:lumMod val="40000"/>
                        <a:lumOff val="60000"/>
                        <a:alpha val="0"/>
                      </a:schemeClr>
                    </a:solidFill>
                  </a:tcPr>
                </a:tc>
                <a:tc>
                  <a:txBody>
                    <a:bodyPr/>
                    <a:lstStyle/>
                    <a:p>
                      <a:pPr algn="ctr"/>
                      <a:r>
                        <a:rPr lang="zh-CN" altLang="en-US" sz="1400" dirty="0" smtClean="0"/>
                        <a:t>变厚</a:t>
                      </a:r>
                      <a:endParaRPr lang="zh-CN" altLang="en-US" sz="1400" dirty="0"/>
                    </a:p>
                  </a:txBody>
                  <a:tcPr>
                    <a:solidFill>
                      <a:schemeClr val="accent3">
                        <a:lumMod val="40000"/>
                        <a:lumOff val="6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txBody>
                  <a:tcPr>
                    <a:solidFill>
                      <a:schemeClr val="accent3">
                        <a:lumMod val="40000"/>
                        <a:lumOff val="60000"/>
                        <a:alpha val="0"/>
                      </a:schemeClr>
                    </a:solidFill>
                  </a:tcPr>
                </a:tc>
                <a:tc>
                  <a:txBody>
                    <a:bodyPr/>
                    <a:lstStyle/>
                    <a:p>
                      <a:pPr algn="ctr"/>
                      <a:r>
                        <a:rPr lang="zh-CN" altLang="en-US" sz="1400" dirty="0" smtClean="0"/>
                        <a:t>变薄</a:t>
                      </a:r>
                      <a:endParaRPr lang="zh-CN" altLang="en-US" sz="1400" dirty="0"/>
                    </a:p>
                  </a:txBody>
                  <a:tcPr/>
                </a:tc>
                <a:tc>
                  <a:txBody>
                    <a:bodyPr/>
                    <a:lstStyle/>
                    <a:p>
                      <a:pPr algn="ctr"/>
                      <a:r>
                        <a:rPr lang="zh-CN" altLang="en-US" sz="1400" dirty="0" smtClean="0"/>
                        <a:t>下沉</a:t>
                      </a:r>
                      <a:endParaRPr lang="zh-CN" altLang="en-US" sz="1400" dirty="0"/>
                    </a:p>
                  </a:txBody>
                  <a:tcPr/>
                </a:tc>
                <a:tc>
                  <a:txBody>
                    <a:bodyPr/>
                    <a:lstStyle/>
                    <a:p>
                      <a:pPr algn="ctr"/>
                      <a:r>
                        <a:rPr lang="zh-CN" altLang="en-US" sz="1400" dirty="0" smtClean="0"/>
                        <a:t>变薄</a:t>
                      </a:r>
                      <a:endParaRPr lang="zh-CN" altLang="en-US" sz="1400" dirty="0"/>
                    </a:p>
                  </a:txBody>
                  <a:tcPr/>
                </a:tc>
              </a:tr>
              <a:tr h="438160">
                <a:tc>
                  <a:txBody>
                    <a:bodyPr/>
                    <a:lstStyle/>
                    <a:p>
                      <a:r>
                        <a:rPr lang="en-US" altLang="zh-CN" sz="1800" b="1" dirty="0" smtClean="0"/>
                        <a:t>Mg/Fe </a:t>
                      </a:r>
                      <a:r>
                        <a:rPr lang="zh-CN" altLang="en-US" sz="1800" b="1" dirty="0" smtClean="0"/>
                        <a:t>↑</a:t>
                      </a:r>
                      <a:endParaRPr lang="zh-CN" altLang="en-US" sz="1800" b="1" dirty="0"/>
                    </a:p>
                  </a:txBody>
                  <a:tcPr>
                    <a:lnB w="12700" cap="flat" cmpd="sng" algn="ctr">
                      <a:solidFill>
                        <a:schemeClr val="tx1"/>
                      </a:solidFill>
                      <a:prstDash val="solid"/>
                      <a:round/>
                      <a:headEnd type="none" w="med" len="med"/>
                      <a:tailEnd type="none" w="med" len="med"/>
                    </a:lnB>
                  </a:tcPr>
                </a:tc>
                <a:tc>
                  <a:txBody>
                    <a:bodyPr/>
                    <a:lstStyle/>
                    <a:p>
                      <a:pPr algn="ctr"/>
                      <a:r>
                        <a:rPr lang="zh-CN" altLang="en-US" sz="1400" dirty="0" smtClean="0"/>
                        <a:t>下沉</a:t>
                      </a:r>
                      <a:endParaRPr lang="zh-CN" altLang="en-US" sz="1400" dirty="0"/>
                    </a:p>
                  </a:txBody>
                  <a:tcPr>
                    <a:solidFill>
                      <a:schemeClr val="accent3">
                        <a:lumMod val="40000"/>
                        <a:lumOff val="60000"/>
                        <a:alpha val="0"/>
                      </a:schemeClr>
                    </a:solidFill>
                  </a:tcPr>
                </a:tc>
                <a:tc>
                  <a:txBody>
                    <a:bodyPr/>
                    <a:lstStyle/>
                    <a:p>
                      <a:pPr algn="ctr"/>
                      <a:r>
                        <a:rPr lang="zh-CN" altLang="en-US" sz="1400" dirty="0" smtClean="0"/>
                        <a:t>变薄</a:t>
                      </a:r>
                      <a:endParaRPr lang="zh-CN" altLang="en-US" sz="1400" dirty="0"/>
                    </a:p>
                  </a:txBody>
                  <a:tcPr>
                    <a:solidFill>
                      <a:schemeClr val="accent3">
                        <a:lumMod val="40000"/>
                        <a:lumOff val="6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p>
                      <a:pPr algn="ctr"/>
                      <a:endParaRPr lang="zh-CN" altLang="en-US" sz="1400" dirty="0"/>
                    </a:p>
                  </a:txBody>
                  <a:tcPr>
                    <a:solidFill>
                      <a:schemeClr val="accent3">
                        <a:lumMod val="40000"/>
                        <a:lumOff val="6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p>
                      <a:pPr algn="ct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p>
                      <a:pPr algn="ctr"/>
                      <a:endParaRPr lang="zh-CN" alt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p>
                    <a:p>
                      <a:pPr algn="ctr"/>
                      <a:endParaRPr lang="zh-CN" altLang="en-US" sz="1400" dirty="0"/>
                    </a:p>
                  </a:txBody>
                  <a:tcPr/>
                </a:tc>
              </a:tr>
              <a:tr h="446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b="1" dirty="0" smtClean="0"/>
                        <a:t>Al </a:t>
                      </a:r>
                      <a:r>
                        <a:rPr lang="zh-CN" altLang="en-US" sz="1800" b="1" dirty="0" smtClean="0"/>
                        <a:t>↑</a:t>
                      </a:r>
                    </a:p>
                  </a:txBody>
                  <a:tcPr>
                    <a:lnT w="12700" cap="flat" cmpd="sng" algn="ctr">
                      <a:solidFill>
                        <a:schemeClr val="tx1"/>
                      </a:solidFill>
                      <a:prstDash val="solid"/>
                      <a:round/>
                      <a:headEnd type="none" w="med" len="med"/>
                      <a:tailEnd type="none" w="med" len="med"/>
                    </a:lnT>
                  </a:tcPr>
                </a:tc>
                <a:tc>
                  <a:txBody>
                    <a:bodyPr/>
                    <a:lstStyle/>
                    <a:p>
                      <a:pPr algn="ctr"/>
                      <a:r>
                        <a:rPr lang="zh-CN" altLang="en-US" sz="1400" dirty="0" smtClean="0"/>
                        <a:t>下沉</a:t>
                      </a:r>
                      <a:endParaRPr lang="zh-CN" altLang="en-US" sz="1400" dirty="0"/>
                    </a:p>
                  </a:txBody>
                  <a:tcPr>
                    <a:solidFill>
                      <a:schemeClr val="accent3">
                        <a:lumMod val="40000"/>
                        <a:lumOff val="60000"/>
                        <a:alpha val="0"/>
                      </a:schemeClr>
                    </a:solidFill>
                  </a:tcPr>
                </a:tc>
                <a:tc>
                  <a:txBody>
                    <a:bodyPr/>
                    <a:lstStyle/>
                    <a:p>
                      <a:pPr algn="ctr"/>
                      <a:r>
                        <a:rPr lang="zh-CN" altLang="en-US" sz="1400" dirty="0" smtClean="0"/>
                        <a:t>变薄</a:t>
                      </a:r>
                      <a:endParaRPr lang="zh-CN" altLang="en-US" sz="1400" dirty="0"/>
                    </a:p>
                  </a:txBody>
                  <a:tcPr>
                    <a:solidFill>
                      <a:schemeClr val="accent3">
                        <a:lumMod val="40000"/>
                        <a:lumOff val="6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p>
                      <a:pPr algn="ctr"/>
                      <a:endParaRPr lang="zh-CN" altLang="en-US" sz="1400" dirty="0"/>
                    </a:p>
                  </a:txBody>
                  <a:tcPr>
                    <a:solidFill>
                      <a:schemeClr val="accent3">
                        <a:lumMod val="40000"/>
                        <a:lumOff val="6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Unknown</a:t>
                      </a:r>
                      <a:endParaRPr lang="zh-CN" altLang="en-US" sz="1400" dirty="0" smtClean="0"/>
                    </a:p>
                    <a:p>
                      <a:pPr algn="ctr"/>
                      <a:endParaRPr lang="zh-CN" altLang="en-US" sz="1400" dirty="0"/>
                    </a:p>
                  </a:txBody>
                  <a:tcPr/>
                </a:tc>
                <a:tc>
                  <a:txBody>
                    <a:bodyPr/>
                    <a:lstStyle/>
                    <a:p>
                      <a:pPr algn="ctr"/>
                      <a:r>
                        <a:rPr lang="en-US" altLang="zh-CN" sz="1400" dirty="0" smtClean="0"/>
                        <a:t> Double</a:t>
                      </a:r>
                      <a:r>
                        <a:rPr lang="en-US" altLang="zh-CN" sz="1400" baseline="0" dirty="0" smtClean="0"/>
                        <a:t> 660km</a:t>
                      </a:r>
                      <a:endParaRPr lang="zh-CN" altLang="en-US" sz="1400" dirty="0"/>
                    </a:p>
                  </a:txBody>
                  <a:tcPr/>
                </a:tc>
                <a:tc>
                  <a:txBody>
                    <a:bodyPr/>
                    <a:lstStyle/>
                    <a:p>
                      <a:pPr algn="ctr"/>
                      <a:r>
                        <a:rPr lang="zh-CN" altLang="en-US" sz="1400" dirty="0" smtClean="0"/>
                        <a:t>变厚</a:t>
                      </a:r>
                      <a:endParaRPr lang="zh-CN" altLang="en-US" sz="1400" dirty="0"/>
                    </a:p>
                  </a:txBody>
                  <a:tcPr/>
                </a:tc>
              </a:tr>
            </a:tbl>
          </a:graphicData>
        </a:graphic>
      </p:graphicFrame>
      <p:sp>
        <p:nvSpPr>
          <p:cNvPr id="3" name="TextBox 2"/>
          <p:cNvSpPr txBox="1"/>
          <p:nvPr/>
        </p:nvSpPr>
        <p:spPr>
          <a:xfrm>
            <a:off x="5652120" y="5780969"/>
            <a:ext cx="3262624" cy="646331"/>
          </a:xfrm>
          <a:prstGeom prst="rect">
            <a:avLst/>
          </a:prstGeom>
          <a:noFill/>
        </p:spPr>
        <p:txBody>
          <a:bodyPr wrap="none" rtlCol="0">
            <a:spAutoFit/>
          </a:bodyPr>
          <a:lstStyle/>
          <a:p>
            <a:pPr marL="171450" indent="-171450">
              <a:buFont typeface="Arial" charset="0"/>
              <a:buChar char="•"/>
            </a:pPr>
            <a:r>
              <a:rPr lang="en-US" altLang="zh-CN" sz="1200" dirty="0" smtClean="0"/>
              <a:t>Unknown </a:t>
            </a:r>
            <a:r>
              <a:rPr lang="zh-CN" altLang="en-US" sz="1200" dirty="0" smtClean="0"/>
              <a:t>表示没有查到相关资料</a:t>
            </a:r>
            <a:endParaRPr lang="en-US" altLang="zh-CN" sz="1200" dirty="0"/>
          </a:p>
          <a:p>
            <a:pPr marL="171450" indent="-171450">
              <a:buFont typeface="Arial" charset="0"/>
              <a:buChar char="•"/>
            </a:pPr>
            <a:r>
              <a:rPr lang="en-US" altLang="zh-CN" sz="1200" dirty="0" smtClean="0"/>
              <a:t>--- </a:t>
            </a:r>
            <a:r>
              <a:rPr lang="zh-CN" altLang="en-US" sz="1200" dirty="0" smtClean="0"/>
              <a:t>表示影响很小，可忽略不计</a:t>
            </a:r>
            <a:endParaRPr lang="en-US" altLang="zh-CN" sz="1200" dirty="0" smtClean="0"/>
          </a:p>
          <a:p>
            <a:pPr marL="171450" indent="-171450">
              <a:buFont typeface="Arial" charset="0"/>
              <a:buChar char="•"/>
            </a:pPr>
            <a:r>
              <a:rPr lang="en-US" altLang="zh-CN" sz="1200" dirty="0" smtClean="0"/>
              <a:t>Temperature &amp; Water </a:t>
            </a:r>
            <a:r>
              <a:rPr lang="zh-CN" altLang="en-US" sz="1200" dirty="0" smtClean="0"/>
              <a:t>仅在</a:t>
            </a:r>
            <a:r>
              <a:rPr lang="en-US" altLang="zh-CN" sz="1200" dirty="0" smtClean="0"/>
              <a:t>Olivine</a:t>
            </a:r>
            <a:r>
              <a:rPr lang="zh-CN" altLang="en-US" sz="1200" dirty="0" smtClean="0"/>
              <a:t>相变下适应</a:t>
            </a:r>
            <a:endParaRPr lang="en-US" altLang="zh-CN" sz="1200" dirty="0" smtClean="0"/>
          </a:p>
        </p:txBody>
      </p:sp>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32626"/>
            <a:ext cx="3367767" cy="207687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699792" y="32626"/>
            <a:ext cx="2144105" cy="246221"/>
          </a:xfrm>
          <a:prstGeom prst="rect">
            <a:avLst/>
          </a:prstGeom>
          <a:noFill/>
        </p:spPr>
        <p:txBody>
          <a:bodyPr wrap="square" rtlCol="0">
            <a:spAutoFit/>
          </a:bodyPr>
          <a:lstStyle/>
          <a:p>
            <a:r>
              <a:rPr lang="en-US" altLang="zh-CN" sz="1000" dirty="0" smtClean="0"/>
              <a:t>Helffrich &amp; Wood, Nature, 2001</a:t>
            </a:r>
            <a:endParaRPr lang="zh-CN" altLang="en-US" sz="1000" dirty="0"/>
          </a:p>
        </p:txBody>
      </p:sp>
      <p:cxnSp>
        <p:nvCxnSpPr>
          <p:cNvPr id="7" name="肘形连接符 6"/>
          <p:cNvCxnSpPr/>
          <p:nvPr/>
        </p:nvCxnSpPr>
        <p:spPr>
          <a:xfrm rot="5400000">
            <a:off x="365133" y="2462493"/>
            <a:ext cx="1644982" cy="1008112"/>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610685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153390613"/>
              </p:ext>
            </p:extLst>
          </p:nvPr>
        </p:nvGraphicFramePr>
        <p:xfrm>
          <a:off x="148448" y="656394"/>
          <a:ext cx="8856983" cy="6053910"/>
        </p:xfrm>
        <a:graphic>
          <a:graphicData uri="http://schemas.openxmlformats.org/drawingml/2006/table">
            <a:tbl>
              <a:tblPr firstRow="1" firstCol="1" bandRow="1">
                <a:tableStyleId>{5C22544A-7EE6-4342-B048-85BDC9FD1C3A}</a:tableStyleId>
              </a:tblPr>
              <a:tblGrid>
                <a:gridCol w="716618"/>
                <a:gridCol w="1659645"/>
                <a:gridCol w="975223"/>
                <a:gridCol w="1030268"/>
                <a:gridCol w="1472703"/>
                <a:gridCol w="1183978"/>
                <a:gridCol w="1818548"/>
              </a:tblGrid>
              <a:tr h="529176">
                <a:tc>
                  <a:txBody>
                    <a:bodyPr/>
                    <a:lstStyle/>
                    <a:p>
                      <a:pPr algn="ctr">
                        <a:spcAft>
                          <a:spcPts val="0"/>
                        </a:spcAft>
                      </a:pPr>
                      <a:r>
                        <a:rPr lang="en-US" sz="1600" kern="100" dirty="0">
                          <a:effectLst/>
                        </a:rPr>
                        <a:t> </a:t>
                      </a:r>
                      <a:endParaRPr lang="zh-CN" sz="1600" kern="100" dirty="0">
                        <a:effectLst/>
                      </a:endParaRPr>
                    </a:p>
                    <a:p>
                      <a:pPr algn="ctr">
                        <a:spcAft>
                          <a:spcPts val="0"/>
                        </a:spcAft>
                      </a:pPr>
                      <a:r>
                        <a:rPr lang="en-US" sz="1600" kern="100" dirty="0">
                          <a:effectLst/>
                        </a:rPr>
                        <a:t>Event</a:t>
                      </a:r>
                      <a:endParaRPr lang="zh-CN" sz="1600" kern="100" dirty="0">
                        <a:effectLst/>
                        <a:latin typeface="Calibri"/>
                        <a:ea typeface="宋体"/>
                        <a:cs typeface="Times New Roman"/>
                      </a:endParaRPr>
                    </a:p>
                  </a:txBody>
                  <a:tcPr marL="68580" marR="68580" marT="0" marB="0"/>
                </a:tc>
                <a:tc>
                  <a:txBody>
                    <a:bodyPr/>
                    <a:lstStyle/>
                    <a:p>
                      <a:pPr algn="ctr">
                        <a:lnSpc>
                          <a:spcPts val="1200"/>
                        </a:lnSpc>
                        <a:spcAft>
                          <a:spcPts val="0"/>
                        </a:spcAft>
                      </a:pPr>
                      <a:r>
                        <a:rPr lang="en-US" sz="1600" kern="100">
                          <a:effectLst/>
                        </a:rPr>
                        <a:t>Origin Date</a:t>
                      </a:r>
                      <a:endParaRPr lang="zh-CN" sz="1600" kern="100">
                        <a:effectLst/>
                      </a:endParaRPr>
                    </a:p>
                    <a:p>
                      <a:pPr algn="ctr">
                        <a:lnSpc>
                          <a:spcPts val="1200"/>
                        </a:lnSpc>
                        <a:spcAft>
                          <a:spcPts val="0"/>
                        </a:spcAft>
                      </a:pPr>
                      <a:r>
                        <a:rPr lang="en-US" sz="1600" kern="100">
                          <a:effectLst/>
                        </a:rPr>
                        <a:t>(YYYYMMDD_HHMM)</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 </a:t>
                      </a:r>
                      <a:endParaRPr lang="zh-CN" sz="1600" kern="100">
                        <a:effectLst/>
                      </a:endParaRPr>
                    </a:p>
                    <a:p>
                      <a:pPr algn="ctr">
                        <a:spcAft>
                          <a:spcPts val="0"/>
                        </a:spcAft>
                      </a:pPr>
                      <a:r>
                        <a:rPr lang="en-US" sz="1600" kern="100">
                          <a:effectLst/>
                        </a:rPr>
                        <a:t>Lat. (</a:t>
                      </a:r>
                      <a:r>
                        <a:rPr lang="en-US" sz="1600" kern="100" baseline="30000">
                          <a:effectLst/>
                        </a:rPr>
                        <a:t>o</a:t>
                      </a:r>
                      <a:r>
                        <a:rPr lang="en-US" sz="1600" kern="100">
                          <a:effectLst/>
                        </a:rPr>
                        <a:t>N)</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 </a:t>
                      </a:r>
                      <a:endParaRPr lang="zh-CN" sz="1600" kern="100">
                        <a:effectLst/>
                      </a:endParaRPr>
                    </a:p>
                    <a:p>
                      <a:pPr algn="ctr">
                        <a:spcAft>
                          <a:spcPts val="0"/>
                        </a:spcAft>
                      </a:pPr>
                      <a:r>
                        <a:rPr lang="en-US" sz="1600" kern="100">
                          <a:effectLst/>
                        </a:rPr>
                        <a:t>Lon. (</a:t>
                      </a:r>
                      <a:r>
                        <a:rPr lang="en-US" sz="1600" kern="100" baseline="30000">
                          <a:effectLst/>
                        </a:rPr>
                        <a:t>o</a:t>
                      </a:r>
                      <a:r>
                        <a:rPr lang="en-US" sz="1600" kern="100">
                          <a:effectLst/>
                        </a:rPr>
                        <a:t>E)</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 </a:t>
                      </a:r>
                      <a:endParaRPr lang="zh-CN" sz="1600" kern="100">
                        <a:effectLst/>
                      </a:endParaRPr>
                    </a:p>
                    <a:p>
                      <a:pPr algn="ctr">
                        <a:spcAft>
                          <a:spcPts val="0"/>
                        </a:spcAft>
                      </a:pPr>
                      <a:r>
                        <a:rPr lang="en-US" sz="1600" kern="100">
                          <a:effectLst/>
                        </a:rPr>
                        <a:t>Magnitude (Mw)</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 </a:t>
                      </a:r>
                      <a:endParaRPr lang="zh-CN" sz="1600" kern="100">
                        <a:effectLst/>
                      </a:endParaRPr>
                    </a:p>
                    <a:p>
                      <a:pPr algn="ctr">
                        <a:spcAft>
                          <a:spcPts val="0"/>
                        </a:spcAft>
                      </a:pPr>
                      <a:r>
                        <a:rPr lang="en-US" sz="1600" kern="100">
                          <a:effectLst/>
                        </a:rPr>
                        <a:t>Depth (km)</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 </a:t>
                      </a:r>
                      <a:endParaRPr lang="zh-CN" sz="1600" kern="100">
                        <a:effectLst/>
                      </a:endParaRPr>
                    </a:p>
                    <a:p>
                      <a:pPr algn="ctr">
                        <a:spcAft>
                          <a:spcPts val="0"/>
                        </a:spcAft>
                      </a:pPr>
                      <a:r>
                        <a:rPr lang="en-US" sz="1600" kern="100">
                          <a:effectLst/>
                        </a:rPr>
                        <a:t>Phase</a:t>
                      </a:r>
                      <a:endParaRPr lang="zh-CN" sz="1600" kern="100">
                        <a:effectLst/>
                        <a:latin typeface="Calibri"/>
                        <a:ea typeface="宋体"/>
                        <a:cs typeface="Times New Roman"/>
                      </a:endParaRPr>
                    </a:p>
                  </a:txBody>
                  <a:tcPr marL="68580" marR="68580" marT="0" marB="0"/>
                </a:tc>
              </a:tr>
              <a:tr h="224931">
                <a:tc>
                  <a:txBody>
                    <a:bodyPr/>
                    <a:lstStyle/>
                    <a:p>
                      <a:pPr algn="ctr">
                        <a:spcAft>
                          <a:spcPts val="0"/>
                        </a:spcAft>
                      </a:pPr>
                      <a:r>
                        <a:rPr lang="en-US" sz="1600" kern="100" dirty="0">
                          <a:effectLst/>
                        </a:rPr>
                        <a:t>1</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19990408_1310</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43.66</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130.47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7.1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575.4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err="1" smtClean="0">
                          <a:effectLst/>
                        </a:rPr>
                        <a:t>sScS</a:t>
                      </a:r>
                      <a:r>
                        <a:rPr lang="en-US" sz="1600" kern="100" dirty="0" smtClean="0">
                          <a:effectLst/>
                        </a:rPr>
                        <a:t> </a:t>
                      </a:r>
                      <a:r>
                        <a:rPr lang="en-US" sz="1600" kern="100" dirty="0">
                          <a:effectLst/>
                        </a:rPr>
                        <a:t>sScS2 sScS3</a:t>
                      </a:r>
                      <a:endParaRPr lang="zh-CN" sz="1600" kern="100" dirty="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20020628_1719</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43.74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130.45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7.3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581.5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20020915_0839</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44.77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130.04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6.4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589.4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20021117_0453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47.81</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146.45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7.3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479.8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20030727_0625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46.99</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139.23</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6.7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477.2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6</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20030831_2307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43.38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132.37</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6.1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493.0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20070309_0322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43.22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133.65</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6.0</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451.1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20080705_0212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54.12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153.37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7.7</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610.8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9</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20081124_0903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54.27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154.71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7.3</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502.3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20091210_0230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53.44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152.77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6.3</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655.7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20091224_0023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42.12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134.93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6.3</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390.4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20100218_0113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42.48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130.66</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6.9</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578.7</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 sScS3</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20120814_0259</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49.97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145.70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7.7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598.2</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a:effectLst/>
                        </a:rPr>
                        <a:t>sScS sScS2</a:t>
                      </a:r>
                      <a:endParaRPr lang="zh-CN" sz="1600" kern="10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20130405_1300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42.77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131.02</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6.3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a:effectLst/>
                        </a:rPr>
                        <a:t>571.9</a:t>
                      </a:r>
                      <a:endParaRPr lang="zh-CN" sz="1600" kern="100" dirty="0">
                        <a:effectLst/>
                        <a:latin typeface="Calibri"/>
                        <a:ea typeface="宋体"/>
                        <a:cs typeface="Times New Roman"/>
                      </a:endParaRPr>
                    </a:p>
                  </a:txBody>
                  <a:tcPr marL="68580" marR="68580" marT="0" marB="0"/>
                </a:tc>
                <a:tc>
                  <a:txBody>
                    <a:bodyPr/>
                    <a:lstStyle/>
                    <a:p>
                      <a:pPr algn="ctr">
                        <a:spcAft>
                          <a:spcPts val="0"/>
                        </a:spcAft>
                      </a:pPr>
                      <a:r>
                        <a:rPr lang="en-US" sz="1600" kern="100" dirty="0" err="1">
                          <a:effectLst/>
                        </a:rPr>
                        <a:t>sScS</a:t>
                      </a:r>
                      <a:r>
                        <a:rPr lang="en-US" sz="1600" kern="100" dirty="0">
                          <a:effectLst/>
                        </a:rPr>
                        <a:t> sScS2 sScS3</a:t>
                      </a:r>
                      <a:endParaRPr lang="zh-CN" sz="1600" kern="100" dirty="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20130524_0544</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54.61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153.77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8.3</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611.0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err="1">
                          <a:effectLst/>
                        </a:rPr>
                        <a:t>sScS</a:t>
                      </a:r>
                      <a:r>
                        <a:rPr lang="en-US" sz="1600" kern="100" dirty="0">
                          <a:effectLst/>
                        </a:rPr>
                        <a:t> sScS2 sScS3</a:t>
                      </a:r>
                      <a:endParaRPr lang="zh-CN" sz="1600" kern="100" dirty="0">
                        <a:effectLst/>
                        <a:latin typeface="Calibri"/>
                        <a:ea typeface="宋体"/>
                        <a:cs typeface="Times New Roman"/>
                      </a:endParaRPr>
                    </a:p>
                  </a:txBody>
                  <a:tcPr marL="68580" marR="68580" marT="0" marB="0"/>
                </a:tc>
              </a:tr>
              <a:tr h="338570">
                <a:tc>
                  <a:txBody>
                    <a:bodyPr/>
                    <a:lstStyle/>
                    <a:p>
                      <a:pPr algn="ctr">
                        <a:spcAft>
                          <a:spcPts val="0"/>
                        </a:spcAft>
                      </a:pPr>
                      <a:r>
                        <a:rPr lang="en-US" sz="1600" kern="100">
                          <a:effectLst/>
                        </a:rPr>
                        <a:t>16</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20131001_0338</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53.20</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152.81</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6.7</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a:effectLst/>
                        </a:rPr>
                        <a:t>585.5</a:t>
                      </a:r>
                      <a:endParaRPr lang="zh-CN" sz="1600" kern="100">
                        <a:effectLst/>
                        <a:latin typeface="Calibri"/>
                        <a:ea typeface="宋体"/>
                        <a:cs typeface="Times New Roman"/>
                      </a:endParaRPr>
                    </a:p>
                  </a:txBody>
                  <a:tcPr marL="68580" marR="68580" marT="0" marB="0"/>
                </a:tc>
                <a:tc>
                  <a:txBody>
                    <a:bodyPr/>
                    <a:lstStyle/>
                    <a:p>
                      <a:pPr algn="ctr">
                        <a:spcAft>
                          <a:spcPts val="0"/>
                        </a:spcAft>
                      </a:pPr>
                      <a:r>
                        <a:rPr lang="en-US" sz="1600" kern="100" dirty="0" err="1">
                          <a:effectLst/>
                        </a:rPr>
                        <a:t>sScS</a:t>
                      </a:r>
                      <a:r>
                        <a:rPr lang="en-US" sz="1600" kern="100" dirty="0">
                          <a:effectLst/>
                        </a:rPr>
                        <a:t> sScS2 sScS3</a:t>
                      </a:r>
                      <a:endParaRPr lang="zh-CN" sz="1600" kern="100" dirty="0">
                        <a:effectLst/>
                        <a:latin typeface="Calibri"/>
                        <a:ea typeface="宋体"/>
                        <a:cs typeface="Times New Roman"/>
                      </a:endParaRPr>
                    </a:p>
                  </a:txBody>
                  <a:tcPr marL="68580" marR="68580" marT="0" marB="0"/>
                </a:tc>
              </a:tr>
            </a:tbl>
          </a:graphicData>
        </a:graphic>
      </p:graphicFrame>
      <p:sp>
        <p:nvSpPr>
          <p:cNvPr id="4" name="Rectangle 1"/>
          <p:cNvSpPr>
            <a:spLocks noChangeArrowheads="1"/>
          </p:cNvSpPr>
          <p:nvPr/>
        </p:nvSpPr>
        <p:spPr bwMode="auto">
          <a:xfrm>
            <a:off x="3131840" y="153876"/>
            <a:ext cx="26228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Earthquake information</a:t>
            </a:r>
            <a:endParaRPr kumimoji="0" lang="en-US"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23397887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se456431700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32656"/>
            <a:ext cx="3419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6"/>
          <p:cNvSpPr txBox="1">
            <a:spLocks noChangeArrowheads="1"/>
          </p:cNvSpPr>
          <p:nvPr/>
        </p:nvSpPr>
        <p:spPr bwMode="auto">
          <a:xfrm>
            <a:off x="1259632" y="6167045"/>
            <a:ext cx="65653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dirty="0" smtClean="0"/>
              <a:t>(Science,1996, C. </a:t>
            </a:r>
            <a:r>
              <a:rPr lang="en-US" altLang="zh-CN" dirty="0" err="1" smtClean="0"/>
              <a:t>Estabrook</a:t>
            </a:r>
            <a:r>
              <a:rPr lang="en-US" altLang="zh-CN" dirty="0" smtClean="0"/>
              <a:t> and R. Kind)  The nature of the 660-km Upper-</a:t>
            </a:r>
            <a:r>
              <a:rPr lang="en-US" altLang="zh-CN" dirty="0" err="1" smtClean="0"/>
              <a:t>mante</a:t>
            </a:r>
            <a:r>
              <a:rPr lang="en-US" altLang="zh-CN" dirty="0" smtClean="0"/>
              <a:t> </a:t>
            </a:r>
            <a:r>
              <a:rPr lang="en-US" altLang="zh-CN" dirty="0" err="1" smtClean="0"/>
              <a:t>Sciemic</a:t>
            </a:r>
            <a:r>
              <a:rPr lang="en-US" altLang="zh-CN" dirty="0" smtClean="0"/>
              <a:t> Discontinuity from Precursors to the PP Phase</a:t>
            </a:r>
            <a:endParaRPr lang="en-US" altLang="zh-CN" dirty="0"/>
          </a:p>
        </p:txBody>
      </p:sp>
      <p:sp>
        <p:nvSpPr>
          <p:cNvPr id="36871" name="Text Box 7"/>
          <p:cNvSpPr txBox="1">
            <a:spLocks noChangeArrowheads="1"/>
          </p:cNvSpPr>
          <p:nvPr/>
        </p:nvSpPr>
        <p:spPr bwMode="auto">
          <a:xfrm>
            <a:off x="152400" y="5157192"/>
            <a:ext cx="541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dirty="0"/>
              <a:t>P410P ~1s earlier than in IASP91, P410P/PP is ~2%, about 60% of the ratio calculated for </a:t>
            </a:r>
            <a:r>
              <a:rPr lang="en-US" altLang="zh-CN" dirty="0" smtClean="0"/>
              <a:t>IASP91; No P660P</a:t>
            </a:r>
            <a:endParaRPr lang="en-US" altLang="zh-CN" dirty="0"/>
          </a:p>
        </p:txBody>
      </p:sp>
      <p:sp>
        <p:nvSpPr>
          <p:cNvPr id="36872" name="Oval 8"/>
          <p:cNvSpPr>
            <a:spLocks noChangeArrowheads="1"/>
          </p:cNvSpPr>
          <p:nvPr/>
        </p:nvSpPr>
        <p:spPr bwMode="auto">
          <a:xfrm>
            <a:off x="7380312" y="2276872"/>
            <a:ext cx="1219200" cy="1066800"/>
          </a:xfrm>
          <a:prstGeom prst="ellipse">
            <a:avLst/>
          </a:prstGeom>
          <a:noFill/>
          <a:ln w="254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4566"/>
            <a:ext cx="5664708" cy="417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4293096"/>
            <a:ext cx="5689506" cy="646331"/>
          </a:xfrm>
          <a:prstGeom prst="rect">
            <a:avLst/>
          </a:prstGeom>
          <a:noFill/>
        </p:spPr>
        <p:txBody>
          <a:bodyPr wrap="none" rtlCol="0">
            <a:spAutoFit/>
          </a:bodyPr>
          <a:lstStyle/>
          <a:p>
            <a:r>
              <a:rPr lang="en-US" altLang="zh-CN" b="1" dirty="0" smtClean="0"/>
              <a:t>Slowness stack (A) PP   (B) Synthetic based on iasp91</a:t>
            </a:r>
          </a:p>
          <a:p>
            <a:r>
              <a:rPr lang="en-US" altLang="zh-CN" b="1" dirty="0" smtClean="0"/>
              <a:t>(C) SS   (D) Stack of PP wave synthetic from model EK1</a:t>
            </a:r>
            <a:endParaRPr lang="zh-CN" altLang="en-US" b="1" dirty="0"/>
          </a:p>
        </p:txBody>
      </p:sp>
      <p:sp>
        <p:nvSpPr>
          <p:cNvPr id="3" name="TextBox 2"/>
          <p:cNvSpPr txBox="1"/>
          <p:nvPr/>
        </p:nvSpPr>
        <p:spPr>
          <a:xfrm>
            <a:off x="5929809" y="5085184"/>
            <a:ext cx="3078087" cy="923330"/>
          </a:xfrm>
          <a:prstGeom prst="rect">
            <a:avLst/>
          </a:prstGeom>
          <a:solidFill>
            <a:schemeClr val="accent2"/>
          </a:solidFill>
        </p:spPr>
        <p:txBody>
          <a:bodyPr wrap="none" rtlCol="0">
            <a:spAutoFit/>
          </a:bodyPr>
          <a:lstStyle/>
          <a:p>
            <a:r>
              <a:rPr lang="en-US" altLang="zh-CN" dirty="0" smtClean="0"/>
              <a:t>Lame constant </a:t>
            </a:r>
            <a:r>
              <a:rPr lang="en-US" altLang="zh-CN" dirty="0" smtClean="0">
                <a:sym typeface="Symbol"/>
              </a:rPr>
              <a:t> at 660-km dis  </a:t>
            </a:r>
          </a:p>
          <a:p>
            <a:r>
              <a:rPr lang="en-US" altLang="zh-CN" dirty="0">
                <a:sym typeface="Symbol"/>
              </a:rPr>
              <a:t> </a:t>
            </a:r>
            <a:r>
              <a:rPr lang="en-US" altLang="zh-CN" dirty="0" smtClean="0">
                <a:sym typeface="Wingdings" pitchFamily="2" charset="2"/>
              </a:rPr>
              <a:t> </a:t>
            </a:r>
            <a:r>
              <a:rPr lang="en-US" altLang="zh-CN" dirty="0" smtClean="0">
                <a:sym typeface="Symbol"/>
              </a:rPr>
              <a:t></a:t>
            </a:r>
            <a:r>
              <a:rPr lang="en-US" altLang="zh-CN" dirty="0" err="1" smtClean="0">
                <a:sym typeface="Wingdings" pitchFamily="2" charset="2"/>
              </a:rPr>
              <a:t>Vp</a:t>
            </a:r>
            <a:r>
              <a:rPr lang="en-US" altLang="zh-CN" dirty="0" smtClean="0">
                <a:sym typeface="Wingdings" pitchFamily="2" charset="2"/>
              </a:rPr>
              <a:t>  = 2%</a:t>
            </a:r>
          </a:p>
          <a:p>
            <a:r>
              <a:rPr lang="en-US" altLang="zh-CN" dirty="0" smtClean="0">
                <a:sym typeface="Wingdings" pitchFamily="2" charset="2"/>
              </a:rPr>
              <a:t>      </a:t>
            </a:r>
            <a:r>
              <a:rPr lang="en-US" altLang="zh-CN" dirty="0">
                <a:sym typeface="Symbol"/>
              </a:rPr>
              <a:t></a:t>
            </a:r>
            <a:r>
              <a:rPr lang="en-US" altLang="zh-CN" dirty="0" smtClean="0">
                <a:sym typeface="Wingdings" pitchFamily="2" charset="2"/>
              </a:rPr>
              <a:t>VS, </a:t>
            </a:r>
            <a:r>
              <a:rPr lang="en-US" altLang="zh-CN" dirty="0" smtClean="0">
                <a:sym typeface="Symbol"/>
              </a:rPr>
              <a:t>  </a:t>
            </a:r>
            <a:endParaRPr lang="zh-CN" altLang="en-US" dirty="0"/>
          </a:p>
        </p:txBody>
      </p:sp>
    </p:spTree>
    <p:extLst>
      <p:ext uri="{BB962C8B-B14F-4D97-AF65-F5344CB8AC3E}">
        <p14:creationId xmlns:p14="http://schemas.microsoft.com/office/powerpoint/2010/main" val="361972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5"/>
          <p:cNvSpPr txBox="1">
            <a:spLocks noChangeArrowheads="1"/>
          </p:cNvSpPr>
          <p:nvPr/>
        </p:nvSpPr>
        <p:spPr bwMode="auto">
          <a:xfrm>
            <a:off x="6180649" y="6400800"/>
            <a:ext cx="27838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Times New Roman" pitchFamily="18" charset="0"/>
                <a:ea typeface="华文新魏" pitchFamily="2" charset="-122"/>
                <a:cs typeface="Times New Roman" pitchFamily="18" charset="0"/>
              </a:rPr>
              <a:t>Nature,1993,Benz &amp; </a:t>
            </a:r>
            <a:r>
              <a:rPr lang="en-US" altLang="zh-CN" dirty="0" err="1">
                <a:latin typeface="Times New Roman" pitchFamily="18" charset="0"/>
                <a:ea typeface="华文新魏" pitchFamily="2" charset="-122"/>
                <a:cs typeface="Times New Roman" pitchFamily="18" charset="0"/>
              </a:rPr>
              <a:t>Vadale</a:t>
            </a:r>
            <a:endParaRPr lang="en-US" altLang="zh-CN" i="1" dirty="0"/>
          </a:p>
        </p:txBody>
      </p:sp>
      <p:sp>
        <p:nvSpPr>
          <p:cNvPr id="47111" name="Text Box 7"/>
          <p:cNvSpPr txBox="1">
            <a:spLocks noChangeArrowheads="1"/>
          </p:cNvSpPr>
          <p:nvPr/>
        </p:nvSpPr>
        <p:spPr bwMode="auto">
          <a:xfrm>
            <a:off x="3131840" y="5589240"/>
            <a:ext cx="48374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b="1" dirty="0"/>
              <a:t>High frequency:</a:t>
            </a:r>
          </a:p>
          <a:p>
            <a:r>
              <a:rPr lang="en-US" altLang="zh-CN" sz="2000" b="1" dirty="0" smtClean="0"/>
              <a:t>410- </a:t>
            </a:r>
            <a:r>
              <a:rPr lang="en-US" altLang="zh-CN" sz="2000" b="1" dirty="0"/>
              <a:t>and </a:t>
            </a:r>
            <a:r>
              <a:rPr lang="en-US" altLang="zh-CN" sz="2000" b="1" dirty="0" smtClean="0"/>
              <a:t>660-dis </a:t>
            </a:r>
            <a:r>
              <a:rPr lang="en-US" altLang="zh-CN" sz="2000" b="1" dirty="0"/>
              <a:t>are </a:t>
            </a:r>
            <a:r>
              <a:rPr lang="en-US" altLang="zh-CN" sz="2000" b="1" dirty="0" smtClean="0"/>
              <a:t> </a:t>
            </a:r>
            <a:r>
              <a:rPr lang="en-US" altLang="zh-CN" sz="2000" b="1" dirty="0" smtClean="0">
                <a:solidFill>
                  <a:srgbClr val="FF3300"/>
                </a:solidFill>
              </a:rPr>
              <a:t>sharp</a:t>
            </a:r>
            <a:r>
              <a:rPr lang="en-US" altLang="zh-CN" sz="2000" b="1" dirty="0">
                <a:solidFill>
                  <a:srgbClr val="FF3300"/>
                </a:solidFill>
              </a:rPr>
              <a:t>, at least </a:t>
            </a:r>
            <a:r>
              <a:rPr lang="en-US" altLang="zh-CN" sz="2000" b="1" dirty="0" smtClean="0">
                <a:solidFill>
                  <a:srgbClr val="FF3300"/>
                </a:solidFill>
              </a:rPr>
              <a:t>locally </a:t>
            </a:r>
            <a:r>
              <a:rPr lang="en-US" altLang="zh-CN" sz="2000" b="1" dirty="0" smtClean="0"/>
              <a:t>!</a:t>
            </a:r>
          </a:p>
          <a:p>
            <a:r>
              <a:rPr lang="en-US" altLang="zh-CN" sz="2000" b="1" dirty="0" smtClean="0"/>
              <a:t>No clear 520-dis</a:t>
            </a:r>
            <a:endParaRPr lang="en-US" altLang="zh-CN" sz="2000" b="1" dirty="0"/>
          </a:p>
        </p:txBody>
      </p:sp>
      <p:pic>
        <p:nvPicPr>
          <p:cNvPr id="3154"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55" y="332656"/>
            <a:ext cx="2493645" cy="61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3768" y="476672"/>
            <a:ext cx="2952328" cy="923330"/>
          </a:xfrm>
          <a:prstGeom prst="rect">
            <a:avLst/>
          </a:prstGeom>
          <a:solidFill>
            <a:schemeClr val="accent2"/>
          </a:solidFill>
        </p:spPr>
        <p:txBody>
          <a:bodyPr wrap="square" rtlCol="0">
            <a:spAutoFit/>
          </a:bodyPr>
          <a:lstStyle/>
          <a:p>
            <a:r>
              <a:rPr lang="en-US" altLang="zh-CN" dirty="0" smtClean="0"/>
              <a:t>Stacking 70 seismograms that recorded P</a:t>
            </a:r>
            <a:r>
              <a:rPr lang="en-US" altLang="zh-CN" dirty="0" smtClean="0">
                <a:sym typeface="Symbol"/>
              </a:rPr>
              <a:t></a:t>
            </a:r>
            <a:r>
              <a:rPr lang="en-US" altLang="zh-CN" baseline="-25000" dirty="0" smtClean="0"/>
              <a:t>410</a:t>
            </a:r>
            <a:r>
              <a:rPr lang="en-US" altLang="zh-CN" dirty="0" smtClean="0"/>
              <a:t>P</a:t>
            </a:r>
            <a:r>
              <a:rPr lang="en-US" altLang="zh-CN" dirty="0">
                <a:sym typeface="Symbol"/>
              </a:rPr>
              <a:t> </a:t>
            </a:r>
            <a:r>
              <a:rPr lang="en-US" altLang="zh-CN" dirty="0" smtClean="0"/>
              <a:t> &amp; P</a:t>
            </a:r>
            <a:r>
              <a:rPr lang="en-US" altLang="zh-CN" dirty="0">
                <a:sym typeface="Symbol"/>
              </a:rPr>
              <a:t>  </a:t>
            </a:r>
            <a:r>
              <a:rPr lang="en-US" altLang="zh-CN" baseline="-25000" dirty="0" smtClean="0"/>
              <a:t>660</a:t>
            </a:r>
            <a:r>
              <a:rPr lang="en-US" altLang="zh-CN" dirty="0" smtClean="0"/>
              <a:t>P</a:t>
            </a:r>
            <a:r>
              <a:rPr lang="en-US" altLang="zh-CN" dirty="0">
                <a:sym typeface="Symbol"/>
              </a:rPr>
              <a:t> </a:t>
            </a:r>
            <a:r>
              <a:rPr lang="en-US" altLang="zh-CN" dirty="0" smtClean="0"/>
              <a:t> phase</a:t>
            </a:r>
            <a:endParaRPr lang="zh-CN" altLang="en-US" dirty="0"/>
          </a:p>
        </p:txBody>
      </p:sp>
      <p:pic>
        <p:nvPicPr>
          <p:cNvPr id="3155" name="Picture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628800"/>
            <a:ext cx="4794885" cy="364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088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 5"/>
          <p:cNvGrpSpPr/>
          <p:nvPr/>
        </p:nvGrpSpPr>
        <p:grpSpPr>
          <a:xfrm>
            <a:off x="179512" y="44624"/>
            <a:ext cx="8712968" cy="1893499"/>
            <a:chOff x="323528" y="175130"/>
            <a:chExt cx="8342302" cy="1893499"/>
          </a:xfrm>
        </p:grpSpPr>
        <p:pic>
          <p:nvPicPr>
            <p:cNvPr id="18" name="图片 17"/>
            <p:cNvPicPr>
              <a:picLocks noChangeAspect="1"/>
            </p:cNvPicPr>
            <p:nvPr/>
          </p:nvPicPr>
          <p:blipFill>
            <a:blip r:embed="rId2"/>
            <a:stretch>
              <a:fillRect/>
            </a:stretch>
          </p:blipFill>
          <p:spPr>
            <a:xfrm>
              <a:off x="2938230" y="184183"/>
              <a:ext cx="5727600" cy="1884446"/>
            </a:xfrm>
            <a:prstGeom prst="rect">
              <a:avLst/>
            </a:prstGeom>
          </p:spPr>
        </p:pic>
        <p:pic>
          <p:nvPicPr>
            <p:cNvPr id="19" name="图片 18"/>
            <p:cNvPicPr>
              <a:picLocks noChangeAspect="1"/>
            </p:cNvPicPr>
            <p:nvPr/>
          </p:nvPicPr>
          <p:blipFill>
            <a:blip r:embed="rId3"/>
            <a:stretch>
              <a:fillRect/>
            </a:stretch>
          </p:blipFill>
          <p:spPr>
            <a:xfrm>
              <a:off x="323528" y="175130"/>
              <a:ext cx="2611633" cy="1440160"/>
            </a:xfrm>
            <a:prstGeom prst="rect">
              <a:avLst/>
            </a:prstGeom>
          </p:spPr>
        </p:pic>
        <p:pic>
          <p:nvPicPr>
            <p:cNvPr id="20" name="图片 19"/>
            <p:cNvPicPr>
              <a:picLocks noChangeAspect="1"/>
            </p:cNvPicPr>
            <p:nvPr/>
          </p:nvPicPr>
          <p:blipFill>
            <a:blip r:embed="rId4"/>
            <a:stretch>
              <a:fillRect/>
            </a:stretch>
          </p:blipFill>
          <p:spPr>
            <a:xfrm>
              <a:off x="323528" y="1597322"/>
              <a:ext cx="3054096" cy="466344"/>
            </a:xfrm>
            <a:prstGeom prst="rect">
              <a:avLst/>
            </a:prstGeom>
          </p:spPr>
        </p:pic>
      </p:grpSp>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0570" y="1988840"/>
            <a:ext cx="5301910" cy="225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3677"/>
            <a:ext cx="2616851" cy="378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23928" y="6453336"/>
            <a:ext cx="2457148" cy="369332"/>
          </a:xfrm>
          <a:prstGeom prst="rect">
            <a:avLst/>
          </a:prstGeom>
          <a:noFill/>
        </p:spPr>
        <p:txBody>
          <a:bodyPr wrap="none" rtlCol="0">
            <a:spAutoFit/>
          </a:bodyPr>
          <a:lstStyle/>
          <a:p>
            <a:r>
              <a:rPr lang="en-US" altLang="zh-CN" dirty="0" smtClean="0"/>
              <a:t>(</a:t>
            </a:r>
            <a:r>
              <a:rPr lang="en-US" altLang="zh-CN" dirty="0" err="1" smtClean="0"/>
              <a:t>Poli</a:t>
            </a:r>
            <a:r>
              <a:rPr lang="en-US" altLang="zh-CN" dirty="0" smtClean="0"/>
              <a:t> et al., Science, 2012)</a:t>
            </a:r>
            <a:endParaRPr lang="zh-CN" altLang="en-US" dirty="0"/>
          </a:p>
        </p:txBody>
      </p:sp>
      <p:sp>
        <p:nvSpPr>
          <p:cNvPr id="9" name="TextBox 8"/>
          <p:cNvSpPr txBox="1"/>
          <p:nvPr/>
        </p:nvSpPr>
        <p:spPr>
          <a:xfrm>
            <a:off x="298965" y="5385990"/>
            <a:ext cx="1968779" cy="923330"/>
          </a:xfrm>
          <a:prstGeom prst="rect">
            <a:avLst/>
          </a:prstGeom>
          <a:noFill/>
        </p:spPr>
        <p:txBody>
          <a:bodyPr wrap="square" rtlCol="0">
            <a:spAutoFit/>
          </a:bodyPr>
          <a:lstStyle/>
          <a:p>
            <a:r>
              <a:rPr lang="en-US" altLang="zh-CN" dirty="0" smtClean="0"/>
              <a:t>42 stations</a:t>
            </a:r>
          </a:p>
          <a:p>
            <a:r>
              <a:rPr lang="en-US" altLang="zh-CN" dirty="0" smtClean="0"/>
              <a:t>Northern </a:t>
            </a:r>
            <a:r>
              <a:rPr lang="en-US" altLang="zh-CN" dirty="0"/>
              <a:t>Finland</a:t>
            </a:r>
          </a:p>
          <a:p>
            <a:r>
              <a:rPr lang="en-US" altLang="zh-CN" dirty="0"/>
              <a:t>Cross-correlation</a:t>
            </a:r>
            <a:endParaRPr lang="zh-CN" altLang="en-US" dirty="0"/>
          </a:p>
        </p:txBody>
      </p:sp>
      <p:sp>
        <p:nvSpPr>
          <p:cNvPr id="10" name="TextBox 9"/>
          <p:cNvSpPr txBox="1"/>
          <p:nvPr/>
        </p:nvSpPr>
        <p:spPr>
          <a:xfrm>
            <a:off x="6296451" y="4077072"/>
            <a:ext cx="2740045" cy="400110"/>
          </a:xfrm>
          <a:prstGeom prst="rect">
            <a:avLst/>
          </a:prstGeom>
          <a:noFill/>
        </p:spPr>
        <p:txBody>
          <a:bodyPr wrap="none" rtlCol="0">
            <a:spAutoFit/>
          </a:bodyPr>
          <a:lstStyle/>
          <a:p>
            <a:r>
              <a:rPr lang="en-US" altLang="zh-CN" sz="2000" b="1" dirty="0" smtClean="0"/>
              <a:t>Slowness-time Stacking </a:t>
            </a:r>
            <a:endParaRPr lang="zh-CN" altLang="en-US" sz="2000" b="1" dirty="0"/>
          </a:p>
        </p:txBody>
      </p:sp>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4431030"/>
            <a:ext cx="2320290" cy="242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75" y="4061227"/>
            <a:ext cx="3877253" cy="260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560986" y="5229200"/>
            <a:ext cx="3099246" cy="461665"/>
          </a:xfrm>
          <a:prstGeom prst="rect">
            <a:avLst/>
          </a:prstGeom>
          <a:solidFill>
            <a:srgbClr val="FFC000"/>
          </a:solidFill>
        </p:spPr>
        <p:txBody>
          <a:bodyPr wrap="none" rtlCol="0">
            <a:spAutoFit/>
          </a:bodyPr>
          <a:lstStyle/>
          <a:p>
            <a:r>
              <a:rPr lang="en-US" altLang="zh-CN" sz="2400" dirty="0" smtClean="0">
                <a:solidFill>
                  <a:srgbClr val="0D12F3"/>
                </a:solidFill>
              </a:rPr>
              <a:t>Ambient  Seismic Noise</a:t>
            </a:r>
            <a:endParaRPr lang="zh-CN" altLang="en-US" sz="2400" dirty="0">
              <a:solidFill>
                <a:srgbClr val="0D12F3"/>
              </a:solidFill>
            </a:endParaRPr>
          </a:p>
        </p:txBody>
      </p:sp>
    </p:spTree>
    <p:extLst>
      <p:ext uri="{BB962C8B-B14F-4D97-AF65-F5344CB8AC3E}">
        <p14:creationId xmlns:p14="http://schemas.microsoft.com/office/powerpoint/2010/main" val="83886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36911"/>
            <a:ext cx="6023610" cy="405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5"/>
          <p:cNvSpPr>
            <a:spLocks noChangeArrowheads="1"/>
          </p:cNvSpPr>
          <p:nvPr/>
        </p:nvSpPr>
        <p:spPr bwMode="auto">
          <a:xfrm>
            <a:off x="179512" y="458669"/>
            <a:ext cx="60486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dirty="0">
                <a:solidFill>
                  <a:srgbClr val="FFFFFF"/>
                </a:solidFill>
                <a:latin typeface="Arial" pitchFamily="34" charset="0"/>
                <a:cs typeface="Arial" pitchFamily="34" charset="0"/>
              </a:rPr>
              <a:t>Data fit and final </a:t>
            </a:r>
            <a:r>
              <a:rPr lang="en-US" altLang="zh-CN" sz="2800" dirty="0" smtClean="0">
                <a:solidFill>
                  <a:srgbClr val="FFFFFF"/>
                </a:solidFill>
                <a:latin typeface="Arial" pitchFamily="34" charset="0"/>
                <a:cs typeface="Arial" pitchFamily="34" charset="0"/>
              </a:rPr>
              <a:t>1D model </a:t>
            </a:r>
            <a:r>
              <a:rPr lang="en-US" altLang="zh-CN" sz="2800" dirty="0">
                <a:solidFill>
                  <a:srgbClr val="FFFFFF"/>
                </a:solidFill>
                <a:latin typeface="Arial" pitchFamily="34" charset="0"/>
                <a:cs typeface="Arial" pitchFamily="34" charset="0"/>
              </a:rPr>
              <a:t>obtained from forward modeling</a:t>
            </a:r>
            <a:endParaRPr lang="zh-CN" altLang="en-US" sz="2800" dirty="0">
              <a:solidFill>
                <a:srgbClr val="FFFFFF"/>
              </a:solidFill>
              <a:latin typeface="Arial" pitchFamily="34" charset="0"/>
              <a:cs typeface="Arial" pitchFamily="34"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565" y="1124744"/>
            <a:ext cx="3480435" cy="364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16216" y="6237312"/>
            <a:ext cx="2457148" cy="369332"/>
          </a:xfrm>
          <a:prstGeom prst="rect">
            <a:avLst/>
          </a:prstGeom>
          <a:solidFill>
            <a:schemeClr val="accent2"/>
          </a:solidFill>
        </p:spPr>
        <p:txBody>
          <a:bodyPr wrap="none" rtlCol="0">
            <a:spAutoFit/>
          </a:bodyPr>
          <a:lstStyle/>
          <a:p>
            <a:r>
              <a:rPr lang="en-US" altLang="zh-CN" dirty="0" smtClean="0"/>
              <a:t>(</a:t>
            </a:r>
            <a:r>
              <a:rPr lang="en-US" altLang="zh-CN" dirty="0" err="1" smtClean="0"/>
              <a:t>Poli</a:t>
            </a:r>
            <a:r>
              <a:rPr lang="en-US" altLang="zh-CN" dirty="0" smtClean="0"/>
              <a:t> et al., Science, 2012)</a:t>
            </a:r>
            <a:endParaRPr lang="zh-CN" altLang="en-US" dirty="0"/>
          </a:p>
        </p:txBody>
      </p:sp>
    </p:spTree>
    <p:extLst>
      <p:ext uri="{BB962C8B-B14F-4D97-AF65-F5344CB8AC3E}">
        <p14:creationId xmlns:p14="http://schemas.microsoft.com/office/powerpoint/2010/main" val="667808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2051720" y="-27384"/>
            <a:ext cx="5472608" cy="648073"/>
          </a:xfrm>
        </p:spPr>
        <p:txBody>
          <a:bodyPr>
            <a:normAutofit/>
          </a:bodyPr>
          <a:lstStyle/>
          <a:p>
            <a:r>
              <a:rPr lang="en-US" altLang="zh-CN" sz="3200" dirty="0">
                <a:solidFill>
                  <a:schemeClr val="tx1"/>
                </a:solidFill>
                <a:effectLst/>
              </a:rPr>
              <a:t>Receiver </a:t>
            </a:r>
            <a:r>
              <a:rPr lang="en-US" altLang="zh-CN" sz="3200" dirty="0" smtClean="0">
                <a:solidFill>
                  <a:schemeClr val="tx1"/>
                </a:solidFill>
                <a:effectLst/>
              </a:rPr>
              <a:t>Function (RF) Studies</a:t>
            </a:r>
            <a:endParaRPr lang="en-US" altLang="zh-CN" sz="3200" dirty="0">
              <a:solidFill>
                <a:schemeClr val="tx1"/>
              </a:solidFill>
              <a:effectLst/>
            </a:endParaRPr>
          </a:p>
        </p:txBody>
      </p:sp>
      <p:pic>
        <p:nvPicPr>
          <p:cNvPr id="8" name="Picture 2"/>
          <p:cNvPicPr>
            <a:picLocks noChangeAspect="1" noChangeArrowheads="1"/>
          </p:cNvPicPr>
          <p:nvPr/>
        </p:nvPicPr>
        <p:blipFill>
          <a:blip r:embed="rId3" cstate="print"/>
          <a:srcRect/>
          <a:stretch>
            <a:fillRect/>
          </a:stretch>
        </p:blipFill>
        <p:spPr bwMode="auto">
          <a:xfrm>
            <a:off x="134526" y="620688"/>
            <a:ext cx="2966578" cy="2214971"/>
          </a:xfrm>
          <a:prstGeom prst="rect">
            <a:avLst/>
          </a:prstGeom>
          <a:noFill/>
          <a:ln w="38100">
            <a:solidFill>
              <a:srgbClr val="0066FF"/>
            </a:solidFill>
            <a:miter lim="800000"/>
            <a:headEnd/>
            <a:tailEnd/>
          </a:ln>
        </p:spPr>
      </p:pic>
      <p:grpSp>
        <p:nvGrpSpPr>
          <p:cNvPr id="3" name="组合 2"/>
          <p:cNvGrpSpPr/>
          <p:nvPr/>
        </p:nvGrpSpPr>
        <p:grpSpPr>
          <a:xfrm>
            <a:off x="4139952" y="2924944"/>
            <a:ext cx="4860032" cy="1872208"/>
            <a:chOff x="0" y="3128519"/>
            <a:chExt cx="4355975" cy="1681082"/>
          </a:xfrm>
        </p:grpSpPr>
        <p:sp>
          <p:nvSpPr>
            <p:cNvPr id="2" name="矩形 1"/>
            <p:cNvSpPr/>
            <p:nvPr/>
          </p:nvSpPr>
          <p:spPr>
            <a:xfrm>
              <a:off x="0" y="3128519"/>
              <a:ext cx="4355975" cy="16810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78" y="3157147"/>
              <a:ext cx="2535198" cy="1631227"/>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3157147"/>
              <a:ext cx="1695765" cy="1640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17" y="2977207"/>
            <a:ext cx="2947196" cy="1800200"/>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3674316" y="620689"/>
            <a:ext cx="5324816" cy="2214694"/>
            <a:chOff x="3563888" y="620689"/>
            <a:chExt cx="5324816" cy="2214694"/>
          </a:xfrm>
        </p:grpSpPr>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7030" y="681992"/>
              <a:ext cx="1983082" cy="2153390"/>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577" y="681991"/>
              <a:ext cx="1686719" cy="210964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6296" y="681991"/>
              <a:ext cx="1652408" cy="210964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3563888" y="620689"/>
              <a:ext cx="5324816" cy="2214694"/>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99388" y="4941168"/>
            <a:ext cx="4665584" cy="1863960"/>
            <a:chOff x="122440" y="4981225"/>
            <a:chExt cx="4665584" cy="1863960"/>
          </a:xfrm>
        </p:grpSpPr>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440" y="5002049"/>
              <a:ext cx="2408074" cy="1843136"/>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5775" y="5208149"/>
              <a:ext cx="2232249" cy="11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122440" y="4981225"/>
              <a:ext cx="4665584" cy="1832151"/>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871692" y="4941168"/>
            <a:ext cx="4140014" cy="1832151"/>
            <a:chOff x="4871692" y="4982235"/>
            <a:chExt cx="4140014" cy="1832151"/>
          </a:xfrm>
        </p:grpSpPr>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6216" y="5085184"/>
              <a:ext cx="2495490" cy="145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21004" y="5013176"/>
              <a:ext cx="2171276" cy="169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4871692" y="4982235"/>
              <a:ext cx="4140014" cy="1832151"/>
            </a:xfrm>
            <a:prstGeom prst="rect">
              <a:avLst/>
            </a:prstGeom>
            <a:noFill/>
            <a:ln w="38100">
              <a:solidFill>
                <a:srgbClr val="8EE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 Box 6"/>
          <p:cNvSpPr txBox="1">
            <a:spLocks noChangeArrowheads="1"/>
          </p:cNvSpPr>
          <p:nvPr/>
        </p:nvSpPr>
        <p:spPr bwMode="auto">
          <a:xfrm>
            <a:off x="6909438" y="2545159"/>
            <a:ext cx="2055050" cy="307777"/>
          </a:xfrm>
          <a:prstGeom prst="rect">
            <a:avLst/>
          </a:prstGeom>
          <a:noFill/>
          <a:ln>
            <a:noFill/>
          </a:ln>
          <a:effectLst/>
          <a:extLst/>
        </p:spPr>
        <p:txBody>
          <a:bodyPr wrap="none">
            <a:spAutoFit/>
          </a:bodyPr>
          <a:lstStyle/>
          <a:p>
            <a:pPr eaLnBrk="0" fontAlgn="base" hangingPunct="0">
              <a:spcBef>
                <a:spcPct val="0"/>
              </a:spcBef>
              <a:spcAft>
                <a:spcPct val="0"/>
              </a:spcAft>
            </a:pPr>
            <a:r>
              <a:rPr lang="en-US" altLang="zh-CN" sz="1400" dirty="0">
                <a:latin typeface="Arial" charset="0"/>
              </a:rPr>
              <a:t>Li </a:t>
            </a:r>
            <a:r>
              <a:rPr lang="en-US" altLang="zh-CN" sz="1400" dirty="0" smtClean="0">
                <a:latin typeface="Arial" charset="0"/>
              </a:rPr>
              <a:t> &amp; Yuan, 2003, </a:t>
            </a:r>
            <a:r>
              <a:rPr lang="en-US" altLang="zh-CN" sz="1400" i="1" dirty="0" smtClean="0">
                <a:latin typeface="Arial" charset="0"/>
              </a:rPr>
              <a:t>EPSL</a:t>
            </a:r>
            <a:endParaRPr lang="en-US" altLang="zh-CN" sz="1400" i="1" dirty="0">
              <a:latin typeface="Arial" charset="0"/>
            </a:endParaRPr>
          </a:p>
        </p:txBody>
      </p:sp>
      <p:sp>
        <p:nvSpPr>
          <p:cNvPr id="24" name="TextBox 23"/>
          <p:cNvSpPr txBox="1"/>
          <p:nvPr/>
        </p:nvSpPr>
        <p:spPr>
          <a:xfrm>
            <a:off x="2339752" y="6433591"/>
            <a:ext cx="2345514" cy="307777"/>
          </a:xfrm>
          <a:prstGeom prst="rect">
            <a:avLst/>
          </a:prstGeom>
          <a:solidFill>
            <a:schemeClr val="bg1"/>
          </a:solidFill>
        </p:spPr>
        <p:txBody>
          <a:bodyPr wrap="none" rtlCol="0">
            <a:spAutoFit/>
          </a:bodyPr>
          <a:lstStyle/>
          <a:p>
            <a:r>
              <a:rPr lang="zh-CN" altLang="en-US" sz="1400" b="1" dirty="0" smtClean="0"/>
              <a:t>高占永等，</a:t>
            </a:r>
            <a:r>
              <a:rPr lang="zh-CN" altLang="en-US" sz="1400" b="1" i="1" dirty="0" smtClean="0"/>
              <a:t>地震学报</a:t>
            </a:r>
            <a:r>
              <a:rPr lang="zh-CN" altLang="en-US" sz="1400" b="1" dirty="0" smtClean="0"/>
              <a:t>，</a:t>
            </a:r>
            <a:r>
              <a:rPr lang="en-US" altLang="zh-CN" sz="1400" b="1" dirty="0" smtClean="0"/>
              <a:t>2015</a:t>
            </a:r>
            <a:endParaRPr lang="zh-CN" altLang="en-US" sz="1400" b="1" dirty="0"/>
          </a:p>
        </p:txBody>
      </p:sp>
      <p:sp>
        <p:nvSpPr>
          <p:cNvPr id="25" name="Text Box 6"/>
          <p:cNvSpPr txBox="1">
            <a:spLocks noChangeArrowheads="1"/>
          </p:cNvSpPr>
          <p:nvPr/>
        </p:nvSpPr>
        <p:spPr bwMode="auto">
          <a:xfrm>
            <a:off x="7020272" y="4581128"/>
            <a:ext cx="1838965"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smtClean="0">
                <a:latin typeface="Arial" charset="0"/>
              </a:rPr>
              <a:t>Ai et al., 2003, </a:t>
            </a:r>
            <a:r>
              <a:rPr lang="en-US" altLang="zh-CN" sz="1400" i="1" dirty="0" smtClean="0">
                <a:latin typeface="Arial" charset="0"/>
              </a:rPr>
              <a:t>EPSL</a:t>
            </a:r>
            <a:endParaRPr lang="en-US" altLang="zh-CN" sz="1400" i="1" dirty="0">
              <a:latin typeface="Arial" charset="0"/>
            </a:endParaRPr>
          </a:p>
        </p:txBody>
      </p:sp>
      <p:sp>
        <p:nvSpPr>
          <p:cNvPr id="26" name="Text Box 6"/>
          <p:cNvSpPr txBox="1">
            <a:spLocks noChangeArrowheads="1"/>
          </p:cNvSpPr>
          <p:nvPr/>
        </p:nvSpPr>
        <p:spPr bwMode="auto">
          <a:xfrm>
            <a:off x="7046975" y="6433591"/>
            <a:ext cx="1917513"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smtClean="0">
                <a:latin typeface="Arial" charset="0"/>
              </a:rPr>
              <a:t>Liu et al., 2015, </a:t>
            </a:r>
            <a:r>
              <a:rPr lang="en-US" altLang="zh-CN" sz="1400" i="1" dirty="0" smtClean="0">
                <a:latin typeface="Arial" charset="0"/>
              </a:rPr>
              <a:t>EPSL</a:t>
            </a:r>
            <a:endParaRPr lang="en-US" altLang="zh-CN" sz="1400" i="1" dirty="0">
              <a:latin typeface="Arial" charset="0"/>
            </a:endParaRPr>
          </a:p>
        </p:txBody>
      </p:sp>
      <p:sp>
        <p:nvSpPr>
          <p:cNvPr id="27" name="Text Box 8"/>
          <p:cNvSpPr txBox="1">
            <a:spLocks noChangeArrowheads="1"/>
          </p:cNvSpPr>
          <p:nvPr/>
        </p:nvSpPr>
        <p:spPr bwMode="auto">
          <a:xfrm>
            <a:off x="1655485" y="4561383"/>
            <a:ext cx="2196435"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err="1" smtClean="0">
                <a:latin typeface="Arial" charset="0"/>
              </a:rPr>
              <a:t>Niu</a:t>
            </a:r>
            <a:r>
              <a:rPr lang="en-US" altLang="zh-CN" sz="1400" dirty="0" smtClean="0">
                <a:latin typeface="Arial" charset="0"/>
              </a:rPr>
              <a:t>  &amp; </a:t>
            </a:r>
            <a:r>
              <a:rPr lang="en-US" altLang="zh-CN" sz="1400" dirty="0" err="1" smtClean="0">
                <a:latin typeface="Arial" charset="0"/>
              </a:rPr>
              <a:t>Kawakatsu</a:t>
            </a:r>
            <a:r>
              <a:rPr lang="en-US" altLang="zh-CN" sz="1400" dirty="0" smtClean="0">
                <a:latin typeface="Arial" charset="0"/>
              </a:rPr>
              <a:t>, 1996 </a:t>
            </a:r>
            <a:endParaRPr lang="en-US" altLang="zh-CN" sz="1400" i="1" dirty="0">
              <a:latin typeface="Arial" charset="0"/>
            </a:endParaRPr>
          </a:p>
        </p:txBody>
      </p:sp>
      <p:sp>
        <p:nvSpPr>
          <p:cNvPr id="7" name="TextBox 6"/>
          <p:cNvSpPr txBox="1"/>
          <p:nvPr/>
        </p:nvSpPr>
        <p:spPr>
          <a:xfrm>
            <a:off x="3203848" y="3429000"/>
            <a:ext cx="822661" cy="646331"/>
          </a:xfrm>
          <a:prstGeom prst="rect">
            <a:avLst/>
          </a:prstGeom>
          <a:noFill/>
        </p:spPr>
        <p:txBody>
          <a:bodyPr wrap="none" rtlCol="0">
            <a:spAutoFit/>
          </a:bodyPr>
          <a:lstStyle/>
          <a:p>
            <a:r>
              <a:rPr lang="en-US" altLang="zh-CN" sz="3600" dirty="0" smtClean="0"/>
              <a:t>……</a:t>
            </a:r>
            <a:endParaRPr lang="zh-CN" altLang="en-US" sz="3600" dirty="0"/>
          </a:p>
        </p:txBody>
      </p:sp>
    </p:spTree>
    <p:extLst>
      <p:ext uri="{BB962C8B-B14F-4D97-AF65-F5344CB8AC3E}">
        <p14:creationId xmlns:p14="http://schemas.microsoft.com/office/powerpoint/2010/main" val="1180152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p:cNvPicPr>
            <a:picLocks noChangeAspect="1" noChangeArrowheads="1"/>
          </p:cNvPicPr>
          <p:nvPr/>
        </p:nvPicPr>
        <p:blipFill>
          <a:blip r:embed="rId2" cstate="print"/>
          <a:srcRect/>
          <a:stretch>
            <a:fillRect/>
          </a:stretch>
        </p:blipFill>
        <p:spPr bwMode="auto">
          <a:xfrm>
            <a:off x="1115616" y="116632"/>
            <a:ext cx="7012305" cy="5263515"/>
          </a:xfrm>
          <a:prstGeom prst="rect">
            <a:avLst/>
          </a:prstGeom>
          <a:noFill/>
          <a:ln w="38100">
            <a:solidFill>
              <a:srgbClr val="0066FF"/>
            </a:solidFill>
            <a:miter lim="800000"/>
            <a:headEnd/>
            <a:tailEnd/>
          </a:ln>
        </p:spPr>
      </p:pic>
      <p:sp>
        <p:nvSpPr>
          <p:cNvPr id="5" name="TextBox 4"/>
          <p:cNvSpPr txBox="1"/>
          <p:nvPr/>
        </p:nvSpPr>
        <p:spPr>
          <a:xfrm>
            <a:off x="1511660" y="5409220"/>
            <a:ext cx="6373861" cy="646331"/>
          </a:xfrm>
          <a:prstGeom prst="rect">
            <a:avLst/>
          </a:prstGeom>
          <a:noFill/>
        </p:spPr>
        <p:txBody>
          <a:bodyPr wrap="none" rtlCol="0">
            <a:spAutoFit/>
          </a:bodyPr>
          <a:lstStyle/>
          <a:p>
            <a:r>
              <a:rPr lang="en-US" altLang="zh-CN" dirty="0" err="1" smtClean="0"/>
              <a:t>Inversioin</a:t>
            </a:r>
            <a:r>
              <a:rPr lang="en-US" altLang="zh-CN" dirty="0" smtClean="0"/>
              <a:t> of long period geomagnetic response functions </a:t>
            </a:r>
            <a:r>
              <a:rPr lang="en-US" altLang="zh-CN" dirty="0" smtClean="0">
                <a:sym typeface="Wingdings" pitchFamily="2" charset="2"/>
              </a:rPr>
              <a:t> </a:t>
            </a:r>
          </a:p>
          <a:p>
            <a:r>
              <a:rPr lang="en-US" altLang="zh-CN" dirty="0" smtClean="0">
                <a:sym typeface="Wingdings" pitchFamily="2" charset="2"/>
              </a:rPr>
              <a:t>3D model of electrical conductivity (Data:  59 Observatories) </a:t>
            </a:r>
            <a:endParaRPr lang="zh-CN" altLang="en-US" dirty="0"/>
          </a:p>
        </p:txBody>
      </p:sp>
      <p:sp>
        <p:nvSpPr>
          <p:cNvPr id="6" name="TextBox 5"/>
          <p:cNvSpPr txBox="1"/>
          <p:nvPr/>
        </p:nvSpPr>
        <p:spPr>
          <a:xfrm>
            <a:off x="5658698" y="4977172"/>
            <a:ext cx="2441694" cy="307777"/>
          </a:xfrm>
          <a:prstGeom prst="rect">
            <a:avLst/>
          </a:prstGeom>
          <a:noFill/>
        </p:spPr>
        <p:txBody>
          <a:bodyPr wrap="none" rtlCol="0">
            <a:spAutoFit/>
          </a:bodyPr>
          <a:lstStyle/>
          <a:p>
            <a:r>
              <a:rPr lang="en-US" altLang="zh-CN" sz="1400" dirty="0" smtClean="0"/>
              <a:t>(</a:t>
            </a:r>
            <a:r>
              <a:rPr lang="en-US" altLang="zh-CN" sz="1400" dirty="0" err="1" smtClean="0"/>
              <a:t>Kelbert</a:t>
            </a:r>
            <a:r>
              <a:rPr lang="en-US" altLang="zh-CN" sz="1400" dirty="0" smtClean="0"/>
              <a:t> et al., 2009, Nature)</a:t>
            </a:r>
            <a:endParaRPr lang="zh-CN" altLang="en-US" sz="1400" dirty="0"/>
          </a:p>
        </p:txBody>
      </p:sp>
      <p:sp>
        <p:nvSpPr>
          <p:cNvPr id="7" name="矩形 6"/>
          <p:cNvSpPr/>
          <p:nvPr/>
        </p:nvSpPr>
        <p:spPr>
          <a:xfrm>
            <a:off x="1295636" y="6131041"/>
            <a:ext cx="7020780" cy="646331"/>
          </a:xfrm>
          <a:prstGeom prst="rect">
            <a:avLst/>
          </a:prstGeom>
        </p:spPr>
        <p:txBody>
          <a:bodyPr wrap="square">
            <a:spAutoFit/>
          </a:bodyPr>
          <a:lstStyle/>
          <a:p>
            <a:r>
              <a:rPr lang="en-US" altLang="zh-CN" dirty="0" smtClean="0"/>
              <a:t>Support the view that at least some of the water in the transition zone has been carried into that region by cold </a:t>
            </a:r>
            <a:r>
              <a:rPr lang="en-US" altLang="zh-CN" dirty="0" err="1" smtClean="0"/>
              <a:t>subducting</a:t>
            </a:r>
            <a:r>
              <a:rPr lang="en-US" altLang="zh-CN" dirty="0" smtClean="0"/>
              <a:t> slabs.</a:t>
            </a:r>
          </a:p>
        </p:txBody>
      </p:sp>
    </p:spTree>
    <p:extLst>
      <p:ext uri="{BB962C8B-B14F-4D97-AF65-F5344CB8AC3E}">
        <p14:creationId xmlns:p14="http://schemas.microsoft.com/office/powerpoint/2010/main" val="9788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2483768" y="-99392"/>
            <a:ext cx="4176464" cy="648073"/>
          </a:xfrm>
        </p:spPr>
        <p:txBody>
          <a:bodyPr>
            <a:normAutofit/>
          </a:bodyPr>
          <a:lstStyle/>
          <a:p>
            <a:r>
              <a:rPr lang="en-US" altLang="zh-CN" sz="3200" dirty="0" smtClean="0">
                <a:solidFill>
                  <a:schemeClr val="tx1"/>
                </a:solidFill>
                <a:effectLst/>
              </a:rPr>
              <a:t>Triplication Waveform</a:t>
            </a:r>
            <a:endParaRPr lang="en-US" altLang="zh-CN" sz="3200" dirty="0">
              <a:solidFill>
                <a:schemeClr val="tx1"/>
              </a:solidFill>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497" y="570672"/>
            <a:ext cx="238867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p:cNvPicPr>
            <a:picLocks noChangeAspect="1" noChangeArrowheads="1"/>
          </p:cNvPicPr>
          <p:nvPr/>
        </p:nvPicPr>
        <p:blipFill>
          <a:blip r:embed="rId3" cstate="print"/>
          <a:srcRect/>
          <a:stretch>
            <a:fillRect/>
          </a:stretch>
        </p:blipFill>
        <p:spPr bwMode="auto">
          <a:xfrm>
            <a:off x="133007" y="588855"/>
            <a:ext cx="3358873" cy="1115935"/>
          </a:xfrm>
          <a:prstGeom prst="rect">
            <a:avLst/>
          </a:prstGeom>
          <a:noFill/>
          <a:ln w="9525">
            <a:noFill/>
            <a:miter lim="800000"/>
            <a:headEnd/>
            <a:tailEnd/>
          </a:ln>
        </p:spPr>
      </p:pic>
      <p:pic>
        <p:nvPicPr>
          <p:cNvPr id="8" name="Picture 5"/>
          <p:cNvPicPr>
            <a:picLocks noChangeAspect="1"/>
          </p:cNvPicPr>
          <p:nvPr/>
        </p:nvPicPr>
        <p:blipFill>
          <a:blip r:embed="rId4" cstate="print"/>
          <a:stretch>
            <a:fillRect/>
          </a:stretch>
        </p:blipFill>
        <p:spPr>
          <a:xfrm>
            <a:off x="123838" y="1714867"/>
            <a:ext cx="1855874" cy="2506221"/>
          </a:xfrm>
          <a:prstGeom prst="rect">
            <a:avLst/>
          </a:prstGeom>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54650"/>
            <a:ext cx="2701762" cy="188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4131" y="2630313"/>
            <a:ext cx="2998349" cy="182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4276" y="2512074"/>
            <a:ext cx="1584176" cy="221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189" y="4807539"/>
            <a:ext cx="2007209" cy="201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4790540"/>
            <a:ext cx="4320480" cy="203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3768" y="2512074"/>
            <a:ext cx="1584176" cy="219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202432" y="4807540"/>
            <a:ext cx="7177879" cy="1965780"/>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707905" y="554651"/>
            <a:ext cx="5256584" cy="1860064"/>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377293" y="2502558"/>
            <a:ext cx="6587196" cy="221469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 Box 6"/>
          <p:cNvSpPr txBox="1">
            <a:spLocks noChangeArrowheads="1"/>
          </p:cNvSpPr>
          <p:nvPr/>
        </p:nvSpPr>
        <p:spPr bwMode="auto">
          <a:xfrm>
            <a:off x="7001965" y="6453336"/>
            <a:ext cx="2034531"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smtClean="0">
                <a:latin typeface="Arial" charset="0"/>
              </a:rPr>
              <a:t>Zhang et al.</a:t>
            </a:r>
            <a:r>
              <a:rPr lang="en-US" altLang="zh-CN" sz="1400" i="1" dirty="0" smtClean="0">
                <a:latin typeface="Arial" charset="0"/>
              </a:rPr>
              <a:t>, JGR </a:t>
            </a:r>
            <a:r>
              <a:rPr lang="en-US" altLang="zh-CN" sz="1400" dirty="0" smtClean="0">
                <a:latin typeface="Arial" charset="0"/>
              </a:rPr>
              <a:t>2012</a:t>
            </a:r>
            <a:endParaRPr lang="en-US" altLang="zh-CN" sz="1400" dirty="0">
              <a:latin typeface="Arial" charset="0"/>
            </a:endParaRPr>
          </a:p>
        </p:txBody>
      </p:sp>
      <p:sp>
        <p:nvSpPr>
          <p:cNvPr id="23" name="Text Box 6"/>
          <p:cNvSpPr txBox="1">
            <a:spLocks noChangeArrowheads="1"/>
          </p:cNvSpPr>
          <p:nvPr/>
        </p:nvSpPr>
        <p:spPr bwMode="auto">
          <a:xfrm>
            <a:off x="6948264" y="4489375"/>
            <a:ext cx="2090380"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smtClean="0">
                <a:latin typeface="Arial" charset="0"/>
              </a:rPr>
              <a:t>Wang et al., </a:t>
            </a:r>
            <a:r>
              <a:rPr lang="en-US" altLang="zh-CN" sz="1400" i="1" dirty="0" smtClean="0">
                <a:latin typeface="Arial" charset="0"/>
              </a:rPr>
              <a:t>PEPI</a:t>
            </a:r>
            <a:r>
              <a:rPr lang="en-US" altLang="zh-CN" sz="1400" dirty="0" smtClean="0">
                <a:latin typeface="Arial" charset="0"/>
              </a:rPr>
              <a:t>, 2009</a:t>
            </a:r>
          </a:p>
        </p:txBody>
      </p:sp>
      <p:sp>
        <p:nvSpPr>
          <p:cNvPr id="24" name="Text Box 6"/>
          <p:cNvSpPr txBox="1">
            <a:spLocks noChangeArrowheads="1"/>
          </p:cNvSpPr>
          <p:nvPr/>
        </p:nvSpPr>
        <p:spPr bwMode="auto">
          <a:xfrm>
            <a:off x="6948264" y="260648"/>
            <a:ext cx="2039084" cy="307777"/>
          </a:xfrm>
          <a:prstGeom prst="rect">
            <a:avLst/>
          </a:prstGeom>
          <a:solidFill>
            <a:schemeClr val="bg1"/>
          </a:solidFill>
          <a:ln>
            <a:noFill/>
          </a:ln>
          <a:effectLst/>
          <a:extLst/>
        </p:spPr>
        <p:txBody>
          <a:bodyPr wrap="none">
            <a:spAutoFit/>
          </a:bodyPr>
          <a:lstStyle/>
          <a:p>
            <a:pPr eaLnBrk="0" fontAlgn="base" hangingPunct="0">
              <a:spcBef>
                <a:spcPct val="0"/>
              </a:spcBef>
              <a:spcAft>
                <a:spcPct val="0"/>
              </a:spcAft>
            </a:pPr>
            <a:r>
              <a:rPr lang="en-US" altLang="zh-CN" sz="1400" dirty="0" smtClean="0">
                <a:latin typeface="Arial" charset="0"/>
              </a:rPr>
              <a:t>Wang et al., </a:t>
            </a:r>
            <a:r>
              <a:rPr lang="en-US" altLang="zh-CN" sz="1400" i="1" dirty="0" smtClean="0">
                <a:latin typeface="Arial" charset="0"/>
              </a:rPr>
              <a:t>JGR</a:t>
            </a:r>
            <a:r>
              <a:rPr lang="en-US" altLang="zh-CN" sz="1400" dirty="0" smtClean="0">
                <a:latin typeface="Arial" charset="0"/>
              </a:rPr>
              <a:t>, 2006</a:t>
            </a:r>
          </a:p>
        </p:txBody>
      </p:sp>
    </p:spTree>
    <p:extLst>
      <p:ext uri="{BB962C8B-B14F-4D97-AF65-F5344CB8AC3E}">
        <p14:creationId xmlns:p14="http://schemas.microsoft.com/office/powerpoint/2010/main" val="441910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972040" y="116632"/>
            <a:ext cx="3096344" cy="2161041"/>
          </a:xfrm>
          <a:prstGeom prst="rect">
            <a:avLst/>
          </a:prstGeom>
          <a:noFill/>
          <a:ln w="9525">
            <a:noFill/>
            <a:miter lim="800000"/>
            <a:headEnd/>
            <a:tailEnd/>
          </a:ln>
        </p:spPr>
      </p:pic>
      <p:pic>
        <p:nvPicPr>
          <p:cNvPr id="7" name="Picture 10"/>
          <p:cNvPicPr>
            <a:picLocks noChangeAspect="1"/>
          </p:cNvPicPr>
          <p:nvPr/>
        </p:nvPicPr>
        <p:blipFill>
          <a:blip r:embed="rId3" cstate="print"/>
          <a:srcRect/>
          <a:stretch>
            <a:fillRect/>
          </a:stretch>
        </p:blipFill>
        <p:spPr bwMode="auto">
          <a:xfrm>
            <a:off x="5946685" y="4609643"/>
            <a:ext cx="3121699" cy="1123613"/>
          </a:xfrm>
          <a:prstGeom prst="rect">
            <a:avLst/>
          </a:prstGeom>
          <a:pattFill prst="pct5">
            <a:fgClr>
              <a:schemeClr val="tx1"/>
            </a:fgClr>
            <a:bgClr>
              <a:schemeClr val="bg1"/>
            </a:bgClr>
          </a:pattFill>
          <a:ln w="9525">
            <a:noFill/>
            <a:miter lim="800000"/>
            <a:headEnd/>
            <a:tailEnd/>
          </a:ln>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906" y="44623"/>
            <a:ext cx="2386870" cy="23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489" y="44624"/>
            <a:ext cx="1799110" cy="232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srcRect/>
          <a:stretch>
            <a:fillRect/>
          </a:stretch>
        </p:blipFill>
        <p:spPr bwMode="auto">
          <a:xfrm>
            <a:off x="5946685" y="2371635"/>
            <a:ext cx="3160121" cy="2136875"/>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2452941"/>
            <a:ext cx="3183582" cy="197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6795" y="2460793"/>
            <a:ext cx="1970252" cy="428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894" y="4437112"/>
            <a:ext cx="3178200" cy="233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23942" y="2492997"/>
            <a:ext cx="5384162" cy="4320379"/>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946685" y="116632"/>
            <a:ext cx="3121700" cy="5760640"/>
          </a:xfrm>
          <a:prstGeom prst="rect">
            <a:avLst/>
          </a:prstGeom>
          <a:noFill/>
          <a:ln w="381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25679" y="44624"/>
            <a:ext cx="4386242" cy="232701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 Box 6"/>
          <p:cNvSpPr txBox="1">
            <a:spLocks noChangeArrowheads="1"/>
          </p:cNvSpPr>
          <p:nvPr/>
        </p:nvSpPr>
        <p:spPr bwMode="auto">
          <a:xfrm>
            <a:off x="5220072" y="6520967"/>
            <a:ext cx="2761659" cy="307777"/>
          </a:xfrm>
          <a:prstGeom prst="rect">
            <a:avLst/>
          </a:prstGeom>
          <a:solidFill>
            <a:schemeClr val="bg1"/>
          </a:solidFill>
          <a:ln>
            <a:noFill/>
          </a:ln>
          <a:effectLst/>
          <a:extLst/>
        </p:spPr>
        <p:txBody>
          <a:bodyPr wrap="square">
            <a:spAutoFit/>
          </a:bodyPr>
          <a:lstStyle/>
          <a:p>
            <a:pPr eaLnBrk="0" fontAlgn="base" hangingPunct="0">
              <a:spcBef>
                <a:spcPct val="0"/>
              </a:spcBef>
              <a:spcAft>
                <a:spcPct val="0"/>
              </a:spcAft>
            </a:pPr>
            <a:r>
              <a:rPr lang="zh-CN" altLang="en-US" sz="1400" dirty="0" smtClean="0">
                <a:latin typeface="Arial" charset="0"/>
              </a:rPr>
              <a:t>崔辉辉</a:t>
            </a:r>
            <a:r>
              <a:rPr lang="en-US" altLang="zh-CN" sz="1400" dirty="0" smtClean="0">
                <a:latin typeface="Arial" charset="0"/>
              </a:rPr>
              <a:t> </a:t>
            </a:r>
            <a:r>
              <a:rPr lang="zh-CN" altLang="en-US" sz="1400" dirty="0" smtClean="0">
                <a:latin typeface="Arial" charset="0"/>
              </a:rPr>
              <a:t>等</a:t>
            </a:r>
            <a:r>
              <a:rPr lang="en-US" altLang="zh-CN" sz="1400" i="1" dirty="0" smtClean="0">
                <a:latin typeface="Arial" charset="0"/>
              </a:rPr>
              <a:t>,</a:t>
            </a:r>
            <a:r>
              <a:rPr lang="zh-CN" altLang="en-US" sz="1400" i="1" dirty="0" smtClean="0">
                <a:latin typeface="Arial" charset="0"/>
              </a:rPr>
              <a:t>地球物理学报</a:t>
            </a:r>
            <a:r>
              <a:rPr lang="zh-CN" altLang="en-US" sz="1400" dirty="0" smtClean="0">
                <a:latin typeface="Arial" charset="0"/>
              </a:rPr>
              <a:t>， </a:t>
            </a:r>
            <a:r>
              <a:rPr lang="en-US" altLang="zh-CN" sz="1400" dirty="0" smtClean="0">
                <a:latin typeface="Arial" charset="0"/>
              </a:rPr>
              <a:t>2016</a:t>
            </a:r>
            <a:endParaRPr lang="en-US" altLang="zh-CN" sz="1400" dirty="0">
              <a:latin typeface="Arial" charset="0"/>
            </a:endParaRPr>
          </a:p>
        </p:txBody>
      </p:sp>
      <p:sp>
        <p:nvSpPr>
          <p:cNvPr id="4" name="矩形 3"/>
          <p:cNvSpPr/>
          <p:nvPr/>
        </p:nvSpPr>
        <p:spPr>
          <a:xfrm>
            <a:off x="3707904" y="2060848"/>
            <a:ext cx="2090380" cy="307777"/>
          </a:xfrm>
          <a:prstGeom prst="rect">
            <a:avLst/>
          </a:prstGeom>
          <a:solidFill>
            <a:schemeClr val="bg1"/>
          </a:solidFill>
        </p:spPr>
        <p:txBody>
          <a:bodyPr wrap="none">
            <a:spAutoFit/>
          </a:bodyPr>
          <a:lstStyle/>
          <a:p>
            <a:pPr eaLnBrk="0" fontAlgn="base" hangingPunct="0">
              <a:spcBef>
                <a:spcPct val="0"/>
              </a:spcBef>
              <a:spcAft>
                <a:spcPct val="0"/>
              </a:spcAft>
            </a:pPr>
            <a:r>
              <a:rPr lang="en-US" altLang="zh-CN" sz="1400" dirty="0" smtClean="0">
                <a:latin typeface="Arial" charset="0"/>
              </a:rPr>
              <a:t>Wang &amp; </a:t>
            </a:r>
            <a:r>
              <a:rPr lang="en-US" altLang="zh-CN" sz="1400" dirty="0" err="1" smtClean="0">
                <a:latin typeface="Arial" charset="0"/>
              </a:rPr>
              <a:t>Niu</a:t>
            </a:r>
            <a:r>
              <a:rPr lang="en-US" altLang="zh-CN" sz="1400" dirty="0" smtClean="0">
                <a:latin typeface="Arial" charset="0"/>
              </a:rPr>
              <a:t>, </a:t>
            </a:r>
            <a:r>
              <a:rPr lang="en-US" altLang="zh-CN" sz="1400" i="1" dirty="0" smtClean="0">
                <a:latin typeface="Arial" charset="0"/>
              </a:rPr>
              <a:t>JGR</a:t>
            </a:r>
            <a:r>
              <a:rPr lang="en-US" altLang="zh-CN" sz="1400" dirty="0" smtClean="0">
                <a:latin typeface="Arial" charset="0"/>
              </a:rPr>
              <a:t>, 2010</a:t>
            </a:r>
            <a:endParaRPr lang="en-US" altLang="zh-CN" sz="1400" dirty="0">
              <a:latin typeface="Arial" charset="0"/>
            </a:endParaRPr>
          </a:p>
        </p:txBody>
      </p:sp>
      <p:sp>
        <p:nvSpPr>
          <p:cNvPr id="19" name="矩形 18"/>
          <p:cNvSpPr/>
          <p:nvPr/>
        </p:nvSpPr>
        <p:spPr>
          <a:xfrm>
            <a:off x="7164288" y="5805264"/>
            <a:ext cx="1867819" cy="307777"/>
          </a:xfrm>
          <a:prstGeom prst="rect">
            <a:avLst/>
          </a:prstGeom>
          <a:solidFill>
            <a:schemeClr val="bg1"/>
          </a:solidFill>
        </p:spPr>
        <p:txBody>
          <a:bodyPr wrap="none">
            <a:spAutoFit/>
          </a:bodyPr>
          <a:lstStyle/>
          <a:p>
            <a:pPr eaLnBrk="0" fontAlgn="base" hangingPunct="0">
              <a:spcBef>
                <a:spcPct val="0"/>
              </a:spcBef>
              <a:spcAft>
                <a:spcPct val="0"/>
              </a:spcAft>
            </a:pPr>
            <a:r>
              <a:rPr lang="en-US" altLang="zh-CN" sz="1400" dirty="0" smtClean="0">
                <a:latin typeface="Arial" charset="0"/>
              </a:rPr>
              <a:t>Li et al., </a:t>
            </a:r>
            <a:r>
              <a:rPr lang="en-US" altLang="zh-CN" sz="1400" i="1" dirty="0" smtClean="0">
                <a:latin typeface="Arial" charset="0"/>
              </a:rPr>
              <a:t>EPSL,</a:t>
            </a:r>
            <a:r>
              <a:rPr lang="en-US" altLang="zh-CN" sz="1400" dirty="0" smtClean="0">
                <a:latin typeface="Arial" charset="0"/>
              </a:rPr>
              <a:t> 2013</a:t>
            </a:r>
            <a:endParaRPr lang="en-US" altLang="zh-CN" sz="1400" dirty="0">
              <a:latin typeface="Arial" charset="0"/>
            </a:endParaRPr>
          </a:p>
        </p:txBody>
      </p:sp>
    </p:spTree>
    <p:extLst>
      <p:ext uri="{BB962C8B-B14F-4D97-AF65-F5344CB8AC3E}">
        <p14:creationId xmlns:p14="http://schemas.microsoft.com/office/powerpoint/2010/main" val="2868597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2411760" y="-126268"/>
            <a:ext cx="4392488" cy="11069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smtClean="0">
                <a:solidFill>
                  <a:srgbClr val="0000FF"/>
                </a:solidFill>
                <a:latin typeface="Ebrima" pitchFamily="2" charset="0"/>
                <a:ea typeface="Ebrima" pitchFamily="2" charset="0"/>
                <a:cs typeface="Ebrima" pitchFamily="2" charset="0"/>
              </a:rPr>
              <a:t>Study Region</a:t>
            </a:r>
            <a:endParaRPr lang="zh-CN" altLang="en-US" dirty="0">
              <a:solidFill>
                <a:srgbClr val="0000FF"/>
              </a:solidFill>
              <a:latin typeface="Ebrima" pitchFamily="2" charset="0"/>
              <a:ea typeface="黑体" pitchFamily="49" charset="-122"/>
              <a:cs typeface="Ebrima" pitchFamily="2" charset="0"/>
            </a:endParaRPr>
          </a:p>
        </p:txBody>
      </p:sp>
      <p:pic>
        <p:nvPicPr>
          <p:cNvPr id="4099" name="Picture 3" descr="C:\Users\dell\AppData\Roaming\Foxmail7\Temp-20364-20160625102041\small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4770" y="908720"/>
            <a:ext cx="6126468" cy="5735247"/>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p:cNvSpPr/>
          <p:nvPr/>
        </p:nvSpPr>
        <p:spPr>
          <a:xfrm rot="2364412">
            <a:off x="4568255" y="1758309"/>
            <a:ext cx="1879484" cy="41165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2447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3851</TotalTime>
  <Words>2773</Words>
  <Application>Microsoft Office PowerPoint</Application>
  <PresentationFormat>全屏显示(4:3)</PresentationFormat>
  <Paragraphs>620</Paragraphs>
  <Slides>60</Slides>
  <Notes>12</Notes>
  <HiddenSlides>0</HiddenSlides>
  <MMClips>0</MMClips>
  <ScaleCrop>false</ScaleCrop>
  <HeadingPairs>
    <vt:vector size="4" baseType="variant">
      <vt:variant>
        <vt:lpstr>主题</vt:lpstr>
      </vt:variant>
      <vt:variant>
        <vt:i4>1</vt:i4>
      </vt:variant>
      <vt:variant>
        <vt:lpstr>幻灯片标题</vt:lpstr>
      </vt:variant>
      <vt:variant>
        <vt:i4>60</vt:i4>
      </vt:variant>
    </vt:vector>
  </HeadingPairs>
  <TitlesOfParts>
    <vt:vector size="61" baseType="lpstr">
      <vt:lpstr>1_Office 主题​​</vt:lpstr>
      <vt:lpstr>PowerPoint 演示文稿</vt:lpstr>
      <vt:lpstr>PowerPoint 演示文稿</vt:lpstr>
      <vt:lpstr>PowerPoint 演示文稿</vt:lpstr>
      <vt:lpstr>地震学探测方法</vt:lpstr>
      <vt:lpstr>PowerPoint 演示文稿</vt:lpstr>
      <vt:lpstr>Receiver Function (RF) Studies</vt:lpstr>
      <vt:lpstr>Triplication Waveform</vt:lpstr>
      <vt:lpstr>PowerPoint 演示文稿</vt:lpstr>
      <vt:lpstr>PowerPoint 演示文稿</vt:lpstr>
      <vt:lpstr>Outline</vt:lpstr>
      <vt:lpstr>PowerPoint 演示文稿</vt:lpstr>
      <vt:lpstr>PowerPoint 演示文稿</vt:lpstr>
      <vt:lpstr>PowerPoint 演示文稿</vt:lpstr>
      <vt:lpstr>PowerPoint 演示文稿</vt:lpstr>
      <vt:lpstr>PowerPoint 演示文稿</vt:lpstr>
      <vt:lpstr>Synthetic Experiments &amp; Resolution Test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（热点）问题 &amp; 思考</vt:lpstr>
      <vt:lpstr>PowerPoint 演示文稿</vt:lpstr>
      <vt:lpstr>PowerPoint 演示文稿</vt:lpstr>
      <vt:lpstr>地幔过渡带中的“水”</vt:lpstr>
      <vt:lpstr>PowerPoint 演示文稿</vt:lpstr>
      <vt:lpstr>PowerPoint 演示文稿</vt:lpstr>
      <vt:lpstr>PowerPoint 演示文稿</vt:lpstr>
      <vt:lpstr>PowerPoint 演示文稿</vt:lpstr>
      <vt:lpstr>PowerPoint 演示文稿</vt:lpstr>
      <vt:lpstr>PowerPoint 演示文稿</vt:lpstr>
      <vt:lpstr>410-km上覆低速层(LVZ)</vt:lpstr>
      <vt:lpstr>PowerPoint 演示文稿</vt:lpstr>
      <vt:lpstr>PowerPoint 演示文稿</vt:lpstr>
      <vt:lpstr>PowerPoint 演示文稿</vt:lpstr>
      <vt:lpstr>有关建立参考模型的思考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unknown</dc:creator>
  <cp:lastModifiedBy>unknown</cp:lastModifiedBy>
  <cp:revision>118</cp:revision>
  <dcterms:created xsi:type="dcterms:W3CDTF">2016-06-22T06:53:19Z</dcterms:created>
  <dcterms:modified xsi:type="dcterms:W3CDTF">2016-06-28T01:23:34Z</dcterms:modified>
</cp:coreProperties>
</file>