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92" r:id="rId1"/>
  </p:sldMasterIdLst>
  <p:notesMasterIdLst>
    <p:notesMasterId r:id="rId46"/>
  </p:notesMasterIdLst>
  <p:handoutMasterIdLst>
    <p:handoutMasterId r:id="rId47"/>
  </p:handoutMasterIdLst>
  <p:sldIdLst>
    <p:sldId id="1087" r:id="rId2"/>
    <p:sldId id="1421" r:id="rId3"/>
    <p:sldId id="1382" r:id="rId4"/>
    <p:sldId id="1422" r:id="rId5"/>
    <p:sldId id="1434" r:id="rId6"/>
    <p:sldId id="1477" r:id="rId7"/>
    <p:sldId id="1493" r:id="rId8"/>
    <p:sldId id="1523" r:id="rId9"/>
    <p:sldId id="1522" r:id="rId10"/>
    <p:sldId id="1483" r:id="rId11"/>
    <p:sldId id="1484" r:id="rId12"/>
    <p:sldId id="1473" r:id="rId13"/>
    <p:sldId id="1555" r:id="rId14"/>
    <p:sldId id="1474" r:id="rId15"/>
    <p:sldId id="1556" r:id="rId16"/>
    <p:sldId id="1503" r:id="rId17"/>
    <p:sldId id="1568" r:id="rId18"/>
    <p:sldId id="1504" r:id="rId19"/>
    <p:sldId id="1462" r:id="rId20"/>
    <p:sldId id="1505" r:id="rId21"/>
    <p:sldId id="1506" r:id="rId22"/>
    <p:sldId id="1507" r:id="rId23"/>
    <p:sldId id="1502" r:id="rId24"/>
    <p:sldId id="1501" r:id="rId25"/>
    <p:sldId id="1549" r:id="rId26"/>
    <p:sldId id="1567" r:id="rId27"/>
    <p:sldId id="1532" r:id="rId28"/>
    <p:sldId id="1516" r:id="rId29"/>
    <p:sldId id="1514" r:id="rId30"/>
    <p:sldId id="1517" r:id="rId31"/>
    <p:sldId id="1566" r:id="rId32"/>
    <p:sldId id="1560" r:id="rId33"/>
    <p:sldId id="1564" r:id="rId34"/>
    <p:sldId id="1545" r:id="rId35"/>
    <p:sldId id="1554" r:id="rId36"/>
    <p:sldId id="1552" r:id="rId37"/>
    <p:sldId id="1536" r:id="rId38"/>
    <p:sldId id="1519" r:id="rId39"/>
    <p:sldId id="1518" r:id="rId40"/>
    <p:sldId id="1565" r:id="rId41"/>
    <p:sldId id="1508" r:id="rId42"/>
    <p:sldId id="1509" r:id="rId43"/>
    <p:sldId id="1510" r:id="rId44"/>
    <p:sldId id="1515" r:id="rId45"/>
  </p:sldIdLst>
  <p:sldSz cx="9144000" cy="6858000" type="screen4x3"/>
  <p:notesSz cx="6761163" cy="9942513"/>
  <p:defaultTextStyle>
    <a:defPPr>
      <a:defRPr lang="zh-CN"/>
    </a:defPPr>
    <a:lvl1pPr algn="l" rtl="0" fontAlgn="base">
      <a:spcBef>
        <a:spcPct val="0"/>
      </a:spcBef>
      <a:spcAft>
        <a:spcPct val="0"/>
      </a:spcAft>
      <a:defRPr kern="1200">
        <a:solidFill>
          <a:schemeClr val="tx1"/>
        </a:solidFill>
        <a:latin typeface="Garamond" pitchFamily="18" charset="0"/>
        <a:ea typeface="宋体" charset="-122"/>
        <a:cs typeface="+mn-cs"/>
      </a:defRPr>
    </a:lvl1pPr>
    <a:lvl2pPr marL="457200" algn="l" rtl="0" fontAlgn="base">
      <a:spcBef>
        <a:spcPct val="0"/>
      </a:spcBef>
      <a:spcAft>
        <a:spcPct val="0"/>
      </a:spcAft>
      <a:defRPr kern="1200">
        <a:solidFill>
          <a:schemeClr val="tx1"/>
        </a:solidFill>
        <a:latin typeface="Garamond" pitchFamily="18" charset="0"/>
        <a:ea typeface="宋体" charset="-122"/>
        <a:cs typeface="+mn-cs"/>
      </a:defRPr>
    </a:lvl2pPr>
    <a:lvl3pPr marL="914400" algn="l" rtl="0" fontAlgn="base">
      <a:spcBef>
        <a:spcPct val="0"/>
      </a:spcBef>
      <a:spcAft>
        <a:spcPct val="0"/>
      </a:spcAft>
      <a:defRPr kern="1200">
        <a:solidFill>
          <a:schemeClr val="tx1"/>
        </a:solidFill>
        <a:latin typeface="Garamond" pitchFamily="18" charset="0"/>
        <a:ea typeface="宋体" charset="-122"/>
        <a:cs typeface="+mn-cs"/>
      </a:defRPr>
    </a:lvl3pPr>
    <a:lvl4pPr marL="1371600" algn="l" rtl="0" fontAlgn="base">
      <a:spcBef>
        <a:spcPct val="0"/>
      </a:spcBef>
      <a:spcAft>
        <a:spcPct val="0"/>
      </a:spcAft>
      <a:defRPr kern="1200">
        <a:solidFill>
          <a:schemeClr val="tx1"/>
        </a:solidFill>
        <a:latin typeface="Garamond" pitchFamily="18" charset="0"/>
        <a:ea typeface="宋体" charset="-122"/>
        <a:cs typeface="+mn-cs"/>
      </a:defRPr>
    </a:lvl4pPr>
    <a:lvl5pPr marL="1828800" algn="l" rtl="0" fontAlgn="base">
      <a:spcBef>
        <a:spcPct val="0"/>
      </a:spcBef>
      <a:spcAft>
        <a:spcPct val="0"/>
      </a:spcAft>
      <a:defRPr kern="1200">
        <a:solidFill>
          <a:schemeClr val="tx1"/>
        </a:solidFill>
        <a:latin typeface="Garamond" pitchFamily="18" charset="0"/>
        <a:ea typeface="宋体" charset="-122"/>
        <a:cs typeface="+mn-cs"/>
      </a:defRPr>
    </a:lvl5pPr>
    <a:lvl6pPr marL="2286000" algn="l" defTabSz="914400" rtl="0" eaLnBrk="1" latinLnBrk="0" hangingPunct="1">
      <a:defRPr kern="1200">
        <a:solidFill>
          <a:schemeClr val="tx1"/>
        </a:solidFill>
        <a:latin typeface="Garamond" pitchFamily="18" charset="0"/>
        <a:ea typeface="宋体" charset="-122"/>
        <a:cs typeface="+mn-cs"/>
      </a:defRPr>
    </a:lvl6pPr>
    <a:lvl7pPr marL="2743200" algn="l" defTabSz="914400" rtl="0" eaLnBrk="1" latinLnBrk="0" hangingPunct="1">
      <a:defRPr kern="1200">
        <a:solidFill>
          <a:schemeClr val="tx1"/>
        </a:solidFill>
        <a:latin typeface="Garamond" pitchFamily="18" charset="0"/>
        <a:ea typeface="宋体" charset="-122"/>
        <a:cs typeface="+mn-cs"/>
      </a:defRPr>
    </a:lvl7pPr>
    <a:lvl8pPr marL="3200400" algn="l" defTabSz="914400" rtl="0" eaLnBrk="1" latinLnBrk="0" hangingPunct="1">
      <a:defRPr kern="1200">
        <a:solidFill>
          <a:schemeClr val="tx1"/>
        </a:solidFill>
        <a:latin typeface="Garamond" pitchFamily="18" charset="0"/>
        <a:ea typeface="宋体" charset="-122"/>
        <a:cs typeface="+mn-cs"/>
      </a:defRPr>
    </a:lvl8pPr>
    <a:lvl9pPr marL="3657600" algn="l" defTabSz="914400" rtl="0" eaLnBrk="1" latinLnBrk="0" hangingPunct="1">
      <a:defRPr kern="1200">
        <a:solidFill>
          <a:schemeClr val="tx1"/>
        </a:solidFill>
        <a:latin typeface="Garamond" pitchFamily="18"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336699"/>
    <a:srgbClr val="9966FF"/>
    <a:srgbClr val="FF3399"/>
    <a:srgbClr val="FF66FF"/>
    <a:srgbClr val="990000"/>
    <a:srgbClr val="385251"/>
    <a:srgbClr val="415E5D"/>
    <a:srgbClr val="29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9" autoAdjust="0"/>
    <p:restoredTop sz="93126" autoAdjust="0"/>
  </p:normalViewPr>
  <p:slideViewPr>
    <p:cSldViewPr>
      <p:cViewPr>
        <p:scale>
          <a:sx n="120" d="100"/>
          <a:sy n="120" d="100"/>
        </p:scale>
        <p:origin x="-798" y="-12"/>
      </p:cViewPr>
      <p:guideLst>
        <p:guide orient="horz" pos="2160"/>
        <p:guide pos="2880"/>
      </p:guideLst>
    </p:cSldViewPr>
  </p:slideViewPr>
  <p:outlineViewPr>
    <p:cViewPr>
      <p:scale>
        <a:sx n="33" d="100"/>
        <a:sy n="33" d="100"/>
      </p:scale>
      <p:origin x="252" y="0"/>
    </p:cViewPr>
  </p:outlineViewPr>
  <p:notesTextViewPr>
    <p:cViewPr>
      <p:scale>
        <a:sx n="100" d="100"/>
        <a:sy n="100" d="100"/>
      </p:scale>
      <p:origin x="0" y="0"/>
    </p:cViewPr>
  </p:notesTextViewPr>
  <p:sorterViewPr>
    <p:cViewPr>
      <p:scale>
        <a:sx n="80" d="100"/>
        <a:sy n="80" d="100"/>
      </p:scale>
      <p:origin x="0" y="31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bwMode="auto">
          <a:xfrm>
            <a:off x="1"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248835" name="Rectangle 3"/>
          <p:cNvSpPr>
            <a:spLocks noGrp="1" noChangeArrowheads="1"/>
          </p:cNvSpPr>
          <p:nvPr>
            <p:ph type="dt" sz="quarter" idx="1"/>
          </p:nvPr>
        </p:nvSpPr>
        <p:spPr bwMode="auto">
          <a:xfrm>
            <a:off x="3829051"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pitchFamily="2" charset="-122"/>
              </a:defRPr>
            </a:lvl1pPr>
          </a:lstStyle>
          <a:p>
            <a:pPr>
              <a:defRPr/>
            </a:pPr>
            <a:endParaRPr lang="en-US" altLang="zh-CN"/>
          </a:p>
        </p:txBody>
      </p:sp>
      <p:sp>
        <p:nvSpPr>
          <p:cNvPr id="248836" name="Rectangle 4"/>
          <p:cNvSpPr>
            <a:spLocks noGrp="1" noChangeArrowheads="1"/>
          </p:cNvSpPr>
          <p:nvPr>
            <p:ph type="ftr" sz="quarter" idx="2"/>
          </p:nvPr>
        </p:nvSpPr>
        <p:spPr bwMode="auto">
          <a:xfrm>
            <a:off x="1" y="9444039"/>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248837" name="Rectangle 5"/>
          <p:cNvSpPr>
            <a:spLocks noGrp="1" noChangeArrowheads="1"/>
          </p:cNvSpPr>
          <p:nvPr>
            <p:ph type="sldNum" sz="quarter" idx="3"/>
          </p:nvPr>
        </p:nvSpPr>
        <p:spPr bwMode="auto">
          <a:xfrm>
            <a:off x="3829051" y="9444039"/>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pitchFamily="2" charset="-122"/>
              </a:defRPr>
            </a:lvl1pPr>
          </a:lstStyle>
          <a:p>
            <a:pPr>
              <a:defRPr/>
            </a:pPr>
            <a:fld id="{675E2BF3-6861-4321-AAF0-76DBEA957D93}" type="slidenum">
              <a:rPr lang="en-US" altLang="zh-CN"/>
              <a:pPr>
                <a:defRPr/>
              </a:pPr>
              <a:t>‹#›</a:t>
            </a:fld>
            <a:endParaRPr lang="en-US" altLang="zh-CN"/>
          </a:p>
        </p:txBody>
      </p:sp>
    </p:spTree>
    <p:extLst>
      <p:ext uri="{BB962C8B-B14F-4D97-AF65-F5344CB8AC3E}">
        <p14:creationId xmlns:p14="http://schemas.microsoft.com/office/powerpoint/2010/main" val="1992203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bwMode="auto">
          <a:xfrm>
            <a:off x="1"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64867" name="Rectangle 3"/>
          <p:cNvSpPr>
            <a:spLocks noGrp="1" noChangeArrowheads="1"/>
          </p:cNvSpPr>
          <p:nvPr>
            <p:ph type="dt" idx="1"/>
          </p:nvPr>
        </p:nvSpPr>
        <p:spPr bwMode="auto">
          <a:xfrm>
            <a:off x="3829051"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pitchFamily="2" charset="-122"/>
              </a:defRPr>
            </a:lvl1pPr>
          </a:lstStyle>
          <a:p>
            <a:pPr>
              <a:defRPr/>
            </a:pPr>
            <a:endParaRPr lang="en-US" altLang="zh-CN"/>
          </a:p>
        </p:txBody>
      </p:sp>
      <p:sp>
        <p:nvSpPr>
          <p:cNvPr id="52228"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9" name="Rectangle 5"/>
          <p:cNvSpPr>
            <a:spLocks noGrp="1" noChangeArrowheads="1"/>
          </p:cNvSpPr>
          <p:nvPr>
            <p:ph type="body" sz="quarter" idx="3"/>
          </p:nvPr>
        </p:nvSpPr>
        <p:spPr bwMode="auto">
          <a:xfrm>
            <a:off x="676276" y="4722814"/>
            <a:ext cx="5408613" cy="4473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64870" name="Rectangle 6"/>
          <p:cNvSpPr>
            <a:spLocks noGrp="1" noChangeArrowheads="1"/>
          </p:cNvSpPr>
          <p:nvPr>
            <p:ph type="ftr" sz="quarter" idx="4"/>
          </p:nvPr>
        </p:nvSpPr>
        <p:spPr bwMode="auto">
          <a:xfrm>
            <a:off x="1" y="9444039"/>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64871" name="Rectangle 7"/>
          <p:cNvSpPr>
            <a:spLocks noGrp="1" noChangeArrowheads="1"/>
          </p:cNvSpPr>
          <p:nvPr>
            <p:ph type="sldNum" sz="quarter" idx="5"/>
          </p:nvPr>
        </p:nvSpPr>
        <p:spPr bwMode="auto">
          <a:xfrm>
            <a:off x="3829051" y="9444039"/>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pitchFamily="2" charset="-122"/>
              </a:defRPr>
            </a:lvl1pPr>
          </a:lstStyle>
          <a:p>
            <a:pPr>
              <a:defRPr/>
            </a:pPr>
            <a:fld id="{107B576E-B6D6-435C-9DE8-3E4430F64106}" type="slidenum">
              <a:rPr lang="en-US" altLang="zh-CN"/>
              <a:pPr>
                <a:defRPr/>
              </a:pPr>
              <a:t>‹#›</a:t>
            </a:fld>
            <a:endParaRPr lang="en-US" altLang="zh-CN"/>
          </a:p>
        </p:txBody>
      </p:sp>
    </p:spTree>
    <p:extLst>
      <p:ext uri="{BB962C8B-B14F-4D97-AF65-F5344CB8AC3E}">
        <p14:creationId xmlns:p14="http://schemas.microsoft.com/office/powerpoint/2010/main" val="3757261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532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ea typeface="宋体" charset="-122"/>
              </a:defRPr>
            </a:lvl1pPr>
            <a:lvl2pPr marL="742950" indent="-285750" eaLnBrk="0" hangingPunct="0">
              <a:defRPr>
                <a:solidFill>
                  <a:schemeClr val="tx1"/>
                </a:solidFill>
                <a:latin typeface="Garamond" pitchFamily="18" charset="0"/>
                <a:ea typeface="宋体" charset="-122"/>
              </a:defRPr>
            </a:lvl2pPr>
            <a:lvl3pPr marL="1143000" indent="-228600" eaLnBrk="0" hangingPunct="0">
              <a:defRPr>
                <a:solidFill>
                  <a:schemeClr val="tx1"/>
                </a:solidFill>
                <a:latin typeface="Garamond" pitchFamily="18" charset="0"/>
                <a:ea typeface="宋体" charset="-122"/>
              </a:defRPr>
            </a:lvl3pPr>
            <a:lvl4pPr marL="1600200" indent="-228600" eaLnBrk="0" hangingPunct="0">
              <a:defRPr>
                <a:solidFill>
                  <a:schemeClr val="tx1"/>
                </a:solidFill>
                <a:latin typeface="Garamond" pitchFamily="18" charset="0"/>
                <a:ea typeface="宋体" charset="-122"/>
              </a:defRPr>
            </a:lvl4pPr>
            <a:lvl5pPr marL="2057400" indent="-228600" eaLnBrk="0" hangingPunct="0">
              <a:defRPr>
                <a:solidFill>
                  <a:schemeClr val="tx1"/>
                </a:solidFill>
                <a:latin typeface="Garamond" pitchFamily="18" charset="0"/>
                <a:ea typeface="宋体" charset="-122"/>
              </a:defRPr>
            </a:lvl5pPr>
            <a:lvl6pPr marL="2514600" indent="-228600" eaLnBrk="0" fontAlgn="base" hangingPunct="0">
              <a:spcBef>
                <a:spcPct val="0"/>
              </a:spcBef>
              <a:spcAft>
                <a:spcPct val="0"/>
              </a:spcAft>
              <a:defRPr>
                <a:solidFill>
                  <a:schemeClr val="tx1"/>
                </a:solidFill>
                <a:latin typeface="Garamond" pitchFamily="18" charset="0"/>
                <a:ea typeface="宋体" charset="-122"/>
              </a:defRPr>
            </a:lvl6pPr>
            <a:lvl7pPr marL="2971800" indent="-228600" eaLnBrk="0" fontAlgn="base" hangingPunct="0">
              <a:spcBef>
                <a:spcPct val="0"/>
              </a:spcBef>
              <a:spcAft>
                <a:spcPct val="0"/>
              </a:spcAft>
              <a:defRPr>
                <a:solidFill>
                  <a:schemeClr val="tx1"/>
                </a:solidFill>
                <a:latin typeface="Garamond" pitchFamily="18" charset="0"/>
                <a:ea typeface="宋体" charset="-122"/>
              </a:defRPr>
            </a:lvl7pPr>
            <a:lvl8pPr marL="3429000" indent="-228600" eaLnBrk="0" fontAlgn="base" hangingPunct="0">
              <a:spcBef>
                <a:spcPct val="0"/>
              </a:spcBef>
              <a:spcAft>
                <a:spcPct val="0"/>
              </a:spcAft>
              <a:defRPr>
                <a:solidFill>
                  <a:schemeClr val="tx1"/>
                </a:solidFill>
                <a:latin typeface="Garamond" pitchFamily="18" charset="0"/>
                <a:ea typeface="宋体" charset="-122"/>
              </a:defRPr>
            </a:lvl8pPr>
            <a:lvl9pPr marL="3886200" indent="-228600" eaLnBrk="0" fontAlgn="base" hangingPunct="0">
              <a:spcBef>
                <a:spcPct val="0"/>
              </a:spcBef>
              <a:spcAft>
                <a:spcPct val="0"/>
              </a:spcAft>
              <a:defRPr>
                <a:solidFill>
                  <a:schemeClr val="tx1"/>
                </a:solidFill>
                <a:latin typeface="Garamond" pitchFamily="18" charset="0"/>
                <a:ea typeface="宋体" charset="-122"/>
              </a:defRPr>
            </a:lvl9pPr>
          </a:lstStyle>
          <a:p>
            <a:pPr eaLnBrk="1" hangingPunct="1"/>
            <a:fld id="{14EAA295-A59A-4D89-AE47-798502B08243}" type="slidenum">
              <a:rPr lang="en-US" altLang="zh-CN" smtClean="0">
                <a:latin typeface="Arial" charset="0"/>
              </a:rPr>
              <a:pPr eaLnBrk="1" hangingPunct="1"/>
              <a:t>1</a:t>
            </a:fld>
            <a:endParaRPr lang="en-US" altLang="zh-CN"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901700" y="819150"/>
            <a:ext cx="4773613" cy="3581400"/>
          </a:xfrm>
        </p:spPr>
      </p:sp>
      <p:sp>
        <p:nvSpPr>
          <p:cNvPr id="20483" name="Rectangle 3"/>
          <p:cNvSpPr>
            <a:spLocks noGrp="1" noChangeArrowheads="1"/>
          </p:cNvSpPr>
          <p:nvPr>
            <p:ph type="body" idx="1"/>
          </p:nvPr>
        </p:nvSpPr>
        <p:spPr>
          <a:xfrm>
            <a:off x="528999" y="4769300"/>
            <a:ext cx="5698472" cy="4298066"/>
          </a:xfrm>
        </p:spPr>
        <p:txBody>
          <a:bodyPr/>
          <a:lstStyle/>
          <a:p>
            <a:r>
              <a:rPr lang="zh-CN" altLang="en-US" dirty="0"/>
              <a:t>从地球动力学的角度而言，我认为深部结构地震学认识岩石圈破坏机制有两个关键切入点：</a:t>
            </a:r>
            <a:endParaRPr lang="en-US" altLang="zh-CN" dirty="0"/>
          </a:p>
          <a:p>
            <a:r>
              <a:rPr lang="zh-CN" altLang="en-US" dirty="0"/>
              <a:t>动力学数值实验告诉我们：这样高度非均匀一</a:t>
            </a:r>
            <a:r>
              <a:rPr lang="zh-CN" altLang="en-US"/>
              <a:t>个过程，涉及到升温和熔融，需要</a:t>
            </a:r>
            <a:r>
              <a:rPr lang="zh-CN" altLang="en-US" dirty="0"/>
              <a:t>对上地幔的高分辨解读以及多参数</a:t>
            </a:r>
            <a:r>
              <a:rPr lang="zh-CN" altLang="en-US"/>
              <a:t>的探测，否则单一的参数可能给出多解性的结果</a:t>
            </a:r>
            <a:endParaRPr lang="zh-CN" altLang="en-US" dirty="0"/>
          </a:p>
        </p:txBody>
      </p:sp>
    </p:spTree>
    <p:extLst>
      <p:ext uri="{BB962C8B-B14F-4D97-AF65-F5344CB8AC3E}">
        <p14:creationId xmlns:p14="http://schemas.microsoft.com/office/powerpoint/2010/main" val="1435141812"/>
      </p:ext>
    </p:extLst>
  </p:cSld>
  <p:clrMapOvr>
    <a:overrideClrMapping bg1="dk2" tx1="lt1" bg2="dk1" tx2="lt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记录不同时期的演化</a:t>
            </a:r>
            <a:endParaRPr lang="en-US" altLang="zh-CN" dirty="0" smtClean="0"/>
          </a:p>
          <a:p>
            <a:r>
              <a:rPr lang="zh-CN" altLang="en-US" dirty="0" smtClean="0"/>
              <a:t>早白垩：西部弱伸展背景下的大型坳陷盆地，太行</a:t>
            </a:r>
            <a:r>
              <a:rPr lang="en-US" altLang="zh-CN" dirty="0" smtClean="0"/>
              <a:t>-</a:t>
            </a:r>
            <a:r>
              <a:rPr lang="zh-CN" altLang="en-US" dirty="0" smtClean="0"/>
              <a:t>吕梁区域性隆起，东部强烈伸展活动，中小型断陷盆地面状发育。</a:t>
            </a:r>
            <a:endParaRPr lang="en-US" altLang="zh-CN" dirty="0" smtClean="0"/>
          </a:p>
          <a:p>
            <a:r>
              <a:rPr lang="zh-CN" altLang="en-US" dirty="0" smtClean="0"/>
              <a:t>古近纪早期，鄂尔多斯为稳定隆起状态。晚期，北（河套）、西（银川）、南缘（渭河）发育一系列地堑（断陷盆地），稳定地块周缘的窄裂谷。</a:t>
            </a:r>
            <a:endParaRPr lang="en-US" altLang="zh-CN" dirty="0" smtClean="0"/>
          </a:p>
          <a:p>
            <a:r>
              <a:rPr lang="zh-CN" altLang="en-US" dirty="0" smtClean="0"/>
              <a:t>末期挤压事件导致整体抬升与盆地反转。</a:t>
            </a:r>
            <a:endParaRPr lang="en-US" altLang="zh-CN" dirty="0" smtClean="0"/>
          </a:p>
          <a:p>
            <a:r>
              <a:rPr lang="zh-CN" altLang="en-US" dirty="0" smtClean="0"/>
              <a:t>新近纪，东部弱拉张背景下坳陷盆地。西部北、西、南缘强烈断陷活动，东缘发育山西地堑。内部稳定</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34</a:t>
            </a:fld>
            <a:endParaRPr lang="en-US" altLang="zh-CN"/>
          </a:p>
        </p:txBody>
      </p:sp>
    </p:spTree>
    <p:extLst>
      <p:ext uri="{BB962C8B-B14F-4D97-AF65-F5344CB8AC3E}">
        <p14:creationId xmlns:p14="http://schemas.microsoft.com/office/powerpoint/2010/main" val="142874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Moho-</a:t>
            </a:r>
            <a:r>
              <a:rPr lang="zh-CN" altLang="en-US" dirty="0" smtClean="0"/>
              <a:t>最近的强构造事件</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35</a:t>
            </a:fld>
            <a:endParaRPr lang="en-US" altLang="zh-CN"/>
          </a:p>
        </p:txBody>
      </p:sp>
    </p:spTree>
    <p:extLst>
      <p:ext uri="{BB962C8B-B14F-4D97-AF65-F5344CB8AC3E}">
        <p14:creationId xmlns:p14="http://schemas.microsoft.com/office/powerpoint/2010/main" val="1432582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地壳内部结构，  更多样的记录</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36</a:t>
            </a:fld>
            <a:endParaRPr lang="en-US" altLang="zh-CN"/>
          </a:p>
        </p:txBody>
      </p:sp>
    </p:spTree>
    <p:extLst>
      <p:ext uri="{BB962C8B-B14F-4D97-AF65-F5344CB8AC3E}">
        <p14:creationId xmlns:p14="http://schemas.microsoft.com/office/powerpoint/2010/main" val="221521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dirty="0" smtClean="0"/>
              <a:t>成像结果修正</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37</a:t>
            </a:fld>
            <a:endParaRPr lang="en-US" altLang="zh-CN"/>
          </a:p>
        </p:txBody>
      </p:sp>
    </p:spTree>
    <p:extLst>
      <p:ext uri="{BB962C8B-B14F-4D97-AF65-F5344CB8AC3E}">
        <p14:creationId xmlns:p14="http://schemas.microsoft.com/office/powerpoint/2010/main" val="218214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ln/>
        </p:spPr>
      </p:sp>
      <p:sp>
        <p:nvSpPr>
          <p:cNvPr id="47107" name="备注占位符 2"/>
          <p:cNvSpPr>
            <a:spLocks noGrp="1"/>
          </p:cNvSpPr>
          <p:nvPr>
            <p:ph type="body" idx="1"/>
          </p:nvPr>
        </p:nvSpPr>
        <p:spPr>
          <a:noFill/>
        </p:spPr>
        <p:txBody>
          <a:bodyPr/>
          <a:lstStyle/>
          <a:p>
            <a:r>
              <a:rPr lang="zh-CN" altLang="en-US" smtClean="0"/>
              <a:t>压力增加快照</a:t>
            </a:r>
            <a:endParaRPr lang="en-US" altLang="zh-CN" smtClean="0"/>
          </a:p>
          <a:p>
            <a:r>
              <a:rPr lang="en-US" altLang="zh-CN" smtClean="0"/>
              <a:t> </a:t>
            </a:r>
          </a:p>
          <a:p>
            <a:r>
              <a:rPr lang="en-US" altLang="zh-CN" smtClean="0"/>
              <a:t>Compression  (p het &gt;0)  and  dilatation  (p het &lt;0)  are designated by green–blue colours and orange–red colours, respectively</a:t>
            </a:r>
          </a:p>
          <a:p>
            <a:r>
              <a:rPr lang="en-US" altLang="zh-CN" smtClean="0"/>
              <a:t> Just  after passing through the fast or slow anomaly, at time t=12t=300 s, the leading green edge of the wavefront is visibly advanced (a) or delayed (b) with respect to the unperturbed wavefront. As time progresses, however, the extent of this advance or delay is diminished by diffractive processes; </a:t>
            </a:r>
          </a:p>
          <a:p>
            <a:r>
              <a:rPr lang="en-US" altLang="zh-CN" smtClean="0"/>
              <a:t>a long-distance propagating wave triggered by a teleseism usually becomes an approximated plane wave when it is approaching the seismic stations because of the spherical spreading and the wavefront healing</a:t>
            </a:r>
            <a:endParaRPr lang="zh-CN" altLang="en-US" smtClean="0"/>
          </a:p>
        </p:txBody>
      </p:sp>
      <p:sp>
        <p:nvSpPr>
          <p:cNvPr id="47108"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ea typeface="宋体" pitchFamily="2" charset="-122"/>
              </a:defRPr>
            </a:lvl1pPr>
            <a:lvl2pPr marL="742950" indent="-285750" eaLnBrk="0" hangingPunct="0">
              <a:spcBef>
                <a:spcPct val="30000"/>
              </a:spcBef>
              <a:defRPr sz="1200">
                <a:solidFill>
                  <a:schemeClr val="tx1"/>
                </a:solidFill>
                <a:latin typeface="Arial" charset="0"/>
                <a:ea typeface="宋体" pitchFamily="2" charset="-122"/>
              </a:defRPr>
            </a:lvl2pPr>
            <a:lvl3pPr marL="1143000" indent="-228600" eaLnBrk="0" hangingPunct="0">
              <a:spcBef>
                <a:spcPct val="30000"/>
              </a:spcBef>
              <a:defRPr sz="1200">
                <a:solidFill>
                  <a:schemeClr val="tx1"/>
                </a:solidFill>
                <a:latin typeface="Arial" charset="0"/>
                <a:ea typeface="宋体" pitchFamily="2" charset="-122"/>
              </a:defRPr>
            </a:lvl3pPr>
            <a:lvl4pPr marL="1600200" indent="-228600" eaLnBrk="0" hangingPunct="0">
              <a:spcBef>
                <a:spcPct val="30000"/>
              </a:spcBef>
              <a:defRPr sz="1200">
                <a:solidFill>
                  <a:schemeClr val="tx1"/>
                </a:solidFill>
                <a:latin typeface="Arial" charset="0"/>
                <a:ea typeface="宋体" pitchFamily="2" charset="-122"/>
              </a:defRPr>
            </a:lvl4pPr>
            <a:lvl5pPr marL="2057400" indent="-228600" eaLnBrk="0" hangingPunct="0">
              <a:spcBef>
                <a:spcPct val="30000"/>
              </a:spcBef>
              <a:defRPr sz="1200">
                <a:solidFill>
                  <a:schemeClr val="tx1"/>
                </a:solidFill>
                <a:latin typeface="Arial" charset="0"/>
                <a:ea typeface="宋体" pitchFamily="2" charset="-122"/>
              </a:defRPr>
            </a:lvl5pPr>
            <a:lvl6pPr marL="2514600" indent="-228600" eaLnBrk="0" fontAlgn="base" hangingPunct="0">
              <a:spcBef>
                <a:spcPct val="30000"/>
              </a:spcBef>
              <a:spcAft>
                <a:spcPct val="0"/>
              </a:spcAft>
              <a:defRPr sz="1200">
                <a:solidFill>
                  <a:schemeClr val="tx1"/>
                </a:solidFill>
                <a:latin typeface="Arial" charset="0"/>
                <a:ea typeface="宋体" pitchFamily="2" charset="-122"/>
              </a:defRPr>
            </a:lvl6pPr>
            <a:lvl7pPr marL="2971800" indent="-228600" eaLnBrk="0" fontAlgn="base" hangingPunct="0">
              <a:spcBef>
                <a:spcPct val="30000"/>
              </a:spcBef>
              <a:spcAft>
                <a:spcPct val="0"/>
              </a:spcAft>
              <a:defRPr sz="1200">
                <a:solidFill>
                  <a:schemeClr val="tx1"/>
                </a:solidFill>
                <a:latin typeface="Arial" charset="0"/>
                <a:ea typeface="宋体" pitchFamily="2" charset="-122"/>
              </a:defRPr>
            </a:lvl7pPr>
            <a:lvl8pPr marL="3429000" indent="-228600" eaLnBrk="0" fontAlgn="base" hangingPunct="0">
              <a:spcBef>
                <a:spcPct val="30000"/>
              </a:spcBef>
              <a:spcAft>
                <a:spcPct val="0"/>
              </a:spcAft>
              <a:defRPr sz="1200">
                <a:solidFill>
                  <a:schemeClr val="tx1"/>
                </a:solidFill>
                <a:latin typeface="Arial" charset="0"/>
                <a:ea typeface="宋体" pitchFamily="2" charset="-122"/>
              </a:defRPr>
            </a:lvl8pPr>
            <a:lvl9pPr marL="3886200" indent="-228600" eaLnBrk="0" fontAlgn="base" hangingPunct="0">
              <a:spcBef>
                <a:spcPct val="30000"/>
              </a:spcBef>
              <a:spcAft>
                <a:spcPct val="0"/>
              </a:spcAft>
              <a:defRPr sz="1200">
                <a:solidFill>
                  <a:schemeClr val="tx1"/>
                </a:solidFill>
                <a:latin typeface="Arial" charset="0"/>
                <a:ea typeface="宋体" pitchFamily="2" charset="-122"/>
              </a:defRPr>
            </a:lvl9pPr>
          </a:lstStyle>
          <a:p>
            <a:pPr eaLnBrk="1" hangingPunct="1">
              <a:spcBef>
                <a:spcPct val="0"/>
              </a:spcBef>
            </a:pPr>
            <a:fld id="{F6B409C5-A820-4C26-8677-FF748648BE8A}" type="slidenum">
              <a:rPr lang="en-US" altLang="zh-CN" smtClean="0"/>
              <a:pPr eaLnBrk="1" hangingPunct="1">
                <a:spcBef>
                  <a:spcPct val="0"/>
                </a:spcBef>
              </a:pPr>
              <a:t>41</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p:spPr>
        <p:txBody>
          <a:bodyPr/>
          <a:lstStyle/>
          <a:p>
            <a:r>
              <a:rPr lang="en-US" altLang="zh-CN" smtClean="0"/>
              <a:t>400X660</a:t>
            </a:r>
          </a:p>
          <a:p>
            <a:r>
              <a:rPr lang="zh-CN" altLang="en-US" smtClean="0"/>
              <a:t>如果一个最初不规则</a:t>
            </a:r>
            <a:r>
              <a:rPr lang="en-US" altLang="zh-CN" smtClean="0"/>
              <a:t>,finite-frequency</a:t>
            </a:r>
            <a:r>
              <a:rPr lang="zh-CN" altLang="en-US" smtClean="0"/>
              <a:t>波阵面继续通过媒介传播缺乏</a:t>
            </a:r>
            <a:r>
              <a:rPr lang="en-US" altLang="zh-CN" smtClean="0"/>
              <a:t>wavelength-scale 3d</a:t>
            </a:r>
            <a:r>
              <a:rPr lang="zh-CN" altLang="en-US" smtClean="0"/>
              <a:t>异质性</a:t>
            </a:r>
            <a:r>
              <a:rPr lang="en-US" altLang="zh-CN" smtClean="0"/>
              <a:t>,</a:t>
            </a:r>
            <a:r>
              <a:rPr lang="zh-CN" altLang="en-US" smtClean="0"/>
              <a:t>衍射行为“填写”或“治愈”</a:t>
            </a:r>
            <a:r>
              <a:rPr lang="en-US" altLang="zh-CN" smtClean="0"/>
              <a:t>irregularitie</a:t>
            </a:r>
          </a:p>
        </p:txBody>
      </p:sp>
      <p:sp>
        <p:nvSpPr>
          <p:cNvPr id="46084"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ea typeface="宋体" pitchFamily="2" charset="-122"/>
              </a:defRPr>
            </a:lvl1pPr>
            <a:lvl2pPr marL="742950" indent="-285750" eaLnBrk="0" hangingPunct="0">
              <a:spcBef>
                <a:spcPct val="30000"/>
              </a:spcBef>
              <a:defRPr sz="1200">
                <a:solidFill>
                  <a:schemeClr val="tx1"/>
                </a:solidFill>
                <a:latin typeface="Arial" charset="0"/>
                <a:ea typeface="宋体" pitchFamily="2" charset="-122"/>
              </a:defRPr>
            </a:lvl2pPr>
            <a:lvl3pPr marL="1143000" indent="-228600" eaLnBrk="0" hangingPunct="0">
              <a:spcBef>
                <a:spcPct val="30000"/>
              </a:spcBef>
              <a:defRPr sz="1200">
                <a:solidFill>
                  <a:schemeClr val="tx1"/>
                </a:solidFill>
                <a:latin typeface="Arial" charset="0"/>
                <a:ea typeface="宋体" pitchFamily="2" charset="-122"/>
              </a:defRPr>
            </a:lvl3pPr>
            <a:lvl4pPr marL="1600200" indent="-228600" eaLnBrk="0" hangingPunct="0">
              <a:spcBef>
                <a:spcPct val="30000"/>
              </a:spcBef>
              <a:defRPr sz="1200">
                <a:solidFill>
                  <a:schemeClr val="tx1"/>
                </a:solidFill>
                <a:latin typeface="Arial" charset="0"/>
                <a:ea typeface="宋体" pitchFamily="2" charset="-122"/>
              </a:defRPr>
            </a:lvl4pPr>
            <a:lvl5pPr marL="2057400" indent="-228600" eaLnBrk="0" hangingPunct="0">
              <a:spcBef>
                <a:spcPct val="30000"/>
              </a:spcBef>
              <a:defRPr sz="1200">
                <a:solidFill>
                  <a:schemeClr val="tx1"/>
                </a:solidFill>
                <a:latin typeface="Arial" charset="0"/>
                <a:ea typeface="宋体" pitchFamily="2" charset="-122"/>
              </a:defRPr>
            </a:lvl5pPr>
            <a:lvl6pPr marL="2514600" indent="-228600" eaLnBrk="0" fontAlgn="base" hangingPunct="0">
              <a:spcBef>
                <a:spcPct val="30000"/>
              </a:spcBef>
              <a:spcAft>
                <a:spcPct val="0"/>
              </a:spcAft>
              <a:defRPr sz="1200">
                <a:solidFill>
                  <a:schemeClr val="tx1"/>
                </a:solidFill>
                <a:latin typeface="Arial" charset="0"/>
                <a:ea typeface="宋体" pitchFamily="2" charset="-122"/>
              </a:defRPr>
            </a:lvl6pPr>
            <a:lvl7pPr marL="2971800" indent="-228600" eaLnBrk="0" fontAlgn="base" hangingPunct="0">
              <a:spcBef>
                <a:spcPct val="30000"/>
              </a:spcBef>
              <a:spcAft>
                <a:spcPct val="0"/>
              </a:spcAft>
              <a:defRPr sz="1200">
                <a:solidFill>
                  <a:schemeClr val="tx1"/>
                </a:solidFill>
                <a:latin typeface="Arial" charset="0"/>
                <a:ea typeface="宋体" pitchFamily="2" charset="-122"/>
              </a:defRPr>
            </a:lvl7pPr>
            <a:lvl8pPr marL="3429000" indent="-228600" eaLnBrk="0" fontAlgn="base" hangingPunct="0">
              <a:spcBef>
                <a:spcPct val="30000"/>
              </a:spcBef>
              <a:spcAft>
                <a:spcPct val="0"/>
              </a:spcAft>
              <a:defRPr sz="1200">
                <a:solidFill>
                  <a:schemeClr val="tx1"/>
                </a:solidFill>
                <a:latin typeface="Arial" charset="0"/>
                <a:ea typeface="宋体" pitchFamily="2" charset="-122"/>
              </a:defRPr>
            </a:lvl8pPr>
            <a:lvl9pPr marL="3886200" indent="-228600" eaLnBrk="0" fontAlgn="base" hangingPunct="0">
              <a:spcBef>
                <a:spcPct val="30000"/>
              </a:spcBef>
              <a:spcAft>
                <a:spcPct val="0"/>
              </a:spcAft>
              <a:defRPr sz="1200">
                <a:solidFill>
                  <a:schemeClr val="tx1"/>
                </a:solidFill>
                <a:latin typeface="Arial" charset="0"/>
                <a:ea typeface="宋体" pitchFamily="2" charset="-122"/>
              </a:defRPr>
            </a:lvl9pPr>
          </a:lstStyle>
          <a:p>
            <a:pPr eaLnBrk="1" hangingPunct="1">
              <a:spcBef>
                <a:spcPct val="0"/>
              </a:spcBef>
            </a:pPr>
            <a:fld id="{9253EFAD-261B-453A-8493-5124E7826841}" type="slidenum">
              <a:rPr lang="en-US" altLang="zh-CN" smtClean="0"/>
              <a:pPr eaLnBrk="1" hangingPunct="1">
                <a:spcBef>
                  <a:spcPct val="0"/>
                </a:spcBef>
              </a:pPr>
              <a:t>42</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为继续建模的提供一些背景和思考    数据基础要讲   方法已讲   建模的一些思路：</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a:t>
            </a:fld>
            <a:endParaRPr lang="en-US" altLang="zh-CN"/>
          </a:p>
        </p:txBody>
      </p:sp>
    </p:spTree>
    <p:extLst>
      <p:ext uri="{BB962C8B-B14F-4D97-AF65-F5344CB8AC3E}">
        <p14:creationId xmlns:p14="http://schemas.microsoft.com/office/powerpoint/2010/main" val="218214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模型数据体地壳部分的参数     ，数据采样间隔。 严格的数据提供，面对做同类研究的。对于从数据体中获得结构知识的：以一系列结构剖面图和数据展示</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5</a:t>
            </a:fld>
            <a:endParaRPr lang="en-US" altLang="zh-CN"/>
          </a:p>
        </p:txBody>
      </p:sp>
    </p:spTree>
    <p:extLst>
      <p:ext uri="{BB962C8B-B14F-4D97-AF65-F5344CB8AC3E}">
        <p14:creationId xmlns:p14="http://schemas.microsoft.com/office/powerpoint/2010/main" val="314051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其中</a:t>
            </a:r>
            <a:r>
              <a:rPr lang="en-US" altLang="zh-CN" dirty="0" smtClean="0"/>
              <a:t>G</a:t>
            </a:r>
            <a:r>
              <a:rPr lang="zh-CN" altLang="en-US" dirty="0" smtClean="0"/>
              <a:t>界面是沉积盖层与结晶地壳的分界面</a:t>
            </a:r>
            <a:r>
              <a:rPr lang="en-US" altLang="zh-CN" dirty="0" smtClean="0"/>
              <a:t>, </a:t>
            </a:r>
            <a:r>
              <a:rPr lang="zh-CN" altLang="en-US" dirty="0" smtClean="0"/>
              <a:t>上界面速度</a:t>
            </a:r>
            <a:r>
              <a:rPr lang="en-US" altLang="zh-CN" dirty="0" smtClean="0"/>
              <a:t>5.0~5.5km/s, </a:t>
            </a:r>
            <a:r>
              <a:rPr lang="zh-CN" altLang="en-US" dirty="0" smtClean="0"/>
              <a:t>下界面速度</a:t>
            </a:r>
            <a:r>
              <a:rPr lang="en-US" altLang="zh-CN" dirty="0" smtClean="0"/>
              <a:t>5.8~6.0km/s; C</a:t>
            </a:r>
            <a:r>
              <a:rPr lang="zh-CN" altLang="en-US" dirty="0" smtClean="0"/>
              <a:t>界面是上下地壳的分界面</a:t>
            </a:r>
            <a:r>
              <a:rPr lang="en-US" altLang="zh-CN" dirty="0" smtClean="0"/>
              <a:t>, </a:t>
            </a:r>
            <a:r>
              <a:rPr lang="zh-CN" altLang="en-US" dirty="0" smtClean="0"/>
              <a:t>上界面速度</a:t>
            </a:r>
            <a:r>
              <a:rPr lang="en-US" altLang="zh-CN" dirty="0" smtClean="0"/>
              <a:t>6.2~6.4km/s, </a:t>
            </a:r>
            <a:r>
              <a:rPr lang="zh-CN" altLang="en-US" dirty="0" smtClean="0"/>
              <a:t>下界面速度</a:t>
            </a:r>
            <a:r>
              <a:rPr lang="en-US" altLang="zh-CN" sz="1200" b="0" i="0" u="none" strike="noStrike" kern="1200" baseline="0" dirty="0" smtClean="0">
                <a:solidFill>
                  <a:schemeClr val="tx1"/>
                </a:solidFill>
                <a:latin typeface="Arial" charset="0"/>
                <a:ea typeface="宋体" pitchFamily="2" charset="-122"/>
                <a:cs typeface="+mn-cs"/>
              </a:rPr>
              <a:t>6.5~6.6km/s. M</a:t>
            </a:r>
            <a:r>
              <a:rPr lang="zh-CN" altLang="en-US" sz="1200" b="0" i="0" u="none" strike="noStrike" kern="1200" baseline="0" dirty="0" smtClean="0">
                <a:solidFill>
                  <a:schemeClr val="tx1"/>
                </a:solidFill>
                <a:latin typeface="Arial" charset="0"/>
                <a:ea typeface="宋体" pitchFamily="2" charset="-122"/>
                <a:cs typeface="+mn-cs"/>
              </a:rPr>
              <a:t>界面是地壳和上地幔的分界面</a:t>
            </a:r>
            <a:r>
              <a:rPr lang="en-US" altLang="zh-CN" sz="1200" b="0" i="0" u="none" strike="noStrike" kern="1200" baseline="0" dirty="0" smtClean="0">
                <a:solidFill>
                  <a:schemeClr val="tx1"/>
                </a:solidFill>
                <a:latin typeface="Arial" charset="0"/>
                <a:ea typeface="宋体" pitchFamily="2" charset="-122"/>
                <a:cs typeface="+mn-cs"/>
              </a:rPr>
              <a:t>(</a:t>
            </a:r>
            <a:r>
              <a:rPr lang="zh-CN" altLang="en-US" sz="1200" b="0" i="0" u="none" strike="noStrike" kern="1200" baseline="0" dirty="0" smtClean="0">
                <a:solidFill>
                  <a:schemeClr val="tx1"/>
                </a:solidFill>
                <a:latin typeface="Arial" charset="0"/>
                <a:ea typeface="宋体" pitchFamily="2" charset="-122"/>
                <a:cs typeface="+mn-cs"/>
              </a:rPr>
              <a:t>莫霍面</a:t>
            </a:r>
            <a:r>
              <a:rPr lang="en-US" altLang="zh-CN" sz="1200" b="0" i="0" u="none" strike="noStrike" kern="1200" baseline="0" dirty="0" smtClean="0">
                <a:solidFill>
                  <a:schemeClr val="tx1"/>
                </a:solidFill>
                <a:latin typeface="Arial" charset="0"/>
                <a:ea typeface="宋体" pitchFamily="2" charset="-122"/>
                <a:cs typeface="+mn-cs"/>
              </a:rPr>
              <a:t>), </a:t>
            </a:r>
            <a:r>
              <a:rPr lang="zh-CN" altLang="en-US" sz="1200" b="0" i="0" u="none" strike="noStrike" kern="1200" baseline="0" dirty="0" smtClean="0">
                <a:solidFill>
                  <a:schemeClr val="tx1"/>
                </a:solidFill>
                <a:latin typeface="Arial" charset="0"/>
                <a:ea typeface="宋体" pitchFamily="2" charset="-122"/>
                <a:cs typeface="+mn-cs"/>
              </a:rPr>
              <a:t>速度从地壳底部的</a:t>
            </a:r>
            <a:r>
              <a:rPr lang="en-US" altLang="zh-CN" sz="1200" b="0" i="0" u="none" strike="noStrike" kern="1200" baseline="0" dirty="0" smtClean="0">
                <a:solidFill>
                  <a:schemeClr val="tx1"/>
                </a:solidFill>
                <a:latin typeface="Arial" charset="0"/>
                <a:ea typeface="宋体" pitchFamily="2" charset="-122"/>
                <a:cs typeface="+mn-cs"/>
              </a:rPr>
              <a:t>6.7~7.0km/s</a:t>
            </a:r>
            <a:r>
              <a:rPr lang="zh-CN" altLang="en-US" sz="1200" b="0" i="0" u="none" strike="noStrike" kern="1200" baseline="0" dirty="0" smtClean="0">
                <a:solidFill>
                  <a:schemeClr val="tx1"/>
                </a:solidFill>
                <a:latin typeface="Arial" charset="0"/>
                <a:ea typeface="宋体" pitchFamily="2" charset="-122"/>
                <a:cs typeface="+mn-cs"/>
              </a:rPr>
              <a:t>跳跃至上地幔顶部</a:t>
            </a:r>
            <a:r>
              <a:rPr lang="en-US" altLang="zh-CN" sz="1200" b="0" i="0" u="none" strike="noStrike" kern="1200" baseline="0" dirty="0" smtClean="0">
                <a:solidFill>
                  <a:schemeClr val="tx1"/>
                </a:solidFill>
                <a:latin typeface="Arial" charset="0"/>
                <a:ea typeface="宋体" pitchFamily="2" charset="-122"/>
                <a:cs typeface="+mn-cs"/>
              </a:rPr>
              <a:t>7.9~8.0km/s.</a:t>
            </a:r>
          </a:p>
          <a:p>
            <a:r>
              <a:rPr lang="zh-CN" altLang="en-US" sz="1200" b="0" i="0" u="none" strike="noStrike" kern="1200" baseline="0" dirty="0" smtClean="0">
                <a:solidFill>
                  <a:schemeClr val="tx1"/>
                </a:solidFill>
                <a:latin typeface="Arial" charset="0"/>
                <a:ea typeface="宋体" pitchFamily="2" charset="-122"/>
                <a:cs typeface="+mn-cs"/>
              </a:rPr>
              <a:t>表层速度变化较大</a:t>
            </a:r>
            <a:r>
              <a:rPr lang="en-US" altLang="zh-CN" sz="1200" b="0" i="0" u="none" strike="noStrike" kern="1200" baseline="0" dirty="0" smtClean="0">
                <a:solidFill>
                  <a:schemeClr val="tx1"/>
                </a:solidFill>
                <a:latin typeface="Arial" charset="0"/>
                <a:ea typeface="宋体" pitchFamily="2" charset="-122"/>
                <a:cs typeface="+mn-cs"/>
              </a:rPr>
              <a:t>(2.0~5.6km/s), </a:t>
            </a:r>
            <a:r>
              <a:rPr lang="zh-CN" altLang="en-US" sz="1200" b="0" i="0" u="none" strike="noStrike" kern="1200" baseline="0" dirty="0" smtClean="0">
                <a:solidFill>
                  <a:schemeClr val="tx1"/>
                </a:solidFill>
                <a:latin typeface="Arial" charset="0"/>
                <a:ea typeface="宋体" pitchFamily="2" charset="-122"/>
                <a:cs typeface="+mn-cs"/>
              </a:rPr>
              <a:t>往下以正梯度形式逐步增加至</a:t>
            </a:r>
            <a:r>
              <a:rPr lang="en-US" altLang="zh-CN" sz="1200" b="0" i="0" u="none" strike="noStrike" kern="1200" baseline="0" dirty="0" smtClean="0">
                <a:solidFill>
                  <a:schemeClr val="tx1"/>
                </a:solidFill>
                <a:latin typeface="Arial" charset="0"/>
                <a:ea typeface="宋体" pitchFamily="2" charset="-122"/>
                <a:cs typeface="+mn-cs"/>
              </a:rPr>
              <a:t>5.0~5.8km/s.</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6</a:t>
            </a:fld>
            <a:endParaRPr lang="en-US" altLang="zh-CN"/>
          </a:p>
        </p:txBody>
      </p:sp>
    </p:spTree>
    <p:extLst>
      <p:ext uri="{BB962C8B-B14F-4D97-AF65-F5344CB8AC3E}">
        <p14:creationId xmlns:p14="http://schemas.microsoft.com/office/powerpoint/2010/main" val="162836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整体性模型数据，结构剖面，了解基本结构</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13</a:t>
            </a:fld>
            <a:endParaRPr lang="en-US" altLang="zh-CN"/>
          </a:p>
        </p:txBody>
      </p:sp>
    </p:spTree>
    <p:extLst>
      <p:ext uri="{BB962C8B-B14F-4D97-AF65-F5344CB8AC3E}">
        <p14:creationId xmlns:p14="http://schemas.microsoft.com/office/powerpoint/2010/main" val="187021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15</a:t>
            </a:fld>
            <a:endParaRPr lang="en-US" altLang="zh-CN"/>
          </a:p>
        </p:txBody>
      </p:sp>
    </p:spTree>
    <p:extLst>
      <p:ext uri="{BB962C8B-B14F-4D97-AF65-F5344CB8AC3E}">
        <p14:creationId xmlns:p14="http://schemas.microsoft.com/office/powerpoint/2010/main" val="426242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8</a:t>
            </a:r>
            <a:r>
              <a:rPr lang="zh-CN" altLang="en-US" dirty="0" smtClean="0"/>
              <a:t>，</a:t>
            </a:r>
            <a:r>
              <a:rPr lang="en-US" altLang="zh-CN" dirty="0" smtClean="0"/>
              <a:t>41</a:t>
            </a:r>
            <a:r>
              <a:rPr lang="zh-CN" altLang="en-US" dirty="0" smtClean="0"/>
              <a:t>，</a:t>
            </a:r>
            <a:r>
              <a:rPr lang="en-US" altLang="zh-CN" dirty="0" smtClean="0"/>
              <a:t>15</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26</a:t>
            </a:fld>
            <a:endParaRPr lang="en-US" altLang="zh-CN"/>
          </a:p>
        </p:txBody>
      </p:sp>
    </p:spTree>
    <p:extLst>
      <p:ext uri="{BB962C8B-B14F-4D97-AF65-F5344CB8AC3E}">
        <p14:creationId xmlns:p14="http://schemas.microsoft.com/office/powerpoint/2010/main" val="14016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为继续建模的提供一些背景和思考    数据基础要讲   方法已讲   建模的一些思路：</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31</a:t>
            </a:fld>
            <a:endParaRPr lang="en-US" altLang="zh-CN"/>
          </a:p>
        </p:txBody>
      </p:sp>
    </p:spTree>
    <p:extLst>
      <p:ext uri="{BB962C8B-B14F-4D97-AF65-F5344CB8AC3E}">
        <p14:creationId xmlns:p14="http://schemas.microsoft.com/office/powerpoint/2010/main" val="218214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区域性演化</a:t>
            </a:r>
            <a:endParaRPr lang="zh-CN" altLang="en-US" dirty="0"/>
          </a:p>
        </p:txBody>
      </p:sp>
      <p:sp>
        <p:nvSpPr>
          <p:cNvPr id="4" name="灯片编号占位符 3"/>
          <p:cNvSpPr>
            <a:spLocks noGrp="1"/>
          </p:cNvSpPr>
          <p:nvPr>
            <p:ph type="sldNum" sz="quarter" idx="10"/>
          </p:nvPr>
        </p:nvSpPr>
        <p:spPr/>
        <p:txBody>
          <a:bodyPr/>
          <a:lstStyle/>
          <a:p>
            <a:pPr>
              <a:defRPr/>
            </a:pPr>
            <a:fld id="{107B576E-B6D6-435C-9DE8-3E4430F64106}" type="slidenum">
              <a:rPr lang="en-US" altLang="zh-CN" smtClean="0"/>
              <a:pPr>
                <a:defRPr/>
              </a:pPr>
              <a:t>32</a:t>
            </a:fld>
            <a:endParaRPr lang="en-US" altLang="zh-CN"/>
          </a:p>
        </p:txBody>
      </p:sp>
    </p:spTree>
    <p:extLst>
      <p:ext uri="{BB962C8B-B14F-4D97-AF65-F5344CB8AC3E}">
        <p14:creationId xmlns:p14="http://schemas.microsoft.com/office/powerpoint/2010/main" val="1396937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981200"/>
            <a:ext cx="7772400" cy="1876428"/>
          </a:xfrm>
        </p:spPr>
        <p:txBody>
          <a:bodyPr anchor="b">
            <a:sp3d contourW="8890">
              <a:contourClr>
                <a:schemeClr val="accent3">
                  <a:shade val="55000"/>
                </a:schemeClr>
              </a:contourClr>
            </a:sp3d>
          </a:bodyPr>
          <a:lstStyle>
            <a:lvl1pPr algn="ctr">
              <a:defRPr sz="4400"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857628"/>
            <a:ext cx="6400800" cy="1753200"/>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2C0344F7-ABE8-4C3A-B493-6E3A98ABE93A}" type="slidenum">
              <a:rPr lang="en-US" altLang="zh-CN" smtClean="0"/>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52109636-9490-4970-BA01-112AB8639355}" type="slidenum">
              <a:rPr lang="en-US" altLang="zh-CN"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86644" y="274640"/>
            <a:ext cx="1400156" cy="5851525"/>
          </a:xfrm>
        </p:spPr>
        <p:txBody>
          <a:bodyPr vert="eaVert"/>
          <a:lstStyle>
            <a:lvl1pPr>
              <a:defRPr lang="zh-CN" altLang="en-US"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0"/>
            <a:ext cx="6829444"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B3666456-8498-4A16-A603-03ADE6D3E64B}" type="slidenum">
              <a:rPr lang="en-US" altLang="zh-CN" smtClean="0"/>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A6396C2-C4E5-4B4C-B336-2FAD7847F5FD}" type="slidenum">
              <a:rPr lang="en-US" altLang="zh-CN" smtClean="0"/>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3854150"/>
            <a:ext cx="7772400" cy="1860850"/>
          </a:xfrm>
        </p:spPr>
        <p:txBody>
          <a:bodyPr anchor="t"/>
          <a:lstStyle>
            <a:lvl1pPr algn="l">
              <a:defRPr sz="4400" b="1"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85800" y="2356428"/>
            <a:ext cx="7772400" cy="1501200"/>
          </a:xfrm>
        </p:spPr>
        <p:txBody>
          <a:bodyPr anchor="b"/>
          <a:lstStyle>
            <a:lvl1pPr marL="0" indent="0" algn="l">
              <a:buNone/>
              <a:defRPr sz="2000">
                <a:solidFill>
                  <a:schemeClr val="tx2"/>
                </a:solidFill>
              </a:defRPr>
            </a:lvl1pPr>
            <a:lvl2pPr marL="457200" indent="0" algn="l">
              <a:buNone/>
              <a:defRPr sz="1800">
                <a:solidFill>
                  <a:schemeClr val="tx2"/>
                </a:solidFill>
              </a:defRPr>
            </a:lvl2pPr>
            <a:lvl3pPr marL="914400" indent="0" algn="l">
              <a:buNone/>
              <a:defRPr sz="1600">
                <a:solidFill>
                  <a:schemeClr val="tx2"/>
                </a:solidFill>
              </a:defRPr>
            </a:lvl3pPr>
            <a:lvl4pPr marL="1371600" indent="0" algn="l">
              <a:buNone/>
              <a:defRPr sz="1400">
                <a:solidFill>
                  <a:schemeClr val="tx2"/>
                </a:solidFill>
              </a:defRPr>
            </a:lvl4pPr>
            <a:lvl5pPr marL="1828800" indent="0" algn="l">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EEC87EB4-4AA4-425F-9AC4-BBDEB9682867}" type="slidenum">
              <a:rPr lang="en-US" altLang="zh-CN" smtClean="0"/>
              <a:pPr>
                <a:defRPr/>
              </a:pPr>
              <a:t>‹#›</a:t>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8C293E2D-CF7C-4A37-8BD7-257795FD26EC}" type="slidenum">
              <a:rPr lang="en-US" altLang="zh-CN"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pPr>
              <a:defRPr/>
            </a:pPr>
            <a:endParaRPr lang="en-US" altLang="zh-CN"/>
          </a:p>
        </p:txBody>
      </p:sp>
      <p:sp>
        <p:nvSpPr>
          <p:cNvPr id="8" name="页脚占位符 7"/>
          <p:cNvSpPr>
            <a:spLocks noGrp="1"/>
          </p:cNvSpPr>
          <p:nvPr>
            <p:ph type="ftr" sz="quarter" idx="11"/>
          </p:nvPr>
        </p:nvSpPr>
        <p:spPr/>
        <p:txBody>
          <a:bodyPr/>
          <a:lstStyle/>
          <a:p>
            <a:pPr>
              <a:defRPr/>
            </a:pPr>
            <a:endParaRPr lang="en-US" altLang="zh-CN"/>
          </a:p>
        </p:txBody>
      </p:sp>
      <p:sp>
        <p:nvSpPr>
          <p:cNvPr id="9" name="灯片编号占位符 8"/>
          <p:cNvSpPr>
            <a:spLocks noGrp="1"/>
          </p:cNvSpPr>
          <p:nvPr>
            <p:ph type="sldNum" sz="quarter" idx="12"/>
          </p:nvPr>
        </p:nvSpPr>
        <p:spPr/>
        <p:txBody>
          <a:bodyPr/>
          <a:lstStyle/>
          <a:p>
            <a:pPr>
              <a:defRPr/>
            </a:pPr>
            <a:fld id="{ABFC9EEB-ED76-4F39-A4B3-923D28A937C5}" type="slidenum">
              <a:rPr lang="en-US" altLang="zh-CN" smtClean="0"/>
              <a:pPr>
                <a:defRPr/>
              </a:pPr>
              <a:t>‹#›</a:t>
            </a:fld>
            <a:endParaRPr lang="en-US" altLang="zh-CN"/>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14357D0A-01D6-4C3A-8146-22C00B28A2A9}" type="slidenum">
              <a:rPr lang="en-US" altLang="zh-CN"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a:defRPr/>
            </a:pPr>
            <a:fld id="{E9FE0D48-6B78-426B-8A88-484BFDA3BF09}" type="slidenum">
              <a:rPr lang="en-US" altLang="zh-CN"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26258" y="381000"/>
            <a:ext cx="2667000" cy="1833554"/>
          </a:xfrm>
        </p:spPr>
        <p:txBody>
          <a:bodyPr anchor="ctr">
            <a:scene3d>
              <a:camera prst="orthographicFront"/>
              <a:lightRig rig="soft" dir="tl">
                <a:rot lat="0" lon="0" rev="0"/>
              </a:lightRig>
            </a:scene3d>
            <a:sp3d contourW="8890">
              <a:contourClr>
                <a:schemeClr val="accent3">
                  <a:shade val="55000"/>
                </a:schemeClr>
              </a:contourClr>
            </a:sp3d>
          </a:bodyPr>
          <a:lstStyle>
            <a:lvl1pPr algn="l">
              <a:defRPr sz="3200" b="1" kern="1200" cap="all" spc="50">
                <a:ln w="15875">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3352800" y="380999"/>
            <a:ext cx="5410200" cy="57451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326258" y="2214554"/>
            <a:ext cx="2667000" cy="39121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BA33A120-1ED9-4246-9F36-32B2B22986A4}" type="slidenum">
              <a:rPr lang="en-US" altLang="zh-CN" smtClean="0"/>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8" name="组合 7"/>
          <p:cNvGrpSpPr/>
          <p:nvPr/>
        </p:nvGrpSpPr>
        <p:grpSpPr>
          <a:xfrm>
            <a:off x="1580474" y="553734"/>
            <a:ext cx="7349244" cy="4741531"/>
            <a:chOff x="428596" y="553734"/>
            <a:chExt cx="7349244" cy="4741531"/>
          </a:xfrm>
        </p:grpSpPr>
        <p:sp>
          <p:nvSpPr>
            <p:cNvPr id="16" name="矩形 15"/>
            <p:cNvSpPr/>
            <p:nvPr/>
          </p:nvSpPr>
          <p:spPr>
            <a:xfrm rot="21480000">
              <a:off x="428596" y="580356"/>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7" name="矩形 16"/>
            <p:cNvSpPr/>
            <p:nvPr/>
          </p:nvSpPr>
          <p:spPr>
            <a:xfrm rot="21540000">
              <a:off x="437473" y="571479"/>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8" name="矩形 17"/>
            <p:cNvSpPr/>
            <p:nvPr/>
          </p:nvSpPr>
          <p:spPr>
            <a:xfrm>
              <a:off x="437481" y="553734"/>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grpSp>
      <p:sp>
        <p:nvSpPr>
          <p:cNvPr id="3" name="图片占位符 2"/>
          <p:cNvSpPr>
            <a:spLocks noGrp="1"/>
          </p:cNvSpPr>
          <p:nvPr>
            <p:ph type="pic" idx="1"/>
          </p:nvPr>
        </p:nvSpPr>
        <p:spPr>
          <a:xfrm>
            <a:off x="1651912" y="612776"/>
            <a:ext cx="7215238" cy="4602175"/>
          </a:xfrm>
          <a:solidFill>
            <a:schemeClr val="bg2">
              <a:tint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useBgFill="1">
        <p:nvSpPr>
          <p:cNvPr id="2" name="标题 1"/>
          <p:cNvSpPr>
            <a:spLocks noGrp="1"/>
          </p:cNvSpPr>
          <p:nvPr>
            <p:ph type="title"/>
          </p:nvPr>
        </p:nvSpPr>
        <p:spPr>
          <a:xfrm>
            <a:off x="0" y="595295"/>
            <a:ext cx="1357290" cy="5691227"/>
          </a:xfrm>
          <a:noFill/>
        </p:spPr>
        <p:txBody>
          <a:bodyPr vert="eaVert" anchor="ctr">
            <a:noAutofit/>
          </a:bodyPr>
          <a:lstStyle>
            <a:lvl1pPr algn="l">
              <a:defRPr lang="zh-CN" altLang="en-US" sz="320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1714480" y="5481658"/>
            <a:ext cx="7215238" cy="804862"/>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240D7E3D-5AEF-4AB3-91D7-E4D9CDC7E8EF}" type="slidenum">
              <a:rPr lang="en-US" altLang="zh-CN"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1500"/>
                    </a14:imgEffect>
                    <a14:imgEffect>
                      <a14:saturation sat="2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rtlCol="0" anchor="ctr">
            <a:noAutofit/>
            <a:scene3d>
              <a:camera prst="orthographicFront"/>
              <a:lightRig rig="soft" dir="tl">
                <a:rot lat="0" lon="0" rev="0"/>
              </a:lightRig>
            </a:scene3d>
            <a:sp3d contourW="8890">
              <a:contourClr>
                <a:schemeClr val="accent3">
                  <a:shade val="55000"/>
                </a:schemeClr>
              </a:contourClr>
            </a:sp3d>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724400"/>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8878" y="6483997"/>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124200" y="6483997"/>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992644" y="6483997"/>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pPr>
              <a:defRPr/>
            </a:pPr>
            <a:fld id="{83C3D214-8DCA-4E86-A90C-66F95CA84FD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1" latinLnBrk="0" hangingPunct="1">
        <a:spcBef>
          <a:spcPct val="0"/>
        </a:spcBef>
        <a:buNone/>
        <a:defRPr kumimoji="0" sz="4000" b="1" kern="1200" cap="all" spc="5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90000"/>
        <a:buFont typeface="Cambria"/>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69.gif"/><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emf"/><Relationship Id="rId7"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5.jpeg"/><Relationship Id="rId4" Type="http://schemas.openxmlformats.org/officeDocument/2006/relationships/image" Target="../media/image80.pn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475655" y="692696"/>
            <a:ext cx="6264697" cy="1717393"/>
          </a:xfrm>
          <a:prstGeom prst="rect">
            <a:avLst/>
          </a:prstGeom>
          <a:solidFill>
            <a:srgbClr val="00B050"/>
          </a:solidFill>
          <a:ln>
            <a:noFill/>
          </a:ln>
          <a:effectLst>
            <a:outerShdw blurRad="50800" dist="38100" dir="2700000" algn="tl" rotWithShape="0">
              <a:prstClr val="black">
                <a:alpha val="40000"/>
              </a:prstClr>
            </a:outerShdw>
          </a:effectLst>
          <a:extLst/>
        </p:spPr>
        <p:txBody>
          <a:bodyPr wrap="square">
            <a:spAutoFit/>
          </a:bodyPr>
          <a:lstStyle>
            <a:lvl1pPr eaLnBrk="0" hangingPunct="0">
              <a:defRPr>
                <a:solidFill>
                  <a:schemeClr val="tx1"/>
                </a:solidFill>
                <a:latin typeface="Garamond" pitchFamily="18" charset="0"/>
                <a:ea typeface="宋体" charset="-122"/>
              </a:defRPr>
            </a:lvl1pPr>
            <a:lvl2pPr marL="742950" indent="-285750" eaLnBrk="0" hangingPunct="0">
              <a:defRPr>
                <a:solidFill>
                  <a:schemeClr val="tx1"/>
                </a:solidFill>
                <a:latin typeface="Garamond" pitchFamily="18" charset="0"/>
                <a:ea typeface="宋体" charset="-122"/>
              </a:defRPr>
            </a:lvl2pPr>
            <a:lvl3pPr marL="1143000" indent="-228600" eaLnBrk="0" hangingPunct="0">
              <a:defRPr>
                <a:solidFill>
                  <a:schemeClr val="tx1"/>
                </a:solidFill>
                <a:latin typeface="Garamond" pitchFamily="18" charset="0"/>
                <a:ea typeface="宋体" charset="-122"/>
              </a:defRPr>
            </a:lvl3pPr>
            <a:lvl4pPr marL="1600200" indent="-228600" eaLnBrk="0" hangingPunct="0">
              <a:defRPr>
                <a:solidFill>
                  <a:schemeClr val="tx1"/>
                </a:solidFill>
                <a:latin typeface="Garamond" pitchFamily="18" charset="0"/>
                <a:ea typeface="宋体" charset="-122"/>
              </a:defRPr>
            </a:lvl4pPr>
            <a:lvl5pPr marL="2057400" indent="-228600" eaLnBrk="0" hangingPunct="0">
              <a:defRPr>
                <a:solidFill>
                  <a:schemeClr val="tx1"/>
                </a:solidFill>
                <a:latin typeface="Garamond" pitchFamily="18" charset="0"/>
                <a:ea typeface="宋体" charset="-122"/>
              </a:defRPr>
            </a:lvl5pPr>
            <a:lvl6pPr marL="2514600" indent="-228600" eaLnBrk="0" fontAlgn="base" hangingPunct="0">
              <a:spcBef>
                <a:spcPct val="0"/>
              </a:spcBef>
              <a:spcAft>
                <a:spcPct val="0"/>
              </a:spcAft>
              <a:defRPr>
                <a:solidFill>
                  <a:schemeClr val="tx1"/>
                </a:solidFill>
                <a:latin typeface="Garamond" pitchFamily="18" charset="0"/>
                <a:ea typeface="宋体" charset="-122"/>
              </a:defRPr>
            </a:lvl6pPr>
            <a:lvl7pPr marL="2971800" indent="-228600" eaLnBrk="0" fontAlgn="base" hangingPunct="0">
              <a:spcBef>
                <a:spcPct val="0"/>
              </a:spcBef>
              <a:spcAft>
                <a:spcPct val="0"/>
              </a:spcAft>
              <a:defRPr>
                <a:solidFill>
                  <a:schemeClr val="tx1"/>
                </a:solidFill>
                <a:latin typeface="Garamond" pitchFamily="18" charset="0"/>
                <a:ea typeface="宋体" charset="-122"/>
              </a:defRPr>
            </a:lvl7pPr>
            <a:lvl8pPr marL="3429000" indent="-228600" eaLnBrk="0" fontAlgn="base" hangingPunct="0">
              <a:spcBef>
                <a:spcPct val="0"/>
              </a:spcBef>
              <a:spcAft>
                <a:spcPct val="0"/>
              </a:spcAft>
              <a:defRPr>
                <a:solidFill>
                  <a:schemeClr val="tx1"/>
                </a:solidFill>
                <a:latin typeface="Garamond" pitchFamily="18" charset="0"/>
                <a:ea typeface="宋体" charset="-122"/>
              </a:defRPr>
            </a:lvl8pPr>
            <a:lvl9pPr marL="3886200" indent="-228600" eaLnBrk="0" fontAlgn="base" hangingPunct="0">
              <a:spcBef>
                <a:spcPct val="0"/>
              </a:spcBef>
              <a:spcAft>
                <a:spcPct val="0"/>
              </a:spcAft>
              <a:defRPr>
                <a:solidFill>
                  <a:schemeClr val="tx1"/>
                </a:solidFill>
                <a:latin typeface="Garamond" pitchFamily="18" charset="0"/>
                <a:ea typeface="宋体" charset="-122"/>
              </a:defRPr>
            </a:lvl9pPr>
          </a:lstStyle>
          <a:p>
            <a:pPr algn="ctr" eaLnBrk="1" hangingPunct="1">
              <a:lnSpc>
                <a:spcPct val="120000"/>
              </a:lnSpc>
            </a:pPr>
            <a:r>
              <a:rPr lang="zh-CN" altLang="zh-CN" sz="4400" dirty="0">
                <a:solidFill>
                  <a:schemeClr val="bg1"/>
                </a:solidFill>
                <a:latin typeface="华文隶书" panose="02010800040101010101" pitchFamily="2" charset="-122"/>
                <a:ea typeface="华文隶书" panose="02010800040101010101" pitchFamily="2" charset="-122"/>
              </a:rPr>
              <a:t>华北地区地壳—上地幔地震波速度</a:t>
            </a:r>
            <a:r>
              <a:rPr lang="zh-CN" altLang="zh-CN" sz="4400" dirty="0" smtClean="0">
                <a:solidFill>
                  <a:schemeClr val="bg1"/>
                </a:solidFill>
                <a:latin typeface="华文隶书" panose="02010800040101010101" pitchFamily="2" charset="-122"/>
                <a:ea typeface="华文隶书" panose="02010800040101010101" pitchFamily="2" charset="-122"/>
              </a:rPr>
              <a:t>结构模型</a:t>
            </a:r>
            <a:endParaRPr lang="zh-CN" altLang="zh-CN" sz="3600" dirty="0">
              <a:solidFill>
                <a:schemeClr val="bg1"/>
              </a:solidFill>
              <a:latin typeface="华文隶书" panose="02010800040101010101" pitchFamily="2" charset="-122"/>
              <a:ea typeface="华文隶书" panose="02010800040101010101" pitchFamily="2" charset="-122"/>
              <a:cs typeface="Arial Unicode MS" panose="020B0604020202020204" pitchFamily="34" charset="-122"/>
            </a:endParaRPr>
          </a:p>
        </p:txBody>
      </p:sp>
      <p:sp>
        <p:nvSpPr>
          <p:cNvPr id="6147" name="TextBox 9"/>
          <p:cNvSpPr txBox="1">
            <a:spLocks noChangeArrowheads="1"/>
          </p:cNvSpPr>
          <p:nvPr/>
        </p:nvSpPr>
        <p:spPr bwMode="auto">
          <a:xfrm>
            <a:off x="1763688" y="3140967"/>
            <a:ext cx="647992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ea typeface="宋体" charset="-122"/>
              </a:defRPr>
            </a:lvl1pPr>
            <a:lvl2pPr marL="742950" indent="-285750" eaLnBrk="0" hangingPunct="0">
              <a:defRPr>
                <a:solidFill>
                  <a:schemeClr val="tx1"/>
                </a:solidFill>
                <a:latin typeface="Garamond" pitchFamily="18" charset="0"/>
                <a:ea typeface="宋体" charset="-122"/>
              </a:defRPr>
            </a:lvl2pPr>
            <a:lvl3pPr marL="1143000" indent="-228600" eaLnBrk="0" hangingPunct="0">
              <a:defRPr>
                <a:solidFill>
                  <a:schemeClr val="tx1"/>
                </a:solidFill>
                <a:latin typeface="Garamond" pitchFamily="18" charset="0"/>
                <a:ea typeface="宋体" charset="-122"/>
              </a:defRPr>
            </a:lvl3pPr>
            <a:lvl4pPr marL="1600200" indent="-228600" eaLnBrk="0" hangingPunct="0">
              <a:defRPr>
                <a:solidFill>
                  <a:schemeClr val="tx1"/>
                </a:solidFill>
                <a:latin typeface="Garamond" pitchFamily="18" charset="0"/>
                <a:ea typeface="宋体" charset="-122"/>
              </a:defRPr>
            </a:lvl4pPr>
            <a:lvl5pPr marL="2057400" indent="-228600" eaLnBrk="0" hangingPunct="0">
              <a:defRPr>
                <a:solidFill>
                  <a:schemeClr val="tx1"/>
                </a:solidFill>
                <a:latin typeface="Garamond" pitchFamily="18" charset="0"/>
                <a:ea typeface="宋体" charset="-122"/>
              </a:defRPr>
            </a:lvl5pPr>
            <a:lvl6pPr marL="2514600" indent="-228600" eaLnBrk="0" fontAlgn="base" hangingPunct="0">
              <a:spcBef>
                <a:spcPct val="0"/>
              </a:spcBef>
              <a:spcAft>
                <a:spcPct val="0"/>
              </a:spcAft>
              <a:defRPr>
                <a:solidFill>
                  <a:schemeClr val="tx1"/>
                </a:solidFill>
                <a:latin typeface="Garamond" pitchFamily="18" charset="0"/>
                <a:ea typeface="宋体" charset="-122"/>
              </a:defRPr>
            </a:lvl6pPr>
            <a:lvl7pPr marL="2971800" indent="-228600" eaLnBrk="0" fontAlgn="base" hangingPunct="0">
              <a:spcBef>
                <a:spcPct val="0"/>
              </a:spcBef>
              <a:spcAft>
                <a:spcPct val="0"/>
              </a:spcAft>
              <a:defRPr>
                <a:solidFill>
                  <a:schemeClr val="tx1"/>
                </a:solidFill>
                <a:latin typeface="Garamond" pitchFamily="18" charset="0"/>
                <a:ea typeface="宋体" charset="-122"/>
              </a:defRPr>
            </a:lvl7pPr>
            <a:lvl8pPr marL="3429000" indent="-228600" eaLnBrk="0" fontAlgn="base" hangingPunct="0">
              <a:spcBef>
                <a:spcPct val="0"/>
              </a:spcBef>
              <a:spcAft>
                <a:spcPct val="0"/>
              </a:spcAft>
              <a:defRPr>
                <a:solidFill>
                  <a:schemeClr val="tx1"/>
                </a:solidFill>
                <a:latin typeface="Garamond" pitchFamily="18" charset="0"/>
                <a:ea typeface="宋体" charset="-122"/>
              </a:defRPr>
            </a:lvl8pPr>
            <a:lvl9pPr marL="3886200" indent="-228600" eaLnBrk="0" fontAlgn="base" hangingPunct="0">
              <a:spcBef>
                <a:spcPct val="0"/>
              </a:spcBef>
              <a:spcAft>
                <a:spcPct val="0"/>
              </a:spcAft>
              <a:defRPr>
                <a:solidFill>
                  <a:schemeClr val="tx1"/>
                </a:solidFill>
                <a:latin typeface="Garamond" pitchFamily="18" charset="0"/>
                <a:ea typeface="宋体" charset="-122"/>
              </a:defRPr>
            </a:lvl9pPr>
          </a:lstStyle>
          <a:p>
            <a:pPr algn="ctr" eaLnBrk="1" hangingPunct="1">
              <a:lnSpc>
                <a:spcPct val="150000"/>
              </a:lnSpc>
            </a:pPr>
            <a:r>
              <a:rPr lang="zh-CN" altLang="en-US" sz="2000" dirty="0">
                <a:solidFill>
                  <a:srgbClr val="0033CC"/>
                </a:solidFill>
                <a:latin typeface="华文隶书" pitchFamily="2" charset="-122"/>
                <a:ea typeface="华文隶书" pitchFamily="2" charset="-122"/>
              </a:rPr>
              <a:t>中国科学院地质与地球物理研究所</a:t>
            </a:r>
            <a:endParaRPr lang="en-US" altLang="zh-CN" sz="2000" dirty="0">
              <a:solidFill>
                <a:srgbClr val="0033CC"/>
              </a:solidFill>
              <a:latin typeface="华文隶书" pitchFamily="2" charset="-122"/>
              <a:ea typeface="华文隶书" pitchFamily="2" charset="-122"/>
            </a:endParaRPr>
          </a:p>
          <a:p>
            <a:pPr algn="ctr" eaLnBrk="1" hangingPunct="1">
              <a:lnSpc>
                <a:spcPct val="150000"/>
              </a:lnSpc>
            </a:pPr>
            <a:r>
              <a:rPr lang="zh-CN" altLang="en-US" sz="2000" dirty="0" smtClean="0">
                <a:latin typeface="华文隶书" pitchFamily="2" charset="-122"/>
                <a:ea typeface="华文隶书" pitchFamily="2" charset="-122"/>
              </a:rPr>
              <a:t>郑天愉、艾印双、</a:t>
            </a:r>
            <a:r>
              <a:rPr lang="zh-CN" altLang="zh-CN" sz="2000" dirty="0" smtClean="0">
                <a:latin typeface="华文隶书" panose="02010800040101010101" pitchFamily="2" charset="-122"/>
                <a:ea typeface="华文隶书" panose="02010800040101010101" pitchFamily="2" charset="-122"/>
              </a:rPr>
              <a:t>陈凌</a:t>
            </a:r>
            <a:r>
              <a:rPr lang="zh-CN" altLang="zh-CN" sz="2000" dirty="0">
                <a:latin typeface="华文隶书" panose="02010800040101010101" pitchFamily="2" charset="-122"/>
                <a:ea typeface="华文隶书" panose="02010800040101010101" pitchFamily="2" charset="-122"/>
              </a:rPr>
              <a:t>、赵亮、张耀阳、徐</a:t>
            </a:r>
            <a:r>
              <a:rPr lang="zh-CN" altLang="zh-CN" sz="2000" dirty="0" smtClean="0">
                <a:latin typeface="华文隶书" panose="02010800040101010101" pitchFamily="2" charset="-122"/>
                <a:ea typeface="华文隶书" panose="02010800040101010101" pitchFamily="2" charset="-122"/>
              </a:rPr>
              <a:t>小兵</a:t>
            </a:r>
            <a:endParaRPr lang="en-US" altLang="zh-CN" sz="2000" dirty="0" smtClean="0">
              <a:latin typeface="华文隶书" panose="02010800040101010101" pitchFamily="2" charset="-122"/>
              <a:ea typeface="华文隶书" panose="02010800040101010101" pitchFamily="2" charset="-122"/>
            </a:endParaRPr>
          </a:p>
          <a:p>
            <a:pPr algn="ctr" eaLnBrk="1" hangingPunct="1">
              <a:lnSpc>
                <a:spcPct val="150000"/>
              </a:lnSpc>
            </a:pPr>
            <a:r>
              <a:rPr lang="zh-CN" altLang="zh-CN" sz="2000" dirty="0">
                <a:solidFill>
                  <a:srgbClr val="0033CC"/>
                </a:solidFill>
                <a:latin typeface="华文隶书" panose="02010800040101010101" pitchFamily="2" charset="-122"/>
                <a:ea typeface="华文隶书" panose="02010800040101010101" pitchFamily="2" charset="-122"/>
              </a:rPr>
              <a:t>中国地震局地球物理勘探</a:t>
            </a:r>
            <a:r>
              <a:rPr lang="zh-CN" altLang="zh-CN" sz="2000" dirty="0" smtClean="0">
                <a:solidFill>
                  <a:srgbClr val="0033CC"/>
                </a:solidFill>
                <a:latin typeface="华文隶书" panose="02010800040101010101" pitchFamily="2" charset="-122"/>
                <a:ea typeface="华文隶书" panose="02010800040101010101" pitchFamily="2" charset="-122"/>
              </a:rPr>
              <a:t>中心</a:t>
            </a:r>
            <a:endParaRPr lang="en-US" altLang="zh-CN" sz="2000" dirty="0" smtClean="0">
              <a:solidFill>
                <a:srgbClr val="0033CC"/>
              </a:solidFill>
              <a:latin typeface="华文隶书" panose="02010800040101010101" pitchFamily="2" charset="-122"/>
              <a:ea typeface="华文隶书" panose="02010800040101010101" pitchFamily="2" charset="-122"/>
            </a:endParaRPr>
          </a:p>
          <a:p>
            <a:pPr algn="ctr" eaLnBrk="1" hangingPunct="1">
              <a:lnSpc>
                <a:spcPct val="150000"/>
              </a:lnSpc>
            </a:pPr>
            <a:r>
              <a:rPr lang="zh-CN" altLang="zh-CN" sz="2000" dirty="0">
                <a:latin typeface="华文隶书" panose="02010800040101010101" pitchFamily="2" charset="-122"/>
                <a:ea typeface="华文隶书" panose="02010800040101010101" pitchFamily="2" charset="-122"/>
              </a:rPr>
              <a:t>段永红</a:t>
            </a:r>
            <a:r>
              <a:rPr lang="zh-CN" altLang="zh-CN" sz="2000" dirty="0" smtClean="0">
                <a:latin typeface="华文隶书" panose="02010800040101010101" pitchFamily="2" charset="-122"/>
                <a:ea typeface="华文隶书" panose="02010800040101010101" pitchFamily="2" charset="-122"/>
              </a:rPr>
              <a:t>、</a:t>
            </a:r>
            <a:r>
              <a:rPr lang="zh-CN" altLang="en-US" sz="2000" dirty="0" smtClean="0">
                <a:latin typeface="华文隶书" panose="02010800040101010101" pitchFamily="2" charset="-122"/>
                <a:ea typeface="华文隶书" panose="02010800040101010101" pitchFamily="2" charset="-122"/>
              </a:rPr>
              <a:t>王夫运、</a:t>
            </a:r>
            <a:r>
              <a:rPr lang="zh-CN" altLang="zh-CN" sz="2000" dirty="0">
                <a:latin typeface="华文隶书" panose="02010800040101010101" pitchFamily="2" charset="-122"/>
                <a:ea typeface="华文隶书" panose="02010800040101010101" pitchFamily="2" charset="-122"/>
              </a:rPr>
              <a:t>林吉焱</a:t>
            </a:r>
            <a:endParaRPr lang="en-US" altLang="zh-CN" sz="2000" dirty="0" smtClean="0">
              <a:latin typeface="华文隶书" panose="02010800040101010101" pitchFamily="2" charset="-122"/>
              <a:ea typeface="华文隶书" panose="02010800040101010101" pitchFamily="2" charset="-122"/>
            </a:endParaRPr>
          </a:p>
          <a:p>
            <a:pPr algn="ctr" eaLnBrk="1" hangingPunct="1">
              <a:lnSpc>
                <a:spcPct val="150000"/>
              </a:lnSpc>
            </a:pPr>
            <a:r>
              <a:rPr lang="zh-CN" altLang="zh-CN" sz="2000" dirty="0">
                <a:solidFill>
                  <a:srgbClr val="0033CC"/>
                </a:solidFill>
                <a:latin typeface="华文隶书" panose="02010800040101010101" pitchFamily="2" charset="-122"/>
                <a:ea typeface="华文隶书" panose="02010800040101010101" pitchFamily="2" charset="-122"/>
              </a:rPr>
              <a:t>中国地震局地球物理</a:t>
            </a:r>
            <a:r>
              <a:rPr lang="zh-CN" altLang="zh-CN" sz="2000" dirty="0" smtClean="0">
                <a:solidFill>
                  <a:srgbClr val="0033CC"/>
                </a:solidFill>
                <a:latin typeface="华文隶书" panose="02010800040101010101" pitchFamily="2" charset="-122"/>
                <a:ea typeface="华文隶书" panose="02010800040101010101" pitchFamily="2" charset="-122"/>
              </a:rPr>
              <a:t>研究所</a:t>
            </a:r>
            <a:endParaRPr lang="en-US" altLang="zh-CN" sz="2000" dirty="0" smtClean="0">
              <a:solidFill>
                <a:srgbClr val="0033CC"/>
              </a:solidFill>
              <a:latin typeface="华文隶书" panose="02010800040101010101" pitchFamily="2" charset="-122"/>
              <a:ea typeface="华文隶书" panose="02010800040101010101" pitchFamily="2" charset="-122"/>
            </a:endParaRPr>
          </a:p>
          <a:p>
            <a:pPr algn="ctr" eaLnBrk="1" hangingPunct="1">
              <a:lnSpc>
                <a:spcPct val="150000"/>
              </a:lnSpc>
            </a:pPr>
            <a:r>
              <a:rPr lang="zh-CN" altLang="zh-CN" sz="2000" dirty="0">
                <a:latin typeface="华文隶书" panose="02010800040101010101" pitchFamily="2" charset="-122"/>
                <a:ea typeface="华文隶书" panose="02010800040101010101" pitchFamily="2" charset="-122"/>
              </a:rPr>
              <a:t>许卫卫</a:t>
            </a:r>
            <a:r>
              <a:rPr lang="zh-CN" altLang="zh-CN" sz="2000" dirty="0" smtClean="0">
                <a:latin typeface="华文隶书" panose="02010800040101010101" pitchFamily="2" charset="-122"/>
                <a:ea typeface="华文隶书" panose="02010800040101010101" pitchFamily="2" charset="-122"/>
              </a:rPr>
              <a:t>、</a:t>
            </a:r>
            <a:r>
              <a:rPr lang="zh-CN" altLang="en-US" sz="2000" dirty="0" smtClean="0">
                <a:latin typeface="华文隶书" panose="02010800040101010101" pitchFamily="2" charset="-122"/>
                <a:ea typeface="华文隶书" panose="02010800040101010101" pitchFamily="2" charset="-122"/>
              </a:rPr>
              <a:t>王椿镛、吴庆举</a:t>
            </a:r>
            <a:endParaRPr lang="en-US" altLang="zh-CN" sz="2000" dirty="0" smtClean="0">
              <a:latin typeface="华文隶书" panose="02010800040101010101" pitchFamily="2" charset="-122"/>
              <a:ea typeface="华文隶书" panose="02010800040101010101" pitchFamily="2" charset="-122"/>
            </a:endParaRPr>
          </a:p>
          <a:p>
            <a:pPr algn="ctr" eaLnBrk="1" hangingPunct="1">
              <a:lnSpc>
                <a:spcPct val="150000"/>
              </a:lnSpc>
            </a:pPr>
            <a:endParaRPr lang="en-US" altLang="zh-CN" sz="800" dirty="0">
              <a:latin typeface="华文隶书" pitchFamily="2" charset="-122"/>
              <a:ea typeface="华文隶书" pitchFamily="2" charset="-122"/>
            </a:endParaRPr>
          </a:p>
          <a:p>
            <a:pPr algn="ctr" eaLnBrk="1" hangingPunct="1">
              <a:lnSpc>
                <a:spcPct val="150000"/>
              </a:lnSpc>
            </a:pPr>
            <a:r>
              <a:rPr lang="en-US" altLang="zh-CN" sz="2000" dirty="0" smtClean="0">
                <a:latin typeface="华文隶书" pitchFamily="2" charset="-122"/>
                <a:ea typeface="华文隶书" pitchFamily="2" charset="-122"/>
              </a:rPr>
              <a:t>2016</a:t>
            </a:r>
            <a:r>
              <a:rPr lang="zh-CN" altLang="en-US" sz="2000" dirty="0" smtClean="0">
                <a:latin typeface="华文隶书" pitchFamily="2" charset="-122"/>
                <a:ea typeface="华文隶书" pitchFamily="2" charset="-122"/>
              </a:rPr>
              <a:t>年</a:t>
            </a:r>
            <a:r>
              <a:rPr lang="en-US" altLang="zh-CN" sz="2000" dirty="0" smtClean="0">
                <a:latin typeface="华文隶书" pitchFamily="2" charset="-122"/>
                <a:ea typeface="华文隶书" pitchFamily="2" charset="-122"/>
              </a:rPr>
              <a:t>06</a:t>
            </a:r>
            <a:r>
              <a:rPr lang="zh-CN" altLang="en-US" sz="2000" dirty="0" smtClean="0">
                <a:latin typeface="华文隶书" pitchFamily="2" charset="-122"/>
                <a:ea typeface="华文隶书" pitchFamily="2" charset="-122"/>
              </a:rPr>
              <a:t>月</a:t>
            </a:r>
            <a:r>
              <a:rPr lang="en-US" altLang="zh-CN" sz="2000" dirty="0" smtClean="0">
                <a:latin typeface="华文隶书" pitchFamily="2" charset="-122"/>
                <a:ea typeface="华文隶书" pitchFamily="2" charset="-122"/>
              </a:rPr>
              <a:t>29</a:t>
            </a:r>
            <a:r>
              <a:rPr lang="zh-CN" altLang="en-US" sz="2000" dirty="0" smtClean="0">
                <a:latin typeface="华文隶书" pitchFamily="2" charset="-122"/>
                <a:ea typeface="华文隶书" pitchFamily="2" charset="-122"/>
              </a:rPr>
              <a:t>日</a:t>
            </a:r>
            <a:endParaRPr lang="zh-CN" altLang="en-US" sz="2000" dirty="0">
              <a:latin typeface="华文隶书" pitchFamily="2" charset="-122"/>
              <a:ea typeface="华文隶书" pitchFamily="2" charset="-122"/>
            </a:endParaRPr>
          </a:p>
        </p:txBody>
      </p:sp>
      <p:pic>
        <p:nvPicPr>
          <p:cNvPr id="4" name="Picture 6" descr="logo-地球所"/>
          <p:cNvPicPr>
            <a:picLocks noChangeArrowheads="1"/>
          </p:cNvPicPr>
          <p:nvPr/>
        </p:nvPicPr>
        <p:blipFill rotWithShape="1">
          <a:blip r:embed="rId3">
            <a:extLst>
              <a:ext uri="{28A0092B-C50C-407E-A947-70E740481C1C}">
                <a14:useLocalDpi xmlns:a14="http://schemas.microsoft.com/office/drawing/2010/main" val="0"/>
              </a:ext>
            </a:extLst>
          </a:blip>
          <a:srcRect l="966" r="89452"/>
          <a:stretch/>
        </p:blipFill>
        <p:spPr bwMode="auto">
          <a:xfrm>
            <a:off x="943770" y="5157193"/>
            <a:ext cx="74791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54" y="3284984"/>
            <a:ext cx="652726" cy="670653"/>
          </a:xfrm>
          <a:prstGeom prst="rect">
            <a:avLst/>
          </a:prstGeom>
          <a:ln>
            <a:noFill/>
          </a:ln>
        </p:spPr>
      </p:pic>
      <p:pic>
        <p:nvPicPr>
          <p:cNvPr id="6" name="图片 5"/>
          <p:cNvPicPr/>
          <p:nvPr/>
        </p:nvPicPr>
        <p:blipFill rotWithShape="1">
          <a:blip r:embed="rId5"/>
          <a:srcRect l="2087" t="2552" r="87826" b="82367"/>
          <a:stretch/>
        </p:blipFill>
        <p:spPr bwMode="auto">
          <a:xfrm>
            <a:off x="971600" y="4221088"/>
            <a:ext cx="720080" cy="812705"/>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060848"/>
            <a:ext cx="2841358" cy="375113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138048"/>
            <a:ext cx="2808312" cy="370002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138050"/>
            <a:ext cx="2808312" cy="3700026"/>
          </a:xfrm>
          <a:prstGeom prst="rect">
            <a:avLst/>
          </a:prstGeom>
        </p:spPr>
      </p:pic>
      <p:sp>
        <p:nvSpPr>
          <p:cNvPr id="5" name="TextBox 4"/>
          <p:cNvSpPr txBox="1"/>
          <p:nvPr/>
        </p:nvSpPr>
        <p:spPr>
          <a:xfrm>
            <a:off x="1495262" y="719118"/>
            <a:ext cx="6048672"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西部地壳</a:t>
            </a:r>
            <a:r>
              <a:rPr lang="zh-CN" altLang="en-US" sz="2800" dirty="0">
                <a:solidFill>
                  <a:schemeClr val="bg1"/>
                </a:solidFill>
                <a:latin typeface="华文隶书" panose="02010800040101010101" pitchFamily="2" charset="-122"/>
                <a:ea typeface="华文隶书" panose="02010800040101010101" pitchFamily="2" charset="-122"/>
              </a:rPr>
              <a:t>速度间断面深度（</a:t>
            </a:r>
            <a:r>
              <a:rPr lang="en-US" altLang="zh-CN" sz="2800" dirty="0">
                <a:solidFill>
                  <a:schemeClr val="bg1"/>
                </a:solidFill>
                <a:latin typeface="华文隶书" panose="02010800040101010101" pitchFamily="2" charset="-122"/>
                <a:ea typeface="华文隶书" panose="02010800040101010101" pitchFamily="2" charset="-122"/>
              </a:rPr>
              <a:t>km</a:t>
            </a:r>
            <a:r>
              <a:rPr lang="zh-CN" altLang="en-US" sz="2800" dirty="0" smtClean="0">
                <a:solidFill>
                  <a:schemeClr val="bg1"/>
                </a:solidFill>
                <a:latin typeface="华文隶书" panose="02010800040101010101" pitchFamily="2" charset="-122"/>
                <a:ea typeface="华文隶书" panose="02010800040101010101" pitchFamily="2" charset="-122"/>
              </a:rPr>
              <a:t>）</a:t>
            </a:r>
            <a:endParaRPr lang="zh-CN" altLang="en-US" sz="28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24590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472" y="908720"/>
            <a:ext cx="6595324" cy="5549724"/>
          </a:xfrm>
          <a:prstGeom prst="rect">
            <a:avLst/>
          </a:prstGeom>
        </p:spPr>
      </p:pic>
      <p:sp>
        <p:nvSpPr>
          <p:cNvPr id="3" name="TextBox 2"/>
          <p:cNvSpPr txBox="1"/>
          <p:nvPr/>
        </p:nvSpPr>
        <p:spPr>
          <a:xfrm>
            <a:off x="1705798" y="188640"/>
            <a:ext cx="6048672"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岩石圈底界面深度（</a:t>
            </a:r>
            <a:r>
              <a:rPr lang="en-US" altLang="zh-CN" sz="2800" dirty="0" smtClean="0">
                <a:solidFill>
                  <a:schemeClr val="bg1"/>
                </a:solidFill>
                <a:latin typeface="华文隶书" panose="02010800040101010101" pitchFamily="2" charset="-122"/>
                <a:ea typeface="华文隶书" panose="02010800040101010101" pitchFamily="2" charset="-122"/>
              </a:rPr>
              <a:t>km</a:t>
            </a:r>
            <a:r>
              <a:rPr lang="zh-CN" altLang="en-US" sz="2800" dirty="0" smtClean="0">
                <a:solidFill>
                  <a:schemeClr val="bg1"/>
                </a:solidFill>
                <a:latin typeface="华文隶书" panose="02010800040101010101" pitchFamily="2" charset="-122"/>
                <a:ea typeface="华文隶书" panose="02010800040101010101" pitchFamily="2" charset="-122"/>
              </a:rPr>
              <a:t>）</a:t>
            </a:r>
            <a:endParaRPr lang="zh-CN" altLang="en-US" sz="28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956622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44497"/>
            <a:ext cx="4392488" cy="3578698"/>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345528"/>
            <a:ext cx="4391222" cy="3577667"/>
          </a:xfrm>
          <a:prstGeom prst="rect">
            <a:avLst/>
          </a:prstGeom>
        </p:spPr>
      </p:pic>
      <p:sp>
        <p:nvSpPr>
          <p:cNvPr id="4" name="TextBox 3"/>
          <p:cNvSpPr txBox="1"/>
          <p:nvPr/>
        </p:nvSpPr>
        <p:spPr>
          <a:xfrm>
            <a:off x="1396589" y="620688"/>
            <a:ext cx="6350822"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地幔过渡带上、下界面深度（</a:t>
            </a:r>
            <a:r>
              <a:rPr lang="en-US" altLang="zh-CN" sz="2800" dirty="0" smtClean="0">
                <a:solidFill>
                  <a:schemeClr val="bg1"/>
                </a:solidFill>
                <a:latin typeface="华文隶书" panose="02010800040101010101" pitchFamily="2" charset="-122"/>
                <a:ea typeface="华文隶书" panose="02010800040101010101" pitchFamily="2" charset="-122"/>
              </a:rPr>
              <a:t>km</a:t>
            </a:r>
            <a:r>
              <a:rPr lang="zh-CN" altLang="en-US" sz="2800" dirty="0" smtClean="0">
                <a:solidFill>
                  <a:schemeClr val="bg1"/>
                </a:solidFill>
                <a:latin typeface="华文隶书" panose="02010800040101010101" pitchFamily="2" charset="-122"/>
                <a:ea typeface="华文隶书" panose="02010800040101010101" pitchFamily="2" charset="-122"/>
              </a:rPr>
              <a:t>）</a:t>
            </a:r>
            <a:endParaRPr lang="zh-CN" altLang="en-US" sz="28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155160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8128" t="-1647" r="14845" b="1647"/>
          <a:stretch/>
        </p:blipFill>
        <p:spPr>
          <a:xfrm>
            <a:off x="827584" y="0"/>
            <a:ext cx="5685182" cy="6858000"/>
          </a:xfrm>
          <a:prstGeom prst="rect">
            <a:avLst/>
          </a:prstGeom>
        </p:spPr>
      </p:pic>
      <p:sp>
        <p:nvSpPr>
          <p:cNvPr id="3" name="TextBox 2"/>
          <p:cNvSpPr txBox="1"/>
          <p:nvPr/>
        </p:nvSpPr>
        <p:spPr>
          <a:xfrm>
            <a:off x="6804248" y="980728"/>
            <a:ext cx="1800200" cy="4247317"/>
          </a:xfrm>
          <a:prstGeom prst="rect">
            <a:avLst/>
          </a:prstGeom>
          <a:noFill/>
          <a:ln w="28575">
            <a:solidFill>
              <a:srgbClr val="336699"/>
            </a:solidFill>
          </a:ln>
        </p:spPr>
        <p:txBody>
          <a:bodyPr wrap="square" rtlCol="0">
            <a:spAutoFit/>
          </a:bodyPr>
          <a:lstStyle/>
          <a:p>
            <a:pPr algn="ctr"/>
            <a:r>
              <a:rPr lang="zh-CN" altLang="en-US" sz="2000" b="1" dirty="0" smtClean="0">
                <a:solidFill>
                  <a:srgbClr val="0033CC"/>
                </a:solidFill>
                <a:latin typeface="黑体" panose="02010609060101010101" pitchFamily="49" charset="-122"/>
                <a:ea typeface="黑体" panose="02010609060101010101" pitchFamily="49" charset="-122"/>
              </a:rPr>
              <a:t>模型及切片</a:t>
            </a:r>
            <a:endParaRPr lang="en-US" altLang="zh-CN" sz="2000" b="1" dirty="0" smtClean="0">
              <a:solidFill>
                <a:srgbClr val="0033CC"/>
              </a:solidFill>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名称</a:t>
            </a:r>
            <a:endParaRPr lang="en-US" altLang="zh-CN" dirty="0" smtClean="0">
              <a:latin typeface="黑体" panose="02010609060101010101" pitchFamily="49" charset="-122"/>
              <a:ea typeface="黑体" panose="02010609060101010101" pitchFamily="49" charset="-122"/>
            </a:endParaRPr>
          </a:p>
          <a:p>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说明</a:t>
            </a:r>
            <a:endParaRPr lang="en-US" altLang="zh-CN" dirty="0" smtClean="0">
              <a:latin typeface="黑体" panose="02010609060101010101" pitchFamily="49" charset="-122"/>
              <a:ea typeface="黑体" panose="02010609060101010101" pitchFamily="49" charset="-122"/>
            </a:endParaRPr>
          </a:p>
          <a:p>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查看：</a:t>
            </a:r>
            <a:endParaRPr lang="en-US" altLang="zh-CN" dirty="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成像图件</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1</a:t>
            </a:r>
            <a:r>
              <a:rPr lang="en-US" altLang="zh-CN" dirty="0" smtClean="0">
                <a:latin typeface="黑体" panose="02010609060101010101" pitchFamily="49" charset="-122"/>
                <a:ea typeface="黑体" panose="02010609060101010101" pitchFamily="49" charset="-122"/>
                <a:sym typeface="Symbol"/>
              </a:rPr>
              <a:t></a:t>
            </a:r>
            <a:r>
              <a:rPr lang="zh-CN" altLang="en-US" dirty="0" smtClean="0">
                <a:latin typeface="黑体" panose="02010609060101010101" pitchFamily="49" charset="-122"/>
                <a:ea typeface="黑体" panose="02010609060101010101" pitchFamily="49" charset="-122"/>
                <a:sym typeface="Symbol"/>
              </a:rPr>
              <a:t>，</a:t>
            </a:r>
            <a:r>
              <a:rPr lang="en-US" altLang="zh-CN" dirty="0" smtClean="0">
                <a:latin typeface="黑体" panose="02010609060101010101" pitchFamily="49" charset="-122"/>
                <a:ea typeface="黑体" panose="02010609060101010101" pitchFamily="49" charset="-122"/>
                <a:sym typeface="Symbol"/>
              </a:rPr>
              <a:t>50km</a:t>
            </a:r>
            <a:r>
              <a:rPr lang="zh-CN" altLang="en-US" dirty="0" smtClean="0">
                <a:latin typeface="黑体" panose="02010609060101010101" pitchFamily="49" charset="-122"/>
                <a:ea typeface="黑体" panose="02010609060101010101" pitchFamily="49" charset="-122"/>
                <a:sym typeface="Symbol"/>
              </a:rPr>
              <a:t>）</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参考文献</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数据文件</a:t>
            </a:r>
            <a:endParaRPr lang="en-US" altLang="zh-CN" dirty="0" smtClean="0">
              <a:latin typeface="黑体" panose="02010609060101010101" pitchFamily="49" charset="-122"/>
              <a:ea typeface="黑体" panose="02010609060101010101" pitchFamily="49" charset="-122"/>
            </a:endParaRPr>
          </a:p>
          <a:p>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下载：</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高精度图件</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观测相关</a:t>
            </a:r>
            <a:endParaRPr lang="zh-CN" altLang="en-US" dirty="0">
              <a:latin typeface="黑体" panose="02010609060101010101" pitchFamily="49" charset="-122"/>
              <a:ea typeface="黑体" panose="02010609060101010101" pitchFamily="49" charset="-122"/>
            </a:endParaRPr>
          </a:p>
        </p:txBody>
      </p:sp>
      <p:grpSp>
        <p:nvGrpSpPr>
          <p:cNvPr id="10" name="组合 9"/>
          <p:cNvGrpSpPr/>
          <p:nvPr/>
        </p:nvGrpSpPr>
        <p:grpSpPr>
          <a:xfrm>
            <a:off x="1187624" y="1916832"/>
            <a:ext cx="936104" cy="2592288"/>
            <a:chOff x="1187624" y="1916832"/>
            <a:chExt cx="936104" cy="2592288"/>
          </a:xfrm>
        </p:grpSpPr>
        <p:sp>
          <p:nvSpPr>
            <p:cNvPr id="7" name="矩形 6"/>
            <p:cNvSpPr/>
            <p:nvPr/>
          </p:nvSpPr>
          <p:spPr>
            <a:xfrm>
              <a:off x="1331640" y="1916832"/>
              <a:ext cx="648072" cy="216024"/>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87624" y="4005064"/>
              <a:ext cx="936104" cy="50405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331640" y="2996374"/>
              <a:ext cx="648072" cy="216024"/>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2449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764704"/>
            <a:ext cx="3816424" cy="769441"/>
          </a:xfrm>
          <a:prstGeom prst="rect">
            <a:avLst/>
          </a:prstGeom>
          <a:solidFill>
            <a:srgbClr val="00B050"/>
          </a:solidFill>
        </p:spPr>
        <p:txBody>
          <a:bodyPr wrap="square" rtlCol="0">
            <a:spAutoFit/>
          </a:bodyPr>
          <a:lstStyle/>
          <a:p>
            <a:pPr algn="ctr"/>
            <a:r>
              <a:rPr lang="zh-CN" altLang="en-US" sz="4400" dirty="0" smtClean="0">
                <a:solidFill>
                  <a:schemeClr val="bg1"/>
                </a:solidFill>
                <a:latin typeface="华文隶书" panose="02010800040101010101" pitchFamily="2" charset="-122"/>
                <a:ea typeface="华文隶书" panose="02010800040101010101" pitchFamily="2" charset="-122"/>
              </a:rPr>
              <a:t>数据基础</a:t>
            </a:r>
            <a:endParaRPr lang="zh-CN" altLang="en-US" sz="4400" dirty="0">
              <a:solidFill>
                <a:schemeClr val="bg1"/>
              </a:solidFill>
              <a:latin typeface="华文隶书" panose="02010800040101010101" pitchFamily="2" charset="-122"/>
              <a:ea typeface="华文隶书" panose="02010800040101010101" pitchFamily="2" charset="-122"/>
            </a:endParaRPr>
          </a:p>
        </p:txBody>
      </p:sp>
      <p:sp>
        <p:nvSpPr>
          <p:cNvPr id="2" name="TextBox 1"/>
          <p:cNvSpPr txBox="1"/>
          <p:nvPr/>
        </p:nvSpPr>
        <p:spPr>
          <a:xfrm>
            <a:off x="2339752" y="2132856"/>
            <a:ext cx="4176464" cy="3293209"/>
          </a:xfrm>
          <a:prstGeom prst="rect">
            <a:avLst/>
          </a:prstGeom>
          <a:noFill/>
        </p:spPr>
        <p:txBody>
          <a:bodyPr wrap="square" rtlCol="0">
            <a:spAutoFit/>
          </a:bodyPr>
          <a:lstStyle/>
          <a:p>
            <a:pPr marL="571500" indent="-571500">
              <a:lnSpc>
                <a:spcPct val="13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全空间覆盖</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较密的采样</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相对均匀分布</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高品质记录</a:t>
            </a:r>
            <a:endParaRPr lang="zh-CN" altLang="en-US" sz="40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400473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8310" y="341067"/>
            <a:ext cx="3956155" cy="620688"/>
            <a:chOff x="5187845" y="3164313"/>
            <a:chExt cx="3956155" cy="620688"/>
          </a:xfrm>
        </p:grpSpPr>
        <p:sp>
          <p:nvSpPr>
            <p:cNvPr id="2" name="矩形 1"/>
            <p:cNvSpPr/>
            <p:nvPr/>
          </p:nvSpPr>
          <p:spPr>
            <a:xfrm>
              <a:off x="5187845" y="3164313"/>
              <a:ext cx="3956155" cy="1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Group 2"/>
            <p:cNvGrpSpPr>
              <a:grpSpLocks/>
            </p:cNvGrpSpPr>
            <p:nvPr/>
          </p:nvGrpSpPr>
          <p:grpSpPr bwMode="auto">
            <a:xfrm>
              <a:off x="5187845" y="3164314"/>
              <a:ext cx="3956155" cy="620687"/>
              <a:chOff x="340" y="663"/>
              <a:chExt cx="5148" cy="1309"/>
            </a:xfrm>
          </p:grpSpPr>
          <p:pic>
            <p:nvPicPr>
              <p:cNvPr id="14" name="Picture 3" descr="seismogram2"/>
              <p:cNvPicPr>
                <a:picLocks noChangeAspect="1" noChangeArrowheads="1"/>
              </p:cNvPicPr>
              <p:nvPr/>
            </p:nvPicPr>
            <p:blipFill>
              <a:blip r:embed="rId3">
                <a:extLst>
                  <a:ext uri="{28A0092B-C50C-407E-A947-70E740481C1C}">
                    <a14:useLocalDpi xmlns:a14="http://schemas.microsoft.com/office/drawing/2010/main" val="0"/>
                  </a:ext>
                </a:extLst>
              </a:blip>
              <a:srcRect t="64555"/>
              <a:stretch>
                <a:fillRect/>
              </a:stretch>
            </p:blipFill>
            <p:spPr bwMode="auto">
              <a:xfrm>
                <a:off x="340" y="1026"/>
                <a:ext cx="5148" cy="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4"/>
              <p:cNvSpPr txBox="1">
                <a:spLocks noChangeArrowheads="1"/>
              </p:cNvSpPr>
              <p:nvPr/>
            </p:nvSpPr>
            <p:spPr bwMode="auto">
              <a:xfrm>
                <a:off x="611" y="663"/>
                <a:ext cx="4175" cy="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defRPr sz="2400">
                    <a:solidFill>
                      <a:schemeClr val="tx1"/>
                    </a:solidFill>
                    <a:latin typeface="Times New Roman" pitchFamily="18" charset="0"/>
                    <a:ea typeface="宋体" pitchFamily="2" charset="-122"/>
                  </a:defRPr>
                </a:lvl6pPr>
                <a:lvl7pPr fontAlgn="base">
                  <a:spcBef>
                    <a:spcPct val="0"/>
                  </a:spcBef>
                  <a:spcAft>
                    <a:spcPct val="0"/>
                  </a:spcAft>
                  <a:defRPr sz="2400">
                    <a:solidFill>
                      <a:schemeClr val="tx1"/>
                    </a:solidFill>
                    <a:latin typeface="Times New Roman" pitchFamily="18" charset="0"/>
                    <a:ea typeface="宋体" pitchFamily="2" charset="-122"/>
                  </a:defRPr>
                </a:lvl7pPr>
                <a:lvl8pPr fontAlgn="base">
                  <a:spcBef>
                    <a:spcPct val="0"/>
                  </a:spcBef>
                  <a:spcAft>
                    <a:spcPct val="0"/>
                  </a:spcAft>
                  <a:defRPr sz="2400">
                    <a:solidFill>
                      <a:schemeClr val="tx1"/>
                    </a:solidFill>
                    <a:latin typeface="Times New Roman" pitchFamily="18" charset="0"/>
                    <a:ea typeface="宋体" pitchFamily="2" charset="-122"/>
                  </a:defRPr>
                </a:lvl8pPr>
                <a:lvl9pPr fontAlgn="base">
                  <a:spcBef>
                    <a:spcPct val="0"/>
                  </a:spcBef>
                  <a:spcAft>
                    <a:spcPct val="0"/>
                  </a:spcAft>
                  <a:defRPr sz="2400">
                    <a:solidFill>
                      <a:schemeClr val="tx1"/>
                    </a:solidFill>
                    <a:latin typeface="Times New Roman" pitchFamily="18" charset="0"/>
                    <a:ea typeface="宋体" pitchFamily="2" charset="-122"/>
                  </a:defRPr>
                </a:lvl9pPr>
              </a:lstStyle>
              <a:p>
                <a:pPr>
                  <a:spcBef>
                    <a:spcPct val="50000"/>
                  </a:spcBef>
                  <a:buClr>
                    <a:schemeClr val="hlink"/>
                  </a:buClr>
                  <a:buSzPct val="70000"/>
                  <a:buFont typeface="Wingdings" pitchFamily="2" charset="2"/>
                  <a:buNone/>
                </a:pPr>
                <a:r>
                  <a:rPr lang="hr-HR" altLang="zh-CN" sz="1400" dirty="0">
                    <a:solidFill>
                      <a:schemeClr val="tx2"/>
                    </a:solidFill>
                    <a:latin typeface="Tahoma" pitchFamily="34" charset="0"/>
                    <a:cs typeface="Arial" pitchFamily="34" charset="0"/>
                  </a:rPr>
                  <a:t>P           S               surface waves</a:t>
                </a:r>
                <a:r>
                  <a:rPr lang="hr-HR" altLang="zh-CN" sz="1600" dirty="0">
                    <a:latin typeface="Tahoma" pitchFamily="34" charset="0"/>
                    <a:cs typeface="Arial" pitchFamily="34" charset="0"/>
                  </a:rPr>
                  <a:t>   </a:t>
                </a:r>
              </a:p>
            </p:txBody>
          </p:sp>
        </p:grpSp>
      </p:grpSp>
      <p:grpSp>
        <p:nvGrpSpPr>
          <p:cNvPr id="17" name="组合 16"/>
          <p:cNvGrpSpPr/>
          <p:nvPr/>
        </p:nvGrpSpPr>
        <p:grpSpPr>
          <a:xfrm>
            <a:off x="683568" y="1196752"/>
            <a:ext cx="2809875" cy="2479910"/>
            <a:chOff x="5721157" y="764704"/>
            <a:chExt cx="2809875" cy="2479910"/>
          </a:xfrm>
        </p:grpSpPr>
        <p:pic>
          <p:nvPicPr>
            <p:cNvPr id="12" name="Picture 11" descr="Ray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21157" y="949089"/>
              <a:ext cx="2809875" cy="2295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764704"/>
              <a:ext cx="838521" cy="54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组合 2"/>
          <p:cNvGrpSpPr/>
          <p:nvPr/>
        </p:nvGrpSpPr>
        <p:grpSpPr>
          <a:xfrm>
            <a:off x="707341" y="4167645"/>
            <a:ext cx="7369539" cy="2573723"/>
            <a:chOff x="605279" y="4247823"/>
            <a:chExt cx="7369539" cy="2573723"/>
          </a:xfrm>
        </p:grpSpPr>
        <p:grpSp>
          <p:nvGrpSpPr>
            <p:cNvPr id="16" name="组合 15"/>
            <p:cNvGrpSpPr/>
            <p:nvPr/>
          </p:nvGrpSpPr>
          <p:grpSpPr>
            <a:xfrm>
              <a:off x="1310376" y="5781331"/>
              <a:ext cx="2993956" cy="1040215"/>
              <a:chOff x="6053331" y="6537219"/>
              <a:chExt cx="3350643" cy="1458931"/>
            </a:xfrm>
          </p:grpSpPr>
          <p:sp>
            <p:nvSpPr>
              <p:cNvPr id="6" name="圆角矩形 5"/>
              <p:cNvSpPr/>
              <p:nvPr/>
            </p:nvSpPr>
            <p:spPr>
              <a:xfrm>
                <a:off x="6053331" y="6537220"/>
                <a:ext cx="3350642" cy="3189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9467" b="66950"/>
              <a:stretch/>
            </p:blipFill>
            <p:spPr bwMode="auto">
              <a:xfrm>
                <a:off x="7039698" y="6537219"/>
                <a:ext cx="715105" cy="31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3332" y="6840199"/>
                <a:ext cx="3350642" cy="1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 name="图片 2" descr="SP4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279" y="4247823"/>
              <a:ext cx="4176464" cy="140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rotWithShape="1">
            <a:blip r:embed="rId9" cstate="print">
              <a:extLst>
                <a:ext uri="{28A0092B-C50C-407E-A947-70E740481C1C}">
                  <a14:useLocalDpi xmlns:a14="http://schemas.microsoft.com/office/drawing/2010/main" val="0"/>
                </a:ext>
              </a:extLst>
            </a:blip>
            <a:srcRect l="5826" r="20000"/>
            <a:stretch/>
          </p:blipFill>
          <p:spPr>
            <a:xfrm>
              <a:off x="5268761" y="4377799"/>
              <a:ext cx="2706057" cy="2211435"/>
            </a:xfrm>
            <a:prstGeom prst="rect">
              <a:avLst/>
            </a:prstGeom>
          </p:spPr>
        </p:pic>
      </p:grpSp>
      <p:cxnSp>
        <p:nvCxnSpPr>
          <p:cNvPr id="7" name="直接连接符 6"/>
          <p:cNvCxnSpPr/>
          <p:nvPr/>
        </p:nvCxnSpPr>
        <p:spPr>
          <a:xfrm>
            <a:off x="0" y="4005064"/>
            <a:ext cx="91440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4567" y="188640"/>
            <a:ext cx="4609479" cy="3690855"/>
          </a:xfrm>
          <a:prstGeom prst="rect">
            <a:avLst/>
          </a:prstGeom>
        </p:spPr>
      </p:pic>
    </p:spTree>
    <p:extLst>
      <p:ext uri="{BB962C8B-B14F-4D97-AF65-F5344CB8AC3E}">
        <p14:creationId xmlns:p14="http://schemas.microsoft.com/office/powerpoint/2010/main" val="21802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79" y="836712"/>
            <a:ext cx="2707155" cy="397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999" y="836712"/>
            <a:ext cx="6317871" cy="505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24582" y="5956566"/>
            <a:ext cx="6336704" cy="523220"/>
          </a:xfrm>
          <a:prstGeom prst="rect">
            <a:avLst/>
          </a:prstGeom>
          <a:noFill/>
        </p:spPr>
        <p:txBody>
          <a:bodyPr wrap="square" rtlCol="0">
            <a:spAutoFit/>
          </a:bodyPr>
          <a:lstStyle/>
          <a:p>
            <a:pPr algn="ctr"/>
            <a:r>
              <a:rPr lang="zh-CN" altLang="en-US" sz="2800" dirty="0" smtClean="0">
                <a:latin typeface="黑体" panose="02010609060101010101" pitchFamily="49" charset="-122"/>
                <a:ea typeface="黑体" panose="02010609060101010101" pitchFamily="49" charset="-122"/>
              </a:rPr>
              <a:t>台</a:t>
            </a:r>
            <a:r>
              <a:rPr lang="zh-CN" altLang="en-US" sz="2800" dirty="0" smtClean="0">
                <a:latin typeface="黑体" panose="02010609060101010101" pitchFamily="49" charset="-122"/>
                <a:ea typeface="黑体" panose="02010609060101010101" pitchFamily="49" charset="-122"/>
              </a:rPr>
              <a:t>站分布</a:t>
            </a:r>
            <a:endParaRPr lang="zh-CN" altLang="en-US" sz="2800" dirty="0">
              <a:latin typeface="黑体" panose="02010609060101010101" pitchFamily="49" charset="-122"/>
              <a:ea typeface="黑体" panose="02010609060101010101" pitchFamily="49" charset="-122"/>
            </a:endParaRPr>
          </a:p>
        </p:txBody>
      </p:sp>
      <p:sp>
        <p:nvSpPr>
          <p:cNvPr id="3" name="TextBox 2"/>
          <p:cNvSpPr txBox="1"/>
          <p:nvPr/>
        </p:nvSpPr>
        <p:spPr>
          <a:xfrm>
            <a:off x="340722" y="5725733"/>
            <a:ext cx="2160240" cy="461665"/>
          </a:xfrm>
          <a:prstGeom prst="rect">
            <a:avLst/>
          </a:prstGeom>
          <a:noFill/>
        </p:spPr>
        <p:txBody>
          <a:bodyPr wrap="square" rtlCol="0">
            <a:spAutoFit/>
          </a:bodyPr>
          <a:lstStyle/>
          <a:p>
            <a:pPr algn="ctr"/>
            <a:r>
              <a:rPr lang="en-US" altLang="zh-CN" sz="2400" dirty="0" smtClean="0">
                <a:latin typeface="黑体" panose="02010609060101010101" pitchFamily="49" charset="-122"/>
                <a:ea typeface="黑体" panose="02010609060101010101" pitchFamily="49" charset="-122"/>
              </a:rPr>
              <a:t>50</a:t>
            </a:r>
            <a:r>
              <a:rPr lang="zh-CN" altLang="en-US" sz="2400" dirty="0" smtClean="0">
                <a:latin typeface="黑体" panose="02010609060101010101" pitchFamily="49" charset="-122"/>
                <a:ea typeface="黑体" panose="02010609060101010101" pitchFamily="49" charset="-122"/>
              </a:rPr>
              <a:t>万道波形</a:t>
            </a:r>
            <a:endParaRPr lang="zh-CN" altLang="en-US" sz="2400" dirty="0">
              <a:latin typeface="黑体" panose="02010609060101010101" pitchFamily="49" charset="-122"/>
              <a:ea typeface="黑体" panose="02010609060101010101" pitchFamily="49" charset="-122"/>
            </a:endParaRPr>
          </a:p>
        </p:txBody>
      </p:sp>
      <p:sp>
        <p:nvSpPr>
          <p:cNvPr id="6" name="TextBox 5"/>
          <p:cNvSpPr txBox="1"/>
          <p:nvPr/>
        </p:nvSpPr>
        <p:spPr>
          <a:xfrm>
            <a:off x="314299" y="4968647"/>
            <a:ext cx="2186663" cy="461665"/>
          </a:xfrm>
          <a:prstGeom prst="rect">
            <a:avLst/>
          </a:prstGeom>
          <a:noFill/>
        </p:spPr>
        <p:txBody>
          <a:bodyPr wrap="square" rtlCol="0">
            <a:spAutoFit/>
          </a:bodyPr>
          <a:lstStyle/>
          <a:p>
            <a:pPr algn="ctr"/>
            <a:r>
              <a:rPr lang="zh-CN" altLang="en-US" sz="2400" dirty="0" smtClean="0">
                <a:latin typeface="黑体" panose="02010609060101010101" pitchFamily="49" charset="-122"/>
                <a:ea typeface="黑体" panose="02010609060101010101" pitchFamily="49" charset="-122"/>
              </a:rPr>
              <a:t>地震</a:t>
            </a:r>
            <a:r>
              <a:rPr lang="zh-CN" altLang="en-US" sz="2400" dirty="0" smtClean="0">
                <a:latin typeface="黑体" panose="02010609060101010101" pitchFamily="49" charset="-122"/>
                <a:ea typeface="黑体" panose="02010609060101010101" pitchFamily="49" charset="-122"/>
              </a:rPr>
              <a:t>分布</a:t>
            </a:r>
            <a:endParaRPr lang="zh-CN" altLang="en-US" sz="2400" dirty="0">
              <a:latin typeface="黑体" panose="02010609060101010101" pitchFamily="49" charset="-122"/>
              <a:ea typeface="黑体" panose="02010609060101010101" pitchFamily="49" charset="-122"/>
            </a:endParaRPr>
          </a:p>
        </p:txBody>
      </p:sp>
      <p:sp>
        <p:nvSpPr>
          <p:cNvPr id="7" name="TextBox 6"/>
          <p:cNvSpPr txBox="1"/>
          <p:nvPr/>
        </p:nvSpPr>
        <p:spPr>
          <a:xfrm>
            <a:off x="1115616" y="113492"/>
            <a:ext cx="7344816" cy="584775"/>
          </a:xfrm>
          <a:prstGeom prst="rect">
            <a:avLst/>
          </a:prstGeom>
          <a:noFill/>
        </p:spPr>
        <p:txBody>
          <a:bodyPr wrap="square" rtlCol="0">
            <a:spAutoFit/>
          </a:bodyPr>
          <a:lstStyle/>
          <a:p>
            <a:pPr algn="ctr"/>
            <a:r>
              <a:rPr lang="zh-CN" altLang="en-US" sz="3200" dirty="0" smtClean="0">
                <a:latin typeface="黑体" panose="02010609060101010101" pitchFamily="49" charset="-122"/>
                <a:ea typeface="黑体" panose="02010609060101010101" pitchFamily="49" charset="-122"/>
              </a:rPr>
              <a:t>层析</a:t>
            </a:r>
            <a:r>
              <a:rPr lang="zh-CN" altLang="en-US" sz="3200" dirty="0" smtClean="0">
                <a:latin typeface="黑体" panose="02010609060101010101" pitchFamily="49" charset="-122"/>
                <a:ea typeface="黑体" panose="02010609060101010101" pitchFamily="49" charset="-122"/>
              </a:rPr>
              <a:t>成像（有限频层析成像方法）</a:t>
            </a:r>
            <a:endParaRPr lang="zh-CN" altLang="en-US" sz="32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51519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42082" y="692696"/>
            <a:ext cx="6374134" cy="5256584"/>
            <a:chOff x="240" y="384"/>
            <a:chExt cx="5280" cy="354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t="9708" b="3529"/>
            <a:stretch>
              <a:fillRect/>
            </a:stretch>
          </p:blipFill>
          <p:spPr bwMode="auto">
            <a:xfrm>
              <a:off x="240" y="384"/>
              <a:ext cx="5280" cy="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descr="piercing_point_legend"/>
            <p:cNvPicPr>
              <a:picLocks noChangeAspect="1" noChangeArrowheads="1"/>
            </p:cNvPicPr>
            <p:nvPr/>
          </p:nvPicPr>
          <p:blipFill>
            <a:blip r:embed="rId3" cstate="print">
              <a:extLst>
                <a:ext uri="{28A0092B-C50C-407E-A947-70E740481C1C}">
                  <a14:useLocalDpi xmlns:a14="http://schemas.microsoft.com/office/drawing/2010/main" val="0"/>
                </a:ext>
              </a:extLst>
            </a:blip>
            <a:srcRect l="1199" t="1389" r="2400" b="1389"/>
            <a:stretch>
              <a:fillRect/>
            </a:stretch>
          </p:blipFill>
          <p:spPr bwMode="auto">
            <a:xfrm>
              <a:off x="816" y="2976"/>
              <a:ext cx="606" cy="52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1547664" y="5949280"/>
            <a:ext cx="3954706" cy="400110"/>
          </a:xfrm>
          <a:prstGeom prst="rect">
            <a:avLst/>
          </a:prstGeom>
          <a:noFill/>
        </p:spPr>
        <p:txBody>
          <a:bodyPr wrap="square" rtlCol="0">
            <a:spAutoFit/>
          </a:bodyPr>
          <a:lstStyle/>
          <a:p>
            <a:pPr algn="ctr"/>
            <a:r>
              <a:rPr lang="zh-CN" altLang="en-US" sz="2000" dirty="0" smtClean="0">
                <a:latin typeface="黑体" panose="02010609060101010101" pitchFamily="49" charset="-122"/>
                <a:ea typeface="黑体" panose="02010609060101010101" pitchFamily="49" charset="-122"/>
              </a:rPr>
              <a:t>不同深度间断面的转换点分布</a:t>
            </a:r>
            <a:endParaRPr lang="zh-CN" altLang="en-US" sz="20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45110"/>
            <a:ext cx="2338185" cy="1872208"/>
          </a:xfrm>
          <a:prstGeom prst="rect">
            <a:avLst/>
          </a:prstGeom>
        </p:spPr>
      </p:pic>
    </p:spTree>
    <p:extLst>
      <p:ext uri="{BB962C8B-B14F-4D97-AF65-F5344CB8AC3E}">
        <p14:creationId xmlns:p14="http://schemas.microsoft.com/office/powerpoint/2010/main" val="2794093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6659" y="260649"/>
            <a:ext cx="3529175" cy="2736303"/>
          </a:xfrm>
          <a:prstGeom prst="rect">
            <a:avLst/>
          </a:prstGeom>
        </p:spPr>
      </p:pic>
      <p:sp>
        <p:nvSpPr>
          <p:cNvPr id="3" name="TextBox 2"/>
          <p:cNvSpPr txBox="1"/>
          <p:nvPr/>
        </p:nvSpPr>
        <p:spPr>
          <a:xfrm>
            <a:off x="356144" y="548680"/>
            <a:ext cx="4799079" cy="1144544"/>
          </a:xfrm>
          <a:prstGeom prst="rect">
            <a:avLst/>
          </a:prstGeom>
          <a:noFill/>
        </p:spPr>
        <p:txBody>
          <a:bodyPr wrap="square" rtlCol="0">
            <a:spAutoFit/>
          </a:bodyPr>
          <a:lstStyle/>
          <a:p>
            <a:pPr algn="ctr">
              <a:lnSpc>
                <a:spcPct val="130000"/>
              </a:lnSpc>
            </a:pPr>
            <a:r>
              <a:rPr lang="zh-CN" altLang="en-US" sz="3200" dirty="0" smtClean="0">
                <a:latin typeface="黑体" panose="02010609060101010101" pitchFamily="49" charset="-122"/>
                <a:ea typeface="黑体" panose="02010609060101010101" pitchFamily="49" charset="-122"/>
              </a:rPr>
              <a:t>岩石圈底界面</a:t>
            </a:r>
            <a:r>
              <a:rPr lang="zh-CN" altLang="en-US" sz="3200" dirty="0" smtClean="0">
                <a:latin typeface="黑体" panose="02010609060101010101" pitchFamily="49" charset="-122"/>
                <a:ea typeface="黑体" panose="02010609060101010101" pitchFamily="49" charset="-122"/>
              </a:rPr>
              <a:t>成像</a:t>
            </a:r>
            <a:endParaRPr lang="en-US" altLang="zh-CN" sz="3200" dirty="0" smtClean="0">
              <a:latin typeface="黑体" panose="02010609060101010101" pitchFamily="49" charset="-122"/>
              <a:ea typeface="黑体" panose="02010609060101010101" pitchFamily="49" charset="-122"/>
            </a:endParaRPr>
          </a:p>
          <a:p>
            <a:pPr algn="ctr">
              <a:lnSpc>
                <a:spcPct val="130000"/>
              </a:lnSpc>
            </a:pPr>
            <a:r>
              <a:rPr lang="zh-CN" altLang="en-US" sz="2400" dirty="0" smtClean="0">
                <a:latin typeface="黑体" panose="02010609060101010101" pitchFamily="49" charset="-122"/>
                <a:ea typeface="黑体" panose="02010609060101010101" pitchFamily="49" charset="-122"/>
              </a:rPr>
              <a:t>（接收函数波动方程叠后偏移成像）</a:t>
            </a:r>
            <a:endParaRPr lang="zh-CN" altLang="en-US" sz="2400" dirty="0">
              <a:latin typeface="黑体" panose="02010609060101010101" pitchFamily="49" charset="-122"/>
              <a:ea typeface="黑体" panose="02010609060101010101" pitchFamily="49" charset="-122"/>
            </a:endParaRPr>
          </a:p>
        </p:txBody>
      </p:sp>
      <p:sp>
        <p:nvSpPr>
          <p:cNvPr id="5" name="TextBox 4"/>
          <p:cNvSpPr txBox="1"/>
          <p:nvPr/>
        </p:nvSpPr>
        <p:spPr>
          <a:xfrm>
            <a:off x="637016" y="6263693"/>
            <a:ext cx="4485591" cy="461665"/>
          </a:xfrm>
          <a:prstGeom prst="rect">
            <a:avLst/>
          </a:prstGeom>
          <a:noFill/>
        </p:spPr>
        <p:txBody>
          <a:bodyPr wrap="square" rtlCol="0">
            <a:spAutoFit/>
          </a:bodyPr>
          <a:lstStyle/>
          <a:p>
            <a:pPr algn="ctr"/>
            <a:r>
              <a:rPr lang="zh-CN" altLang="en-US" sz="2400" dirty="0" smtClean="0">
                <a:latin typeface="黑体" panose="02010609060101010101" pitchFamily="49" charset="-122"/>
                <a:ea typeface="黑体" panose="02010609060101010101" pitchFamily="49" charset="-122"/>
              </a:rPr>
              <a:t>台</a:t>
            </a:r>
            <a:r>
              <a:rPr lang="zh-CN" altLang="en-US" sz="2400" dirty="0" smtClean="0">
                <a:latin typeface="黑体" panose="02010609060101010101" pitchFamily="49" charset="-122"/>
                <a:ea typeface="黑体" panose="02010609060101010101" pitchFamily="49" charset="-122"/>
              </a:rPr>
              <a:t>站</a:t>
            </a:r>
            <a:r>
              <a:rPr lang="zh-CN" altLang="en-US" sz="2400" dirty="0" smtClean="0">
                <a:latin typeface="黑体" panose="02010609060101010101" pitchFamily="49" charset="-122"/>
                <a:ea typeface="黑体" panose="02010609060101010101" pitchFamily="49" charset="-122"/>
              </a:rPr>
              <a:t>和</a:t>
            </a:r>
            <a:r>
              <a:rPr lang="en-US" altLang="zh-CN" sz="2400" dirty="0" smtClean="0">
                <a:latin typeface="黑体" panose="02010609060101010101" pitchFamily="49" charset="-122"/>
                <a:ea typeface="黑体" panose="02010609060101010101" pitchFamily="49" charset="-122"/>
              </a:rPr>
              <a:t>150km</a:t>
            </a:r>
            <a:r>
              <a:rPr lang="zh-CN" altLang="en-US" sz="2400" dirty="0" smtClean="0">
                <a:latin typeface="黑体" panose="02010609060101010101" pitchFamily="49" charset="-122"/>
                <a:ea typeface="黑体" panose="02010609060101010101" pitchFamily="49" charset="-122"/>
              </a:rPr>
              <a:t>深度</a:t>
            </a:r>
            <a:r>
              <a:rPr lang="zh-CN" altLang="en-US" sz="2400" dirty="0" smtClean="0">
                <a:latin typeface="黑体" panose="02010609060101010101" pitchFamily="49" charset="-122"/>
                <a:ea typeface="黑体" panose="02010609060101010101" pitchFamily="49" charset="-122"/>
              </a:rPr>
              <a:t>转换</a:t>
            </a:r>
            <a:r>
              <a:rPr lang="zh-CN" altLang="en-US" sz="2400" dirty="0" smtClean="0">
                <a:latin typeface="黑体" panose="02010609060101010101" pitchFamily="49" charset="-122"/>
                <a:ea typeface="黑体" panose="02010609060101010101" pitchFamily="49" charset="-122"/>
              </a:rPr>
              <a:t>点分布</a:t>
            </a:r>
            <a:endParaRPr lang="zh-CN" altLang="en-US" sz="2400"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090116"/>
            <a:ext cx="5400600" cy="4190447"/>
          </a:xfrm>
          <a:prstGeom prst="rect">
            <a:avLst/>
          </a:prstGeom>
        </p:spPr>
      </p:pic>
      <p:sp>
        <p:nvSpPr>
          <p:cNvPr id="7" name="TextBox 6"/>
          <p:cNvSpPr txBox="1"/>
          <p:nvPr/>
        </p:nvSpPr>
        <p:spPr>
          <a:xfrm>
            <a:off x="5571458" y="2999832"/>
            <a:ext cx="3384376" cy="461665"/>
          </a:xfrm>
          <a:prstGeom prst="rect">
            <a:avLst/>
          </a:prstGeom>
          <a:noFill/>
        </p:spPr>
        <p:txBody>
          <a:bodyPr wrap="square" rtlCol="0">
            <a:spAutoFit/>
          </a:bodyPr>
          <a:lstStyle/>
          <a:p>
            <a:pPr algn="ctr"/>
            <a:r>
              <a:rPr lang="zh-CN" altLang="en-US" sz="2400" dirty="0" smtClean="0">
                <a:latin typeface="黑体" panose="02010609060101010101" pitchFamily="49" charset="-122"/>
                <a:ea typeface="黑体" panose="02010609060101010101" pitchFamily="49" charset="-122"/>
              </a:rPr>
              <a:t>台</a:t>
            </a:r>
            <a:r>
              <a:rPr lang="zh-CN" altLang="en-US" sz="2400" dirty="0" smtClean="0">
                <a:latin typeface="黑体" panose="02010609060101010101" pitchFamily="49" charset="-122"/>
                <a:ea typeface="黑体" panose="02010609060101010101" pitchFamily="49" charset="-122"/>
              </a:rPr>
              <a:t>站和测线分布</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42173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5575"/>
          <a:stretch/>
        </p:blipFill>
        <p:spPr>
          <a:xfrm>
            <a:off x="251520" y="1644858"/>
            <a:ext cx="4244328" cy="2936270"/>
          </a:xfrm>
          <a:prstGeom prst="rect">
            <a:avLst/>
          </a:prstGeom>
        </p:spPr>
      </p:pic>
      <p:sp>
        <p:nvSpPr>
          <p:cNvPr id="3" name="TextBox 2"/>
          <p:cNvSpPr txBox="1"/>
          <p:nvPr/>
        </p:nvSpPr>
        <p:spPr>
          <a:xfrm>
            <a:off x="1241762" y="4813206"/>
            <a:ext cx="6984776" cy="830997"/>
          </a:xfrm>
          <a:prstGeom prst="rect">
            <a:avLst/>
          </a:prstGeom>
          <a:noFill/>
        </p:spPr>
        <p:txBody>
          <a:bodyPr wrap="square" rtlCol="0">
            <a:spAutoFit/>
          </a:bodyPr>
          <a:lstStyle/>
          <a:p>
            <a:pPr algn="ctr"/>
            <a:r>
              <a:rPr lang="en-US" altLang="zh-CN" sz="2400" dirty="0" smtClean="0">
                <a:latin typeface="黑体" panose="02010609060101010101" pitchFamily="49" charset="-122"/>
                <a:ea typeface="黑体" panose="02010609060101010101" pitchFamily="49" charset="-122"/>
              </a:rPr>
              <a:t>410-</a:t>
            </a:r>
            <a:r>
              <a:rPr lang="zh-CN" altLang="en-US" sz="2400" dirty="0" smtClean="0">
                <a:latin typeface="黑体" panose="02010609060101010101" pitchFamily="49" charset="-122"/>
                <a:ea typeface="黑体" panose="02010609060101010101" pitchFamily="49" charset="-122"/>
              </a:rPr>
              <a:t>间断面  </a:t>
            </a:r>
            <a:r>
              <a:rPr lang="zh-CN" altLang="en-US" sz="2400" dirty="0" smtClean="0">
                <a:latin typeface="黑体" panose="02010609060101010101" pitchFamily="49" charset="-122"/>
                <a:ea typeface="黑体" panose="02010609060101010101" pitchFamily="49" charset="-122"/>
              </a:rPr>
              <a:t>                </a:t>
            </a:r>
            <a:r>
              <a:rPr lang="en-US" altLang="zh-CN" sz="2400" dirty="0" smtClean="0">
                <a:latin typeface="黑体" panose="02010609060101010101" pitchFamily="49" charset="-122"/>
                <a:ea typeface="黑体" panose="02010609060101010101" pitchFamily="49" charset="-122"/>
              </a:rPr>
              <a:t>660-</a:t>
            </a:r>
            <a:r>
              <a:rPr lang="zh-CN" altLang="en-US" sz="2400" dirty="0" smtClean="0">
                <a:latin typeface="黑体" panose="02010609060101010101" pitchFamily="49" charset="-122"/>
                <a:ea typeface="黑体" panose="02010609060101010101" pitchFamily="49" charset="-122"/>
              </a:rPr>
              <a:t>间断面</a:t>
            </a:r>
            <a:endParaRPr lang="en-US" altLang="zh-CN" sz="2400" dirty="0" smtClean="0">
              <a:latin typeface="黑体" panose="02010609060101010101" pitchFamily="49" charset="-122"/>
              <a:ea typeface="黑体" panose="02010609060101010101" pitchFamily="49" charset="-122"/>
            </a:endParaRPr>
          </a:p>
          <a:p>
            <a:pPr algn="ctr"/>
            <a:r>
              <a:rPr lang="zh-CN" altLang="en-US" sz="2400" dirty="0" smtClean="0">
                <a:latin typeface="黑体" panose="02010609060101010101" pitchFamily="49" charset="-122"/>
                <a:ea typeface="黑体" panose="02010609060101010101" pitchFamily="49" charset="-122"/>
              </a:rPr>
              <a:t>台</a:t>
            </a:r>
            <a:r>
              <a:rPr lang="zh-CN" altLang="en-US" sz="2400" dirty="0">
                <a:latin typeface="黑体" panose="02010609060101010101" pitchFamily="49" charset="-122"/>
                <a:ea typeface="黑体" panose="02010609060101010101" pitchFamily="49" charset="-122"/>
              </a:rPr>
              <a:t>站和转换点</a:t>
            </a:r>
            <a:r>
              <a:rPr lang="zh-CN" altLang="en-US" sz="2400" dirty="0" smtClean="0">
                <a:latin typeface="黑体" panose="02010609060101010101" pitchFamily="49" charset="-122"/>
                <a:ea typeface="黑体" panose="02010609060101010101" pitchFamily="49" charset="-122"/>
              </a:rPr>
              <a:t>分布</a:t>
            </a:r>
            <a:endParaRPr lang="en-US" altLang="zh-CN" sz="2400"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4222"/>
          <a:stretch/>
        </p:blipFill>
        <p:spPr>
          <a:xfrm>
            <a:off x="4644008" y="1606887"/>
            <a:ext cx="4287782" cy="2974241"/>
          </a:xfrm>
          <a:prstGeom prst="rect">
            <a:avLst/>
          </a:prstGeom>
        </p:spPr>
      </p:pic>
      <p:sp>
        <p:nvSpPr>
          <p:cNvPr id="5" name="TextBox 4"/>
          <p:cNvSpPr txBox="1"/>
          <p:nvPr/>
        </p:nvSpPr>
        <p:spPr>
          <a:xfrm>
            <a:off x="899592" y="548680"/>
            <a:ext cx="7128792" cy="523220"/>
          </a:xfrm>
          <a:prstGeom prst="rect">
            <a:avLst/>
          </a:prstGeom>
          <a:noFill/>
        </p:spPr>
        <p:txBody>
          <a:bodyPr wrap="square" rtlCol="0">
            <a:spAutoFit/>
          </a:bodyPr>
          <a:lstStyle/>
          <a:p>
            <a:pPr algn="ctr"/>
            <a:r>
              <a:rPr lang="zh-CN" altLang="en-US" sz="2800" dirty="0">
                <a:latin typeface="黑体" panose="02010609060101010101" pitchFamily="49" charset="-122"/>
                <a:ea typeface="黑体" panose="02010609060101010101" pitchFamily="49" charset="-122"/>
              </a:rPr>
              <a:t>地幔过渡带间断面</a:t>
            </a:r>
            <a:r>
              <a:rPr lang="zh-CN" altLang="en-US" sz="2800" dirty="0" smtClean="0">
                <a:latin typeface="黑体" panose="02010609060101010101" pitchFamily="49" charset="-122"/>
                <a:ea typeface="黑体" panose="02010609060101010101" pitchFamily="49" charset="-122"/>
              </a:rPr>
              <a:t>成像（共转换点叠加成像）</a:t>
            </a:r>
            <a:endParaRPr lang="zh-CN" altLang="en-US" sz="2800" dirty="0"/>
          </a:p>
        </p:txBody>
      </p:sp>
    </p:spTree>
    <p:extLst>
      <p:ext uri="{BB962C8B-B14F-4D97-AF65-F5344CB8AC3E}">
        <p14:creationId xmlns:p14="http://schemas.microsoft.com/office/powerpoint/2010/main" val="4043213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04664"/>
            <a:ext cx="7165304" cy="5373978"/>
          </a:xfrm>
          <a:prstGeom prst="rect">
            <a:avLst/>
          </a:prstGeom>
          <a:effectLst>
            <a:outerShdw blurRad="50800" dist="38100" dir="18900000" algn="bl" rotWithShape="0">
              <a:prstClr val="black">
                <a:alpha val="40000"/>
              </a:prstClr>
            </a:outerShdw>
          </a:effectLst>
          <a:scene3d>
            <a:camera prst="perspectiveLeft"/>
            <a:lightRig rig="threePt" dir="t"/>
          </a:scene3d>
          <a:sp3d>
            <a:bevelT/>
          </a:sp3d>
        </p:spPr>
      </p:pic>
      <p:sp>
        <p:nvSpPr>
          <p:cNvPr id="6" name="TextBox 5"/>
          <p:cNvSpPr txBox="1"/>
          <p:nvPr/>
        </p:nvSpPr>
        <p:spPr>
          <a:xfrm>
            <a:off x="683568" y="6021288"/>
            <a:ext cx="5904656" cy="707886"/>
          </a:xfrm>
          <a:prstGeom prst="rect">
            <a:avLst/>
          </a:prstGeom>
          <a:solidFill>
            <a:srgbClr val="00B050"/>
          </a:solidFill>
        </p:spPr>
        <p:txBody>
          <a:bodyPr wrap="square" rtlCol="0">
            <a:spAutoFit/>
          </a:bodyPr>
          <a:lstStyle/>
          <a:p>
            <a:pPr algn="ctr"/>
            <a:r>
              <a:rPr lang="en-US" altLang="zh-CN" sz="4000" dirty="0" smtClean="0">
                <a:solidFill>
                  <a:schemeClr val="bg1"/>
                </a:solidFill>
                <a:latin typeface="David" panose="020E0502060401010101" pitchFamily="34" charset="-79"/>
                <a:cs typeface="David" panose="020E0502060401010101" pitchFamily="34" charset="-79"/>
              </a:rPr>
              <a:t>http://www.craton.cn/data</a:t>
            </a:r>
            <a:endParaRPr lang="zh-CN" altLang="en-US" sz="4000"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085716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692696"/>
            <a:ext cx="7560840" cy="6054040"/>
          </a:xfrm>
          <a:prstGeom prst="rect">
            <a:avLst/>
          </a:prstGeom>
        </p:spPr>
      </p:pic>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8616" t="31077" r="25987" b="32185"/>
          <a:stretch/>
        </p:blipFill>
        <p:spPr bwMode="auto">
          <a:xfrm>
            <a:off x="251520" y="116632"/>
            <a:ext cx="254513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923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7111"/>
            <a:ext cx="8785762" cy="203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3902769" cy="256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60899"/>
            <a:ext cx="3179394" cy="400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接箭头连接符 3"/>
          <p:cNvCxnSpPr/>
          <p:nvPr/>
        </p:nvCxnSpPr>
        <p:spPr>
          <a:xfrm flipH="1" flipV="1">
            <a:off x="2517662" y="2262740"/>
            <a:ext cx="121420" cy="2304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076056" y="2636912"/>
            <a:ext cx="288032"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197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7992809" cy="467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45535" r="28717" b="33880"/>
          <a:stretch/>
        </p:blipFill>
        <p:spPr bwMode="auto">
          <a:xfrm>
            <a:off x="2843808" y="188640"/>
            <a:ext cx="4896543" cy="132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8224" y="6581001"/>
            <a:ext cx="2016222" cy="276999"/>
          </a:xfrm>
          <a:prstGeom prst="rect">
            <a:avLst/>
          </a:prstGeom>
          <a:noFill/>
        </p:spPr>
        <p:txBody>
          <a:bodyPr wrap="square" rtlCol="0">
            <a:spAutoFit/>
          </a:bodyPr>
          <a:lstStyle/>
          <a:p>
            <a:pPr algn="ct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Zheng et al., 2006</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423831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091422"/>
            <a:ext cx="6336704" cy="523220"/>
          </a:xfrm>
          <a:prstGeom prst="rect">
            <a:avLst/>
          </a:prstGeom>
          <a:noFill/>
        </p:spPr>
        <p:txBody>
          <a:bodyPr wrap="square" rtlCol="0">
            <a:spAutoFit/>
          </a:bodyPr>
          <a:lstStyle/>
          <a:p>
            <a:pPr algn="ctr"/>
            <a:r>
              <a:rPr lang="zh-CN" altLang="en-US" sz="2800" dirty="0" smtClean="0">
                <a:latin typeface="黑体" panose="02010609060101010101" pitchFamily="49" charset="-122"/>
                <a:ea typeface="黑体" panose="02010609060101010101" pitchFamily="49" charset="-122"/>
              </a:rPr>
              <a:t>华北深地震测深测线位置</a:t>
            </a:r>
            <a:endParaRPr lang="zh-CN" altLang="en-US" sz="28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9144000" cy="5542742"/>
          </a:xfrm>
          <a:prstGeom prst="rect">
            <a:avLst/>
          </a:prstGeom>
        </p:spPr>
      </p:pic>
    </p:spTree>
    <p:extLst>
      <p:ext uri="{BB962C8B-B14F-4D97-AF65-F5344CB8AC3E}">
        <p14:creationId xmlns:p14="http://schemas.microsoft.com/office/powerpoint/2010/main" val="2402417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55" y="912331"/>
            <a:ext cx="8280920" cy="482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9672" y="5741573"/>
            <a:ext cx="2376264" cy="400110"/>
          </a:xfrm>
          <a:prstGeom prst="rect">
            <a:avLst/>
          </a:prstGeom>
          <a:noFill/>
        </p:spPr>
        <p:txBody>
          <a:bodyPr wrap="square" rtlCol="0">
            <a:spAutoFit/>
          </a:bodyPr>
          <a:lstStyle/>
          <a:p>
            <a:pPr algn="ctr"/>
            <a:r>
              <a:rPr lang="zh-CN" altLang="en-US" sz="2000" dirty="0" smtClean="0">
                <a:latin typeface="黑体" panose="02010609060101010101" pitchFamily="49" charset="-122"/>
                <a:ea typeface="黑体" panose="02010609060101010101" pitchFamily="49" charset="-122"/>
              </a:rPr>
              <a:t>地震台</a:t>
            </a:r>
            <a:r>
              <a:rPr lang="zh-CN" altLang="en-US" sz="2000" dirty="0">
                <a:latin typeface="黑体" panose="02010609060101010101" pitchFamily="49" charset="-122"/>
                <a:ea typeface="黑体" panose="02010609060101010101" pitchFamily="49" charset="-122"/>
              </a:rPr>
              <a:t>站</a:t>
            </a:r>
            <a:r>
              <a:rPr lang="zh-CN" altLang="en-US" sz="2000" dirty="0" smtClean="0">
                <a:latin typeface="黑体" panose="02010609060101010101" pitchFamily="49" charset="-122"/>
                <a:ea typeface="黑体" panose="02010609060101010101" pitchFamily="49" charset="-122"/>
              </a:rPr>
              <a:t>分布</a:t>
            </a:r>
            <a:endParaRPr lang="zh-CN" altLang="en-US" sz="2000" dirty="0">
              <a:latin typeface="黑体" panose="02010609060101010101" pitchFamily="49" charset="-122"/>
              <a:ea typeface="黑体" panose="02010609060101010101" pitchFamily="49" charset="-122"/>
            </a:endParaRPr>
          </a:p>
        </p:txBody>
      </p:sp>
      <p:sp>
        <p:nvSpPr>
          <p:cNvPr id="4" name="TextBox 3"/>
          <p:cNvSpPr txBox="1"/>
          <p:nvPr/>
        </p:nvSpPr>
        <p:spPr>
          <a:xfrm>
            <a:off x="6876256" y="522258"/>
            <a:ext cx="2016222" cy="276999"/>
          </a:xfrm>
          <a:prstGeom prst="rect">
            <a:avLst/>
          </a:prstGeom>
          <a:noFill/>
        </p:spPr>
        <p:txBody>
          <a:bodyPr wrap="square" rtlCol="0">
            <a:spAutoFit/>
          </a:bodyPr>
          <a:lstStyle/>
          <a:p>
            <a:pPr algn="ct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Zhang and Zheng, 2015</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TextBox 4"/>
          <p:cNvSpPr txBox="1"/>
          <p:nvPr/>
        </p:nvSpPr>
        <p:spPr>
          <a:xfrm>
            <a:off x="2773321" y="260648"/>
            <a:ext cx="3456384" cy="523220"/>
          </a:xfrm>
          <a:prstGeom prst="rect">
            <a:avLst/>
          </a:prstGeom>
          <a:noFill/>
        </p:spPr>
        <p:txBody>
          <a:bodyPr wrap="square" rtlCol="0">
            <a:spAutoFit/>
          </a:bodyPr>
          <a:lstStyle/>
          <a:p>
            <a:pPr algn="ctr"/>
            <a:r>
              <a:rPr lang="zh-CN" altLang="en-US" sz="2800" dirty="0" smtClean="0">
                <a:latin typeface="黑体" panose="02010609060101010101" pitchFamily="49" charset="-122"/>
                <a:ea typeface="黑体" panose="02010609060101010101" pitchFamily="49" charset="-122"/>
              </a:rPr>
              <a:t>远震波场矢量重建</a:t>
            </a:r>
            <a:endParaRPr lang="zh-CN" altLang="en-US" sz="2800" dirty="0">
              <a:latin typeface="黑体" panose="02010609060101010101" pitchFamily="49" charset="-122"/>
              <a:ea typeface="黑体" panose="02010609060101010101" pitchFamily="49" charset="-122"/>
            </a:endParaRPr>
          </a:p>
        </p:txBody>
      </p:sp>
      <p:sp>
        <p:nvSpPr>
          <p:cNvPr id="6" name="TextBox 5"/>
          <p:cNvSpPr txBox="1"/>
          <p:nvPr/>
        </p:nvSpPr>
        <p:spPr>
          <a:xfrm>
            <a:off x="4689584" y="5764033"/>
            <a:ext cx="4454416" cy="400110"/>
          </a:xfrm>
          <a:prstGeom prst="rect">
            <a:avLst/>
          </a:prstGeom>
          <a:noFill/>
        </p:spPr>
        <p:txBody>
          <a:bodyPr wrap="square" rtlCol="0">
            <a:spAutoFit/>
          </a:bodyPr>
          <a:lstStyle/>
          <a:p>
            <a:pPr algn="ctr"/>
            <a:r>
              <a:rPr lang="zh-CN" altLang="en-US" sz="2000" dirty="0" smtClean="0">
                <a:latin typeface="黑体" panose="02010609060101010101" pitchFamily="49" charset="-122"/>
                <a:ea typeface="黑体" panose="02010609060101010101" pitchFamily="49" charset="-122"/>
              </a:rPr>
              <a:t>波</a:t>
            </a:r>
            <a:r>
              <a:rPr lang="zh-CN" altLang="en-US" sz="2000" dirty="0">
                <a:latin typeface="黑体" panose="02010609060101010101" pitchFamily="49" charset="-122"/>
                <a:ea typeface="黑体" panose="02010609060101010101" pitchFamily="49" charset="-122"/>
              </a:rPr>
              <a:t>场数据规则化后的虚拟接收点分布 </a:t>
            </a:r>
          </a:p>
        </p:txBody>
      </p:sp>
      <p:sp>
        <p:nvSpPr>
          <p:cNvPr id="7" name="TextBox 6"/>
          <p:cNvSpPr txBox="1"/>
          <p:nvPr/>
        </p:nvSpPr>
        <p:spPr>
          <a:xfrm>
            <a:off x="899592" y="6339161"/>
            <a:ext cx="6847371" cy="461665"/>
          </a:xfrm>
          <a:prstGeom prst="rect">
            <a:avLst/>
          </a:prstGeom>
          <a:noFill/>
        </p:spPr>
        <p:txBody>
          <a:bodyPr wrap="square" rtlCol="0">
            <a:spAutoFit/>
          </a:bodyPr>
          <a:lstStyle/>
          <a:p>
            <a:pPr algn="ctr"/>
            <a:r>
              <a:rPr lang="zh-CN" altLang="en-US" sz="2400" dirty="0" smtClean="0">
                <a:latin typeface="黑体" panose="02010609060101010101" pitchFamily="49" charset="-122"/>
                <a:ea typeface="黑体" panose="02010609060101010101" pitchFamily="49" charset="-122"/>
              </a:rPr>
              <a:t>速度结构接收函数成像方法</a:t>
            </a:r>
            <a:r>
              <a:rPr lang="en-US" altLang="zh-CN" sz="2400" dirty="0" smtClean="0">
                <a:latin typeface="黑体" panose="02010609060101010101" pitchFamily="49" charset="-122"/>
                <a:ea typeface="黑体" panose="02010609060101010101" pitchFamily="49" charset="-122"/>
              </a:rPr>
              <a:t>(Zheng et al.,2015)</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5114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548680"/>
            <a:ext cx="3816424" cy="769441"/>
          </a:xfrm>
          <a:prstGeom prst="rect">
            <a:avLst/>
          </a:prstGeom>
          <a:solidFill>
            <a:srgbClr val="00B050"/>
          </a:solidFill>
        </p:spPr>
        <p:txBody>
          <a:bodyPr wrap="square" rtlCol="0">
            <a:spAutoFit/>
          </a:bodyPr>
          <a:lstStyle/>
          <a:p>
            <a:pPr algn="ctr"/>
            <a:r>
              <a:rPr lang="zh-CN" altLang="en-US" sz="4400" dirty="0" smtClean="0">
                <a:solidFill>
                  <a:schemeClr val="bg1"/>
                </a:solidFill>
                <a:latin typeface="华文隶书" panose="02010800040101010101" pitchFamily="2" charset="-122"/>
                <a:ea typeface="华文隶书" panose="02010800040101010101" pitchFamily="2" charset="-122"/>
              </a:rPr>
              <a:t>数据基础</a:t>
            </a:r>
            <a:endParaRPr lang="zh-CN" altLang="en-US" sz="4400" dirty="0">
              <a:solidFill>
                <a:schemeClr val="bg1"/>
              </a:solidFill>
              <a:latin typeface="华文隶书" panose="02010800040101010101" pitchFamily="2" charset="-122"/>
              <a:ea typeface="华文隶书" panose="02010800040101010101" pitchFamily="2" charset="-122"/>
            </a:endParaRPr>
          </a:p>
        </p:txBody>
      </p:sp>
      <p:sp>
        <p:nvSpPr>
          <p:cNvPr id="2" name="TextBox 1"/>
          <p:cNvSpPr txBox="1"/>
          <p:nvPr/>
        </p:nvSpPr>
        <p:spPr>
          <a:xfrm>
            <a:off x="2483768" y="1772816"/>
            <a:ext cx="4176464" cy="4093428"/>
          </a:xfrm>
          <a:prstGeom prst="rect">
            <a:avLst/>
          </a:prstGeom>
          <a:noFill/>
        </p:spPr>
        <p:txBody>
          <a:bodyPr wrap="square" rtlCol="0">
            <a:spAutoFit/>
          </a:bodyPr>
          <a:lstStyle/>
          <a:p>
            <a:pPr marL="571500" indent="-571500">
              <a:lnSpc>
                <a:spcPct val="130000"/>
              </a:lnSpc>
              <a:buFont typeface="Arial" panose="020B0604020202020204" pitchFamily="34" charset="0"/>
              <a:buChar char="•"/>
            </a:pPr>
            <a:r>
              <a:rPr lang="zh-CN" altLang="en-US" sz="4000" dirty="0" smtClean="0">
                <a:solidFill>
                  <a:schemeClr val="tx1">
                    <a:lumMod val="65000"/>
                    <a:lumOff val="35000"/>
                  </a:schemeClr>
                </a:solidFill>
                <a:latin typeface="华文隶书" panose="02010800040101010101" pitchFamily="2" charset="-122"/>
                <a:ea typeface="华文隶书" panose="02010800040101010101" pitchFamily="2" charset="-122"/>
              </a:rPr>
              <a:t>全空间覆盖</a:t>
            </a:r>
            <a:endParaRPr lang="en-US" altLang="zh-CN" sz="4000" dirty="0" smtClean="0">
              <a:solidFill>
                <a:schemeClr val="tx1">
                  <a:lumMod val="65000"/>
                  <a:lumOff val="35000"/>
                </a:schemeClr>
              </a:solidFill>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solidFill>
                  <a:schemeClr val="tx1">
                    <a:lumMod val="65000"/>
                    <a:lumOff val="35000"/>
                  </a:schemeClr>
                </a:solidFill>
                <a:latin typeface="华文隶书" panose="02010800040101010101" pitchFamily="2" charset="-122"/>
                <a:ea typeface="华文隶书" panose="02010800040101010101" pitchFamily="2" charset="-122"/>
              </a:rPr>
              <a:t>相对均匀分布</a:t>
            </a:r>
            <a:endParaRPr lang="en-US" altLang="zh-CN" sz="4000" dirty="0" smtClean="0">
              <a:solidFill>
                <a:schemeClr val="tx1">
                  <a:lumMod val="65000"/>
                  <a:lumOff val="35000"/>
                </a:schemeClr>
              </a:solidFill>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a:solidFill>
                  <a:schemeClr val="tx1">
                    <a:lumMod val="65000"/>
                    <a:lumOff val="35000"/>
                  </a:schemeClr>
                </a:solidFill>
                <a:latin typeface="华文隶书" panose="02010800040101010101" pitchFamily="2" charset="-122"/>
                <a:ea typeface="华文隶书" panose="02010800040101010101" pitchFamily="2" charset="-122"/>
              </a:rPr>
              <a:t>较密的</a:t>
            </a:r>
            <a:r>
              <a:rPr lang="zh-CN" altLang="en-US" sz="4000" dirty="0" smtClean="0">
                <a:solidFill>
                  <a:schemeClr val="tx1">
                    <a:lumMod val="65000"/>
                    <a:lumOff val="35000"/>
                  </a:schemeClr>
                </a:solidFill>
                <a:latin typeface="华文隶书" panose="02010800040101010101" pitchFamily="2" charset="-122"/>
                <a:ea typeface="华文隶书" panose="02010800040101010101" pitchFamily="2" charset="-122"/>
              </a:rPr>
              <a:t>采样</a:t>
            </a:r>
            <a:endParaRPr lang="en-US" altLang="zh-CN" sz="4000" dirty="0" smtClean="0">
              <a:solidFill>
                <a:schemeClr val="tx1">
                  <a:lumMod val="65000"/>
                  <a:lumOff val="35000"/>
                </a:schemeClr>
              </a:solidFill>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solidFill>
                  <a:schemeClr val="tx1">
                    <a:lumMod val="65000"/>
                    <a:lumOff val="35000"/>
                  </a:schemeClr>
                </a:solidFill>
                <a:latin typeface="华文隶书" panose="02010800040101010101" pitchFamily="2" charset="-122"/>
                <a:ea typeface="华文隶书" panose="02010800040101010101" pitchFamily="2" charset="-122"/>
              </a:rPr>
              <a:t>高品质记录</a:t>
            </a:r>
            <a:endParaRPr lang="en-US" altLang="zh-CN" sz="4000" dirty="0" smtClean="0">
              <a:solidFill>
                <a:schemeClr val="tx1">
                  <a:lumMod val="65000"/>
                  <a:lumOff val="35000"/>
                </a:schemeClr>
              </a:solidFill>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科学处理</a:t>
            </a:r>
            <a:endParaRPr lang="en-US" altLang="zh-CN" sz="4000" dirty="0" smtClean="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9389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0522" r="20348"/>
          <a:stretch/>
        </p:blipFill>
        <p:spPr>
          <a:xfrm>
            <a:off x="2771800" y="898173"/>
            <a:ext cx="6176825" cy="5959827"/>
          </a:xfrm>
          <a:prstGeom prst="rect">
            <a:avLst/>
          </a:prstGeom>
        </p:spPr>
      </p:pic>
      <p:sp>
        <p:nvSpPr>
          <p:cNvPr id="3" name="矩形 2"/>
          <p:cNvSpPr/>
          <p:nvPr/>
        </p:nvSpPr>
        <p:spPr>
          <a:xfrm>
            <a:off x="1043608" y="218253"/>
            <a:ext cx="7380312" cy="584775"/>
          </a:xfrm>
          <a:prstGeom prst="rect">
            <a:avLst/>
          </a:prstGeom>
          <a:solidFill>
            <a:srgbClr val="00B050"/>
          </a:solidFill>
        </p:spPr>
        <p:txBody>
          <a:bodyPr wrap="square">
            <a:spAutoFit/>
          </a:bodyPr>
          <a:lstStyle/>
          <a:p>
            <a:pPr algn="ctr"/>
            <a:r>
              <a:rPr lang="zh-CN" altLang="zh-CN" sz="3200" dirty="0" smtClean="0">
                <a:solidFill>
                  <a:schemeClr val="bg1"/>
                </a:solidFill>
                <a:latin typeface="华文隶书" panose="02010800040101010101" pitchFamily="2" charset="-122"/>
                <a:ea typeface="华文隶书" panose="02010800040101010101" pitchFamily="2" charset="-122"/>
              </a:rPr>
              <a:t>控制</a:t>
            </a:r>
            <a:r>
              <a:rPr lang="zh-CN" altLang="zh-CN" sz="3200" dirty="0">
                <a:solidFill>
                  <a:schemeClr val="bg1"/>
                </a:solidFill>
                <a:latin typeface="华文隶书" panose="02010800040101010101" pitchFamily="2" charset="-122"/>
                <a:ea typeface="华文隶书" panose="02010800040101010101" pitchFamily="2" charset="-122"/>
              </a:rPr>
              <a:t>（典型）剖面速度结构</a:t>
            </a:r>
            <a:endParaRPr lang="zh-CN" altLang="en-US" sz="3200" dirty="0">
              <a:solidFill>
                <a:schemeClr val="bg1"/>
              </a:solidFill>
              <a:latin typeface="华文隶书" panose="02010800040101010101" pitchFamily="2" charset="-122"/>
              <a:ea typeface="华文隶书" panose="02010800040101010101" pitchFamily="2" charset="-122"/>
            </a:endParaRPr>
          </a:p>
        </p:txBody>
      </p:sp>
      <p:sp>
        <p:nvSpPr>
          <p:cNvPr id="4" name="TextBox 3"/>
          <p:cNvSpPr txBox="1"/>
          <p:nvPr/>
        </p:nvSpPr>
        <p:spPr>
          <a:xfrm>
            <a:off x="610073" y="5085184"/>
            <a:ext cx="1656184" cy="646331"/>
          </a:xfrm>
          <a:prstGeom prst="rect">
            <a:avLst/>
          </a:prstGeom>
          <a:noFill/>
          <a:ln w="12700">
            <a:solidFill>
              <a:schemeClr val="tx1"/>
            </a:solidFill>
          </a:ln>
        </p:spPr>
        <p:txBody>
          <a:bodyPr wrap="square" rtlCol="0">
            <a:spAutoFit/>
          </a:bodyPr>
          <a:lstStyle/>
          <a:p>
            <a:r>
              <a:rPr lang="zh-CN" altLang="en-US" dirty="0" smtClean="0">
                <a:latin typeface="黑体" panose="02010609060101010101" pitchFamily="49" charset="-122"/>
                <a:ea typeface="黑体" panose="02010609060101010101" pitchFamily="49" charset="-122"/>
              </a:rPr>
              <a:t>地壳结构被动源探测剖面</a:t>
            </a:r>
            <a:endParaRPr lang="zh-CN" altLang="en-US" dirty="0">
              <a:latin typeface="黑体" panose="02010609060101010101" pitchFamily="49" charset="-122"/>
              <a:ea typeface="黑体" panose="02010609060101010101" pitchFamily="49" charset="-122"/>
            </a:endParaRPr>
          </a:p>
        </p:txBody>
      </p:sp>
      <p:sp>
        <p:nvSpPr>
          <p:cNvPr id="5" name="TextBox 4"/>
          <p:cNvSpPr txBox="1"/>
          <p:nvPr/>
        </p:nvSpPr>
        <p:spPr>
          <a:xfrm>
            <a:off x="528111" y="1124744"/>
            <a:ext cx="1620200" cy="923330"/>
          </a:xfrm>
          <a:prstGeom prst="rect">
            <a:avLst/>
          </a:prstGeom>
          <a:noFill/>
          <a:ln w="19050">
            <a:solidFill>
              <a:srgbClr val="FF0000"/>
            </a:solidFill>
          </a:ln>
        </p:spPr>
        <p:txBody>
          <a:bodyPr wrap="square" rtlCol="0">
            <a:spAutoFit/>
          </a:bodyPr>
          <a:lstStyle/>
          <a:p>
            <a:r>
              <a:rPr lang="zh-CN" altLang="en-US" dirty="0" smtClean="0">
                <a:solidFill>
                  <a:srgbClr val="FF0000"/>
                </a:solidFill>
                <a:latin typeface="黑体" panose="02010609060101010101" pitchFamily="49" charset="-122"/>
                <a:ea typeface="黑体" panose="02010609060101010101" pitchFamily="49" charset="-122"/>
              </a:rPr>
              <a:t>地震宽角反射</a:t>
            </a:r>
            <a:r>
              <a:rPr lang="en-US" altLang="zh-CN" dirty="0" smtClean="0">
                <a:solidFill>
                  <a:srgbClr val="FF0000"/>
                </a:solidFill>
                <a:latin typeface="黑体" panose="02010609060101010101" pitchFamily="49" charset="-122"/>
                <a:ea typeface="黑体" panose="02010609060101010101" pitchFamily="49" charset="-122"/>
              </a:rPr>
              <a:t>/</a:t>
            </a:r>
            <a:r>
              <a:rPr lang="zh-CN" altLang="en-US" dirty="0" smtClean="0">
                <a:solidFill>
                  <a:srgbClr val="FF0000"/>
                </a:solidFill>
                <a:latin typeface="黑体" panose="02010609060101010101" pitchFamily="49" charset="-122"/>
                <a:ea typeface="黑体" panose="02010609060101010101" pitchFamily="49" charset="-122"/>
              </a:rPr>
              <a:t>折射深地震测深剖面</a:t>
            </a:r>
            <a:endParaRPr lang="zh-CN" altLang="en-US" dirty="0">
              <a:solidFill>
                <a:srgbClr val="FF0000"/>
              </a:solidFill>
              <a:latin typeface="黑体" panose="02010609060101010101" pitchFamily="49" charset="-122"/>
              <a:ea typeface="黑体" panose="02010609060101010101" pitchFamily="49" charset="-122"/>
            </a:endParaRPr>
          </a:p>
        </p:txBody>
      </p:sp>
      <p:sp>
        <p:nvSpPr>
          <p:cNvPr id="6" name="TextBox 5"/>
          <p:cNvSpPr txBox="1"/>
          <p:nvPr/>
        </p:nvSpPr>
        <p:spPr>
          <a:xfrm>
            <a:off x="528111" y="3068960"/>
            <a:ext cx="1656184" cy="646331"/>
          </a:xfrm>
          <a:prstGeom prst="rect">
            <a:avLst/>
          </a:prstGeom>
          <a:noFill/>
          <a:ln w="19050">
            <a:solidFill>
              <a:srgbClr val="0033CC"/>
            </a:solidFill>
          </a:ln>
        </p:spPr>
        <p:txBody>
          <a:bodyPr wrap="square" rtlCol="0">
            <a:spAutoFit/>
          </a:bodyPr>
          <a:lstStyle/>
          <a:p>
            <a:r>
              <a:rPr lang="zh-CN" altLang="en-US" dirty="0" smtClean="0">
                <a:solidFill>
                  <a:srgbClr val="0033CC"/>
                </a:solidFill>
                <a:latin typeface="黑体" panose="02010609060101010101" pitchFamily="49" charset="-122"/>
                <a:ea typeface="黑体" panose="02010609060101010101" pitchFamily="49" charset="-122"/>
              </a:rPr>
              <a:t>岩石圈结构被动源探测剖面</a:t>
            </a:r>
            <a:endParaRPr lang="zh-CN" altLang="en-US" dirty="0">
              <a:solidFill>
                <a:srgbClr val="0033CC"/>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47471" r="5287" b="11530"/>
          <a:stretch/>
        </p:blipFill>
        <p:spPr>
          <a:xfrm>
            <a:off x="179511" y="2132856"/>
            <a:ext cx="2524087" cy="648072"/>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8078"/>
          <a:stretch/>
        </p:blipFill>
        <p:spPr>
          <a:xfrm>
            <a:off x="295497" y="5772811"/>
            <a:ext cx="2260279" cy="89654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r="1608"/>
          <a:stretch/>
        </p:blipFill>
        <p:spPr>
          <a:xfrm>
            <a:off x="93406" y="3756635"/>
            <a:ext cx="2603412" cy="1040517"/>
          </a:xfrm>
          <a:prstGeom prst="rect">
            <a:avLst/>
          </a:prstGeom>
        </p:spPr>
      </p:pic>
    </p:spTree>
    <p:extLst>
      <p:ext uri="{BB962C8B-B14F-4D97-AF65-F5344CB8AC3E}">
        <p14:creationId xmlns:p14="http://schemas.microsoft.com/office/powerpoint/2010/main" val="457414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8435" r="17478"/>
          <a:stretch/>
        </p:blipFill>
        <p:spPr>
          <a:xfrm>
            <a:off x="16349" y="100357"/>
            <a:ext cx="7581878" cy="6749732"/>
          </a:xfrm>
          <a:prstGeom prst="rect">
            <a:avLst/>
          </a:prstGeom>
        </p:spPr>
      </p:pic>
      <p:sp>
        <p:nvSpPr>
          <p:cNvPr id="3" name="TextBox 2"/>
          <p:cNvSpPr txBox="1"/>
          <p:nvPr/>
        </p:nvSpPr>
        <p:spPr>
          <a:xfrm>
            <a:off x="7680520" y="908720"/>
            <a:ext cx="1427984" cy="3970318"/>
          </a:xfrm>
          <a:prstGeom prst="rect">
            <a:avLst/>
          </a:prstGeom>
          <a:noFill/>
          <a:ln w="28575">
            <a:solidFill>
              <a:srgbClr val="336699"/>
            </a:solidFill>
          </a:ln>
        </p:spPr>
        <p:txBody>
          <a:bodyPr wrap="square" rtlCol="0">
            <a:spAutoFit/>
          </a:bodyPr>
          <a:lstStyle/>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剖面名称</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负责人</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资金支持</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剖面概况</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剖面位置</a:t>
            </a:r>
            <a:endParaRPr lang="en-US" altLang="zh-CN" dirty="0" smtClean="0">
              <a:latin typeface="黑体" panose="02010609060101010101" pitchFamily="49" charset="-122"/>
              <a:ea typeface="黑体" panose="02010609060101010101" pitchFamily="49" charset="-122"/>
            </a:endParaRPr>
          </a:p>
          <a:p>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查看：</a:t>
            </a:r>
            <a:endParaRPr lang="en-US" altLang="zh-CN" dirty="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成像图件</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参考文献</a:t>
            </a:r>
            <a:endParaRPr lang="en-US" altLang="zh-CN" dirty="0" smtClean="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下载：</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成像数据</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成像图件</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latin typeface="黑体" panose="02010609060101010101" pitchFamily="49" charset="-122"/>
                <a:ea typeface="黑体" panose="02010609060101010101" pitchFamily="49" charset="-122"/>
              </a:rPr>
              <a:t>相关文件</a:t>
            </a: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83256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2246" r="12164"/>
          <a:stretch/>
        </p:blipFill>
        <p:spPr>
          <a:xfrm>
            <a:off x="395536" y="0"/>
            <a:ext cx="5518205" cy="6858000"/>
          </a:xfrm>
          <a:prstGeom prst="rect">
            <a:avLst/>
          </a:prstGeom>
        </p:spPr>
      </p:pic>
      <p:sp>
        <p:nvSpPr>
          <p:cNvPr id="3" name="TextBox 2"/>
          <p:cNvSpPr txBox="1"/>
          <p:nvPr/>
        </p:nvSpPr>
        <p:spPr>
          <a:xfrm>
            <a:off x="6012160" y="620688"/>
            <a:ext cx="3014235" cy="4524315"/>
          </a:xfrm>
          <a:prstGeom prst="rect">
            <a:avLst/>
          </a:prstGeom>
          <a:noFill/>
          <a:ln w="28575">
            <a:solidFill>
              <a:srgbClr val="336699"/>
            </a:solidFill>
          </a:ln>
        </p:spPr>
        <p:txBody>
          <a:bodyPr wrap="square" rtlCol="0">
            <a:spAutoFit/>
          </a:bodyPr>
          <a:lstStyle/>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前言</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基础数据</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速度结构成像</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华北结构模型内容</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数据使用帮助</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经费、技术支持和研制者</a:t>
            </a:r>
            <a:endParaRPr lang="en-US" altLang="zh-CN" sz="2400" dirty="0" smtClean="0">
              <a:latin typeface="华文隶书" panose="02010800040101010101" pitchFamily="2" charset="-122"/>
              <a:ea typeface="华文隶书" panose="02010800040101010101" pitchFamily="2" charset="-122"/>
            </a:endParaRPr>
          </a:p>
          <a:p>
            <a:pPr marL="285750" indent="-285750">
              <a:lnSpc>
                <a:spcPct val="150000"/>
              </a:lnSpc>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版权和引用规定</a:t>
            </a:r>
            <a:endParaRPr lang="zh-CN" altLang="en-US"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21280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180"/>
            <a:ext cx="9144000" cy="6127640"/>
          </a:xfrm>
          <a:prstGeom prst="rect">
            <a:avLst/>
          </a:prstGeom>
        </p:spPr>
      </p:pic>
      <p:cxnSp>
        <p:nvCxnSpPr>
          <p:cNvPr id="4" name="直接连接符 3"/>
          <p:cNvCxnSpPr/>
          <p:nvPr/>
        </p:nvCxnSpPr>
        <p:spPr>
          <a:xfrm>
            <a:off x="1979712" y="2420888"/>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979712" y="3645024"/>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864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146" y="836712"/>
            <a:ext cx="7488832" cy="2123658"/>
          </a:xfrm>
          <a:prstGeom prst="rect">
            <a:avLst/>
          </a:prstGeom>
          <a:solidFill>
            <a:srgbClr val="00B050"/>
          </a:solidFill>
        </p:spPr>
        <p:txBody>
          <a:bodyPr wrap="square" rtlCol="0">
            <a:spAutoFit/>
          </a:bodyPr>
          <a:lstStyle/>
          <a:p>
            <a:pPr algn="ctr"/>
            <a:r>
              <a:rPr lang="zh-CN" altLang="en-US" sz="4400" dirty="0" smtClean="0">
                <a:solidFill>
                  <a:schemeClr val="bg1"/>
                </a:solidFill>
                <a:latin typeface="华文隶书" panose="02010800040101010101" pitchFamily="2" charset="-122"/>
                <a:ea typeface="华文隶书" panose="02010800040101010101" pitchFamily="2" charset="-122"/>
              </a:rPr>
              <a:t>华北地区地壳</a:t>
            </a:r>
            <a:r>
              <a:rPr lang="en-US" altLang="zh-CN" sz="4400" dirty="0" smtClean="0">
                <a:solidFill>
                  <a:schemeClr val="bg1"/>
                </a:solidFill>
                <a:latin typeface="华文隶书" panose="02010800040101010101" pitchFamily="2" charset="-122"/>
                <a:ea typeface="华文隶书" panose="02010800040101010101" pitchFamily="2" charset="-122"/>
              </a:rPr>
              <a:t>-</a:t>
            </a:r>
            <a:r>
              <a:rPr lang="zh-CN" altLang="en-US" sz="4400" dirty="0" smtClean="0">
                <a:solidFill>
                  <a:schemeClr val="bg1"/>
                </a:solidFill>
                <a:latin typeface="华文隶书" panose="02010800040101010101" pitchFamily="2" charset="-122"/>
                <a:ea typeface="华文隶书" panose="02010800040101010101" pitchFamily="2" charset="-122"/>
              </a:rPr>
              <a:t>上地幔</a:t>
            </a:r>
            <a:r>
              <a:rPr lang="zh-CN" altLang="en-US" sz="4400" dirty="0">
                <a:solidFill>
                  <a:schemeClr val="bg1"/>
                </a:solidFill>
                <a:latin typeface="华文隶书" panose="02010800040101010101" pitchFamily="2" charset="-122"/>
                <a:ea typeface="华文隶书" panose="02010800040101010101" pitchFamily="2" charset="-122"/>
              </a:rPr>
              <a:t>地震波</a:t>
            </a:r>
            <a:r>
              <a:rPr lang="zh-CN" altLang="en-US" sz="4400" dirty="0" smtClean="0">
                <a:solidFill>
                  <a:schemeClr val="bg1"/>
                </a:solidFill>
                <a:latin typeface="华文隶书" panose="02010800040101010101" pitchFamily="2" charset="-122"/>
                <a:ea typeface="华文隶书" panose="02010800040101010101" pitchFamily="2" charset="-122"/>
              </a:rPr>
              <a:t>速度结构模型 </a:t>
            </a:r>
            <a:r>
              <a:rPr lang="en-US" altLang="zh-CN" sz="4400" dirty="0" smtClean="0">
                <a:solidFill>
                  <a:schemeClr val="bg1"/>
                </a:solidFill>
                <a:latin typeface="华文隶书" panose="02010800040101010101" pitchFamily="2" charset="-122"/>
                <a:ea typeface="华文隶书" panose="02010800040101010101" pitchFamily="2" charset="-122"/>
              </a:rPr>
              <a:t>v1.0</a:t>
            </a:r>
          </a:p>
          <a:p>
            <a:pPr algn="ctr"/>
            <a:r>
              <a:rPr lang="zh-CN" altLang="en-US" sz="4400" dirty="0" smtClean="0">
                <a:solidFill>
                  <a:schemeClr val="bg1"/>
                </a:solidFill>
                <a:latin typeface="+mn-lt"/>
                <a:ea typeface="Gungsuh" panose="02030600000101010101" pitchFamily="18" charset="-127"/>
                <a:cs typeface="Arial Unicode MS" panose="020B0604020202020204" pitchFamily="34" charset="-122"/>
              </a:rPr>
              <a:t>（</a:t>
            </a:r>
            <a:r>
              <a:rPr lang="en-US" altLang="zh-CN" sz="4400" dirty="0" smtClean="0">
                <a:solidFill>
                  <a:schemeClr val="bg1"/>
                </a:solidFill>
                <a:latin typeface="+mn-lt"/>
                <a:ea typeface="Gungsuh" panose="02030600000101010101" pitchFamily="18" charset="-127"/>
                <a:cs typeface="Arial Unicode MS" panose="020B0604020202020204" pitchFamily="34" charset="-122"/>
              </a:rPr>
              <a:t>VMNC1.0</a:t>
            </a:r>
            <a:r>
              <a:rPr lang="zh-CN" altLang="en-US" sz="4400" dirty="0" smtClean="0">
                <a:solidFill>
                  <a:schemeClr val="bg1"/>
                </a:solidFill>
                <a:latin typeface="+mn-lt"/>
                <a:ea typeface="Gungsuh" panose="02030600000101010101" pitchFamily="18" charset="-127"/>
                <a:cs typeface="Arial Unicode MS" panose="020B0604020202020204" pitchFamily="34" charset="-122"/>
              </a:rPr>
              <a:t>）</a:t>
            </a:r>
            <a:endParaRPr lang="zh-CN" altLang="en-US" sz="4400" dirty="0">
              <a:solidFill>
                <a:schemeClr val="bg1"/>
              </a:solidFill>
              <a:latin typeface="+mn-lt"/>
              <a:ea typeface="Gungsuh" panose="02030600000101010101" pitchFamily="18" charset="-127"/>
              <a:cs typeface="Arial Unicode MS" panose="020B0604020202020204" pitchFamily="34" charset="-122"/>
            </a:endParaRPr>
          </a:p>
        </p:txBody>
      </p:sp>
      <p:sp>
        <p:nvSpPr>
          <p:cNvPr id="4" name="TextBox 3"/>
          <p:cNvSpPr txBox="1"/>
          <p:nvPr/>
        </p:nvSpPr>
        <p:spPr>
          <a:xfrm>
            <a:off x="0" y="44624"/>
            <a:ext cx="5616624" cy="646331"/>
          </a:xfrm>
          <a:prstGeom prst="rect">
            <a:avLst/>
          </a:prstGeom>
          <a:noFill/>
        </p:spPr>
        <p:txBody>
          <a:bodyPr wrap="square" rtlCol="0">
            <a:spAutoFit/>
          </a:bodyPr>
          <a:lstStyle/>
          <a:p>
            <a:pPr algn="ctr"/>
            <a:r>
              <a:rPr lang="zh-CN" altLang="zh-CN" sz="3600" dirty="0" smtClean="0">
                <a:solidFill>
                  <a:srgbClr val="0033CC"/>
                </a:solidFill>
                <a:latin typeface="华文隶书" panose="02010800040101010101" pitchFamily="2" charset="-122"/>
                <a:ea typeface="华文隶书" panose="02010800040101010101" pitchFamily="2" charset="-122"/>
              </a:rPr>
              <a:t>中国</a:t>
            </a:r>
            <a:r>
              <a:rPr lang="zh-CN" altLang="zh-CN" sz="3600" dirty="0">
                <a:solidFill>
                  <a:srgbClr val="0033CC"/>
                </a:solidFill>
                <a:latin typeface="华文隶书" panose="02010800040101010101" pitchFamily="2" charset="-122"/>
                <a:ea typeface="华文隶书" panose="02010800040101010101" pitchFamily="2" charset="-122"/>
              </a:rPr>
              <a:t>区域地震学参考</a:t>
            </a:r>
            <a:r>
              <a:rPr lang="zh-CN" altLang="zh-CN" sz="3600" dirty="0" smtClean="0">
                <a:solidFill>
                  <a:srgbClr val="0033CC"/>
                </a:solidFill>
                <a:latin typeface="华文隶书" panose="02010800040101010101" pitchFamily="2" charset="-122"/>
                <a:ea typeface="华文隶书" panose="02010800040101010101" pitchFamily="2" charset="-122"/>
              </a:rPr>
              <a:t>模型</a:t>
            </a:r>
            <a:endParaRPr lang="zh-CN" altLang="en-US" sz="3600" dirty="0">
              <a:solidFill>
                <a:srgbClr val="0033CC"/>
              </a:solidFill>
              <a:latin typeface="华文隶书" panose="02010800040101010101" pitchFamily="2" charset="-122"/>
              <a:ea typeface="华文隶书" panose="02010800040101010101" pitchFamily="2" charset="-122"/>
            </a:endParaRPr>
          </a:p>
        </p:txBody>
      </p:sp>
      <p:sp>
        <p:nvSpPr>
          <p:cNvPr id="5" name="TextBox 4"/>
          <p:cNvSpPr txBox="1"/>
          <p:nvPr/>
        </p:nvSpPr>
        <p:spPr>
          <a:xfrm>
            <a:off x="3059832" y="3501008"/>
            <a:ext cx="3096344" cy="2862322"/>
          </a:xfrm>
          <a:prstGeom prst="rect">
            <a:avLst/>
          </a:prstGeom>
          <a:noFill/>
          <a:ln w="28575">
            <a:solidFill>
              <a:srgbClr val="00B050"/>
            </a:solidFill>
          </a:ln>
        </p:spPr>
        <p:txBody>
          <a:bodyPr wrap="square" rtlCol="0">
            <a:spAutoFit/>
          </a:bodyPr>
          <a:lstStyle/>
          <a:p>
            <a:pPr marL="571500" indent="-571500">
              <a:lnSpc>
                <a:spcPct val="15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地震数据</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5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结构成像</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5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建模</a:t>
            </a:r>
            <a:endParaRPr lang="zh-CN" altLang="en-US" sz="4000" dirty="0">
              <a:latin typeface="华文隶书" panose="02010800040101010101" pitchFamily="2" charset="-122"/>
              <a:ea typeface="华文隶书" panose="02010800040101010101" pitchFamily="2" charset="-122"/>
            </a:endParaRPr>
          </a:p>
        </p:txBody>
      </p:sp>
      <p:sp>
        <p:nvSpPr>
          <p:cNvPr id="6" name="TextBox 5"/>
          <p:cNvSpPr txBox="1"/>
          <p:nvPr/>
        </p:nvSpPr>
        <p:spPr>
          <a:xfrm>
            <a:off x="5796136" y="1484784"/>
            <a:ext cx="1080120" cy="769441"/>
          </a:xfrm>
          <a:prstGeom prst="rect">
            <a:avLst/>
          </a:prstGeom>
          <a:solidFill>
            <a:srgbClr val="00B050"/>
          </a:solidFill>
        </p:spPr>
        <p:txBody>
          <a:bodyPr wrap="square" rtlCol="0">
            <a:spAutoFit/>
          </a:bodyPr>
          <a:lstStyle/>
          <a:p>
            <a:r>
              <a:rPr lang="en-US" altLang="zh-CN" sz="4400" dirty="0" smtClean="0">
                <a:solidFill>
                  <a:srgbClr val="FF0000"/>
                </a:solidFill>
                <a:latin typeface="华文隶书" panose="02010800040101010101" pitchFamily="2" charset="-122"/>
                <a:ea typeface="华文隶书" panose="02010800040101010101" pitchFamily="2" charset="-122"/>
              </a:rPr>
              <a:t>v1.0</a:t>
            </a:r>
            <a:endParaRPr lang="en-US" altLang="zh-CN" sz="4400" dirty="0">
              <a:solidFill>
                <a:srgbClr val="FF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61624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19" y="0"/>
            <a:ext cx="7691962" cy="6858000"/>
          </a:xfrm>
          <a:prstGeom prst="rect">
            <a:avLst/>
          </a:prstGeom>
        </p:spPr>
      </p:pic>
    </p:spTree>
    <p:extLst>
      <p:ext uri="{BB962C8B-B14F-4D97-AF65-F5344CB8AC3E}">
        <p14:creationId xmlns:p14="http://schemas.microsoft.com/office/powerpoint/2010/main" val="1193989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116632"/>
            <a:ext cx="7488832" cy="1754326"/>
          </a:xfrm>
          <a:prstGeom prst="rect">
            <a:avLst/>
          </a:prstGeom>
          <a:solidFill>
            <a:srgbClr val="00B050"/>
          </a:solidFill>
        </p:spPr>
        <p:txBody>
          <a:bodyPr wrap="square" rtlCol="0">
            <a:spAutoFit/>
          </a:bodyPr>
          <a:lstStyle/>
          <a:p>
            <a:pPr algn="ctr"/>
            <a:r>
              <a:rPr lang="zh-CN" altLang="en-US" sz="3600" dirty="0" smtClean="0">
                <a:solidFill>
                  <a:schemeClr val="bg1"/>
                </a:solidFill>
                <a:latin typeface="华文隶书" panose="02010800040101010101" pitchFamily="2" charset="-122"/>
                <a:ea typeface="华文隶书" panose="02010800040101010101" pitchFamily="2" charset="-122"/>
              </a:rPr>
              <a:t>华北地区地壳</a:t>
            </a:r>
            <a:r>
              <a:rPr lang="en-US" altLang="zh-CN" sz="3600" dirty="0" smtClean="0">
                <a:solidFill>
                  <a:schemeClr val="bg1"/>
                </a:solidFill>
                <a:latin typeface="华文隶书" panose="02010800040101010101" pitchFamily="2" charset="-122"/>
                <a:ea typeface="华文隶书" panose="02010800040101010101" pitchFamily="2" charset="-122"/>
              </a:rPr>
              <a:t>-</a:t>
            </a:r>
            <a:r>
              <a:rPr lang="zh-CN" altLang="en-US" sz="3600" dirty="0" smtClean="0">
                <a:solidFill>
                  <a:schemeClr val="bg1"/>
                </a:solidFill>
                <a:latin typeface="华文隶书" panose="02010800040101010101" pitchFamily="2" charset="-122"/>
                <a:ea typeface="华文隶书" panose="02010800040101010101" pitchFamily="2" charset="-122"/>
              </a:rPr>
              <a:t>上地幔</a:t>
            </a:r>
            <a:r>
              <a:rPr lang="zh-CN" altLang="en-US" sz="3600" dirty="0">
                <a:solidFill>
                  <a:schemeClr val="bg1"/>
                </a:solidFill>
                <a:latin typeface="华文隶书" panose="02010800040101010101" pitchFamily="2" charset="-122"/>
                <a:ea typeface="华文隶书" panose="02010800040101010101" pitchFamily="2" charset="-122"/>
              </a:rPr>
              <a:t>地震波</a:t>
            </a:r>
            <a:r>
              <a:rPr lang="zh-CN" altLang="en-US" sz="3600" dirty="0" smtClean="0">
                <a:solidFill>
                  <a:schemeClr val="bg1"/>
                </a:solidFill>
                <a:latin typeface="华文隶书" panose="02010800040101010101" pitchFamily="2" charset="-122"/>
                <a:ea typeface="华文隶书" panose="02010800040101010101" pitchFamily="2" charset="-122"/>
              </a:rPr>
              <a:t>速度结构模型 </a:t>
            </a:r>
            <a:r>
              <a:rPr lang="en-US" altLang="zh-CN" sz="3600" dirty="0" smtClean="0">
                <a:solidFill>
                  <a:schemeClr val="bg1"/>
                </a:solidFill>
                <a:latin typeface="华文隶书" panose="02010800040101010101" pitchFamily="2" charset="-122"/>
                <a:ea typeface="华文隶书" panose="02010800040101010101" pitchFamily="2" charset="-122"/>
              </a:rPr>
              <a:t>v1.0</a:t>
            </a:r>
          </a:p>
          <a:p>
            <a:pPr algn="ctr"/>
            <a:r>
              <a:rPr lang="zh-CN" altLang="en-US" sz="3600" dirty="0" smtClean="0">
                <a:solidFill>
                  <a:schemeClr val="bg1"/>
                </a:solidFill>
                <a:latin typeface="Gungsuh" panose="02030600000101010101" pitchFamily="18" charset="-127"/>
                <a:ea typeface="Gungsuh" panose="02030600000101010101" pitchFamily="18" charset="-127"/>
                <a:cs typeface="Arial Unicode MS" panose="020B0604020202020204" pitchFamily="34" charset="-122"/>
              </a:rPr>
              <a:t>（</a:t>
            </a:r>
            <a:r>
              <a:rPr lang="en-US" altLang="zh-CN" sz="3600" dirty="0" smtClean="0">
                <a:solidFill>
                  <a:schemeClr val="bg1"/>
                </a:solidFill>
                <a:latin typeface="Calibri" panose="020F0502020204030204" pitchFamily="34" charset="0"/>
                <a:ea typeface="Gungsuh" panose="02030600000101010101" pitchFamily="18" charset="-127"/>
                <a:cs typeface="Arial Unicode MS" panose="020B0604020202020204" pitchFamily="34" charset="-122"/>
              </a:rPr>
              <a:t>VMNC1.0</a:t>
            </a:r>
            <a:r>
              <a:rPr lang="zh-CN" altLang="en-US" sz="3600" dirty="0" smtClean="0">
                <a:solidFill>
                  <a:schemeClr val="bg1"/>
                </a:solidFill>
                <a:latin typeface="Gungsuh" panose="02030600000101010101" pitchFamily="18" charset="-127"/>
                <a:ea typeface="Gungsuh" panose="02030600000101010101" pitchFamily="18" charset="-127"/>
                <a:cs typeface="Arial Unicode MS" panose="020B0604020202020204" pitchFamily="34" charset="-122"/>
              </a:rPr>
              <a:t>）</a:t>
            </a:r>
            <a:endParaRPr lang="zh-CN" altLang="en-US" sz="3600" dirty="0">
              <a:solidFill>
                <a:schemeClr val="bg1"/>
              </a:solidFill>
              <a:latin typeface="Gungsuh" panose="02030600000101010101" pitchFamily="18" charset="-127"/>
              <a:ea typeface="Gungsuh" panose="02030600000101010101" pitchFamily="18" charset="-127"/>
              <a:cs typeface="Arial Unicode MS" panose="020B0604020202020204" pitchFamily="34" charset="-122"/>
            </a:endParaRPr>
          </a:p>
        </p:txBody>
      </p:sp>
      <p:sp>
        <p:nvSpPr>
          <p:cNvPr id="5" name="TextBox 4"/>
          <p:cNvSpPr txBox="1"/>
          <p:nvPr/>
        </p:nvSpPr>
        <p:spPr>
          <a:xfrm>
            <a:off x="2996120" y="2070259"/>
            <a:ext cx="2834945" cy="2252924"/>
          </a:xfrm>
          <a:prstGeom prst="rect">
            <a:avLst/>
          </a:prstGeom>
          <a:noFill/>
          <a:ln w="28575">
            <a:solidFill>
              <a:srgbClr val="00B050"/>
            </a:solidFill>
          </a:ln>
        </p:spPr>
        <p:txBody>
          <a:bodyPr wrap="square" rtlCol="0">
            <a:spAutoFit/>
          </a:bodyPr>
          <a:lstStyle/>
          <a:p>
            <a:pPr marL="571500" indent="-571500">
              <a:lnSpc>
                <a:spcPct val="130000"/>
              </a:lnSpc>
              <a:buFont typeface="Arial" panose="020B0604020202020204" pitchFamily="34" charset="0"/>
              <a:buChar char="•"/>
            </a:pPr>
            <a:r>
              <a:rPr lang="zh-CN" altLang="en-US" sz="3600" dirty="0" smtClean="0">
                <a:latin typeface="华文隶书" panose="02010800040101010101" pitchFamily="2" charset="-122"/>
                <a:ea typeface="华文隶书" panose="02010800040101010101" pitchFamily="2" charset="-122"/>
              </a:rPr>
              <a:t>地震数据</a:t>
            </a:r>
            <a:endParaRPr lang="en-US" altLang="zh-CN" sz="3600" dirty="0" smtClean="0">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3600" dirty="0" smtClean="0">
                <a:latin typeface="华文隶书" panose="02010800040101010101" pitchFamily="2" charset="-122"/>
                <a:ea typeface="华文隶书" panose="02010800040101010101" pitchFamily="2" charset="-122"/>
              </a:rPr>
              <a:t>结构成像</a:t>
            </a:r>
            <a:endParaRPr lang="en-US" altLang="zh-CN" sz="3600" dirty="0" smtClean="0">
              <a:latin typeface="华文隶书" panose="02010800040101010101" pitchFamily="2" charset="-122"/>
              <a:ea typeface="华文隶书" panose="02010800040101010101" pitchFamily="2" charset="-122"/>
            </a:endParaRPr>
          </a:p>
          <a:p>
            <a:pPr marL="571500" indent="-571500">
              <a:lnSpc>
                <a:spcPct val="130000"/>
              </a:lnSpc>
              <a:buFont typeface="Arial" panose="020B0604020202020204" pitchFamily="34" charset="0"/>
              <a:buChar char="•"/>
            </a:pPr>
            <a:r>
              <a:rPr lang="zh-CN" altLang="en-US" sz="3600" dirty="0" smtClean="0">
                <a:latin typeface="华文隶书" panose="02010800040101010101" pitchFamily="2" charset="-122"/>
                <a:ea typeface="华文隶书" panose="02010800040101010101" pitchFamily="2" charset="-122"/>
              </a:rPr>
              <a:t>建模</a:t>
            </a:r>
            <a:endParaRPr lang="zh-CN" altLang="en-US" sz="3600" dirty="0">
              <a:latin typeface="华文隶书" panose="02010800040101010101" pitchFamily="2" charset="-122"/>
              <a:ea typeface="华文隶书" panose="02010800040101010101" pitchFamily="2" charset="-122"/>
            </a:endParaRPr>
          </a:p>
        </p:txBody>
      </p:sp>
      <p:grpSp>
        <p:nvGrpSpPr>
          <p:cNvPr id="7" name="组合 6"/>
          <p:cNvGrpSpPr/>
          <p:nvPr/>
        </p:nvGrpSpPr>
        <p:grpSpPr>
          <a:xfrm>
            <a:off x="1731791" y="4509120"/>
            <a:ext cx="5363602" cy="1938992"/>
            <a:chOff x="1998211" y="1201976"/>
            <a:chExt cx="5363602" cy="1938992"/>
          </a:xfrm>
        </p:grpSpPr>
        <p:sp>
          <p:nvSpPr>
            <p:cNvPr id="8" name="矩形 7"/>
            <p:cNvSpPr/>
            <p:nvPr/>
          </p:nvSpPr>
          <p:spPr>
            <a:xfrm>
              <a:off x="1998211" y="1201976"/>
              <a:ext cx="5363602" cy="1938992"/>
            </a:xfrm>
            <a:prstGeom prst="rect">
              <a:avLst/>
            </a:prstGeom>
            <a:solidFill>
              <a:srgbClr val="00B050"/>
            </a:solidFill>
          </p:spPr>
          <p:txBody>
            <a:bodyPr wrap="square">
              <a:spAutoFit/>
            </a:bodyPr>
            <a:lstStyle/>
            <a:p>
              <a:pPr algn="ctr"/>
              <a:r>
                <a:rPr lang="zh-CN" altLang="en-US" sz="4000" dirty="0" smtClean="0">
                  <a:solidFill>
                    <a:schemeClr val="bg1"/>
                  </a:solidFill>
                  <a:latin typeface="华文隶书" panose="02010800040101010101" pitchFamily="2" charset="-122"/>
                  <a:ea typeface="华文隶书" panose="02010800040101010101" pitchFamily="2" charset="-122"/>
                </a:rPr>
                <a:t>地壳</a:t>
              </a:r>
              <a:r>
                <a:rPr lang="en-US" altLang="zh-CN" sz="4000" dirty="0" smtClean="0">
                  <a:solidFill>
                    <a:schemeClr val="bg1"/>
                  </a:solidFill>
                  <a:latin typeface="华文隶书" panose="02010800040101010101" pitchFamily="2" charset="-122"/>
                  <a:ea typeface="华文隶书" panose="02010800040101010101" pitchFamily="2" charset="-122"/>
                </a:rPr>
                <a:t>-</a:t>
              </a:r>
              <a:r>
                <a:rPr lang="zh-CN" altLang="en-US" sz="4000" dirty="0" smtClean="0">
                  <a:solidFill>
                    <a:schemeClr val="bg1"/>
                  </a:solidFill>
                  <a:latin typeface="华文隶书" panose="02010800040101010101" pitchFamily="2" charset="-122"/>
                  <a:ea typeface="华文隶书" panose="02010800040101010101" pitchFamily="2" charset="-122"/>
                </a:rPr>
                <a:t>上地幔</a:t>
              </a:r>
              <a:r>
                <a:rPr lang="zh-CN" altLang="zh-CN" sz="4000" dirty="0" smtClean="0">
                  <a:solidFill>
                    <a:schemeClr val="bg1"/>
                  </a:solidFill>
                  <a:latin typeface="华文隶书" panose="02010800040101010101" pitchFamily="2" charset="-122"/>
                  <a:ea typeface="华文隶书" panose="02010800040101010101" pitchFamily="2" charset="-122"/>
                </a:rPr>
                <a:t>结构</a:t>
              </a:r>
              <a:endParaRPr lang="en-US" altLang="zh-CN" sz="4000" dirty="0" smtClean="0">
                <a:solidFill>
                  <a:schemeClr val="bg1"/>
                </a:solidFill>
                <a:latin typeface="华文隶书" panose="02010800040101010101" pitchFamily="2" charset="-122"/>
                <a:ea typeface="华文隶书" panose="02010800040101010101" pitchFamily="2" charset="-122"/>
              </a:endParaRPr>
            </a:p>
            <a:p>
              <a:pPr algn="ctr"/>
              <a:endParaRPr lang="en-US" altLang="zh-CN" sz="4000" dirty="0">
                <a:solidFill>
                  <a:schemeClr val="bg1"/>
                </a:solidFill>
                <a:latin typeface="华文隶书" panose="02010800040101010101" pitchFamily="2" charset="-122"/>
                <a:ea typeface="华文隶书" panose="02010800040101010101" pitchFamily="2" charset="-122"/>
              </a:endParaRPr>
            </a:p>
            <a:p>
              <a:pPr algn="ctr"/>
              <a:r>
                <a:rPr lang="zh-CN" altLang="en-US" sz="4000" dirty="0" smtClean="0">
                  <a:solidFill>
                    <a:schemeClr val="bg1"/>
                  </a:solidFill>
                  <a:latin typeface="华文隶书" panose="02010800040101010101" pitchFamily="2" charset="-122"/>
                  <a:ea typeface="华文隶书" panose="02010800040101010101" pitchFamily="2" charset="-122"/>
                </a:rPr>
                <a:t>构造演化</a:t>
              </a:r>
              <a:endParaRPr lang="zh-CN" altLang="en-US" sz="4000" dirty="0">
                <a:solidFill>
                  <a:schemeClr val="bg1"/>
                </a:solidFill>
                <a:latin typeface="华文隶书" panose="02010800040101010101" pitchFamily="2" charset="-122"/>
                <a:ea typeface="华文隶书" panose="02010800040101010101" pitchFamily="2" charset="-122"/>
              </a:endParaRPr>
            </a:p>
          </p:txBody>
        </p:sp>
        <p:sp>
          <p:nvSpPr>
            <p:cNvPr id="9" name="下箭头 8"/>
            <p:cNvSpPr/>
            <p:nvPr/>
          </p:nvSpPr>
          <p:spPr>
            <a:xfrm>
              <a:off x="4572000" y="1916832"/>
              <a:ext cx="216024" cy="50405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818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3429000"/>
            <a:ext cx="7841976" cy="3111608"/>
            <a:chOff x="683568" y="3429000"/>
            <a:chExt cx="7841976" cy="3111608"/>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429000"/>
              <a:ext cx="3819183" cy="311160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882" y="3445099"/>
              <a:ext cx="3779662" cy="3079410"/>
            </a:xfrm>
            <a:prstGeom prst="rect">
              <a:avLst/>
            </a:prstGeom>
          </p:spPr>
        </p:pic>
      </p:gr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2751" y="335496"/>
            <a:ext cx="4536505" cy="288730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735031"/>
            <a:ext cx="2828292" cy="2088232"/>
          </a:xfrm>
          <a:prstGeom prst="rect">
            <a:avLst/>
          </a:prstGeom>
        </p:spPr>
      </p:pic>
    </p:spTree>
    <p:extLst>
      <p:ext uri="{BB962C8B-B14F-4D97-AF65-F5344CB8AC3E}">
        <p14:creationId xmlns:p14="http://schemas.microsoft.com/office/powerpoint/2010/main" val="396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5625" t="22261" r="6312" b="24985"/>
          <a:stretch/>
        </p:blipFill>
        <p:spPr>
          <a:xfrm>
            <a:off x="179512" y="1041669"/>
            <a:ext cx="8842057" cy="3971507"/>
          </a:xfrm>
          <a:prstGeom prst="rect">
            <a:avLst/>
          </a:prstGeom>
        </p:spPr>
      </p:pic>
      <p:sp>
        <p:nvSpPr>
          <p:cNvPr id="3" name="文本框 2"/>
          <p:cNvSpPr txBox="1"/>
          <p:nvPr/>
        </p:nvSpPr>
        <p:spPr>
          <a:xfrm>
            <a:off x="6804248" y="1889998"/>
            <a:ext cx="1397286" cy="338554"/>
          </a:xfrm>
          <a:prstGeom prst="rect">
            <a:avLst/>
          </a:prstGeom>
          <a:noFill/>
        </p:spPr>
        <p:txBody>
          <a:bodyPr wrap="square" rtlCol="0">
            <a:spAutoFit/>
          </a:bodyPr>
          <a:lstStyle/>
          <a:p>
            <a:r>
              <a:rPr lang="zh-CN" altLang="en-US" sz="1600" dirty="0">
                <a:solidFill>
                  <a:schemeClr val="bg1"/>
                </a:solidFill>
                <a:latin typeface="黑体" panose="02010609060101010101" pitchFamily="49" charset="-122"/>
                <a:ea typeface="黑体" panose="02010609060101010101" pitchFamily="49" charset="-122"/>
              </a:rPr>
              <a:t>大洋岩石圈</a:t>
            </a:r>
          </a:p>
        </p:txBody>
      </p:sp>
      <p:sp>
        <p:nvSpPr>
          <p:cNvPr id="9" name="文本框 8"/>
          <p:cNvSpPr txBox="1"/>
          <p:nvPr/>
        </p:nvSpPr>
        <p:spPr>
          <a:xfrm>
            <a:off x="1187624" y="1878667"/>
            <a:ext cx="1777430" cy="338554"/>
          </a:xfrm>
          <a:prstGeom prst="rect">
            <a:avLst/>
          </a:prstGeom>
          <a:noFill/>
        </p:spPr>
        <p:txBody>
          <a:bodyPr wrap="square" rtlCol="0">
            <a:spAutoFit/>
          </a:bodyPr>
          <a:lstStyle/>
          <a:p>
            <a:r>
              <a:rPr lang="zh-CN" altLang="en-US" sz="1600" dirty="0">
                <a:solidFill>
                  <a:schemeClr val="bg1"/>
                </a:solidFill>
                <a:latin typeface="黑体" panose="02010609060101010101" pitchFamily="49" charset="-122"/>
                <a:ea typeface="黑体" panose="02010609060101010101" pitchFamily="49" charset="-122"/>
              </a:rPr>
              <a:t>克拉通岩石圈</a:t>
            </a:r>
          </a:p>
        </p:txBody>
      </p:sp>
      <p:sp>
        <p:nvSpPr>
          <p:cNvPr id="10" name="文本框 9"/>
          <p:cNvSpPr txBox="1"/>
          <p:nvPr/>
        </p:nvSpPr>
        <p:spPr>
          <a:xfrm>
            <a:off x="1331640" y="2611923"/>
            <a:ext cx="2075331" cy="830997"/>
          </a:xfrm>
          <a:prstGeom prst="rect">
            <a:avLst/>
          </a:prstGeom>
          <a:noFill/>
        </p:spPr>
        <p:txBody>
          <a:bodyPr wrap="square" rtlCol="0">
            <a:spAutoFit/>
          </a:bodyPr>
          <a:lstStyle/>
          <a:p>
            <a:pPr algn="ctr"/>
            <a:r>
              <a:rPr lang="zh-CN" altLang="en-US" sz="1600" dirty="0">
                <a:latin typeface="黑体" panose="02010609060101010101" pitchFamily="49" charset="-122"/>
                <a:ea typeface="黑体" panose="02010609060101010101" pitchFamily="49" charset="-122"/>
              </a:rPr>
              <a:t>俯冲、脱水</a:t>
            </a:r>
          </a:p>
          <a:p>
            <a:pPr algn="ctr"/>
            <a:r>
              <a:rPr lang="zh-CN" altLang="en-US" sz="1600" dirty="0">
                <a:latin typeface="黑体" panose="02010609060101010101" pitchFamily="49" charset="-122"/>
                <a:ea typeface="黑体" panose="02010609060101010101" pitchFamily="49" charset="-122"/>
              </a:rPr>
              <a:t>升温、熔融</a:t>
            </a:r>
          </a:p>
          <a:p>
            <a:pPr algn="ctr"/>
            <a:r>
              <a:rPr lang="zh-CN" altLang="en-US" sz="1600" dirty="0" smtClean="0">
                <a:latin typeface="黑体" panose="02010609060101010101" pitchFamily="49" charset="-122"/>
                <a:ea typeface="黑体" panose="02010609060101010101" pitchFamily="49" charset="-122"/>
              </a:rPr>
              <a:t>不规则地幔流动</a:t>
            </a:r>
            <a:endParaRPr lang="en-US" altLang="zh-CN" sz="1600" dirty="0">
              <a:latin typeface="黑体" panose="02010609060101010101" pitchFamily="49" charset="-122"/>
              <a:ea typeface="黑体" panose="02010609060101010101" pitchFamily="49" charset="-122"/>
            </a:endParaRPr>
          </a:p>
        </p:txBody>
      </p:sp>
      <p:sp>
        <p:nvSpPr>
          <p:cNvPr id="11" name="文本框 10"/>
          <p:cNvSpPr txBox="1"/>
          <p:nvPr/>
        </p:nvSpPr>
        <p:spPr>
          <a:xfrm>
            <a:off x="6804248" y="5085184"/>
            <a:ext cx="1975913" cy="332399"/>
          </a:xfrm>
          <a:prstGeom prst="rect">
            <a:avLst/>
          </a:prstGeom>
          <a:noFill/>
        </p:spPr>
        <p:txBody>
          <a:bodyPr wrap="square" rtlCol="0">
            <a:spAutoFit/>
          </a:bodyPr>
          <a:lstStyle/>
          <a:p>
            <a:pPr algn="ctr">
              <a:lnSpc>
                <a:spcPct val="120000"/>
              </a:lnSpc>
            </a:pPr>
            <a:r>
              <a:rPr lang="zh-CN" altLang="en-US" sz="1300" dirty="0">
                <a:latin typeface="隶书" panose="02010509060101010101" pitchFamily="49" charset="-122"/>
                <a:ea typeface="隶书" panose="02010509060101010101" pitchFamily="49" charset="-122"/>
                <a:cs typeface="Arial Unicode MS" panose="020B0604020202020204" pitchFamily="34" charset="-122"/>
              </a:rPr>
              <a:t>杨建锋，赵亮等</a:t>
            </a:r>
          </a:p>
        </p:txBody>
      </p:sp>
    </p:spTree>
    <p:custDataLst>
      <p:tags r:id="rId1"/>
    </p:custDataLst>
    <p:extLst>
      <p:ext uri="{BB962C8B-B14F-4D97-AF65-F5344CB8AC3E}">
        <p14:creationId xmlns:p14="http://schemas.microsoft.com/office/powerpoint/2010/main" val="4075532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569552"/>
            <a:ext cx="4032447" cy="2592267"/>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140" y="3717032"/>
            <a:ext cx="401637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52320" y="3140968"/>
            <a:ext cx="1306190" cy="307777"/>
          </a:xfrm>
          <a:prstGeom prst="rect">
            <a:avLst/>
          </a:prstGeom>
          <a:noFill/>
        </p:spPr>
        <p:txBody>
          <a:bodyPr wrap="square" rtlCol="0">
            <a:spAutoFit/>
          </a:bodyPr>
          <a:lstStyle/>
          <a:p>
            <a:pPr algn="ctr"/>
            <a:r>
              <a:rPr lang="zh-CN" altLang="en-US" sz="1400" dirty="0" smtClean="0">
                <a:latin typeface="华文楷体" panose="02010600040101010101" pitchFamily="2" charset="-122"/>
                <a:ea typeface="华文楷体" panose="02010600040101010101" pitchFamily="2" charset="-122"/>
              </a:rPr>
              <a:t>朱光，</a:t>
            </a:r>
            <a:r>
              <a:rPr lang="en-US" altLang="zh-CN" sz="1400" dirty="0" smtClean="0">
                <a:latin typeface="华文楷体" panose="02010600040101010101" pitchFamily="2" charset="-122"/>
                <a:ea typeface="华文楷体" panose="02010600040101010101" pitchFamily="2" charset="-122"/>
              </a:rPr>
              <a:t>2016</a:t>
            </a:r>
            <a:endParaRPr lang="zh-CN" altLang="en-US" sz="1400" dirty="0">
              <a:latin typeface="华文楷体" panose="02010600040101010101" pitchFamily="2" charset="-122"/>
              <a:ea typeface="华文楷体" panose="02010600040101010101" pitchFamily="2" charset="-122"/>
            </a:endParaRPr>
          </a:p>
        </p:txBody>
      </p:sp>
      <p:sp>
        <p:nvSpPr>
          <p:cNvPr id="9" name="TextBox 8"/>
          <p:cNvSpPr txBox="1"/>
          <p:nvPr/>
        </p:nvSpPr>
        <p:spPr>
          <a:xfrm>
            <a:off x="7361945" y="6309320"/>
            <a:ext cx="1306190" cy="307777"/>
          </a:xfrm>
          <a:prstGeom prst="rect">
            <a:avLst/>
          </a:prstGeom>
          <a:noFill/>
        </p:spPr>
        <p:txBody>
          <a:bodyPr wrap="square" rtlCol="0">
            <a:spAutoFit/>
          </a:bodyPr>
          <a:lstStyle/>
          <a:p>
            <a:pPr algn="ctr"/>
            <a:r>
              <a:rPr lang="zh-CN" altLang="en-US" sz="1400" dirty="0" smtClean="0">
                <a:latin typeface="华文楷体" panose="02010600040101010101" pitchFamily="2" charset="-122"/>
                <a:ea typeface="华文楷体" panose="02010600040101010101" pitchFamily="2" charset="-122"/>
              </a:rPr>
              <a:t>朱光，</a:t>
            </a:r>
            <a:r>
              <a:rPr lang="en-US" altLang="zh-CN" sz="1400" dirty="0" smtClean="0">
                <a:latin typeface="华文楷体" panose="02010600040101010101" pitchFamily="2" charset="-122"/>
                <a:ea typeface="华文楷体" panose="02010600040101010101" pitchFamily="2" charset="-122"/>
              </a:rPr>
              <a:t>2016</a:t>
            </a:r>
            <a:endParaRPr lang="zh-CN" altLang="en-US" sz="1400" dirty="0">
              <a:latin typeface="华文楷体" panose="02010600040101010101" pitchFamily="2" charset="-122"/>
              <a:ea typeface="华文楷体" panose="02010600040101010101" pitchFamily="2" charset="-122"/>
            </a:endParaRPr>
          </a:p>
        </p:txBody>
      </p:sp>
      <p:sp>
        <p:nvSpPr>
          <p:cNvPr id="10" name="TextBox 9"/>
          <p:cNvSpPr txBox="1"/>
          <p:nvPr/>
        </p:nvSpPr>
        <p:spPr>
          <a:xfrm>
            <a:off x="2893611" y="6325175"/>
            <a:ext cx="1306190" cy="307777"/>
          </a:xfrm>
          <a:prstGeom prst="rect">
            <a:avLst/>
          </a:prstGeom>
          <a:noFill/>
        </p:spPr>
        <p:txBody>
          <a:bodyPr wrap="square" rtlCol="0">
            <a:spAutoFit/>
          </a:bodyPr>
          <a:lstStyle/>
          <a:p>
            <a:pPr algn="ctr"/>
            <a:r>
              <a:rPr lang="zh-CN" altLang="en-US" sz="1400" dirty="0" smtClean="0">
                <a:latin typeface="华文楷体" panose="02010600040101010101" pitchFamily="2" charset="-122"/>
                <a:ea typeface="华文楷体" panose="02010600040101010101" pitchFamily="2" charset="-122"/>
              </a:rPr>
              <a:t>朱光，</a:t>
            </a:r>
            <a:r>
              <a:rPr lang="en-US" altLang="zh-CN" sz="1400" dirty="0" smtClean="0">
                <a:latin typeface="华文楷体" panose="02010600040101010101" pitchFamily="2" charset="-122"/>
                <a:ea typeface="华文楷体" panose="02010600040101010101" pitchFamily="2" charset="-122"/>
              </a:rPr>
              <a:t>2016</a:t>
            </a:r>
            <a:endParaRPr lang="zh-CN" altLang="en-US" sz="1400" dirty="0">
              <a:latin typeface="华文楷体" panose="02010600040101010101" pitchFamily="2" charset="-122"/>
              <a:ea typeface="华文楷体" panose="02010600040101010101" pitchFamily="2" charset="-122"/>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140" y="515738"/>
            <a:ext cx="4070113" cy="264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621" y="3645023"/>
            <a:ext cx="3939652" cy="263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33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851158"/>
            <a:ext cx="4121482" cy="2535737"/>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2062" y="459789"/>
            <a:ext cx="423042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68344" y="3268101"/>
            <a:ext cx="1306190" cy="307777"/>
          </a:xfrm>
          <a:prstGeom prst="rect">
            <a:avLst/>
          </a:prstGeom>
          <a:noFill/>
        </p:spPr>
        <p:txBody>
          <a:bodyPr wrap="square" rtlCol="0">
            <a:spAutoFit/>
          </a:bodyPr>
          <a:lstStyle/>
          <a:p>
            <a:pPr algn="ctr"/>
            <a:r>
              <a:rPr lang="zh-CN" altLang="en-US" sz="1400" dirty="0" smtClean="0">
                <a:latin typeface="华文楷体" panose="02010600040101010101" pitchFamily="2" charset="-122"/>
                <a:ea typeface="华文楷体" panose="02010600040101010101" pitchFamily="2" charset="-122"/>
              </a:rPr>
              <a:t>朱光，</a:t>
            </a:r>
            <a:r>
              <a:rPr lang="en-US" altLang="zh-CN" sz="1400" dirty="0" smtClean="0">
                <a:latin typeface="华文楷体" panose="02010600040101010101" pitchFamily="2" charset="-122"/>
                <a:ea typeface="华文楷体" panose="02010600040101010101" pitchFamily="2" charset="-122"/>
              </a:rPr>
              <a:t>2016</a:t>
            </a:r>
            <a:endParaRPr lang="zh-CN" altLang="en-US" sz="1400" dirty="0">
              <a:latin typeface="华文楷体" panose="02010600040101010101" pitchFamily="2" charset="-122"/>
              <a:ea typeface="华文楷体" panose="02010600040101010101" pitchFamily="2" charset="-122"/>
            </a:endParaRPr>
          </a:p>
        </p:txBody>
      </p:sp>
      <p:sp>
        <p:nvSpPr>
          <p:cNvPr id="8" name="TextBox 7"/>
          <p:cNvSpPr txBox="1"/>
          <p:nvPr/>
        </p:nvSpPr>
        <p:spPr>
          <a:xfrm>
            <a:off x="7524289" y="6402430"/>
            <a:ext cx="1306190" cy="307777"/>
          </a:xfrm>
          <a:prstGeom prst="rect">
            <a:avLst/>
          </a:prstGeom>
          <a:noFill/>
        </p:spPr>
        <p:txBody>
          <a:bodyPr wrap="square" rtlCol="0">
            <a:spAutoFit/>
          </a:bodyPr>
          <a:lstStyle/>
          <a:p>
            <a:pPr algn="ctr"/>
            <a:r>
              <a:rPr lang="zh-CN" altLang="en-US" sz="1400" dirty="0" smtClean="0">
                <a:latin typeface="华文楷体" panose="02010600040101010101" pitchFamily="2" charset="-122"/>
                <a:ea typeface="华文楷体" panose="02010600040101010101" pitchFamily="2" charset="-122"/>
              </a:rPr>
              <a:t>朱光，</a:t>
            </a:r>
            <a:r>
              <a:rPr lang="en-US" altLang="zh-CN" sz="1400" dirty="0" smtClean="0">
                <a:latin typeface="华文楷体" panose="02010600040101010101" pitchFamily="2" charset="-122"/>
                <a:ea typeface="华文楷体" panose="02010600040101010101" pitchFamily="2" charset="-122"/>
              </a:rPr>
              <a:t>2016</a:t>
            </a:r>
            <a:endParaRPr lang="zh-CN" altLang="en-US" sz="1400" dirty="0">
              <a:latin typeface="华文楷体" panose="02010600040101010101" pitchFamily="2" charset="-122"/>
              <a:ea typeface="华文楷体" panose="02010600040101010101" pitchFamily="2" charset="-122"/>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4828" y="3572110"/>
            <a:ext cx="4102047" cy="282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271" y="487700"/>
            <a:ext cx="4300572" cy="27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113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89" y="3068960"/>
            <a:ext cx="3305372" cy="365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2" y="4200600"/>
            <a:ext cx="2557715" cy="200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311269"/>
            <a:ext cx="3073085" cy="220151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311269"/>
            <a:ext cx="4296991" cy="945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1640" y="1864425"/>
            <a:ext cx="3614518" cy="1015780"/>
          </a:xfrm>
          <a:prstGeom prst="rect">
            <a:avLst/>
          </a:prstGeom>
        </p:spPr>
      </p:pic>
      <p:grpSp>
        <p:nvGrpSpPr>
          <p:cNvPr id="2" name="组合 1"/>
          <p:cNvGrpSpPr/>
          <p:nvPr/>
        </p:nvGrpSpPr>
        <p:grpSpPr>
          <a:xfrm>
            <a:off x="5405642" y="1404250"/>
            <a:ext cx="3476452" cy="2640790"/>
            <a:chOff x="5508103" y="1628800"/>
            <a:chExt cx="3476452" cy="2640790"/>
          </a:xfrm>
        </p:grpSpPr>
        <p:pic>
          <p:nvPicPr>
            <p:cNvPr id="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331"/>
            <a:stretch/>
          </p:blipFill>
          <p:spPr bwMode="auto">
            <a:xfrm>
              <a:off x="5508103" y="2624498"/>
              <a:ext cx="3476451" cy="164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1464"/>
            <a:stretch/>
          </p:blipFill>
          <p:spPr bwMode="auto">
            <a:xfrm>
              <a:off x="5508104" y="1628800"/>
              <a:ext cx="3476451" cy="99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6948264" y="4086400"/>
            <a:ext cx="2016222" cy="276999"/>
          </a:xfrm>
          <a:prstGeom prst="rect">
            <a:avLst/>
          </a:prstGeom>
          <a:noFill/>
        </p:spPr>
        <p:txBody>
          <a:bodyPr wrap="square" rtlCol="0">
            <a:spAutoFit/>
          </a:bodyPr>
          <a:lstStyle/>
          <a:p>
            <a:pPr algn="ct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Peng et al., 2012</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TextBox 13"/>
          <p:cNvSpPr txBox="1"/>
          <p:nvPr/>
        </p:nvSpPr>
        <p:spPr>
          <a:xfrm>
            <a:off x="3635896" y="6443906"/>
            <a:ext cx="1584176" cy="276999"/>
          </a:xfrm>
          <a:prstGeom prst="rect">
            <a:avLst/>
          </a:prstGeom>
          <a:noFill/>
        </p:spPr>
        <p:txBody>
          <a:bodyPr wrap="square" rtlCol="0">
            <a:spAutoFit/>
          </a:bodyPr>
          <a:lstStyle/>
          <a:p>
            <a:pPr algn="ct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Wang et al., 2012</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TextBox 14"/>
          <p:cNvSpPr txBox="1"/>
          <p:nvPr/>
        </p:nvSpPr>
        <p:spPr>
          <a:xfrm>
            <a:off x="5572219" y="6193823"/>
            <a:ext cx="1584176" cy="276999"/>
          </a:xfrm>
          <a:prstGeom prst="rect">
            <a:avLst/>
          </a:prstGeom>
          <a:noFill/>
        </p:spPr>
        <p:txBody>
          <a:bodyPr wrap="square" rtlCol="0">
            <a:spAutoFit/>
          </a:bodyPr>
          <a:lstStyle/>
          <a:p>
            <a:pPr algn="ctr"/>
            <a:r>
              <a:rPr lang="en-US" altLang="zh-CN" sz="1200" dirty="0" err="1" smtClean="0">
                <a:latin typeface="Arial Unicode MS" panose="020B0604020202020204" pitchFamily="34" charset="-122"/>
                <a:ea typeface="Arial Unicode MS" panose="020B0604020202020204" pitchFamily="34" charset="-122"/>
                <a:cs typeface="Arial Unicode MS" panose="020B0604020202020204" pitchFamily="34" charset="-122"/>
              </a:rPr>
              <a:t>Oskin</a:t>
            </a: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 2012</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956815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9" y="2996952"/>
            <a:ext cx="5544616" cy="2862322"/>
          </a:xfrm>
          <a:prstGeom prst="rect">
            <a:avLst/>
          </a:prstGeom>
          <a:noFill/>
          <a:ln w="28575">
            <a:solidFill>
              <a:srgbClr val="00B050"/>
            </a:solidFill>
          </a:ln>
        </p:spPr>
        <p:txBody>
          <a:bodyPr wrap="square" rtlCol="0">
            <a:spAutoFit/>
          </a:bodyPr>
          <a:lstStyle/>
          <a:p>
            <a:pPr marL="571500" indent="-571500">
              <a:lnSpc>
                <a:spcPct val="150000"/>
              </a:lnSpc>
              <a:buFont typeface="Arial" panose="020B0604020202020204" pitchFamily="34" charset="0"/>
              <a:buChar char="•"/>
            </a:pPr>
            <a:r>
              <a:rPr lang="zh-CN" altLang="en-US" sz="4000" dirty="0">
                <a:latin typeface="华文隶书" panose="02010800040101010101" pitchFamily="2" charset="-122"/>
                <a:ea typeface="华文隶书" panose="02010800040101010101" pitchFamily="2" charset="-122"/>
              </a:rPr>
              <a:t>初级</a:t>
            </a:r>
            <a:r>
              <a:rPr lang="zh-CN" altLang="en-US" sz="4000" dirty="0" smtClean="0">
                <a:latin typeface="华文隶书" panose="02010800040101010101" pitchFamily="2" charset="-122"/>
                <a:ea typeface="华文隶书" panose="02010800040101010101" pitchFamily="2" charset="-122"/>
              </a:rPr>
              <a:t>阶段、科学结果</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5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判识构造特征</a:t>
            </a:r>
            <a:endParaRPr lang="en-US" altLang="zh-CN" sz="4000" dirty="0" smtClean="0">
              <a:latin typeface="华文隶书" panose="02010800040101010101" pitchFamily="2" charset="-122"/>
              <a:ea typeface="华文隶书" panose="02010800040101010101" pitchFamily="2" charset="-122"/>
            </a:endParaRPr>
          </a:p>
          <a:p>
            <a:pPr marL="571500" indent="-571500">
              <a:lnSpc>
                <a:spcPct val="150000"/>
              </a:lnSpc>
              <a:buFont typeface="Arial" panose="020B0604020202020204" pitchFamily="34" charset="0"/>
              <a:buChar char="•"/>
            </a:pPr>
            <a:r>
              <a:rPr lang="zh-CN" altLang="en-US" sz="4000" dirty="0" smtClean="0">
                <a:latin typeface="华文隶书" panose="02010800040101010101" pitchFamily="2" charset="-122"/>
                <a:ea typeface="华文隶书" panose="02010800040101010101" pitchFamily="2" charset="-122"/>
              </a:rPr>
              <a:t>升级：观测、成像</a:t>
            </a:r>
            <a:endParaRPr lang="zh-CN" altLang="en-US" sz="4000" dirty="0">
              <a:latin typeface="华文隶书" panose="02010800040101010101" pitchFamily="2" charset="-122"/>
              <a:ea typeface="华文隶书" panose="02010800040101010101" pitchFamily="2" charset="-122"/>
            </a:endParaRPr>
          </a:p>
        </p:txBody>
      </p:sp>
      <p:sp>
        <p:nvSpPr>
          <p:cNvPr id="3" name="TextBox 2"/>
          <p:cNvSpPr txBox="1"/>
          <p:nvPr/>
        </p:nvSpPr>
        <p:spPr>
          <a:xfrm>
            <a:off x="815961" y="332656"/>
            <a:ext cx="7488832" cy="2123658"/>
          </a:xfrm>
          <a:prstGeom prst="rect">
            <a:avLst/>
          </a:prstGeom>
          <a:solidFill>
            <a:srgbClr val="00B050"/>
          </a:solidFill>
        </p:spPr>
        <p:txBody>
          <a:bodyPr wrap="square" rtlCol="0">
            <a:spAutoFit/>
          </a:bodyPr>
          <a:lstStyle/>
          <a:p>
            <a:pPr algn="ctr"/>
            <a:r>
              <a:rPr lang="zh-CN" altLang="en-US" sz="4400" dirty="0" smtClean="0">
                <a:solidFill>
                  <a:schemeClr val="bg1"/>
                </a:solidFill>
                <a:latin typeface="华文隶书" panose="02010800040101010101" pitchFamily="2" charset="-122"/>
                <a:ea typeface="华文隶书" panose="02010800040101010101" pitchFamily="2" charset="-122"/>
              </a:rPr>
              <a:t>华北地区地壳</a:t>
            </a:r>
            <a:r>
              <a:rPr lang="en-US" altLang="zh-CN" sz="4400" dirty="0" smtClean="0">
                <a:solidFill>
                  <a:schemeClr val="bg1"/>
                </a:solidFill>
                <a:latin typeface="华文隶书" panose="02010800040101010101" pitchFamily="2" charset="-122"/>
                <a:ea typeface="华文隶书" panose="02010800040101010101" pitchFamily="2" charset="-122"/>
              </a:rPr>
              <a:t>-</a:t>
            </a:r>
            <a:r>
              <a:rPr lang="zh-CN" altLang="en-US" sz="4400" dirty="0" smtClean="0">
                <a:solidFill>
                  <a:schemeClr val="bg1"/>
                </a:solidFill>
                <a:latin typeface="华文隶书" panose="02010800040101010101" pitchFamily="2" charset="-122"/>
                <a:ea typeface="华文隶书" panose="02010800040101010101" pitchFamily="2" charset="-122"/>
              </a:rPr>
              <a:t>上地幔</a:t>
            </a:r>
            <a:r>
              <a:rPr lang="zh-CN" altLang="en-US" sz="4400" dirty="0">
                <a:solidFill>
                  <a:schemeClr val="bg1"/>
                </a:solidFill>
                <a:latin typeface="华文隶书" panose="02010800040101010101" pitchFamily="2" charset="-122"/>
                <a:ea typeface="华文隶书" panose="02010800040101010101" pitchFamily="2" charset="-122"/>
              </a:rPr>
              <a:t>地震波</a:t>
            </a:r>
            <a:r>
              <a:rPr lang="zh-CN" altLang="en-US" sz="4400" dirty="0" smtClean="0">
                <a:solidFill>
                  <a:schemeClr val="bg1"/>
                </a:solidFill>
                <a:latin typeface="华文隶书" panose="02010800040101010101" pitchFamily="2" charset="-122"/>
                <a:ea typeface="华文隶书" panose="02010800040101010101" pitchFamily="2" charset="-122"/>
              </a:rPr>
              <a:t>速度结构模型 </a:t>
            </a:r>
            <a:r>
              <a:rPr lang="en-US" altLang="zh-CN" sz="4400" dirty="0" smtClean="0">
                <a:solidFill>
                  <a:schemeClr val="bg1"/>
                </a:solidFill>
                <a:latin typeface="华文隶书" panose="02010800040101010101" pitchFamily="2" charset="-122"/>
                <a:ea typeface="华文隶书" panose="02010800040101010101" pitchFamily="2" charset="-122"/>
              </a:rPr>
              <a:t>v1.0</a:t>
            </a:r>
          </a:p>
          <a:p>
            <a:pPr algn="ctr"/>
            <a:r>
              <a:rPr lang="zh-CN" altLang="en-US" sz="4400" dirty="0" smtClean="0">
                <a:solidFill>
                  <a:schemeClr val="bg1"/>
                </a:solidFill>
                <a:latin typeface="+mn-lt"/>
                <a:ea typeface="Gungsuh" panose="02030600000101010101" pitchFamily="18" charset="-127"/>
                <a:cs typeface="Arial Unicode MS" panose="020B0604020202020204" pitchFamily="34" charset="-122"/>
              </a:rPr>
              <a:t>（</a:t>
            </a:r>
            <a:r>
              <a:rPr lang="en-US" altLang="zh-CN" sz="4400" dirty="0" smtClean="0">
                <a:solidFill>
                  <a:schemeClr val="bg1"/>
                </a:solidFill>
                <a:latin typeface="+mn-lt"/>
                <a:ea typeface="Gungsuh" panose="02030600000101010101" pitchFamily="18" charset="-127"/>
                <a:cs typeface="Arial Unicode MS" panose="020B0604020202020204" pitchFamily="34" charset="-122"/>
              </a:rPr>
              <a:t>VMNC1.0</a:t>
            </a:r>
            <a:r>
              <a:rPr lang="zh-CN" altLang="en-US" sz="4400" dirty="0" smtClean="0">
                <a:solidFill>
                  <a:schemeClr val="bg1"/>
                </a:solidFill>
                <a:latin typeface="+mn-lt"/>
                <a:ea typeface="Gungsuh" panose="02030600000101010101" pitchFamily="18" charset="-127"/>
                <a:cs typeface="Arial Unicode MS" panose="020B0604020202020204" pitchFamily="34" charset="-122"/>
              </a:rPr>
              <a:t>）</a:t>
            </a:r>
            <a:endParaRPr lang="zh-CN" altLang="en-US" sz="4400" dirty="0">
              <a:solidFill>
                <a:schemeClr val="bg1"/>
              </a:solidFill>
              <a:latin typeface="+mn-lt"/>
              <a:ea typeface="Gungsuh" panose="02030600000101010101" pitchFamily="18" charset="-127"/>
              <a:cs typeface="Arial Unicode MS" panose="020B0604020202020204" pitchFamily="34" charset="-122"/>
            </a:endParaRPr>
          </a:p>
        </p:txBody>
      </p:sp>
    </p:spTree>
    <p:extLst>
      <p:ext uri="{BB962C8B-B14F-4D97-AF65-F5344CB8AC3E}">
        <p14:creationId xmlns:p14="http://schemas.microsoft.com/office/powerpoint/2010/main" val="1302151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2636912"/>
            <a:ext cx="5256584" cy="3859518"/>
          </a:xfrm>
          <a:prstGeom prst="rect">
            <a:avLst/>
          </a:prstGeom>
          <a:noFill/>
          <a:ln w="38100">
            <a:solidFill>
              <a:srgbClr val="336699"/>
            </a:solidFill>
          </a:ln>
        </p:spPr>
        <p:txBody>
          <a:bodyPr wrap="square" rtlCol="0">
            <a:spAutoFit/>
          </a:bodyPr>
          <a:lstStyle/>
          <a:p>
            <a:pPr>
              <a:lnSpc>
                <a:spcPct val="120000"/>
              </a:lnSpc>
            </a:pPr>
            <a:r>
              <a:rPr lang="zh-CN" altLang="en-US" sz="4400" dirty="0">
                <a:latin typeface="华文隶书" panose="02010800040101010101" pitchFamily="2" charset="-122"/>
                <a:ea typeface="华文隶书" panose="02010800040101010101" pitchFamily="2" charset="-122"/>
              </a:rPr>
              <a:t> </a:t>
            </a:r>
            <a:r>
              <a:rPr lang="zh-CN" altLang="en-US" sz="4000" dirty="0" smtClean="0">
                <a:latin typeface="华文隶书" panose="02010800040101010101" pitchFamily="2" charset="-122"/>
                <a:ea typeface="华文隶书" panose="02010800040101010101" pitchFamily="2" charset="-122"/>
              </a:rPr>
              <a:t>观测、研究经费支持</a:t>
            </a:r>
            <a:endParaRPr lang="en-US" altLang="zh-CN" sz="4400" dirty="0" smtClean="0">
              <a:latin typeface="华文隶书" panose="02010800040101010101" pitchFamily="2" charset="-122"/>
              <a:ea typeface="华文隶书" panose="02010800040101010101" pitchFamily="2" charset="-122"/>
            </a:endParaRPr>
          </a:p>
          <a:p>
            <a:pPr marL="457200" indent="-457200">
              <a:lnSpc>
                <a:spcPct val="120000"/>
              </a:lnSpc>
              <a:buFont typeface="Arial" panose="020B0604020202020204" pitchFamily="34" charset="0"/>
              <a:buChar char="•"/>
            </a:pPr>
            <a:r>
              <a:rPr lang="zh-CN" altLang="en-US" sz="3200" dirty="0" smtClean="0">
                <a:latin typeface="华文隶书" panose="02010800040101010101" pitchFamily="2" charset="-122"/>
                <a:ea typeface="华文隶书" panose="02010800040101010101" pitchFamily="2" charset="-122"/>
              </a:rPr>
              <a:t>国家自然科学基金</a:t>
            </a:r>
            <a:endParaRPr lang="en-US" altLang="zh-CN" sz="3200" dirty="0" smtClean="0">
              <a:latin typeface="华文隶书" panose="02010800040101010101" pitchFamily="2" charset="-122"/>
              <a:ea typeface="华文隶书" panose="02010800040101010101" pitchFamily="2" charset="-122"/>
            </a:endParaRPr>
          </a:p>
          <a:p>
            <a:pPr marL="457200" indent="-457200">
              <a:lnSpc>
                <a:spcPct val="120000"/>
              </a:lnSpc>
              <a:buFont typeface="Arial" panose="020B0604020202020204" pitchFamily="34" charset="0"/>
              <a:buChar char="•"/>
            </a:pPr>
            <a:r>
              <a:rPr lang="zh-CN" altLang="en-US" sz="3200" dirty="0">
                <a:latin typeface="华文隶书" panose="02010800040101010101" pitchFamily="2" charset="-122"/>
                <a:ea typeface="华文隶书" panose="02010800040101010101" pitchFamily="2" charset="-122"/>
              </a:rPr>
              <a:t>科技</a:t>
            </a:r>
            <a:r>
              <a:rPr lang="zh-CN" altLang="en-US" sz="3200" dirty="0" smtClean="0">
                <a:latin typeface="华文隶书" panose="02010800040101010101" pitchFamily="2" charset="-122"/>
                <a:ea typeface="华文隶书" panose="02010800040101010101" pitchFamily="2" charset="-122"/>
              </a:rPr>
              <a:t>部专项</a:t>
            </a:r>
            <a:endParaRPr lang="en-US" altLang="zh-CN" sz="3200" dirty="0">
              <a:latin typeface="华文隶书" panose="02010800040101010101" pitchFamily="2" charset="-122"/>
              <a:ea typeface="华文隶书" panose="02010800040101010101" pitchFamily="2" charset="-122"/>
            </a:endParaRPr>
          </a:p>
          <a:p>
            <a:pPr>
              <a:lnSpc>
                <a:spcPct val="120000"/>
              </a:lnSpc>
            </a:pPr>
            <a:r>
              <a:rPr lang="en-US" altLang="zh-CN" sz="3200" dirty="0" smtClean="0">
                <a:latin typeface="华文隶书" panose="02010800040101010101" pitchFamily="2" charset="-122"/>
                <a:ea typeface="华文隶书" panose="02010800040101010101" pitchFamily="2" charset="-122"/>
              </a:rPr>
              <a:t>         973</a:t>
            </a:r>
            <a:r>
              <a:rPr lang="zh-CN" altLang="en-US" sz="3200" dirty="0" smtClean="0">
                <a:latin typeface="华文隶书" panose="02010800040101010101" pitchFamily="2" charset="-122"/>
                <a:ea typeface="华文隶书" panose="02010800040101010101" pitchFamily="2" charset="-122"/>
              </a:rPr>
              <a:t>， 地震行业专项</a:t>
            </a:r>
            <a:endParaRPr lang="en-US" altLang="zh-CN" sz="3200" dirty="0" smtClean="0">
              <a:latin typeface="华文隶书" panose="02010800040101010101" pitchFamily="2" charset="-122"/>
              <a:ea typeface="华文隶书" panose="02010800040101010101" pitchFamily="2" charset="-122"/>
            </a:endParaRPr>
          </a:p>
          <a:p>
            <a:pPr marL="457200" indent="-457200">
              <a:lnSpc>
                <a:spcPct val="120000"/>
              </a:lnSpc>
              <a:buFont typeface="Arial" panose="020B0604020202020204" pitchFamily="34" charset="0"/>
              <a:buChar char="•"/>
            </a:pPr>
            <a:r>
              <a:rPr lang="zh-CN" altLang="en-US" sz="3200" dirty="0" smtClean="0">
                <a:latin typeface="华文隶书" panose="02010800040101010101" pitchFamily="2" charset="-122"/>
                <a:ea typeface="华文隶书" panose="02010800040101010101" pitchFamily="2" charset="-122"/>
              </a:rPr>
              <a:t>中国科学院专项</a:t>
            </a:r>
            <a:endParaRPr lang="en-US" altLang="zh-CN" sz="3200" dirty="0" smtClean="0">
              <a:latin typeface="华文隶书" panose="02010800040101010101" pitchFamily="2" charset="-122"/>
              <a:ea typeface="华文隶书" panose="02010800040101010101" pitchFamily="2" charset="-122"/>
            </a:endParaRPr>
          </a:p>
          <a:p>
            <a:pPr marL="457200" indent="-457200">
              <a:lnSpc>
                <a:spcPct val="120000"/>
              </a:lnSpc>
              <a:buFont typeface="Arial" panose="020B0604020202020204" pitchFamily="34" charset="0"/>
              <a:buChar char="•"/>
            </a:pPr>
            <a:r>
              <a:rPr lang="zh-CN" altLang="en-US" sz="3200" dirty="0" smtClean="0">
                <a:latin typeface="华文隶书" panose="02010800040101010101" pitchFamily="2" charset="-122"/>
                <a:ea typeface="华文隶书" panose="02010800040101010101" pitchFamily="2" charset="-122"/>
              </a:rPr>
              <a:t>中国地震局专项</a:t>
            </a:r>
            <a:endParaRPr lang="zh-CN" altLang="en-US" sz="3200" dirty="0">
              <a:latin typeface="华文隶书" panose="02010800040101010101" pitchFamily="2" charset="-122"/>
              <a:ea typeface="华文隶书" panose="02010800040101010101" pitchFamily="2" charset="-122"/>
            </a:endParaRPr>
          </a:p>
        </p:txBody>
      </p:sp>
      <p:sp>
        <p:nvSpPr>
          <p:cNvPr id="3" name="TextBox 2"/>
          <p:cNvSpPr txBox="1"/>
          <p:nvPr/>
        </p:nvSpPr>
        <p:spPr>
          <a:xfrm>
            <a:off x="971600" y="331357"/>
            <a:ext cx="7416824" cy="2052870"/>
          </a:xfrm>
          <a:prstGeom prst="rect">
            <a:avLst/>
          </a:prstGeom>
          <a:solidFill>
            <a:srgbClr val="00B050"/>
          </a:solidFill>
        </p:spPr>
        <p:txBody>
          <a:bodyPr wrap="square" rtlCol="0">
            <a:spAutoFit/>
          </a:bodyPr>
          <a:lstStyle/>
          <a:p>
            <a:pPr algn="ctr">
              <a:lnSpc>
                <a:spcPct val="130000"/>
              </a:lnSpc>
            </a:pPr>
            <a:r>
              <a:rPr lang="zh-CN" altLang="zh-CN" sz="3200" dirty="0">
                <a:solidFill>
                  <a:schemeClr val="bg1"/>
                </a:solidFill>
                <a:latin typeface="华文隶书" panose="02010800040101010101" pitchFamily="2" charset="-122"/>
                <a:ea typeface="华文隶书" panose="02010800040101010101" pitchFamily="2" charset="-122"/>
              </a:rPr>
              <a:t>资助</a:t>
            </a:r>
            <a:r>
              <a:rPr lang="zh-CN" altLang="zh-CN" sz="3200" dirty="0" smtClean="0">
                <a:solidFill>
                  <a:schemeClr val="bg1"/>
                </a:solidFill>
                <a:latin typeface="华文隶书" panose="02010800040101010101" pitchFamily="2" charset="-122"/>
                <a:ea typeface="华文隶书" panose="02010800040101010101" pitchFamily="2" charset="-122"/>
              </a:rPr>
              <a:t>项目</a:t>
            </a:r>
            <a:endParaRPr lang="en-US" altLang="zh-CN" sz="3200" dirty="0" smtClean="0">
              <a:solidFill>
                <a:schemeClr val="bg1"/>
              </a:solidFill>
              <a:latin typeface="华文隶书" panose="02010800040101010101" pitchFamily="2" charset="-122"/>
              <a:ea typeface="华文隶书" panose="02010800040101010101" pitchFamily="2" charset="-122"/>
            </a:endParaRPr>
          </a:p>
          <a:p>
            <a:pPr algn="ctr">
              <a:lnSpc>
                <a:spcPct val="130000"/>
              </a:lnSpc>
            </a:pPr>
            <a:r>
              <a:rPr lang="zh-CN" altLang="zh-CN" sz="2400" dirty="0" smtClean="0">
                <a:solidFill>
                  <a:schemeClr val="bg1"/>
                </a:solidFill>
                <a:latin typeface="华文隶书" panose="02010800040101010101" pitchFamily="2" charset="-122"/>
                <a:ea typeface="华文隶书" panose="02010800040101010101" pitchFamily="2" charset="-122"/>
              </a:rPr>
              <a:t>华北</a:t>
            </a:r>
            <a:r>
              <a:rPr lang="zh-CN" altLang="zh-CN" sz="2400" dirty="0">
                <a:solidFill>
                  <a:schemeClr val="bg1"/>
                </a:solidFill>
                <a:latin typeface="华文隶书" panose="02010800040101010101" pitchFamily="2" charset="-122"/>
                <a:ea typeface="华文隶书" panose="02010800040101010101" pitchFamily="2" charset="-122"/>
              </a:rPr>
              <a:t>克拉通破坏的深部证据与动力学机制</a:t>
            </a:r>
            <a:r>
              <a:rPr lang="zh-CN" altLang="zh-CN" sz="2400" dirty="0" smtClean="0">
                <a:solidFill>
                  <a:schemeClr val="bg1"/>
                </a:solidFill>
                <a:latin typeface="华文隶书" panose="02010800040101010101" pitchFamily="2" charset="-122"/>
                <a:ea typeface="华文隶书" panose="02010800040101010101" pitchFamily="2" charset="-122"/>
              </a:rPr>
              <a:t>（</a:t>
            </a:r>
            <a:r>
              <a:rPr lang="en-US" altLang="zh-CN" sz="2400" dirty="0" smtClean="0">
                <a:solidFill>
                  <a:schemeClr val="bg1"/>
                </a:solidFill>
                <a:latin typeface="华文隶书" panose="02010800040101010101" pitchFamily="2" charset="-122"/>
                <a:ea typeface="华文隶书" panose="02010800040101010101" pitchFamily="2" charset="-122"/>
              </a:rPr>
              <a:t>41014006</a:t>
            </a:r>
            <a:r>
              <a:rPr lang="zh-CN" altLang="zh-CN" sz="2400" dirty="0" smtClean="0">
                <a:solidFill>
                  <a:schemeClr val="bg1"/>
                </a:solidFill>
                <a:latin typeface="华文隶书" panose="02010800040101010101" pitchFamily="2" charset="-122"/>
                <a:ea typeface="华文隶书" panose="02010800040101010101" pitchFamily="2" charset="-122"/>
              </a:rPr>
              <a:t>）</a:t>
            </a:r>
            <a:endParaRPr lang="en-US" altLang="zh-CN" sz="2400" dirty="0" smtClean="0">
              <a:solidFill>
                <a:schemeClr val="bg1"/>
              </a:solidFill>
              <a:latin typeface="华文隶书" panose="02010800040101010101" pitchFamily="2" charset="-122"/>
              <a:ea typeface="华文隶书" panose="02010800040101010101" pitchFamily="2" charset="-122"/>
            </a:endParaRPr>
          </a:p>
          <a:p>
            <a:pPr algn="ctr">
              <a:lnSpc>
                <a:spcPct val="130000"/>
              </a:lnSpc>
            </a:pPr>
            <a:r>
              <a:rPr lang="zh-CN" altLang="en-US" sz="2400" dirty="0" smtClean="0">
                <a:solidFill>
                  <a:schemeClr val="bg1"/>
                </a:solidFill>
                <a:latin typeface="华文隶书" panose="02010800040101010101" pitchFamily="2" charset="-122"/>
                <a:ea typeface="华文隶书" panose="02010800040101010101" pitchFamily="2" charset="-122"/>
              </a:rPr>
              <a:t>（克拉通破坏重大研究计划地球物理集成项目）</a:t>
            </a:r>
            <a:endParaRPr lang="zh-CN" altLang="zh-CN" sz="2400" dirty="0">
              <a:solidFill>
                <a:schemeClr val="bg1"/>
              </a:solidFill>
              <a:latin typeface="华文隶书" panose="02010800040101010101" pitchFamily="2" charset="-122"/>
              <a:ea typeface="华文隶书" panose="02010800040101010101" pitchFamily="2" charset="-122"/>
            </a:endParaRPr>
          </a:p>
          <a:p>
            <a:pPr>
              <a:lnSpc>
                <a:spcPct val="130000"/>
              </a:lnSpc>
            </a:pPr>
            <a:endParaRPr lang="zh-CN" altLang="en-US" dirty="0">
              <a:solidFill>
                <a:schemeClr val="bg1"/>
              </a:solidFill>
            </a:endParaRPr>
          </a:p>
        </p:txBody>
      </p:sp>
    </p:spTree>
    <p:extLst>
      <p:ext uri="{BB962C8B-B14F-4D97-AF65-F5344CB8AC3E}">
        <p14:creationId xmlns:p14="http://schemas.microsoft.com/office/powerpoint/2010/main" val="31302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Text Box 2"/>
          <p:cNvSpPr txBox="1">
            <a:spLocks noChangeArrowheads="1"/>
          </p:cNvSpPr>
          <p:nvPr/>
        </p:nvSpPr>
        <p:spPr bwMode="auto">
          <a:xfrm>
            <a:off x="1258888" y="1773238"/>
            <a:ext cx="6626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pic>
        <p:nvPicPr>
          <p:cNvPr id="980996" name="Picture 4" descr="照片_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gradFill rotWithShape="1">
            <a:gsLst>
              <a:gs pos="0">
                <a:schemeClr val="accent1"/>
              </a:gs>
              <a:gs pos="100000">
                <a:schemeClr val="accent1">
                  <a:gamma/>
                  <a:shade val="46275"/>
                  <a:invGamma/>
                </a:schemeClr>
              </a:gs>
            </a:gsLst>
            <a:lin ang="2700000" scaled="1"/>
          </a:gradFill>
        </p:spPr>
      </p:pic>
      <p:sp>
        <p:nvSpPr>
          <p:cNvPr id="980997" name="Text Box 5"/>
          <p:cNvSpPr txBox="1">
            <a:spLocks noChangeArrowheads="1"/>
          </p:cNvSpPr>
          <p:nvPr/>
        </p:nvSpPr>
        <p:spPr bwMode="auto">
          <a:xfrm>
            <a:off x="5004048" y="5085184"/>
            <a:ext cx="3600399" cy="1446550"/>
          </a:xfrm>
          <a:prstGeom prst="rect">
            <a:avLst/>
          </a:prstGeom>
          <a:solidFill>
            <a:srgbClr val="00B050"/>
          </a:solidFill>
          <a:ln>
            <a:solidFill>
              <a:schemeClr val="accent2">
                <a:lumMod val="60000"/>
                <a:lumOff val="40000"/>
              </a:schemeClr>
            </a:solidFill>
          </a:ln>
          <a:effectLst/>
          <a:extLst/>
        </p:spPr>
        <p:txBody>
          <a:bodyPr wrap="square">
            <a:spAutoFit/>
          </a:bodyPr>
          <a:lstStyle/>
          <a:p>
            <a:pPr algn="ctr">
              <a:spcBef>
                <a:spcPct val="50000"/>
              </a:spcBef>
            </a:pPr>
            <a:r>
              <a:rPr lang="zh-CN" altLang="en-US" sz="8800" dirty="0">
                <a:solidFill>
                  <a:schemeClr val="bg2"/>
                </a:solidFill>
                <a:latin typeface="华文隶书" panose="02010800040101010101" pitchFamily="2" charset="-122"/>
                <a:ea typeface="华文隶书" panose="02010800040101010101" pitchFamily="2" charset="-122"/>
              </a:rPr>
              <a:t>谢   谢</a:t>
            </a:r>
          </a:p>
        </p:txBody>
      </p:sp>
    </p:spTree>
    <p:extLst>
      <p:ext uri="{BB962C8B-B14F-4D97-AF65-F5344CB8AC3E}">
        <p14:creationId xmlns:p14="http://schemas.microsoft.com/office/powerpoint/2010/main" val="485132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2981" y="1556617"/>
            <a:ext cx="5266198" cy="954107"/>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速度</a:t>
            </a:r>
            <a:r>
              <a:rPr lang="en-US" altLang="zh-CN" sz="2400" dirty="0" smtClean="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速度扰动</a:t>
            </a:r>
            <a:r>
              <a:rPr lang="en-US" altLang="zh-CN" sz="2400" dirty="0" smtClean="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界面深度（空间位置） </a:t>
            </a:r>
            <a:endParaRPr lang="en-US" altLang="zh-CN" sz="2400" dirty="0" smtClean="0">
              <a:latin typeface="黑体" panose="02010609060101010101" pitchFamily="49" charset="-122"/>
              <a:ea typeface="黑体" panose="02010609060101010101" pitchFamily="49" charset="-122"/>
            </a:endParaRPr>
          </a:p>
          <a:p>
            <a:r>
              <a:rPr lang="zh-CN" altLang="en-US" sz="2800" dirty="0" smtClean="0">
                <a:latin typeface="黑体" panose="02010609060101010101" pitchFamily="49" charset="-122"/>
                <a:ea typeface="黑体" panose="02010609060101010101" pitchFamily="49" charset="-122"/>
              </a:rPr>
              <a:t>    </a:t>
            </a:r>
            <a:r>
              <a:rPr lang="zh-CN" altLang="en-US" sz="3200" dirty="0" smtClean="0">
                <a:latin typeface="黑体" panose="02010609060101010101" pitchFamily="49" charset="-122"/>
                <a:ea typeface="黑体" panose="02010609060101010101" pitchFamily="49" charset="-122"/>
                <a:sym typeface="Symbol"/>
              </a:rPr>
              <a:t>： </a:t>
            </a:r>
            <a:r>
              <a:rPr lang="en-US" altLang="zh-CN" sz="2400" dirty="0" smtClean="0">
                <a:latin typeface="黑体" panose="02010609060101010101" pitchFamily="49" charset="-122"/>
                <a:ea typeface="黑体" panose="02010609060101010101" pitchFamily="49" charset="-122"/>
                <a:sym typeface="Symbol"/>
              </a:rPr>
              <a:t>x1-x2</a:t>
            </a:r>
            <a:r>
              <a:rPr lang="zh-CN" altLang="en-US" sz="2400" dirty="0" smtClean="0">
                <a:latin typeface="黑体" panose="02010609060101010101" pitchFamily="49" charset="-122"/>
                <a:ea typeface="黑体" panose="02010609060101010101" pitchFamily="49" charset="-122"/>
                <a:sym typeface="Symbol"/>
              </a:rPr>
              <a:t>，</a:t>
            </a:r>
            <a:r>
              <a:rPr lang="en-US" altLang="zh-CN" sz="2400" dirty="0" smtClean="0">
                <a:latin typeface="黑体" panose="02010609060101010101" pitchFamily="49" charset="-122"/>
                <a:ea typeface="黑体" panose="02010609060101010101" pitchFamily="49" charset="-122"/>
                <a:sym typeface="Symbol"/>
              </a:rPr>
              <a:t>y1-y2</a:t>
            </a:r>
            <a:r>
              <a:rPr lang="zh-CN" altLang="en-US" sz="2400" dirty="0" smtClean="0">
                <a:latin typeface="黑体" panose="02010609060101010101" pitchFamily="49" charset="-122"/>
                <a:ea typeface="黑体" panose="02010609060101010101" pitchFamily="49" charset="-122"/>
                <a:sym typeface="Symbol"/>
              </a:rPr>
              <a:t>，</a:t>
            </a:r>
            <a:r>
              <a:rPr lang="en-US" altLang="zh-CN" sz="2400" dirty="0" smtClean="0">
                <a:latin typeface="黑体" panose="02010609060101010101" pitchFamily="49" charset="-122"/>
                <a:ea typeface="黑体" panose="02010609060101010101" pitchFamily="49" charset="-122"/>
                <a:sym typeface="Symbol"/>
              </a:rPr>
              <a:t>z1-z2</a:t>
            </a:r>
            <a:endParaRPr lang="zh-CN" altLang="en-US" sz="2400" dirty="0">
              <a:latin typeface="黑体" panose="02010609060101010101" pitchFamily="49" charset="-122"/>
              <a:ea typeface="黑体" panose="02010609060101010101" pitchFamily="49" charset="-122"/>
            </a:endParaRPr>
          </a:p>
        </p:txBody>
      </p:sp>
      <p:sp>
        <p:nvSpPr>
          <p:cNvPr id="12" name="TextBox 11"/>
          <p:cNvSpPr txBox="1"/>
          <p:nvPr/>
        </p:nvSpPr>
        <p:spPr>
          <a:xfrm>
            <a:off x="6213053" y="404664"/>
            <a:ext cx="2122106" cy="400110"/>
          </a:xfrm>
          <a:prstGeom prst="rect">
            <a:avLst/>
          </a:prstGeom>
          <a:noFill/>
        </p:spPr>
        <p:txBody>
          <a:bodyPr wrap="square" rtlCol="0">
            <a:spAutoFit/>
          </a:bodyPr>
          <a:lstStyle/>
          <a:p>
            <a:pPr algn="ctr"/>
            <a:r>
              <a:rPr lang="zh-CN" altLang="en-US" sz="2000" dirty="0" smtClean="0">
                <a:latin typeface="黑体" panose="02010609060101010101" pitchFamily="49" charset="-122"/>
                <a:ea typeface="黑体" panose="02010609060101010101" pitchFamily="49" charset="-122"/>
              </a:rPr>
              <a:t>华北克拉通</a:t>
            </a:r>
            <a:endParaRPr lang="zh-CN" altLang="en-US" sz="2000" dirty="0">
              <a:latin typeface="黑体" panose="02010609060101010101" pitchFamily="49" charset="-122"/>
              <a:ea typeface="黑体" panose="02010609060101010101" pitchFamily="49" charset="-122"/>
            </a:endParaRPr>
          </a:p>
        </p:txBody>
      </p:sp>
      <p:grpSp>
        <p:nvGrpSpPr>
          <p:cNvPr id="23" name="组合 22"/>
          <p:cNvGrpSpPr/>
          <p:nvPr/>
        </p:nvGrpSpPr>
        <p:grpSpPr>
          <a:xfrm>
            <a:off x="1417795" y="2948660"/>
            <a:ext cx="2762694" cy="2772634"/>
            <a:chOff x="5059733" y="1196925"/>
            <a:chExt cx="2520950" cy="2447925"/>
          </a:xfrm>
        </p:grpSpPr>
        <p:grpSp>
          <p:nvGrpSpPr>
            <p:cNvPr id="16" name="Group 4"/>
            <p:cNvGrpSpPr>
              <a:grpSpLocks/>
            </p:cNvGrpSpPr>
            <p:nvPr/>
          </p:nvGrpSpPr>
          <p:grpSpPr bwMode="auto">
            <a:xfrm>
              <a:off x="5059733" y="1196925"/>
              <a:ext cx="2520950" cy="2447925"/>
              <a:chOff x="838" y="618"/>
              <a:chExt cx="4265" cy="2932"/>
            </a:xfrm>
            <a:solidFill>
              <a:schemeClr val="bg1"/>
            </a:solidFill>
          </p:grpSpPr>
          <p:pic>
            <p:nvPicPr>
              <p:cNvPr id="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 y="618"/>
                <a:ext cx="4219" cy="293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AutoShape 6"/>
              <p:cNvSpPr>
                <a:spLocks noChangeArrowheads="1"/>
              </p:cNvSpPr>
              <p:nvPr/>
            </p:nvSpPr>
            <p:spPr bwMode="auto">
              <a:xfrm rot="209097">
                <a:off x="4786" y="707"/>
                <a:ext cx="317" cy="1633"/>
              </a:xfrm>
              <a:prstGeom prst="rtTriangle">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0" name="TextBox 19"/>
            <p:cNvSpPr txBox="1"/>
            <p:nvPr/>
          </p:nvSpPr>
          <p:spPr>
            <a:xfrm>
              <a:off x="6156176" y="3244334"/>
              <a:ext cx="864096" cy="326079"/>
            </a:xfrm>
            <a:prstGeom prst="rect">
              <a:avLst/>
            </a:prstGeom>
            <a:noFill/>
          </p:spPr>
          <p:txBody>
            <a:bodyPr wrap="square" rtlCol="0">
              <a:spAutoFit/>
            </a:bodyPr>
            <a:lstStyle/>
            <a:p>
              <a:r>
                <a:rPr lang="en-US" altLang="zh-CN" b="1" dirty="0" smtClean="0">
                  <a:latin typeface="DotumChe" panose="020B0609000101010101" pitchFamily="49" charset="-127"/>
                  <a:ea typeface="DotumChe" panose="020B0609000101010101" pitchFamily="49" charset="-127"/>
                </a:rPr>
                <a:t>750km</a:t>
              </a:r>
              <a:endParaRPr lang="zh-CN" altLang="en-US" b="1" dirty="0">
                <a:latin typeface="DotumChe" panose="020B0609000101010101" pitchFamily="49" charset="-127"/>
                <a:ea typeface="DotumChe" panose="020B0609000101010101" pitchFamily="49" charset="-127"/>
              </a:endParaRPr>
            </a:p>
          </p:txBody>
        </p:sp>
      </p:grpSp>
      <p:grpSp>
        <p:nvGrpSpPr>
          <p:cNvPr id="21" name="组合 20"/>
          <p:cNvGrpSpPr/>
          <p:nvPr/>
        </p:nvGrpSpPr>
        <p:grpSpPr>
          <a:xfrm>
            <a:off x="4984022" y="3429000"/>
            <a:ext cx="3672408" cy="2318064"/>
            <a:chOff x="4684441" y="4005064"/>
            <a:chExt cx="4103687" cy="2754644"/>
          </a:xfrm>
        </p:grpSpPr>
        <p:grpSp>
          <p:nvGrpSpPr>
            <p:cNvPr id="13" name="Group 15"/>
            <p:cNvGrpSpPr>
              <a:grpSpLocks/>
            </p:cNvGrpSpPr>
            <p:nvPr/>
          </p:nvGrpSpPr>
          <p:grpSpPr bwMode="auto">
            <a:xfrm>
              <a:off x="4684441" y="4005064"/>
              <a:ext cx="4103687" cy="2735262"/>
              <a:chOff x="2835" y="1389"/>
              <a:chExt cx="2585" cy="2178"/>
            </a:xfrm>
          </p:grpSpPr>
          <p:sp>
            <p:nvSpPr>
              <p:cNvPr id="14" name="Rectangle 13"/>
              <p:cNvSpPr>
                <a:spLocks noChangeArrowheads="1"/>
              </p:cNvSpPr>
              <p:nvPr/>
            </p:nvSpPr>
            <p:spPr bwMode="auto">
              <a:xfrm>
                <a:off x="2835" y="1389"/>
                <a:ext cx="2585" cy="217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 y="1389"/>
                <a:ext cx="2136" cy="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7380311" y="6320817"/>
              <a:ext cx="864096" cy="438891"/>
            </a:xfrm>
            <a:prstGeom prst="rect">
              <a:avLst/>
            </a:prstGeom>
            <a:noFill/>
          </p:spPr>
          <p:txBody>
            <a:bodyPr wrap="square" rtlCol="0">
              <a:spAutoFit/>
            </a:bodyPr>
            <a:lstStyle/>
            <a:p>
              <a:r>
                <a:rPr lang="en-US" altLang="zh-CN" b="1" dirty="0" smtClean="0">
                  <a:latin typeface="DotumChe" panose="020B0609000101010101" pitchFamily="49" charset="-127"/>
                  <a:ea typeface="DotumChe" panose="020B0609000101010101" pitchFamily="49" charset="-127"/>
                </a:rPr>
                <a:t>750km</a:t>
              </a:r>
              <a:endParaRPr lang="zh-CN" altLang="en-US" b="1" dirty="0">
                <a:latin typeface="DotumChe" panose="020B0609000101010101" pitchFamily="49" charset="-127"/>
                <a:ea typeface="DotumChe" panose="020B0609000101010101" pitchFamily="49" charset="-127"/>
              </a:endParaRPr>
            </a:p>
          </p:txBody>
        </p:sp>
      </p:grpSp>
      <p:sp>
        <p:nvSpPr>
          <p:cNvPr id="25" name="TextBox 24"/>
          <p:cNvSpPr txBox="1"/>
          <p:nvPr/>
        </p:nvSpPr>
        <p:spPr>
          <a:xfrm>
            <a:off x="622674" y="540612"/>
            <a:ext cx="4464496" cy="707886"/>
          </a:xfrm>
          <a:prstGeom prst="rect">
            <a:avLst/>
          </a:prstGeom>
          <a:solidFill>
            <a:srgbClr val="00B050"/>
          </a:solidFill>
        </p:spPr>
        <p:txBody>
          <a:bodyPr wrap="square" rtlCol="0">
            <a:spAutoFit/>
          </a:bodyPr>
          <a:lstStyle/>
          <a:p>
            <a:pPr algn="ctr"/>
            <a:r>
              <a:rPr lang="zh-CN" altLang="zh-CN" sz="4000" dirty="0" smtClean="0">
                <a:solidFill>
                  <a:schemeClr val="bg1"/>
                </a:solidFill>
                <a:latin typeface="华文隶书" panose="02010800040101010101" pitchFamily="2" charset="-122"/>
                <a:ea typeface="华文隶书" panose="02010800040101010101" pitchFamily="2" charset="-122"/>
              </a:rPr>
              <a:t>三维</a:t>
            </a:r>
            <a:r>
              <a:rPr lang="zh-CN" altLang="en-US" sz="4000" dirty="0" smtClean="0">
                <a:solidFill>
                  <a:schemeClr val="bg1"/>
                </a:solidFill>
                <a:latin typeface="华文隶书" panose="02010800040101010101" pitchFamily="2" charset="-122"/>
                <a:ea typeface="华文隶书" panose="02010800040101010101" pitchFamily="2" charset="-122"/>
              </a:rPr>
              <a:t>速度结构</a:t>
            </a:r>
            <a:r>
              <a:rPr lang="zh-CN" altLang="zh-CN" sz="4000" dirty="0" smtClean="0">
                <a:solidFill>
                  <a:schemeClr val="bg1"/>
                </a:solidFill>
                <a:latin typeface="华文隶书" panose="02010800040101010101" pitchFamily="2" charset="-122"/>
                <a:ea typeface="华文隶书" panose="02010800040101010101" pitchFamily="2" charset="-122"/>
              </a:rPr>
              <a:t>模型</a:t>
            </a:r>
            <a:endParaRPr lang="zh-CN" altLang="en-US" sz="4000" dirty="0">
              <a:solidFill>
                <a:schemeClr val="bg1"/>
              </a:solidFill>
              <a:latin typeface="华文隶书" panose="02010800040101010101" pitchFamily="2" charset="-122"/>
              <a:ea typeface="华文隶书" panose="0201080004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510" y="804774"/>
            <a:ext cx="3201192" cy="2457795"/>
          </a:xfrm>
          <a:prstGeom prst="rect">
            <a:avLst/>
          </a:prstGeom>
        </p:spPr>
      </p:pic>
      <p:sp>
        <p:nvSpPr>
          <p:cNvPr id="24" name="矩形 23"/>
          <p:cNvSpPr/>
          <p:nvPr/>
        </p:nvSpPr>
        <p:spPr>
          <a:xfrm>
            <a:off x="622674" y="5949280"/>
            <a:ext cx="6516724" cy="707886"/>
          </a:xfrm>
          <a:prstGeom prst="rect">
            <a:avLst/>
          </a:prstGeom>
          <a:solidFill>
            <a:srgbClr val="00B050"/>
          </a:solidFill>
        </p:spPr>
        <p:txBody>
          <a:bodyPr wrap="square">
            <a:spAutoFit/>
          </a:bodyPr>
          <a:lstStyle/>
          <a:p>
            <a:pPr algn="ctr"/>
            <a:r>
              <a:rPr lang="zh-CN" altLang="zh-CN" sz="4000" dirty="0" smtClean="0">
                <a:solidFill>
                  <a:schemeClr val="bg1"/>
                </a:solidFill>
                <a:latin typeface="华文隶书" panose="02010800040101010101" pitchFamily="2" charset="-122"/>
                <a:ea typeface="华文隶书" panose="02010800040101010101" pitchFamily="2" charset="-122"/>
              </a:rPr>
              <a:t>控制</a:t>
            </a:r>
            <a:r>
              <a:rPr lang="zh-CN" altLang="zh-CN" sz="4000" dirty="0">
                <a:solidFill>
                  <a:schemeClr val="bg1"/>
                </a:solidFill>
                <a:latin typeface="华文隶书" panose="02010800040101010101" pitchFamily="2" charset="-122"/>
                <a:ea typeface="华文隶书" panose="02010800040101010101" pitchFamily="2" charset="-122"/>
              </a:rPr>
              <a:t>（典型）剖面速度结构</a:t>
            </a:r>
            <a:endParaRPr lang="zh-CN" altLang="en-US" sz="40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245093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0" name="组合 7179"/>
          <p:cNvGrpSpPr/>
          <p:nvPr/>
        </p:nvGrpSpPr>
        <p:grpSpPr>
          <a:xfrm>
            <a:off x="4852348" y="2111736"/>
            <a:ext cx="3974392" cy="4618472"/>
            <a:chOff x="4852348" y="2111736"/>
            <a:chExt cx="3974392" cy="4618472"/>
          </a:xfrm>
        </p:grpSpPr>
        <p:sp>
          <p:nvSpPr>
            <p:cNvPr id="13" name="TextBox 12"/>
            <p:cNvSpPr txBox="1"/>
            <p:nvPr/>
          </p:nvSpPr>
          <p:spPr>
            <a:xfrm>
              <a:off x="7099234" y="2776787"/>
              <a:ext cx="1224136" cy="1446550"/>
            </a:xfrm>
            <a:prstGeom prst="rect">
              <a:avLst/>
            </a:prstGeom>
            <a:noFill/>
            <a:ln w="28575">
              <a:solidFill>
                <a:srgbClr val="FF3300"/>
              </a:solidFill>
            </a:ln>
          </p:spPr>
          <p:txBody>
            <a:bodyPr wrap="square" rtlCol="0">
              <a:spAutoFit/>
            </a:bodyPr>
            <a:lstStyle/>
            <a:p>
              <a:pPr algn="ctr"/>
              <a:r>
                <a:rPr lang="zh-CN" altLang="en-US" sz="4400" b="1" dirty="0" smtClean="0">
                  <a:solidFill>
                    <a:srgbClr val="FF0000"/>
                  </a:solidFill>
                  <a:latin typeface="黑体" panose="02010609060101010101" pitchFamily="49" charset="-122"/>
                  <a:ea typeface="黑体" panose="02010609060101010101" pitchFamily="49" charset="-122"/>
                </a:rPr>
                <a:t>模拟</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18" name="TextBox 17"/>
            <p:cNvSpPr txBox="1"/>
            <p:nvPr/>
          </p:nvSpPr>
          <p:spPr>
            <a:xfrm>
              <a:off x="7020272" y="5094981"/>
              <a:ext cx="1777346" cy="338554"/>
            </a:xfrm>
            <a:prstGeom prst="rect">
              <a:avLst/>
            </a:prstGeom>
            <a:noFill/>
          </p:spPr>
          <p:txBody>
            <a:bodyPr wrap="square" rtlCol="0">
              <a:spAutoFit/>
            </a:bodyPr>
            <a:lstStyle/>
            <a:p>
              <a:pPr algn="ctr"/>
              <a:r>
                <a:rPr lang="zh-CN" altLang="en-US" sz="1600" dirty="0" smtClean="0">
                  <a:latin typeface="黑体" panose="02010609060101010101" pitchFamily="49" charset="-122"/>
                  <a:ea typeface="黑体" panose="02010609060101010101" pitchFamily="49" charset="-122"/>
                </a:rPr>
                <a:t>理论</a:t>
              </a:r>
              <a:r>
                <a:rPr lang="en-US" altLang="zh-CN" sz="1600" dirty="0" smtClean="0">
                  <a:latin typeface="黑体" panose="02010609060101010101" pitchFamily="49" charset="-122"/>
                  <a:ea typeface="黑体" panose="02010609060101010101" pitchFamily="49" charset="-122"/>
                </a:rPr>
                <a:t>CCP</a:t>
              </a:r>
              <a:r>
                <a:rPr lang="zh-CN" altLang="en-US" sz="1600" dirty="0" smtClean="0">
                  <a:latin typeface="黑体" panose="02010609060101010101" pitchFamily="49" charset="-122"/>
                  <a:ea typeface="黑体" panose="02010609060101010101" pitchFamily="49" charset="-122"/>
                </a:rPr>
                <a:t>剖面</a:t>
              </a:r>
              <a:endParaRPr lang="zh-CN" altLang="en-US" sz="1600" dirty="0">
                <a:latin typeface="黑体" panose="02010609060101010101" pitchFamily="49" charset="-122"/>
                <a:ea typeface="黑体" panose="02010609060101010101" pitchFamily="49" charset="-122"/>
              </a:endParaRPr>
            </a:p>
          </p:txBody>
        </p:sp>
        <p:cxnSp>
          <p:nvCxnSpPr>
            <p:cNvPr id="7" name="直接连接符 6"/>
            <p:cNvCxnSpPr>
              <a:endCxn id="13" idx="0"/>
            </p:cNvCxnSpPr>
            <p:nvPr/>
          </p:nvCxnSpPr>
          <p:spPr>
            <a:xfrm>
              <a:off x="7711302" y="2111736"/>
              <a:ext cx="0" cy="665051"/>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3" idx="2"/>
            </p:cNvCxnSpPr>
            <p:nvPr/>
          </p:nvCxnSpPr>
          <p:spPr>
            <a:xfrm>
              <a:off x="7711302" y="4223337"/>
              <a:ext cx="0" cy="897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852348" y="5152052"/>
              <a:ext cx="714428" cy="2244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955" y="5491176"/>
              <a:ext cx="3880785" cy="1239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662175" y="146793"/>
            <a:ext cx="2161774" cy="400110"/>
          </a:xfrm>
          <a:prstGeom prst="rect">
            <a:avLst/>
          </a:prstGeom>
          <a:noFill/>
        </p:spPr>
        <p:txBody>
          <a:bodyPr wrap="square" rtlCol="0">
            <a:spAutoFit/>
          </a:bodyPr>
          <a:lstStyle/>
          <a:p>
            <a:pPr algn="ctr"/>
            <a:r>
              <a:rPr lang="zh-CN" altLang="en-US" sz="2000" b="1" dirty="0" smtClean="0">
                <a:latin typeface="黑体" panose="02010609060101010101" pitchFamily="49" charset="-122"/>
                <a:ea typeface="黑体" panose="02010609060101010101" pitchFamily="49" charset="-122"/>
              </a:rPr>
              <a:t>振幅空间域叠加</a:t>
            </a:r>
            <a:endParaRPr lang="zh-CN" altLang="en-US" sz="2000" b="1" dirty="0">
              <a:latin typeface="黑体" panose="02010609060101010101" pitchFamily="49" charset="-122"/>
              <a:ea typeface="黑体" panose="02010609060101010101" pitchFamily="49" charset="-122"/>
            </a:endParaRPr>
          </a:p>
        </p:txBody>
      </p:sp>
      <p:sp>
        <p:nvSpPr>
          <p:cNvPr id="11" name="TextBox 10"/>
          <p:cNvSpPr txBox="1"/>
          <p:nvPr/>
        </p:nvSpPr>
        <p:spPr>
          <a:xfrm>
            <a:off x="611560" y="3959725"/>
            <a:ext cx="1513415" cy="369332"/>
          </a:xfrm>
          <a:prstGeom prst="rect">
            <a:avLst/>
          </a:prstGeom>
          <a:noFill/>
        </p:spPr>
        <p:txBody>
          <a:bodyPr wrap="square" rtlCol="0">
            <a:spAutoFit/>
          </a:bodyPr>
          <a:lstStyle/>
          <a:p>
            <a:pPr algn="ctr"/>
            <a:r>
              <a:rPr lang="zh-CN" altLang="en-US" dirty="0" smtClean="0">
                <a:latin typeface="黑体" panose="02010609060101010101" pitchFamily="49" charset="-122"/>
                <a:ea typeface="黑体" panose="02010609060101010101" pitchFamily="49" charset="-122"/>
              </a:rPr>
              <a:t>波形反演</a:t>
            </a:r>
            <a:endParaRPr lang="zh-CN" altLang="en-US" dirty="0">
              <a:latin typeface="黑体" panose="02010609060101010101" pitchFamily="49" charset="-122"/>
              <a:ea typeface="黑体" panose="02010609060101010101" pitchFamily="49" charset="-122"/>
            </a:endParaRPr>
          </a:p>
        </p:txBody>
      </p:sp>
      <p:sp>
        <p:nvSpPr>
          <p:cNvPr id="12" name="TextBox 11"/>
          <p:cNvSpPr txBox="1"/>
          <p:nvPr/>
        </p:nvSpPr>
        <p:spPr>
          <a:xfrm>
            <a:off x="3444156" y="4829341"/>
            <a:ext cx="1412573" cy="338554"/>
          </a:xfrm>
          <a:prstGeom prst="rect">
            <a:avLst/>
          </a:prstGeom>
          <a:noFill/>
        </p:spPr>
        <p:txBody>
          <a:bodyPr wrap="square" rtlCol="0">
            <a:spAutoFit/>
          </a:bodyPr>
          <a:lstStyle/>
          <a:p>
            <a:pPr algn="ctr"/>
            <a:r>
              <a:rPr lang="zh-CN" altLang="en-US" sz="1600" dirty="0" smtClean="0">
                <a:latin typeface="黑体" panose="02010609060101010101" pitchFamily="49" charset="-122"/>
                <a:ea typeface="黑体" panose="02010609060101010101" pitchFamily="49" charset="-122"/>
              </a:rPr>
              <a:t>理论接收函数</a:t>
            </a:r>
            <a:endParaRPr lang="zh-CN" altLang="en-US" sz="1600" dirty="0">
              <a:latin typeface="黑体" panose="02010609060101010101" pitchFamily="49" charset="-122"/>
              <a:ea typeface="黑体" panose="02010609060101010101" pitchFamily="49" charset="-122"/>
            </a:endParaRPr>
          </a:p>
        </p:txBody>
      </p:sp>
      <p:sp>
        <p:nvSpPr>
          <p:cNvPr id="15" name="TextBox 14"/>
          <p:cNvSpPr txBox="1"/>
          <p:nvPr/>
        </p:nvSpPr>
        <p:spPr>
          <a:xfrm>
            <a:off x="6732240" y="1773182"/>
            <a:ext cx="2065378" cy="338554"/>
          </a:xfrm>
          <a:prstGeom prst="rect">
            <a:avLst/>
          </a:prstGeom>
          <a:noFill/>
        </p:spPr>
        <p:txBody>
          <a:bodyPr wrap="square" rtlCol="0">
            <a:spAutoFit/>
          </a:bodyPr>
          <a:lstStyle/>
          <a:p>
            <a:pPr algn="ctr"/>
            <a:r>
              <a:rPr lang="zh-CN" altLang="en-US" sz="1600" dirty="0" smtClean="0">
                <a:solidFill>
                  <a:srgbClr val="0033CC"/>
                </a:solidFill>
                <a:latin typeface="黑体" panose="02010609060101010101" pitchFamily="49" charset="-122"/>
                <a:ea typeface="黑体" panose="02010609060101010101" pitchFamily="49" charset="-122"/>
              </a:rPr>
              <a:t>观测数据的</a:t>
            </a:r>
            <a:r>
              <a:rPr lang="en-US" altLang="zh-CN" sz="1600" dirty="0" smtClean="0">
                <a:solidFill>
                  <a:srgbClr val="0033CC"/>
                </a:solidFill>
                <a:latin typeface="黑体" panose="02010609060101010101" pitchFamily="49" charset="-122"/>
                <a:ea typeface="黑体" panose="02010609060101010101" pitchFamily="49" charset="-122"/>
              </a:rPr>
              <a:t>CCP</a:t>
            </a:r>
            <a:r>
              <a:rPr lang="zh-CN" altLang="en-US" sz="1600" dirty="0" smtClean="0">
                <a:solidFill>
                  <a:srgbClr val="0033CC"/>
                </a:solidFill>
                <a:latin typeface="黑体" panose="02010609060101010101" pitchFamily="49" charset="-122"/>
                <a:ea typeface="黑体" panose="02010609060101010101" pitchFamily="49" charset="-122"/>
              </a:rPr>
              <a:t>剖面</a:t>
            </a:r>
            <a:endParaRPr lang="zh-CN" altLang="en-US" sz="1600" dirty="0">
              <a:solidFill>
                <a:srgbClr val="0033CC"/>
              </a:solidFill>
              <a:latin typeface="黑体" panose="02010609060101010101" pitchFamily="49" charset="-122"/>
              <a:ea typeface="黑体" panose="02010609060101010101" pitchFamily="49" charset="-122"/>
            </a:endParaRPr>
          </a:p>
        </p:txBody>
      </p:sp>
      <p:cxnSp>
        <p:nvCxnSpPr>
          <p:cNvPr id="24" name="直接箭头连接符 23"/>
          <p:cNvCxnSpPr>
            <a:endCxn id="12" idx="1"/>
          </p:cNvCxnSpPr>
          <p:nvPr/>
        </p:nvCxnSpPr>
        <p:spPr>
          <a:xfrm flipV="1">
            <a:off x="2600299" y="4998618"/>
            <a:ext cx="843857" cy="5112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1477088" y="4329057"/>
            <a:ext cx="430616" cy="10474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82" y="856823"/>
            <a:ext cx="1822012"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8094" y="851002"/>
            <a:ext cx="1403538" cy="369332"/>
          </a:xfrm>
          <a:prstGeom prst="rect">
            <a:avLst/>
          </a:prstGeom>
          <a:noFill/>
        </p:spPr>
        <p:txBody>
          <a:bodyPr wrap="square" rtlCol="0">
            <a:spAutoFit/>
          </a:bodyPr>
          <a:lstStyle/>
          <a:p>
            <a:pPr algn="ctr"/>
            <a:r>
              <a:rPr lang="zh-CN" altLang="en-US" dirty="0" smtClean="0">
                <a:solidFill>
                  <a:srgbClr val="0033CC"/>
                </a:solidFill>
                <a:latin typeface="黑体" panose="02010609060101010101" pitchFamily="49" charset="-122"/>
                <a:ea typeface="黑体" panose="02010609060101010101" pitchFamily="49" charset="-122"/>
              </a:rPr>
              <a:t>地震波记录</a:t>
            </a:r>
            <a:endParaRPr lang="zh-CN" altLang="en-US" dirty="0">
              <a:solidFill>
                <a:srgbClr val="0033CC"/>
              </a:solidFill>
              <a:latin typeface="黑体" panose="02010609060101010101" pitchFamily="49" charset="-122"/>
              <a:ea typeface="黑体" panose="02010609060101010101" pitchFamily="49" charset="-122"/>
            </a:endParaRPr>
          </a:p>
        </p:txBody>
      </p:sp>
      <p:sp>
        <p:nvSpPr>
          <p:cNvPr id="8" name="TextBox 7"/>
          <p:cNvSpPr txBox="1"/>
          <p:nvPr/>
        </p:nvSpPr>
        <p:spPr>
          <a:xfrm>
            <a:off x="3041835" y="1742405"/>
            <a:ext cx="1764196" cy="338554"/>
          </a:xfrm>
          <a:prstGeom prst="rect">
            <a:avLst/>
          </a:prstGeom>
          <a:noFill/>
        </p:spPr>
        <p:txBody>
          <a:bodyPr wrap="square" rtlCol="0">
            <a:spAutoFit/>
          </a:bodyPr>
          <a:lstStyle/>
          <a:p>
            <a:pPr algn="ctr"/>
            <a:r>
              <a:rPr lang="zh-CN" altLang="en-US" sz="1600" dirty="0" smtClean="0">
                <a:solidFill>
                  <a:srgbClr val="0033CC"/>
                </a:solidFill>
                <a:latin typeface="黑体" panose="02010609060101010101" pitchFamily="49" charset="-122"/>
                <a:ea typeface="黑体" panose="02010609060101010101" pitchFamily="49" charset="-122"/>
              </a:rPr>
              <a:t>接收函数</a:t>
            </a:r>
            <a:endParaRPr lang="zh-CN" altLang="en-US" sz="1600" dirty="0">
              <a:solidFill>
                <a:srgbClr val="0033CC"/>
              </a:solidFill>
              <a:latin typeface="黑体" panose="02010609060101010101" pitchFamily="49" charset="-122"/>
              <a:ea typeface="黑体" panose="02010609060101010101" pitchFamily="49" charset="-122"/>
            </a:endParaRPr>
          </a:p>
        </p:txBody>
      </p:sp>
      <p:sp>
        <p:nvSpPr>
          <p:cNvPr id="16" name="TextBox 15"/>
          <p:cNvSpPr txBox="1"/>
          <p:nvPr/>
        </p:nvSpPr>
        <p:spPr>
          <a:xfrm>
            <a:off x="218037" y="3012921"/>
            <a:ext cx="2156932" cy="400110"/>
          </a:xfrm>
          <a:prstGeom prst="rect">
            <a:avLst/>
          </a:prstGeom>
          <a:noFill/>
        </p:spPr>
        <p:txBody>
          <a:bodyPr wrap="square" rtlCol="0">
            <a:spAutoFit/>
          </a:bodyPr>
          <a:lstStyle/>
          <a:p>
            <a:pPr algn="ctr"/>
            <a:r>
              <a:rPr lang="zh-CN" altLang="en-US" sz="2000" b="1" dirty="0" smtClean="0">
                <a:latin typeface="黑体" panose="02010609060101010101" pitchFamily="49" charset="-122"/>
                <a:ea typeface="黑体" panose="02010609060101010101" pitchFamily="49" charset="-122"/>
              </a:rPr>
              <a:t>波形时间域叠加</a:t>
            </a:r>
            <a:endParaRPr lang="zh-CN" altLang="en-US" sz="2000" b="1" dirty="0">
              <a:latin typeface="黑体" panose="02010609060101010101" pitchFamily="49" charset="-122"/>
              <a:ea typeface="黑体" panose="02010609060101010101" pitchFamily="49" charset="-122"/>
            </a:endParaRPr>
          </a:p>
        </p:txBody>
      </p:sp>
      <p:cxnSp>
        <p:nvCxnSpPr>
          <p:cNvPr id="22" name="直接箭头连接符 21"/>
          <p:cNvCxnSpPr/>
          <p:nvPr/>
        </p:nvCxnSpPr>
        <p:spPr>
          <a:xfrm>
            <a:off x="3479530" y="1191273"/>
            <a:ext cx="156366" cy="606238"/>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3791632" y="997642"/>
            <a:ext cx="1211072" cy="799869"/>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704" y="585035"/>
            <a:ext cx="3846818" cy="121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直接箭头连接符 29"/>
          <p:cNvCxnSpPr/>
          <p:nvPr/>
        </p:nvCxnSpPr>
        <p:spPr>
          <a:xfrm flipV="1">
            <a:off x="2395038" y="1220334"/>
            <a:ext cx="464247" cy="228282"/>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57978" y="5301312"/>
            <a:ext cx="1513415" cy="400110"/>
          </a:xfrm>
          <a:prstGeom prst="rect">
            <a:avLst/>
          </a:prstGeom>
          <a:noFill/>
        </p:spPr>
        <p:txBody>
          <a:bodyPr wrap="square" rtlCol="0">
            <a:spAutoFit/>
          </a:bodyPr>
          <a:lstStyle/>
          <a:p>
            <a:pPr algn="ctr"/>
            <a:r>
              <a:rPr lang="zh-CN" altLang="en-US" sz="2000" b="1" dirty="0" smtClean="0">
                <a:solidFill>
                  <a:srgbClr val="FF0000"/>
                </a:solidFill>
                <a:latin typeface="黑体" panose="02010609060101010101" pitchFamily="49" charset="-122"/>
                <a:ea typeface="黑体" panose="02010609060101010101" pitchFamily="49" charset="-122"/>
              </a:rPr>
              <a:t>速度模型</a:t>
            </a:r>
            <a:endParaRPr lang="zh-CN" altLang="en-US" sz="2000" b="1" dirty="0">
              <a:solidFill>
                <a:srgbClr val="FF0000"/>
              </a:solidFill>
              <a:latin typeface="黑体" panose="02010609060101010101" pitchFamily="49" charset="-122"/>
              <a:ea typeface="黑体" panose="02010609060101010101" pitchFamily="49" charset="-122"/>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742107" y="1751120"/>
            <a:ext cx="2647819" cy="345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直接连接符 53"/>
          <p:cNvCxnSpPr>
            <a:endCxn id="13" idx="1"/>
          </p:cNvCxnSpPr>
          <p:nvPr/>
        </p:nvCxnSpPr>
        <p:spPr>
          <a:xfrm>
            <a:off x="0" y="3480692"/>
            <a:ext cx="7099234" cy="19370"/>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4567" y="146793"/>
            <a:ext cx="4411464" cy="584775"/>
          </a:xfrm>
          <a:prstGeom prst="rect">
            <a:avLst/>
          </a:prstGeom>
          <a:solidFill>
            <a:srgbClr val="00B050"/>
          </a:solidFill>
        </p:spPr>
        <p:txBody>
          <a:bodyPr wrap="square" rtlCol="0">
            <a:spAutoFit/>
          </a:bodyPr>
          <a:lstStyle/>
          <a:p>
            <a:pPr algn="ctr"/>
            <a:r>
              <a:rPr lang="zh-CN" altLang="en-US" sz="3200" dirty="0" smtClean="0">
                <a:solidFill>
                  <a:schemeClr val="bg1"/>
                </a:solidFill>
                <a:latin typeface="华文隶书" panose="02010800040101010101" pitchFamily="2" charset="-122"/>
                <a:ea typeface="华文隶书" panose="02010800040101010101" pitchFamily="2" charset="-122"/>
              </a:rPr>
              <a:t>接受函数速度结构成像</a:t>
            </a:r>
            <a:endParaRPr lang="zh-CN" altLang="en-US" sz="3200" dirty="0">
              <a:solidFill>
                <a:schemeClr val="bg1"/>
              </a:solidFill>
              <a:latin typeface="华文隶书" panose="02010800040101010101" pitchFamily="2" charset="-122"/>
              <a:ea typeface="华文隶书" panose="02010800040101010101" pitchFamily="2" charset="-122"/>
            </a:endParaRP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9" y="5687676"/>
            <a:ext cx="4176464" cy="104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直接连接符 28"/>
          <p:cNvCxnSpPr>
            <a:stCxn id="13" idx="3"/>
          </p:cNvCxnSpPr>
          <p:nvPr/>
        </p:nvCxnSpPr>
        <p:spPr>
          <a:xfrm flipV="1">
            <a:off x="8323370" y="3485720"/>
            <a:ext cx="1001158" cy="1434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1855441" y="3212976"/>
            <a:ext cx="481003" cy="9314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855441" y="4144391"/>
            <a:ext cx="4810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5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058863" y="476250"/>
            <a:ext cx="7632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algn="ctr" eaLnBrk="1" hangingPunct="1">
              <a:spcBef>
                <a:spcPct val="0"/>
              </a:spcBef>
              <a:buClrTx/>
              <a:buSzTx/>
              <a:buFontTx/>
              <a:buNone/>
            </a:pPr>
            <a:r>
              <a:rPr lang="zh-CN" altLang="en-US">
                <a:latin typeface="黑体" pitchFamily="49" charset="-122"/>
                <a:ea typeface="黑体" pitchFamily="49" charset="-122"/>
              </a:rPr>
              <a:t>波前愈合 </a:t>
            </a:r>
            <a:r>
              <a:rPr lang="zh-CN" altLang="en-US">
                <a:latin typeface="黑体" pitchFamily="49" charset="-122"/>
                <a:ea typeface="黑体" pitchFamily="49" charset="-122"/>
                <a:sym typeface="Symbol" pitchFamily="18" charset="2"/>
              </a:rPr>
              <a:t> </a:t>
            </a:r>
            <a:r>
              <a:rPr lang="zh-CN" altLang="en-US">
                <a:latin typeface="黑体" pitchFamily="49" charset="-122"/>
                <a:ea typeface="黑体" pitchFamily="49" charset="-122"/>
              </a:rPr>
              <a:t>远震波形数据规则化</a:t>
            </a:r>
          </a:p>
        </p:txBody>
      </p:sp>
      <p:sp>
        <p:nvSpPr>
          <p:cNvPr id="10243" name="TextBox 2"/>
          <p:cNvSpPr txBox="1">
            <a:spLocks noChangeArrowheads="1"/>
          </p:cNvSpPr>
          <p:nvPr/>
        </p:nvSpPr>
        <p:spPr bwMode="auto">
          <a:xfrm>
            <a:off x="1187450" y="6062663"/>
            <a:ext cx="432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algn="ctr" eaLnBrk="1" hangingPunct="1">
              <a:spcBef>
                <a:spcPct val="0"/>
              </a:spcBef>
              <a:buClrTx/>
              <a:buSzTx/>
              <a:buFontTx/>
              <a:buNone/>
            </a:pPr>
            <a:r>
              <a:rPr lang="zh-CN" altLang="en-US" sz="2800" dirty="0">
                <a:latin typeface="黑体" pitchFamily="49" charset="-122"/>
                <a:ea typeface="黑体" pitchFamily="49" charset="-122"/>
              </a:rPr>
              <a:t>三次样条插值</a:t>
            </a:r>
          </a:p>
        </p:txBody>
      </p:sp>
      <p:grpSp>
        <p:nvGrpSpPr>
          <p:cNvPr id="10245" name="组合 20"/>
          <p:cNvGrpSpPr>
            <a:grpSpLocks/>
          </p:cNvGrpSpPr>
          <p:nvPr/>
        </p:nvGrpSpPr>
        <p:grpSpPr bwMode="auto">
          <a:xfrm>
            <a:off x="250825" y="1204913"/>
            <a:ext cx="8680450" cy="4552950"/>
            <a:chOff x="251520" y="1205463"/>
            <a:chExt cx="8679923" cy="4553054"/>
          </a:xfrm>
        </p:grpSpPr>
        <p:pic>
          <p:nvPicPr>
            <p:cNvPr id="102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02732"/>
              <a:ext cx="8679923" cy="445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9" name="TextBox 14"/>
            <p:cNvSpPr txBox="1">
              <a:spLocks noChangeArrowheads="1"/>
            </p:cNvSpPr>
            <p:nvPr/>
          </p:nvSpPr>
          <p:spPr bwMode="auto">
            <a:xfrm>
              <a:off x="6574665" y="1205463"/>
              <a:ext cx="2353355" cy="338554"/>
            </a:xfrm>
            <a:prstGeom prst="rect">
              <a:avLst/>
            </a:prstGeom>
            <a:solidFill>
              <a:schemeClr val="tx1"/>
            </a:solidFill>
            <a:ln w="9525">
              <a:solidFill>
                <a:schemeClr val="tx1"/>
              </a:solidFill>
              <a:miter lim="800000"/>
              <a:headEnd/>
              <a:tailEnd/>
            </a:ln>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algn="ctr" eaLnBrk="1" hangingPunct="1">
                <a:spcBef>
                  <a:spcPct val="0"/>
                </a:spcBef>
                <a:buClrTx/>
                <a:buSzTx/>
                <a:buFontTx/>
                <a:buNone/>
              </a:pPr>
              <a:r>
                <a:rPr lang="en-US" altLang="zh-CN" sz="1600">
                  <a:solidFill>
                    <a:schemeClr val="bg2"/>
                  </a:solidFill>
                  <a:latin typeface="Arial Narrow" pitchFamily="34" charset="0"/>
                </a:rPr>
                <a:t>Hung et al., 2011</a:t>
              </a:r>
              <a:endParaRPr lang="zh-CN" altLang="en-US" sz="1600">
                <a:solidFill>
                  <a:schemeClr val="bg2"/>
                </a:solidFill>
                <a:latin typeface="Arial Narrow" pitchFamily="34" charset="0"/>
              </a:endParaRPr>
            </a:p>
          </p:txBody>
        </p:sp>
      </p:grpSp>
      <p:cxnSp>
        <p:nvCxnSpPr>
          <p:cNvPr id="16" name="直接箭头连接符 15"/>
          <p:cNvCxnSpPr/>
          <p:nvPr/>
        </p:nvCxnSpPr>
        <p:spPr>
          <a:xfrm flipV="1">
            <a:off x="2339975" y="3530600"/>
            <a:ext cx="439738" cy="374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7751763" y="4568825"/>
            <a:ext cx="461962" cy="374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8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a:extLst>
              <a:ext uri="{28A0092B-C50C-407E-A947-70E740481C1C}">
                <a14:useLocalDpi xmlns:a14="http://schemas.microsoft.com/office/drawing/2010/main" val="0"/>
              </a:ext>
            </a:extLst>
          </a:blip>
          <a:srcRect l="8301" t="4190" r="6595" b="5469"/>
          <a:stretch>
            <a:fillRect/>
          </a:stretch>
        </p:blipFill>
        <p:spPr bwMode="auto">
          <a:xfrm>
            <a:off x="399463" y="637184"/>
            <a:ext cx="8640762"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7283425" y="6505575"/>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eaLnBrk="1" hangingPunct="1">
              <a:spcBef>
                <a:spcPct val="0"/>
              </a:spcBef>
              <a:buClrTx/>
              <a:buSzTx/>
              <a:buFontTx/>
              <a:buNone/>
              <a:defRPr/>
            </a:pPr>
            <a:r>
              <a:rPr lang="en-US" altLang="zh-CN" sz="1400" dirty="0" smtClean="0">
                <a:solidFill>
                  <a:schemeClr val="bg2">
                    <a:lumMod val="25000"/>
                    <a:lumOff val="75000"/>
                  </a:schemeClr>
                </a:solidFill>
                <a:latin typeface="Arial Narrow" pitchFamily="34" charset="0"/>
              </a:rPr>
              <a:t>2011:287   (-50 , 170 s)</a:t>
            </a:r>
            <a:endParaRPr lang="zh-CN" altLang="en-US" sz="1400" dirty="0" smtClean="0">
              <a:solidFill>
                <a:schemeClr val="bg2">
                  <a:lumMod val="25000"/>
                  <a:lumOff val="75000"/>
                </a:schemeClr>
              </a:solidFill>
              <a:latin typeface="Arial Narrow" pitchFamily="34" charset="0"/>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t="6709" r="7642"/>
          <a:stretch>
            <a:fillRect/>
          </a:stretch>
        </p:blipFill>
        <p:spPr bwMode="auto">
          <a:xfrm>
            <a:off x="395287" y="101598"/>
            <a:ext cx="1995487" cy="22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TextBox 4"/>
          <p:cNvSpPr txBox="1">
            <a:spLocks noChangeArrowheads="1"/>
          </p:cNvSpPr>
          <p:nvPr/>
        </p:nvSpPr>
        <p:spPr bwMode="auto">
          <a:xfrm>
            <a:off x="2627313" y="116632"/>
            <a:ext cx="612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algn="ctr" eaLnBrk="1" hangingPunct="1">
              <a:spcBef>
                <a:spcPct val="0"/>
              </a:spcBef>
              <a:buClrTx/>
              <a:buSzTx/>
              <a:buFontTx/>
              <a:buNone/>
            </a:pPr>
            <a:r>
              <a:rPr lang="zh-CN" altLang="en-US" sz="2800" dirty="0">
                <a:latin typeface="黑体" pitchFamily="49" charset="-122"/>
                <a:ea typeface="黑体" pitchFamily="49" charset="-122"/>
              </a:rPr>
              <a:t>远震记录</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数据筛选、时间校正）</a:t>
            </a:r>
          </a:p>
        </p:txBody>
      </p:sp>
    </p:spTree>
    <p:extLst>
      <p:ext uri="{BB962C8B-B14F-4D97-AF65-F5344CB8AC3E}">
        <p14:creationId xmlns:p14="http://schemas.microsoft.com/office/powerpoint/2010/main" val="3374215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7488832" cy="593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2411760" y="188640"/>
            <a:ext cx="432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宋体" pitchFamily="2" charset="-122"/>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宋体" pitchFamily="2" charset="-122"/>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宋体" pitchFamily="2" charset="-122"/>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宋体" pitchFamily="2" charset="-122"/>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宋体" pitchFamily="2" charset="-122"/>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宋体" pitchFamily="2" charset="-122"/>
              </a:defRPr>
            </a:lvl9pPr>
          </a:lstStyle>
          <a:p>
            <a:pPr algn="ctr" eaLnBrk="1" hangingPunct="1">
              <a:spcBef>
                <a:spcPct val="0"/>
              </a:spcBef>
              <a:buClrTx/>
              <a:buSzTx/>
              <a:buFontTx/>
              <a:buNone/>
            </a:pPr>
            <a:r>
              <a:rPr lang="zh-CN" altLang="en-US" sz="2800" dirty="0">
                <a:latin typeface="黑体" pitchFamily="49" charset="-122"/>
                <a:ea typeface="黑体" pitchFamily="49" charset="-122"/>
              </a:rPr>
              <a:t>三次样条插值</a:t>
            </a:r>
          </a:p>
        </p:txBody>
      </p:sp>
    </p:spTree>
    <p:extLst>
      <p:ext uri="{BB962C8B-B14F-4D97-AF65-F5344CB8AC3E}">
        <p14:creationId xmlns:p14="http://schemas.microsoft.com/office/powerpoint/2010/main" val="12987432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 y="310896"/>
            <a:ext cx="8705088" cy="6236208"/>
          </a:xfrm>
          <a:prstGeom prst="rect">
            <a:avLst/>
          </a:prstGeom>
        </p:spPr>
      </p:pic>
    </p:spTree>
    <p:extLst>
      <p:ext uri="{BB962C8B-B14F-4D97-AF65-F5344CB8AC3E}">
        <p14:creationId xmlns:p14="http://schemas.microsoft.com/office/powerpoint/2010/main" val="3707557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0000" t="-1293" r="38800" b="6029"/>
          <a:stretch/>
        </p:blipFill>
        <p:spPr>
          <a:xfrm>
            <a:off x="4103928" y="136511"/>
            <a:ext cx="4961287" cy="6544924"/>
          </a:xfrm>
          <a:prstGeom prst="rect">
            <a:avLst/>
          </a:prstGeom>
        </p:spPr>
      </p:pic>
      <p:sp>
        <p:nvSpPr>
          <p:cNvPr id="3" name="TextBox 2"/>
          <p:cNvSpPr txBox="1"/>
          <p:nvPr/>
        </p:nvSpPr>
        <p:spPr>
          <a:xfrm>
            <a:off x="108862" y="1196752"/>
            <a:ext cx="3888432" cy="2400657"/>
          </a:xfrm>
          <a:prstGeom prst="rect">
            <a:avLst/>
          </a:prstGeom>
          <a:noFill/>
          <a:ln w="19050">
            <a:solidFill>
              <a:srgbClr val="0033CC"/>
            </a:solidFill>
          </a:ln>
        </p:spPr>
        <p:txBody>
          <a:bodyPr wrap="square" rtlCol="0">
            <a:spAutoFit/>
          </a:bodyPr>
          <a:lstStyle/>
          <a:p>
            <a:r>
              <a:rPr lang="zh-CN" altLang="en-US" sz="2400" dirty="0" smtClean="0">
                <a:solidFill>
                  <a:srgbClr val="0033CC"/>
                </a:solidFill>
                <a:latin typeface="黑体" panose="02010609060101010101" pitchFamily="49" charset="-122"/>
                <a:ea typeface="黑体" panose="02010609060101010101" pitchFamily="49" charset="-122"/>
              </a:rPr>
              <a:t>地壳</a:t>
            </a:r>
            <a:endParaRPr lang="en-US" altLang="zh-CN" sz="2400" dirty="0" smtClean="0">
              <a:solidFill>
                <a:srgbClr val="0033CC"/>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solidFill>
                  <a:srgbClr val="0033CC"/>
                </a:solidFill>
                <a:latin typeface="黑体" panose="02010609060101010101" pitchFamily="49" charset="-122"/>
                <a:ea typeface="黑体" panose="02010609060101010101" pitchFamily="49" charset="-122"/>
              </a:rPr>
              <a:t>地震</a:t>
            </a:r>
            <a:r>
              <a:rPr lang="zh-CN" altLang="en-US" dirty="0" smtClean="0">
                <a:solidFill>
                  <a:srgbClr val="0033CC"/>
                </a:solidFill>
                <a:latin typeface="黑体" panose="02010609060101010101" pitchFamily="49" charset="-122"/>
                <a:ea typeface="黑体" panose="02010609060101010101" pitchFamily="49" charset="-122"/>
              </a:rPr>
              <a:t>波速度</a:t>
            </a:r>
            <a:endParaRPr lang="en-US" altLang="zh-CN" dirty="0" smtClean="0">
              <a:solidFill>
                <a:srgbClr val="0033CC"/>
              </a:solidFill>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      东部（</a:t>
            </a:r>
            <a:r>
              <a:rPr lang="en-US" altLang="zh-CN" dirty="0" smtClean="0">
                <a:latin typeface="黑体" panose="02010609060101010101" pitchFamily="49" charset="-122"/>
                <a:ea typeface="黑体" panose="02010609060101010101" pitchFamily="49" charset="-122"/>
              </a:rPr>
              <a:t>0.25</a:t>
            </a:r>
            <a:r>
              <a:rPr lang="zh-CN" altLang="en-US" dirty="0">
                <a:latin typeface="黑体" panose="02010609060101010101" pitchFamily="49" charset="-122"/>
                <a:ea typeface="黑体" panose="02010609060101010101" pitchFamily="49" charset="-122"/>
                <a:sym typeface="Symbol"/>
              </a:rPr>
              <a:t> </a:t>
            </a:r>
            <a:r>
              <a:rPr lang="zh-CN" altLang="en-US" dirty="0" smtClean="0">
                <a:latin typeface="黑体" panose="02010609060101010101" pitchFamily="49" charset="-122"/>
                <a:ea typeface="黑体" panose="02010609060101010101" pitchFamily="49" charset="-122"/>
                <a:sym typeface="Symbol"/>
              </a:rPr>
              <a:t></a:t>
            </a:r>
            <a:r>
              <a:rPr lang="zh-CN" altLang="en-US" dirty="0" smtClean="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0.25</a:t>
            </a:r>
            <a:r>
              <a:rPr lang="zh-CN" altLang="en-US" dirty="0" smtClean="0">
                <a:latin typeface="黑体" panose="02010609060101010101" pitchFamily="49" charset="-122"/>
                <a:ea typeface="黑体" panose="02010609060101010101" pitchFamily="49" charset="-122"/>
                <a:sym typeface="Symbol"/>
              </a:rPr>
              <a:t>，</a:t>
            </a:r>
            <a:r>
              <a:rPr lang="en-US" altLang="zh-CN" dirty="0" smtClean="0">
                <a:latin typeface="黑体" panose="02010609060101010101" pitchFamily="49" charset="-122"/>
                <a:ea typeface="黑体" panose="02010609060101010101" pitchFamily="49" charset="-122"/>
                <a:sym typeface="Symbol"/>
              </a:rPr>
              <a:t>1-2km</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      西部</a:t>
            </a:r>
            <a:r>
              <a:rPr lang="zh-CN" altLang="en-US" dirty="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0.20</a:t>
            </a:r>
            <a:r>
              <a:rPr lang="zh-CN" altLang="en-US" dirty="0" smtClean="0">
                <a:latin typeface="黑体" panose="02010609060101010101" pitchFamily="49" charset="-122"/>
                <a:ea typeface="黑体" panose="02010609060101010101" pitchFamily="49" charset="-122"/>
                <a:sym typeface="Symbol"/>
              </a:rPr>
              <a:t></a:t>
            </a:r>
            <a:r>
              <a:rPr lang="zh-CN" altLang="en-US" dirty="0" smtClean="0">
                <a:latin typeface="黑体" panose="02010609060101010101" pitchFamily="49" charset="-122"/>
                <a:ea typeface="黑体" panose="02010609060101010101" pitchFamily="49" charset="-122"/>
              </a:rPr>
              <a:t>，</a:t>
            </a:r>
            <a:r>
              <a:rPr lang="en-US" altLang="zh-CN" dirty="0" smtClean="0">
                <a:latin typeface="黑体" panose="02010609060101010101" pitchFamily="49" charset="-122"/>
                <a:ea typeface="黑体" panose="02010609060101010101" pitchFamily="49" charset="-122"/>
              </a:rPr>
              <a:t>0.20</a:t>
            </a:r>
            <a:r>
              <a:rPr lang="zh-CN" altLang="en-US" dirty="0" smtClean="0">
                <a:latin typeface="黑体" panose="02010609060101010101" pitchFamily="49" charset="-122"/>
                <a:ea typeface="黑体" panose="02010609060101010101" pitchFamily="49" charset="-122"/>
                <a:sym typeface="Symbol"/>
              </a:rPr>
              <a:t></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rgbClr val="0033CC"/>
                </a:solidFill>
                <a:latin typeface="黑体" panose="02010609060101010101" pitchFamily="49" charset="-122"/>
                <a:ea typeface="黑体" panose="02010609060101010101" pitchFamily="49" charset="-122"/>
              </a:rPr>
              <a:t>速度间断面深度</a:t>
            </a:r>
            <a:endParaRPr lang="en-US" altLang="zh-CN" dirty="0">
              <a:solidFill>
                <a:srgbClr val="0033CC"/>
              </a:solidFill>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沉积盖层底界面</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上部地壳</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下部地壳界面</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Moho</a:t>
            </a:r>
            <a:r>
              <a:rPr lang="zh-CN" altLang="en-US" dirty="0" smtClean="0">
                <a:latin typeface="黑体" panose="02010609060101010101" pitchFamily="49" charset="-122"/>
                <a:ea typeface="黑体" panose="02010609060101010101" pitchFamily="49" charset="-122"/>
              </a:rPr>
              <a:t>面</a:t>
            </a:r>
            <a:endParaRPr lang="en-US" altLang="zh-CN" dirty="0">
              <a:latin typeface="黑体" panose="02010609060101010101" pitchFamily="49" charset="-122"/>
              <a:ea typeface="黑体" panose="02010609060101010101" pitchFamily="49" charset="-122"/>
            </a:endParaRPr>
          </a:p>
        </p:txBody>
      </p:sp>
      <p:sp>
        <p:nvSpPr>
          <p:cNvPr id="4" name="TextBox 3"/>
          <p:cNvSpPr txBox="1"/>
          <p:nvPr/>
        </p:nvSpPr>
        <p:spPr>
          <a:xfrm>
            <a:off x="163122" y="3933056"/>
            <a:ext cx="3744416" cy="2400657"/>
          </a:xfrm>
          <a:prstGeom prst="rect">
            <a:avLst/>
          </a:prstGeom>
          <a:noFill/>
          <a:ln w="19050">
            <a:solidFill>
              <a:srgbClr val="0033CC"/>
            </a:solidFill>
          </a:ln>
        </p:spPr>
        <p:txBody>
          <a:bodyPr wrap="square" rtlCol="0">
            <a:spAutoFit/>
          </a:bodyPr>
          <a:lstStyle/>
          <a:p>
            <a:r>
              <a:rPr lang="zh-CN" altLang="en-US" sz="2400" dirty="0" smtClean="0">
                <a:solidFill>
                  <a:srgbClr val="0033CC"/>
                </a:solidFill>
                <a:latin typeface="黑体" panose="02010609060101010101" pitchFamily="49" charset="-122"/>
                <a:ea typeface="黑体" panose="02010609060101010101" pitchFamily="49" charset="-122"/>
              </a:rPr>
              <a:t>上地幔</a:t>
            </a:r>
            <a:endParaRPr lang="en-US" altLang="zh-CN" sz="2400" dirty="0" smtClean="0">
              <a:solidFill>
                <a:srgbClr val="0033CC"/>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solidFill>
                  <a:srgbClr val="0033CC"/>
                </a:solidFill>
                <a:latin typeface="黑体" panose="02010609060101010101" pitchFamily="49" charset="-122"/>
                <a:ea typeface="黑体" panose="02010609060101010101" pitchFamily="49" charset="-122"/>
              </a:rPr>
              <a:t>地震</a:t>
            </a:r>
            <a:r>
              <a:rPr lang="zh-CN" altLang="en-US" dirty="0" smtClean="0">
                <a:solidFill>
                  <a:srgbClr val="0033CC"/>
                </a:solidFill>
                <a:latin typeface="黑体" panose="02010609060101010101" pitchFamily="49" charset="-122"/>
                <a:ea typeface="黑体" panose="02010609060101010101" pitchFamily="49" charset="-122"/>
              </a:rPr>
              <a:t>波速度扰动</a:t>
            </a:r>
            <a:endParaRPr lang="en-US" altLang="zh-CN" dirty="0" smtClean="0">
              <a:solidFill>
                <a:srgbClr val="0033CC"/>
              </a:solidFill>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 </a:t>
            </a:r>
            <a:r>
              <a:rPr lang="zh-CN" altLang="en-US" dirty="0" smtClean="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0.5</a:t>
            </a:r>
            <a:r>
              <a:rPr lang="zh-CN" altLang="en-US" dirty="0" smtClean="0">
                <a:latin typeface="黑体" panose="02010609060101010101" pitchFamily="49" charset="-122"/>
                <a:ea typeface="黑体" panose="02010609060101010101" pitchFamily="49" charset="-122"/>
                <a:sym typeface="Symbol"/>
              </a:rPr>
              <a:t>，</a:t>
            </a:r>
            <a:r>
              <a:rPr lang="zh-CN" altLang="en-US" dirty="0" smtClean="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0.5</a:t>
            </a:r>
            <a:r>
              <a:rPr lang="zh-CN" altLang="en-US" dirty="0" smtClean="0">
                <a:latin typeface="黑体" panose="02010609060101010101" pitchFamily="49" charset="-122"/>
                <a:ea typeface="黑体" panose="02010609060101010101" pitchFamily="49" charset="-122"/>
                <a:sym typeface="Symbol"/>
              </a:rPr>
              <a:t>，</a:t>
            </a:r>
            <a:r>
              <a:rPr lang="en-US" altLang="zh-CN" dirty="0" smtClean="0">
                <a:latin typeface="黑体" panose="02010609060101010101" pitchFamily="49" charset="-122"/>
                <a:ea typeface="黑体" panose="02010609060101010101" pitchFamily="49" charset="-122"/>
                <a:sym typeface="Symbol"/>
              </a:rPr>
              <a:t>25km</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smtClean="0">
                <a:solidFill>
                  <a:srgbClr val="0033CC"/>
                </a:solidFill>
                <a:latin typeface="黑体" panose="02010609060101010101" pitchFamily="49" charset="-122"/>
                <a:ea typeface="黑体" panose="02010609060101010101" pitchFamily="49" charset="-122"/>
              </a:rPr>
              <a:t>速度间断</a:t>
            </a:r>
            <a:r>
              <a:rPr lang="zh-CN" altLang="en-US" dirty="0">
                <a:solidFill>
                  <a:srgbClr val="0033CC"/>
                </a:solidFill>
                <a:latin typeface="黑体" panose="02010609060101010101" pitchFamily="49" charset="-122"/>
                <a:ea typeface="黑体" panose="02010609060101010101" pitchFamily="49" charset="-122"/>
              </a:rPr>
              <a:t>面</a:t>
            </a:r>
            <a:r>
              <a:rPr lang="zh-CN" altLang="en-US" dirty="0" smtClean="0">
                <a:solidFill>
                  <a:srgbClr val="0033CC"/>
                </a:solidFill>
                <a:latin typeface="黑体" panose="02010609060101010101" pitchFamily="49" charset="-122"/>
                <a:ea typeface="黑体" panose="02010609060101010101" pitchFamily="49" charset="-122"/>
              </a:rPr>
              <a:t>深度</a:t>
            </a:r>
            <a:endParaRPr lang="en-US" altLang="zh-CN" dirty="0" smtClean="0">
              <a:solidFill>
                <a:srgbClr val="0033CC"/>
              </a:solidFill>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   岩石圈</a:t>
            </a:r>
            <a:r>
              <a:rPr lang="zh-CN" altLang="en-US" dirty="0">
                <a:latin typeface="黑体" panose="02010609060101010101" pitchFamily="49" charset="-122"/>
                <a:ea typeface="黑体" panose="02010609060101010101" pitchFamily="49" charset="-122"/>
              </a:rPr>
              <a:t>底界面</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地幔过渡带上界面（</a:t>
            </a:r>
            <a:r>
              <a:rPr lang="en-US" altLang="zh-CN" dirty="0">
                <a:latin typeface="黑体" panose="02010609060101010101" pitchFamily="49" charset="-122"/>
                <a:ea typeface="黑体" panose="02010609060101010101" pitchFamily="49" charset="-122"/>
              </a:rPr>
              <a:t>410-</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    地幔过渡带下界面（</a:t>
            </a:r>
            <a:r>
              <a:rPr lang="en-US" altLang="zh-CN" dirty="0">
                <a:latin typeface="黑体" panose="02010609060101010101" pitchFamily="49" charset="-122"/>
                <a:ea typeface="黑体" panose="02010609060101010101" pitchFamily="49" charset="-122"/>
              </a:rPr>
              <a:t>660-</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endParaRPr lang="en-US" altLang="zh-CN" dirty="0" smtClean="0">
              <a:latin typeface="黑体" panose="02010609060101010101" pitchFamily="49" charset="-122"/>
              <a:ea typeface="黑体" panose="02010609060101010101" pitchFamily="49" charset="-122"/>
            </a:endParaRPr>
          </a:p>
        </p:txBody>
      </p:sp>
      <p:sp>
        <p:nvSpPr>
          <p:cNvPr id="7" name="TextBox 6"/>
          <p:cNvSpPr txBox="1"/>
          <p:nvPr/>
        </p:nvSpPr>
        <p:spPr>
          <a:xfrm>
            <a:off x="91114" y="250950"/>
            <a:ext cx="3923928" cy="646331"/>
          </a:xfrm>
          <a:prstGeom prst="rect">
            <a:avLst/>
          </a:prstGeom>
          <a:solidFill>
            <a:srgbClr val="00B050"/>
          </a:solidFill>
        </p:spPr>
        <p:txBody>
          <a:bodyPr wrap="square" rtlCol="0">
            <a:spAutoFit/>
          </a:bodyPr>
          <a:lstStyle/>
          <a:p>
            <a:pPr algn="ctr"/>
            <a:r>
              <a:rPr lang="zh-CN" altLang="zh-CN" sz="3600" dirty="0" smtClean="0">
                <a:solidFill>
                  <a:schemeClr val="bg1"/>
                </a:solidFill>
                <a:latin typeface="华文隶书" panose="02010800040101010101" pitchFamily="2" charset="-122"/>
                <a:ea typeface="华文隶书" panose="02010800040101010101" pitchFamily="2" charset="-122"/>
              </a:rPr>
              <a:t>三维</a:t>
            </a:r>
            <a:r>
              <a:rPr lang="zh-CN" altLang="en-US" sz="3600" dirty="0" smtClean="0">
                <a:solidFill>
                  <a:schemeClr val="bg1"/>
                </a:solidFill>
                <a:latin typeface="华文隶书" panose="02010800040101010101" pitchFamily="2" charset="-122"/>
                <a:ea typeface="华文隶书" panose="02010800040101010101" pitchFamily="2" charset="-122"/>
              </a:rPr>
              <a:t>速度结构</a:t>
            </a:r>
            <a:r>
              <a:rPr lang="zh-CN" altLang="zh-CN" sz="3600" dirty="0" smtClean="0">
                <a:solidFill>
                  <a:schemeClr val="bg1"/>
                </a:solidFill>
                <a:latin typeface="华文隶书" panose="02010800040101010101" pitchFamily="2" charset="-122"/>
                <a:ea typeface="华文隶书" panose="02010800040101010101" pitchFamily="2" charset="-122"/>
              </a:rPr>
              <a:t>模型</a:t>
            </a:r>
            <a:endParaRPr lang="zh-CN" altLang="en-US" sz="3600" dirty="0">
              <a:solidFill>
                <a:schemeClr val="bg1"/>
              </a:solidFill>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131" t="2700" r="5478" b="31610"/>
          <a:stretch/>
        </p:blipFill>
        <p:spPr>
          <a:xfrm>
            <a:off x="7092280" y="1124744"/>
            <a:ext cx="1972935" cy="827174"/>
          </a:xfrm>
          <a:prstGeom prst="rect">
            <a:avLst/>
          </a:prstGeom>
        </p:spPr>
      </p:pic>
    </p:spTree>
    <p:extLst>
      <p:ext uri="{BB962C8B-B14F-4D97-AF65-F5344CB8AC3E}">
        <p14:creationId xmlns:p14="http://schemas.microsoft.com/office/powerpoint/2010/main" val="15158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05" y="2920319"/>
            <a:ext cx="7992888" cy="181794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908720"/>
            <a:ext cx="8012808" cy="1831580"/>
          </a:xfrm>
          <a:prstGeom prst="rect">
            <a:avLst/>
          </a:prstGeom>
        </p:spPr>
      </p:pic>
      <p:sp>
        <p:nvSpPr>
          <p:cNvPr id="5" name="TextBox 4"/>
          <p:cNvSpPr txBox="1"/>
          <p:nvPr/>
        </p:nvSpPr>
        <p:spPr>
          <a:xfrm>
            <a:off x="1115616" y="263364"/>
            <a:ext cx="6252260"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东部地壳</a:t>
            </a:r>
            <a:r>
              <a:rPr lang="en-US" altLang="zh-CN" sz="2800" dirty="0" smtClean="0">
                <a:solidFill>
                  <a:schemeClr val="bg1"/>
                </a:solidFill>
                <a:latin typeface="华文隶书" panose="02010800040101010101" pitchFamily="2" charset="-122"/>
                <a:ea typeface="华文隶书" panose="02010800040101010101" pitchFamily="2" charset="-122"/>
              </a:rPr>
              <a:t>P</a:t>
            </a:r>
            <a:r>
              <a:rPr lang="zh-CN" altLang="en-US" sz="2800" dirty="0" smtClean="0">
                <a:solidFill>
                  <a:schemeClr val="bg1"/>
                </a:solidFill>
                <a:latin typeface="华文隶书" panose="02010800040101010101" pitchFamily="2" charset="-122"/>
                <a:ea typeface="华文隶书" panose="02010800040101010101" pitchFamily="2" charset="-122"/>
              </a:rPr>
              <a:t>波速度结构剖面</a:t>
            </a:r>
            <a:endParaRPr lang="zh-CN" altLang="en-US" sz="2800" dirty="0">
              <a:solidFill>
                <a:schemeClr val="bg1"/>
              </a:solidFill>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32422" b="1"/>
          <a:stretch/>
        </p:blipFill>
        <p:spPr>
          <a:xfrm>
            <a:off x="1405697" y="4877820"/>
            <a:ext cx="6336704" cy="1915070"/>
          </a:xfrm>
          <a:prstGeom prst="rect">
            <a:avLst/>
          </a:prstGeom>
        </p:spPr>
      </p:pic>
    </p:spTree>
    <p:extLst>
      <p:ext uri="{BB962C8B-B14F-4D97-AF65-F5344CB8AC3E}">
        <p14:creationId xmlns:p14="http://schemas.microsoft.com/office/powerpoint/2010/main" val="306498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7624" y="188640"/>
            <a:ext cx="6180252"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西部地壳</a:t>
            </a:r>
            <a:r>
              <a:rPr lang="en-US" altLang="zh-CN" sz="2800" dirty="0" smtClean="0">
                <a:solidFill>
                  <a:schemeClr val="bg1"/>
                </a:solidFill>
                <a:latin typeface="华文隶书" panose="02010800040101010101" pitchFamily="2" charset="-122"/>
                <a:ea typeface="华文隶书" panose="02010800040101010101" pitchFamily="2" charset="-122"/>
              </a:rPr>
              <a:t>S</a:t>
            </a:r>
            <a:r>
              <a:rPr lang="zh-CN" altLang="en-US" sz="2800" dirty="0" smtClean="0">
                <a:solidFill>
                  <a:schemeClr val="bg1"/>
                </a:solidFill>
                <a:latin typeface="华文隶书" panose="02010800040101010101" pitchFamily="2" charset="-122"/>
                <a:ea typeface="华文隶书" panose="02010800040101010101" pitchFamily="2" charset="-122"/>
              </a:rPr>
              <a:t>波速度结构剖面</a:t>
            </a:r>
            <a:endParaRPr lang="zh-CN" altLang="en-US" sz="2800" dirty="0">
              <a:solidFill>
                <a:schemeClr val="bg1"/>
              </a:solidFill>
              <a:latin typeface="华文隶书" panose="02010800040101010101" pitchFamily="2" charset="-122"/>
              <a:ea typeface="华文隶书" panose="02010800040101010101"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169" y="2716953"/>
            <a:ext cx="8580271" cy="175719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836712"/>
            <a:ext cx="8580271" cy="175719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804" y="4625752"/>
            <a:ext cx="6256208" cy="2232248"/>
          </a:xfrm>
          <a:prstGeom prst="rect">
            <a:avLst/>
          </a:prstGeom>
        </p:spPr>
      </p:pic>
    </p:spTree>
    <p:extLst>
      <p:ext uri="{BB962C8B-B14F-4D97-AF65-F5344CB8AC3E}">
        <p14:creationId xmlns:p14="http://schemas.microsoft.com/office/powerpoint/2010/main" val="2577695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96752"/>
            <a:ext cx="3005328" cy="2218944"/>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769" y="1173411"/>
            <a:ext cx="3014472" cy="221894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94067"/>
            <a:ext cx="2453640" cy="254812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861048"/>
            <a:ext cx="3005328" cy="221894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1069" y="3861048"/>
            <a:ext cx="3014472" cy="221894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6805" y="4005064"/>
            <a:ext cx="2453640" cy="2548128"/>
          </a:xfrm>
          <a:prstGeom prst="rect">
            <a:avLst/>
          </a:prstGeom>
        </p:spPr>
      </p:pic>
      <p:sp>
        <p:nvSpPr>
          <p:cNvPr id="8" name="TextBox 7"/>
          <p:cNvSpPr txBox="1"/>
          <p:nvPr/>
        </p:nvSpPr>
        <p:spPr>
          <a:xfrm>
            <a:off x="912028" y="258903"/>
            <a:ext cx="7734326" cy="523220"/>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速度扰动切片</a:t>
            </a:r>
            <a:endParaRPr lang="zh-CN" altLang="en-US" sz="28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4261433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96764"/>
            <a:ext cx="3528392" cy="327223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091" y="3488066"/>
            <a:ext cx="3535893" cy="332530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855" y="3528300"/>
            <a:ext cx="3599569" cy="3329699"/>
          </a:xfrm>
          <a:prstGeom prst="rect">
            <a:avLst/>
          </a:prstGeom>
        </p:spPr>
      </p:pic>
      <p:sp>
        <p:nvSpPr>
          <p:cNvPr id="6" name="TextBox 5"/>
          <p:cNvSpPr txBox="1"/>
          <p:nvPr/>
        </p:nvSpPr>
        <p:spPr>
          <a:xfrm>
            <a:off x="1043608" y="692696"/>
            <a:ext cx="2808312" cy="954107"/>
          </a:xfrm>
          <a:prstGeom prst="rect">
            <a:avLst/>
          </a:prstGeom>
          <a:solidFill>
            <a:srgbClr val="00B050"/>
          </a:solidFill>
        </p:spPr>
        <p:txBody>
          <a:bodyPr wrap="square" rtlCol="0">
            <a:spAutoFit/>
          </a:bodyPr>
          <a:lstStyle/>
          <a:p>
            <a:pPr algn="ctr"/>
            <a:r>
              <a:rPr lang="zh-CN" altLang="en-US" sz="2800" dirty="0" smtClean="0">
                <a:solidFill>
                  <a:schemeClr val="bg1"/>
                </a:solidFill>
                <a:latin typeface="华文隶书" panose="02010800040101010101" pitchFamily="2" charset="-122"/>
                <a:ea typeface="华文隶书" panose="02010800040101010101" pitchFamily="2" charset="-122"/>
              </a:rPr>
              <a:t>东部地壳速度间断</a:t>
            </a:r>
            <a:r>
              <a:rPr lang="zh-CN" altLang="en-US" sz="2800" dirty="0">
                <a:solidFill>
                  <a:schemeClr val="bg1"/>
                </a:solidFill>
                <a:latin typeface="华文隶书" panose="02010800040101010101" pitchFamily="2" charset="-122"/>
                <a:ea typeface="华文隶书" panose="02010800040101010101" pitchFamily="2" charset="-122"/>
              </a:rPr>
              <a:t>面深度（</a:t>
            </a:r>
            <a:r>
              <a:rPr lang="en-US" altLang="zh-CN" sz="2800" dirty="0">
                <a:solidFill>
                  <a:schemeClr val="bg1"/>
                </a:solidFill>
                <a:latin typeface="华文隶书" panose="02010800040101010101" pitchFamily="2" charset="-122"/>
                <a:ea typeface="华文隶书" panose="02010800040101010101" pitchFamily="2" charset="-122"/>
              </a:rPr>
              <a:t>km</a:t>
            </a:r>
            <a:r>
              <a:rPr lang="zh-CN" altLang="en-US" sz="2800" dirty="0" smtClean="0">
                <a:solidFill>
                  <a:schemeClr val="bg1"/>
                </a:solidFill>
                <a:latin typeface="华文隶书" panose="02010800040101010101" pitchFamily="2" charset="-122"/>
                <a:ea typeface="华文隶书" panose="02010800040101010101" pitchFamily="2" charset="-122"/>
              </a:rPr>
              <a:t>）</a:t>
            </a:r>
            <a:endParaRPr lang="zh-CN" altLang="en-US" sz="2800" dirty="0">
              <a:solidFill>
                <a:schemeClr val="bg1"/>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2513155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5|1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行云流水">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行云流水">
      <a:majorFont>
        <a:latin typeface="Cambria"/>
        <a:ea typeface=""/>
        <a:cs typeface=""/>
        <a:font script="Jpan" typeface="ＭＳ Ｐゴシック"/>
        <a:font script="Hang" typeface="맑은 고딕"/>
        <a:font script="Hans" typeface="华文行楷"/>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明朝"/>
        <a:font script="Hang" typeface="HY견명조"/>
        <a:font script="Hans" typeface="华文行楷"/>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穿越">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100000"/>
                <a:shade val="80000"/>
                <a:hueMod val="100000"/>
                <a:satMod val="300000"/>
              </a:schemeClr>
            </a:gs>
            <a:gs pos="72000">
              <a:schemeClr val="phClr">
                <a:tint val="100000"/>
                <a:shade val="100000"/>
                <a:hueMod val="100000"/>
                <a:satMod val="100000"/>
              </a:schemeClr>
            </a:gs>
            <a:gs pos="81000">
              <a:schemeClr val="phClr">
                <a:tint val="98000"/>
                <a:shade val="100000"/>
                <a:hueMod val="100000"/>
                <a:satMod val="150000"/>
              </a:schemeClr>
            </a:gs>
            <a:gs pos="100000">
              <a:schemeClr val="phClr">
                <a:tint val="100000"/>
                <a:shade val="100000"/>
                <a:hueMod val="100000"/>
                <a:satMod val="200000"/>
              </a:schemeClr>
            </a:gs>
          </a:gsLst>
          <a:lin ang="16200000" scaled="1"/>
        </a:gradFill>
        <a:blipFill>
          <a:blip xmlns:r="http://schemas.openxmlformats.org/officeDocument/2006/relationships" r:embed="rId1">
            <a:duotone>
              <a:schemeClr val="phClr">
                <a:tint val="100000"/>
                <a:shade val="39000"/>
                <a:hueMod val="100000"/>
                <a:satMod val="150000"/>
              </a:schemeClr>
              <a:schemeClr val="phClr">
                <a:tint val="90000"/>
                <a:shade val="100000"/>
                <a:hueMod val="100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4E"/>
    </a:dk1>
    <a:lt1>
      <a:srgbClr val="FFFFFF"/>
    </a:lt1>
    <a:dk2>
      <a:srgbClr val="00004E"/>
    </a:dk2>
    <a:lt2>
      <a:srgbClr val="CCECFF"/>
    </a:lt2>
    <a:accent1>
      <a:srgbClr val="0099CC"/>
    </a:accent1>
    <a:accent2>
      <a:srgbClr val="008080"/>
    </a:accent2>
    <a:accent3>
      <a:srgbClr val="AAAAB2"/>
    </a:accent3>
    <a:accent4>
      <a:srgbClr val="DADADA"/>
    </a:accent4>
    <a:accent5>
      <a:srgbClr val="AACAE2"/>
    </a:accent5>
    <a:accent6>
      <a:srgbClr val="007373"/>
    </a:accent6>
    <a:hlink>
      <a:srgbClr val="00FFCC"/>
    </a:hlink>
    <a:folHlink>
      <a:srgbClr val="6699FF"/>
    </a:folHlink>
  </a:clrScheme>
</a:themeOverride>
</file>

<file path=docProps/app.xml><?xml version="1.0" encoding="utf-8"?>
<Properties xmlns="http://schemas.openxmlformats.org/officeDocument/2006/extended-properties" xmlns:vt="http://schemas.openxmlformats.org/officeDocument/2006/docPropsVTypes">
  <Template>Calligraphy</Template>
  <TotalTime>25997</TotalTime>
  <Words>1249</Words>
  <Application>Microsoft Office PowerPoint</Application>
  <PresentationFormat>全屏显示(4:3)</PresentationFormat>
  <Paragraphs>213</Paragraphs>
  <Slides>44</Slides>
  <Notes>16</Notes>
  <HiddenSlides>0</HiddenSlides>
  <MMClips>0</MMClips>
  <ScaleCrop>false</ScaleCrop>
  <HeadingPairs>
    <vt:vector size="4" baseType="variant">
      <vt:variant>
        <vt:lpstr>主题</vt:lpstr>
      </vt:variant>
      <vt:variant>
        <vt:i4>1</vt:i4>
      </vt:variant>
      <vt:variant>
        <vt:lpstr>幻灯片标题</vt:lpstr>
      </vt:variant>
      <vt:variant>
        <vt:i4>44</vt:i4>
      </vt:variant>
    </vt:vector>
  </HeadingPairs>
  <TitlesOfParts>
    <vt:vector size="45" baseType="lpstr">
      <vt:lpstr>行云流水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igcas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dc:title>
  <dc:creator>zty</dc:creator>
  <cp:lastModifiedBy>Tiangyu Zheng</cp:lastModifiedBy>
  <cp:revision>1170</cp:revision>
  <cp:lastPrinted>2016-06-28T07:21:38Z</cp:lastPrinted>
  <dcterms:created xsi:type="dcterms:W3CDTF">2004-11-05T07:13:34Z</dcterms:created>
  <dcterms:modified xsi:type="dcterms:W3CDTF">2016-06-28T07:21:55Z</dcterms:modified>
</cp:coreProperties>
</file>