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4" r:id="rId4"/>
    <p:sldId id="288" r:id="rId5"/>
    <p:sldId id="270" r:id="rId6"/>
    <p:sldId id="287" r:id="rId7"/>
    <p:sldId id="262" r:id="rId8"/>
    <p:sldId id="269" r:id="rId9"/>
    <p:sldId id="291" r:id="rId10"/>
    <p:sldId id="293" r:id="rId11"/>
    <p:sldId id="292" r:id="rId12"/>
    <p:sldId id="286" r:id="rId13"/>
    <p:sldId id="264" r:id="rId14"/>
    <p:sldId id="284" r:id="rId15"/>
    <p:sldId id="285" r:id="rId16"/>
    <p:sldId id="282" r:id="rId17"/>
    <p:sldId id="266" r:id="rId18"/>
    <p:sldId id="267" r:id="rId19"/>
    <p:sldId id="290" r:id="rId20"/>
    <p:sldId id="265" r:id="rId2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2EED"/>
    <a:srgbClr val="0614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C169D76-88A3-4625-8C31-51CEF08B1C98}" type="datetimeFigureOut">
              <a:rPr lang="zh-CN" altLang="en-US" smtClean="0"/>
              <a:t>2016/6/28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D98662-F697-40F4-B474-E85D1585928F}" type="slidenum">
              <a:rPr lang="zh-CN" altLang="en-US" smtClean="0"/>
              <a:t>‹#›</a:t>
            </a:fld>
            <a:endParaRPr lang="zh-CN" altLang="en-US"/>
          </a:p>
        </p:txBody>
      </p:sp>
    </p:spTree>
    <p:extLst>
      <p:ext uri="{BB962C8B-B14F-4D97-AF65-F5344CB8AC3E}">
        <p14:creationId xmlns:p14="http://schemas.microsoft.com/office/powerpoint/2010/main" val="84360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C169D76-88A3-4625-8C31-51CEF08B1C98}" type="datetimeFigureOut">
              <a:rPr lang="zh-CN" altLang="en-US" smtClean="0"/>
              <a:t>2016/6/28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D98662-F697-40F4-B474-E85D1585928F}" type="slidenum">
              <a:rPr lang="zh-CN" altLang="en-US" smtClean="0"/>
              <a:t>‹#›</a:t>
            </a:fld>
            <a:endParaRPr lang="zh-CN" altLang="en-US"/>
          </a:p>
        </p:txBody>
      </p:sp>
    </p:spTree>
    <p:extLst>
      <p:ext uri="{BB962C8B-B14F-4D97-AF65-F5344CB8AC3E}">
        <p14:creationId xmlns:p14="http://schemas.microsoft.com/office/powerpoint/2010/main" val="628611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C169D76-88A3-4625-8C31-51CEF08B1C98}" type="datetimeFigureOut">
              <a:rPr lang="zh-CN" altLang="en-US" smtClean="0"/>
              <a:t>2016/6/28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D98662-F697-40F4-B474-E85D1585928F}" type="slidenum">
              <a:rPr lang="zh-CN" altLang="en-US" smtClean="0"/>
              <a:t>‹#›</a:t>
            </a:fld>
            <a:endParaRPr lang="zh-CN" altLang="en-US"/>
          </a:p>
        </p:txBody>
      </p:sp>
    </p:spTree>
    <p:extLst>
      <p:ext uri="{BB962C8B-B14F-4D97-AF65-F5344CB8AC3E}">
        <p14:creationId xmlns:p14="http://schemas.microsoft.com/office/powerpoint/2010/main" val="3555622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C169D76-88A3-4625-8C31-51CEF08B1C98}" type="datetimeFigureOut">
              <a:rPr lang="zh-CN" altLang="en-US" smtClean="0"/>
              <a:t>2016/6/28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D98662-F697-40F4-B474-E85D1585928F}" type="slidenum">
              <a:rPr lang="zh-CN" altLang="en-US" smtClean="0"/>
              <a:t>‹#›</a:t>
            </a:fld>
            <a:endParaRPr lang="zh-CN" altLang="en-US"/>
          </a:p>
        </p:txBody>
      </p:sp>
    </p:spTree>
    <p:extLst>
      <p:ext uri="{BB962C8B-B14F-4D97-AF65-F5344CB8AC3E}">
        <p14:creationId xmlns:p14="http://schemas.microsoft.com/office/powerpoint/2010/main" val="316869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C169D76-88A3-4625-8C31-51CEF08B1C98}" type="datetimeFigureOut">
              <a:rPr lang="zh-CN" altLang="en-US" smtClean="0"/>
              <a:t>2016/6/28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D98662-F697-40F4-B474-E85D1585928F}" type="slidenum">
              <a:rPr lang="zh-CN" altLang="en-US" smtClean="0"/>
              <a:t>‹#›</a:t>
            </a:fld>
            <a:endParaRPr lang="zh-CN" altLang="en-US"/>
          </a:p>
        </p:txBody>
      </p:sp>
    </p:spTree>
    <p:extLst>
      <p:ext uri="{BB962C8B-B14F-4D97-AF65-F5344CB8AC3E}">
        <p14:creationId xmlns:p14="http://schemas.microsoft.com/office/powerpoint/2010/main" val="396451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C169D76-88A3-4625-8C31-51CEF08B1C98}" type="datetimeFigureOut">
              <a:rPr lang="zh-CN" altLang="en-US" smtClean="0"/>
              <a:t>2016/6/28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D98662-F697-40F4-B474-E85D1585928F}" type="slidenum">
              <a:rPr lang="zh-CN" altLang="en-US" smtClean="0"/>
              <a:t>‹#›</a:t>
            </a:fld>
            <a:endParaRPr lang="zh-CN" altLang="en-US"/>
          </a:p>
        </p:txBody>
      </p:sp>
    </p:spTree>
    <p:extLst>
      <p:ext uri="{BB962C8B-B14F-4D97-AF65-F5344CB8AC3E}">
        <p14:creationId xmlns:p14="http://schemas.microsoft.com/office/powerpoint/2010/main" val="2010519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C169D76-88A3-4625-8C31-51CEF08B1C98}" type="datetimeFigureOut">
              <a:rPr lang="zh-CN" altLang="en-US" smtClean="0"/>
              <a:t>2016/6/28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2D98662-F697-40F4-B474-E85D1585928F}" type="slidenum">
              <a:rPr lang="zh-CN" altLang="en-US" smtClean="0"/>
              <a:t>‹#›</a:t>
            </a:fld>
            <a:endParaRPr lang="zh-CN" altLang="en-US"/>
          </a:p>
        </p:txBody>
      </p:sp>
    </p:spTree>
    <p:extLst>
      <p:ext uri="{BB962C8B-B14F-4D97-AF65-F5344CB8AC3E}">
        <p14:creationId xmlns:p14="http://schemas.microsoft.com/office/powerpoint/2010/main" val="705633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C169D76-88A3-4625-8C31-51CEF08B1C98}" type="datetimeFigureOut">
              <a:rPr lang="zh-CN" altLang="en-US" smtClean="0"/>
              <a:t>2016/6/28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D98662-F697-40F4-B474-E85D1585928F}" type="slidenum">
              <a:rPr lang="zh-CN" altLang="en-US" smtClean="0"/>
              <a:t>‹#›</a:t>
            </a:fld>
            <a:endParaRPr lang="zh-CN" altLang="en-US"/>
          </a:p>
        </p:txBody>
      </p:sp>
    </p:spTree>
    <p:extLst>
      <p:ext uri="{BB962C8B-B14F-4D97-AF65-F5344CB8AC3E}">
        <p14:creationId xmlns:p14="http://schemas.microsoft.com/office/powerpoint/2010/main" val="2444781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C169D76-88A3-4625-8C31-51CEF08B1C98}" type="datetimeFigureOut">
              <a:rPr lang="zh-CN" altLang="en-US" smtClean="0"/>
              <a:t>2016/6/28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2D98662-F697-40F4-B474-E85D1585928F}" type="slidenum">
              <a:rPr lang="zh-CN" altLang="en-US" smtClean="0"/>
              <a:t>‹#›</a:t>
            </a:fld>
            <a:endParaRPr lang="zh-CN" altLang="en-US"/>
          </a:p>
        </p:txBody>
      </p:sp>
    </p:spTree>
    <p:extLst>
      <p:ext uri="{BB962C8B-B14F-4D97-AF65-F5344CB8AC3E}">
        <p14:creationId xmlns:p14="http://schemas.microsoft.com/office/powerpoint/2010/main" val="1492595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C169D76-88A3-4625-8C31-51CEF08B1C98}" type="datetimeFigureOut">
              <a:rPr lang="zh-CN" altLang="en-US" smtClean="0"/>
              <a:t>2016/6/28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D98662-F697-40F4-B474-E85D1585928F}" type="slidenum">
              <a:rPr lang="zh-CN" altLang="en-US" smtClean="0"/>
              <a:t>‹#›</a:t>
            </a:fld>
            <a:endParaRPr lang="zh-CN" altLang="en-US"/>
          </a:p>
        </p:txBody>
      </p:sp>
    </p:spTree>
    <p:extLst>
      <p:ext uri="{BB962C8B-B14F-4D97-AF65-F5344CB8AC3E}">
        <p14:creationId xmlns:p14="http://schemas.microsoft.com/office/powerpoint/2010/main" val="2602984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C169D76-88A3-4625-8C31-51CEF08B1C98}" type="datetimeFigureOut">
              <a:rPr lang="zh-CN" altLang="en-US" smtClean="0"/>
              <a:t>2016/6/28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D98662-F697-40F4-B474-E85D1585928F}" type="slidenum">
              <a:rPr lang="zh-CN" altLang="en-US" smtClean="0"/>
              <a:t>‹#›</a:t>
            </a:fld>
            <a:endParaRPr lang="zh-CN" altLang="en-US"/>
          </a:p>
        </p:txBody>
      </p:sp>
    </p:spTree>
    <p:extLst>
      <p:ext uri="{BB962C8B-B14F-4D97-AF65-F5344CB8AC3E}">
        <p14:creationId xmlns:p14="http://schemas.microsoft.com/office/powerpoint/2010/main" val="144346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169D76-88A3-4625-8C31-51CEF08B1C98}" type="datetimeFigureOut">
              <a:rPr lang="zh-CN" altLang="en-US" smtClean="0"/>
              <a:t>2016/6/28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D98662-F697-40F4-B474-E85D1585928F}" type="slidenum">
              <a:rPr lang="zh-CN" altLang="en-US" smtClean="0"/>
              <a:t>‹#›</a:t>
            </a:fld>
            <a:endParaRPr lang="zh-CN" altLang="en-US"/>
          </a:p>
        </p:txBody>
      </p:sp>
    </p:spTree>
    <p:extLst>
      <p:ext uri="{BB962C8B-B14F-4D97-AF65-F5344CB8AC3E}">
        <p14:creationId xmlns:p14="http://schemas.microsoft.com/office/powerpoint/2010/main" val="2688818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usarray.org/files/images/maps/USArray.pn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2EED"/>
        </a:solidFill>
        <a:effectLst/>
      </p:bgPr>
    </p:bg>
    <p:spTree>
      <p:nvGrpSpPr>
        <p:cNvPr id="1" name=""/>
        <p:cNvGrpSpPr/>
        <p:nvPr/>
      </p:nvGrpSpPr>
      <p:grpSpPr>
        <a:xfrm>
          <a:off x="0" y="0"/>
          <a:ext cx="0" cy="0"/>
          <a:chOff x="0" y="0"/>
          <a:chExt cx="0" cy="0"/>
        </a:xfrm>
      </p:grpSpPr>
      <p:sp>
        <p:nvSpPr>
          <p:cNvPr id="4" name="TextBox 3"/>
          <p:cNvSpPr txBox="1"/>
          <p:nvPr/>
        </p:nvSpPr>
        <p:spPr>
          <a:xfrm>
            <a:off x="1925922" y="764704"/>
            <a:ext cx="5012911" cy="2246769"/>
          </a:xfrm>
          <a:prstGeom prst="rect">
            <a:avLst/>
          </a:prstGeom>
          <a:noFill/>
        </p:spPr>
        <p:txBody>
          <a:bodyPr wrap="none" rtlCol="0">
            <a:spAutoFit/>
          </a:bodyPr>
          <a:lstStyle/>
          <a:p>
            <a:pPr algn="ctr"/>
            <a:r>
              <a:rPr lang="zh-CN" altLang="en-US" sz="5400" b="1" dirty="0" smtClean="0">
                <a:solidFill>
                  <a:schemeClr val="bg1"/>
                </a:solidFill>
                <a:latin typeface="等线" panose="02010600030101010101" pitchFamily="2" charset="-122"/>
                <a:ea typeface="等线" panose="02010600030101010101" pitchFamily="2" charset="-122"/>
              </a:rPr>
              <a:t>中国地壳模型</a:t>
            </a:r>
            <a:endParaRPr lang="en-US" altLang="zh-CN" sz="5400" b="1" dirty="0" smtClean="0">
              <a:solidFill>
                <a:schemeClr val="bg1"/>
              </a:solidFill>
              <a:latin typeface="等线" panose="02010600030101010101" pitchFamily="2" charset="-122"/>
              <a:ea typeface="等线" panose="02010600030101010101" pitchFamily="2" charset="-122"/>
            </a:endParaRPr>
          </a:p>
          <a:p>
            <a:pPr algn="ctr"/>
            <a:r>
              <a:rPr lang="en-US" altLang="zh-CN" sz="5400" b="1" dirty="0" smtClean="0">
                <a:solidFill>
                  <a:schemeClr val="bg1"/>
                </a:solidFill>
                <a:latin typeface="等线" panose="02010600030101010101" pitchFamily="2" charset="-122"/>
                <a:ea typeface="等线" panose="02010600030101010101" pitchFamily="2" charset="-122"/>
              </a:rPr>
              <a:t>China Crust 0.5</a:t>
            </a:r>
          </a:p>
          <a:p>
            <a:pPr algn="ctr"/>
            <a:r>
              <a:rPr lang="en-US" altLang="zh-CN" sz="3200" b="1" dirty="0" smtClean="0">
                <a:solidFill>
                  <a:schemeClr val="bg1"/>
                </a:solidFill>
                <a:latin typeface="等线" panose="02010600030101010101" pitchFamily="2" charset="-122"/>
                <a:ea typeface="等线" panose="02010600030101010101" pitchFamily="2" charset="-122"/>
              </a:rPr>
              <a:t>thoughts </a:t>
            </a:r>
            <a:r>
              <a:rPr lang="en-US" altLang="zh-CN" sz="3200" b="1" dirty="0">
                <a:solidFill>
                  <a:schemeClr val="bg1"/>
                </a:solidFill>
                <a:latin typeface="等线" panose="02010600030101010101" pitchFamily="2" charset="-122"/>
                <a:ea typeface="等线" panose="02010600030101010101" pitchFamily="2" charset="-122"/>
              </a:rPr>
              <a:t>and suggestions</a:t>
            </a:r>
            <a:endParaRPr lang="en-US" altLang="zh-CN" sz="3200" b="1" dirty="0" smtClean="0">
              <a:solidFill>
                <a:schemeClr val="bg1"/>
              </a:solidFill>
              <a:latin typeface="等线" panose="02010600030101010101" pitchFamily="2" charset="-122"/>
              <a:ea typeface="等线" panose="02010600030101010101" pitchFamily="2" charset="-122"/>
            </a:endParaRPr>
          </a:p>
        </p:txBody>
      </p:sp>
      <p:sp>
        <p:nvSpPr>
          <p:cNvPr id="5" name="TextBox 4"/>
          <p:cNvSpPr txBox="1"/>
          <p:nvPr/>
        </p:nvSpPr>
        <p:spPr>
          <a:xfrm>
            <a:off x="2793148" y="3861048"/>
            <a:ext cx="3278462" cy="1446550"/>
          </a:xfrm>
          <a:prstGeom prst="rect">
            <a:avLst/>
          </a:prstGeom>
          <a:noFill/>
        </p:spPr>
        <p:txBody>
          <a:bodyPr wrap="none" rtlCol="0">
            <a:spAutoFit/>
          </a:bodyPr>
          <a:lstStyle/>
          <a:p>
            <a:pPr algn="ctr"/>
            <a:r>
              <a:rPr lang="zh-CN" altLang="en-US" sz="4000" dirty="0">
                <a:solidFill>
                  <a:schemeClr val="bg1"/>
                </a:solidFill>
                <a:latin typeface="等线" panose="02010600030101010101" pitchFamily="2" charset="-122"/>
                <a:ea typeface="等线" panose="02010600030101010101" pitchFamily="2" charset="-122"/>
              </a:rPr>
              <a:t>刘启</a:t>
            </a:r>
            <a:r>
              <a:rPr lang="zh-CN" altLang="en-US" sz="4000" dirty="0" smtClean="0">
                <a:solidFill>
                  <a:schemeClr val="bg1"/>
                </a:solidFill>
                <a:latin typeface="等线" panose="02010600030101010101" pitchFamily="2" charset="-122"/>
                <a:ea typeface="等线" panose="02010600030101010101" pitchFamily="2" charset="-122"/>
              </a:rPr>
              <a:t>元</a:t>
            </a:r>
            <a:endParaRPr lang="en-US" altLang="zh-CN" sz="4000" dirty="0" smtClean="0">
              <a:solidFill>
                <a:schemeClr val="bg1"/>
              </a:solidFill>
              <a:latin typeface="等线" panose="02010600030101010101" pitchFamily="2" charset="-122"/>
              <a:ea typeface="等线" panose="02010600030101010101" pitchFamily="2" charset="-122"/>
            </a:endParaRPr>
          </a:p>
          <a:p>
            <a:pPr algn="ctr"/>
            <a:r>
              <a:rPr lang="en-US" altLang="zh-CN" sz="2400" b="1" dirty="0" smtClean="0">
                <a:solidFill>
                  <a:schemeClr val="bg1"/>
                </a:solidFill>
              </a:rPr>
              <a:t>Qi Yuan Liu</a:t>
            </a:r>
          </a:p>
          <a:p>
            <a:pPr algn="ctr"/>
            <a:r>
              <a:rPr lang="zh-CN" altLang="en-US" sz="2400" b="1" dirty="0" smtClean="0">
                <a:solidFill>
                  <a:schemeClr val="bg1"/>
                </a:solidFill>
                <a:latin typeface="等线" panose="02010600030101010101" pitchFamily="2" charset="-122"/>
                <a:ea typeface="等线" panose="02010600030101010101" pitchFamily="2" charset="-122"/>
              </a:rPr>
              <a:t>中国地震局地质研究所</a:t>
            </a:r>
            <a:endParaRPr lang="zh-CN" altLang="en-US" sz="2400" b="1" dirty="0">
              <a:solidFill>
                <a:schemeClr val="bg1"/>
              </a:solidFill>
              <a:latin typeface="等线" panose="02010600030101010101" pitchFamily="2" charset="-122"/>
              <a:ea typeface="等线" panose="02010600030101010101" pitchFamily="2" charset="-122"/>
            </a:endParaRPr>
          </a:p>
        </p:txBody>
      </p:sp>
      <p:sp>
        <p:nvSpPr>
          <p:cNvPr id="2" name="文本框 1"/>
          <p:cNvSpPr txBox="1"/>
          <p:nvPr/>
        </p:nvSpPr>
        <p:spPr>
          <a:xfrm>
            <a:off x="3347864" y="5805264"/>
            <a:ext cx="2919389" cy="400110"/>
          </a:xfrm>
          <a:prstGeom prst="rect">
            <a:avLst/>
          </a:prstGeom>
          <a:noFill/>
        </p:spPr>
        <p:txBody>
          <a:bodyPr wrap="none" rtlCol="0">
            <a:spAutoFit/>
          </a:bodyPr>
          <a:lstStyle/>
          <a:p>
            <a:r>
              <a:rPr lang="zh-CN" altLang="en-US" sz="2000" dirty="0" smtClean="0">
                <a:solidFill>
                  <a:schemeClr val="bg1"/>
                </a:solidFill>
                <a:latin typeface="等线" panose="02010600030101010101" pitchFamily="2" charset="-122"/>
                <a:ea typeface="等线" panose="02010600030101010101" pitchFamily="2" charset="-122"/>
              </a:rPr>
              <a:t>二</a:t>
            </a:r>
            <a:r>
              <a:rPr lang="en-US" altLang="zh-CN" sz="2000" dirty="0" smtClean="0">
                <a:solidFill>
                  <a:schemeClr val="bg1"/>
                </a:solidFill>
                <a:latin typeface="等线" panose="02010600030101010101" pitchFamily="2" charset="-122"/>
                <a:ea typeface="等线" panose="02010600030101010101" pitchFamily="2" charset="-122"/>
              </a:rPr>
              <a:t>O</a:t>
            </a:r>
            <a:r>
              <a:rPr lang="zh-CN" altLang="en-US" sz="2000" dirty="0" smtClean="0">
                <a:solidFill>
                  <a:schemeClr val="bg1"/>
                </a:solidFill>
                <a:latin typeface="等线" panose="02010600030101010101" pitchFamily="2" charset="-122"/>
                <a:ea typeface="等线" panose="02010600030101010101" pitchFamily="2" charset="-122"/>
              </a:rPr>
              <a:t>一六年六月二十九日</a:t>
            </a:r>
            <a:endParaRPr lang="zh-CN" altLang="en-US" sz="2000" dirty="0">
              <a:solidFill>
                <a:schemeClr val="bg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385842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700213"/>
            <a:ext cx="87947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7822010" y="5157192"/>
            <a:ext cx="1152128" cy="461665"/>
          </a:xfrm>
          <a:prstGeom prst="rect">
            <a:avLst/>
          </a:prstGeom>
          <a:noFill/>
        </p:spPr>
        <p:txBody>
          <a:bodyPr wrap="square" rtlCol="0">
            <a:spAutoFit/>
          </a:bodyPr>
          <a:lstStyle/>
          <a:p>
            <a:r>
              <a:rPr lang="en-US" altLang="zh-CN" sz="2400" dirty="0" smtClean="0"/>
              <a:t>N31°</a:t>
            </a:r>
            <a:endParaRPr lang="zh-CN" altLang="en-US" sz="2400" dirty="0"/>
          </a:p>
        </p:txBody>
      </p:sp>
      <p:sp>
        <p:nvSpPr>
          <p:cNvPr id="10" name="文本框 9"/>
          <p:cNvSpPr txBox="1"/>
          <p:nvPr/>
        </p:nvSpPr>
        <p:spPr>
          <a:xfrm>
            <a:off x="6948264" y="1515547"/>
            <a:ext cx="1385059" cy="369332"/>
          </a:xfrm>
          <a:prstGeom prst="rect">
            <a:avLst/>
          </a:prstGeom>
          <a:noFill/>
        </p:spPr>
        <p:txBody>
          <a:bodyPr wrap="none" rtlCol="0">
            <a:spAutoFit/>
          </a:bodyPr>
          <a:lstStyle/>
          <a:p>
            <a:r>
              <a:rPr lang="en-US" altLang="zh-CN" dirty="0" smtClean="0"/>
              <a:t>Poisson ratio</a:t>
            </a:r>
            <a:endParaRPr lang="zh-CN" altLang="en-US" dirty="0"/>
          </a:p>
        </p:txBody>
      </p:sp>
    </p:spTree>
    <p:extLst>
      <p:ext uri="{BB962C8B-B14F-4D97-AF65-F5344CB8AC3E}">
        <p14:creationId xmlns:p14="http://schemas.microsoft.com/office/powerpoint/2010/main" val="677636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32656"/>
            <a:ext cx="5912702"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文本框 7"/>
          <p:cNvSpPr txBox="1"/>
          <p:nvPr/>
        </p:nvSpPr>
        <p:spPr>
          <a:xfrm>
            <a:off x="756157" y="2132856"/>
            <a:ext cx="677108" cy="1323439"/>
          </a:xfrm>
          <a:prstGeom prst="rect">
            <a:avLst/>
          </a:prstGeom>
          <a:noFill/>
        </p:spPr>
        <p:txBody>
          <a:bodyPr vert="eaVert" wrap="none" rtlCol="0">
            <a:spAutoFit/>
          </a:bodyPr>
          <a:lstStyle/>
          <a:p>
            <a:r>
              <a:rPr lang="zh-CN" altLang="en-US" sz="3200" dirty="0">
                <a:latin typeface="等线" panose="02010600030101010101" pitchFamily="2" charset="-122"/>
                <a:ea typeface="等线" panose="02010600030101010101" pitchFamily="2" charset="-122"/>
              </a:rPr>
              <a:t>泊松比</a:t>
            </a:r>
          </a:p>
        </p:txBody>
      </p:sp>
      <p:sp>
        <p:nvSpPr>
          <p:cNvPr id="9" name="矩形 8"/>
          <p:cNvSpPr/>
          <p:nvPr/>
        </p:nvSpPr>
        <p:spPr>
          <a:xfrm>
            <a:off x="3661623" y="3456295"/>
            <a:ext cx="914400" cy="91440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28575">
                <a:solidFill>
                  <a:srgbClr val="FF0000"/>
                </a:solidFill>
                <a:prstDash val="dash"/>
              </a:ln>
            </a:endParaRPr>
          </a:p>
        </p:txBody>
      </p:sp>
      <p:cxnSp>
        <p:nvCxnSpPr>
          <p:cNvPr id="11" name="直接箭头连接符 10"/>
          <p:cNvCxnSpPr/>
          <p:nvPr/>
        </p:nvCxnSpPr>
        <p:spPr>
          <a:xfrm flipV="1">
            <a:off x="1433265" y="3933056"/>
            <a:ext cx="2228358" cy="2160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657865" y="3970585"/>
            <a:ext cx="827471" cy="400110"/>
          </a:xfrm>
          <a:prstGeom prst="rect">
            <a:avLst/>
          </a:prstGeom>
          <a:noFill/>
        </p:spPr>
        <p:txBody>
          <a:bodyPr wrap="none" rtlCol="0">
            <a:spAutoFit/>
          </a:bodyPr>
          <a:lstStyle/>
          <a:p>
            <a:pPr lvl="0"/>
            <a:r>
              <a:rPr lang="da-DK" altLang="zh-CN" sz="2000" dirty="0">
                <a:solidFill>
                  <a:srgbClr val="FF0000"/>
                </a:solidFill>
                <a:latin typeface="Arial" panose="020B0604020202020204" pitchFamily="34" charset="0"/>
                <a:ea typeface="等线" panose="02010600030101010101" pitchFamily="2" charset="-122"/>
                <a:cs typeface="Arial" panose="020B0604020202020204" pitchFamily="34" charset="0"/>
              </a:rPr>
              <a:t>1º×1º</a:t>
            </a:r>
            <a:endParaRPr lang="zh-CN" altLang="en-US" sz="2000" dirty="0">
              <a:solidFill>
                <a:srgbClr val="FF0000"/>
              </a:solidFill>
              <a:latin typeface="Arial" panose="020B0604020202020204" pitchFamily="34" charset="0"/>
              <a:ea typeface="等线" panose="02010600030101010101" pitchFamily="2" charset="-122"/>
              <a:cs typeface="Arial" panose="020B0604020202020204" pitchFamily="34" charset="0"/>
            </a:endParaRPr>
          </a:p>
        </p:txBody>
      </p:sp>
    </p:spTree>
    <p:extLst>
      <p:ext uri="{BB962C8B-B14F-4D97-AF65-F5344CB8AC3E}">
        <p14:creationId xmlns:p14="http://schemas.microsoft.com/office/powerpoint/2010/main" val="3777886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68" y="399288"/>
            <a:ext cx="8894064" cy="6059424"/>
          </a:xfrm>
          <a:prstGeom prst="rect">
            <a:avLst/>
          </a:prstGeom>
        </p:spPr>
      </p:pic>
      <p:sp>
        <p:nvSpPr>
          <p:cNvPr id="3" name="文本框 2"/>
          <p:cNvSpPr txBox="1"/>
          <p:nvPr/>
        </p:nvSpPr>
        <p:spPr>
          <a:xfrm>
            <a:off x="3317583" y="199232"/>
            <a:ext cx="2646878" cy="461665"/>
          </a:xfrm>
          <a:prstGeom prst="rect">
            <a:avLst/>
          </a:prstGeom>
          <a:noFill/>
        </p:spPr>
        <p:txBody>
          <a:bodyPr wrap="none" rtlCol="0">
            <a:spAutoFit/>
          </a:bodyPr>
          <a:lstStyle/>
          <a:p>
            <a:r>
              <a:rPr lang="zh-CN" altLang="en-US" sz="2400" dirty="0" smtClean="0">
                <a:latin typeface="等线" panose="02010600030101010101" pitchFamily="2" charset="-122"/>
                <a:ea typeface="等线" panose="02010600030101010101" pitchFamily="2" charset="-122"/>
              </a:rPr>
              <a:t>中国数字地震台网</a:t>
            </a:r>
            <a:endParaRPr lang="zh-CN" altLang="en-US" sz="2400" dirty="0">
              <a:latin typeface="等线" panose="02010600030101010101" pitchFamily="2" charset="-122"/>
              <a:ea typeface="等线" panose="02010600030101010101" pitchFamily="2" charset="-122"/>
            </a:endParaRPr>
          </a:p>
        </p:txBody>
      </p:sp>
      <p:sp>
        <p:nvSpPr>
          <p:cNvPr id="4" name="矩形 3"/>
          <p:cNvSpPr/>
          <p:nvPr/>
        </p:nvSpPr>
        <p:spPr>
          <a:xfrm>
            <a:off x="3348702" y="1628800"/>
            <a:ext cx="2286000" cy="646331"/>
          </a:xfrm>
          <a:prstGeom prst="rect">
            <a:avLst/>
          </a:prstGeom>
        </p:spPr>
        <p:txBody>
          <a:bodyPr wrap="square">
            <a:spAutoFit/>
          </a:bodyPr>
          <a:lstStyle/>
          <a:p>
            <a:r>
              <a:rPr lang="zh-CN" altLang="en-US" dirty="0">
                <a:latin typeface="等线" panose="02010600030101010101" pitchFamily="2" charset="-122"/>
                <a:ea typeface="等线" panose="02010600030101010101" pitchFamily="2" charset="-122"/>
              </a:rPr>
              <a:t>国家台站：</a:t>
            </a:r>
            <a:r>
              <a:rPr lang="en-US" altLang="zh-CN" dirty="0">
                <a:latin typeface="等线" panose="02010600030101010101" pitchFamily="2" charset="-122"/>
                <a:ea typeface="等线" panose="02010600030101010101" pitchFamily="2" charset="-122"/>
              </a:rPr>
              <a:t>148</a:t>
            </a:r>
          </a:p>
          <a:p>
            <a:r>
              <a:rPr lang="zh-CN" altLang="en-US" dirty="0">
                <a:latin typeface="等线" panose="02010600030101010101" pitchFamily="2" charset="-122"/>
                <a:ea typeface="等线" panose="02010600030101010101" pitchFamily="2" charset="-122"/>
              </a:rPr>
              <a:t>区域台站：</a:t>
            </a:r>
            <a:r>
              <a:rPr lang="en-US" altLang="zh-CN" dirty="0">
                <a:latin typeface="等线" panose="02010600030101010101" pitchFamily="2" charset="-122"/>
                <a:ea typeface="等线" panose="02010600030101010101" pitchFamily="2" charset="-122"/>
              </a:rPr>
              <a:t>814</a:t>
            </a:r>
          </a:p>
        </p:txBody>
      </p:sp>
      <p:sp>
        <p:nvSpPr>
          <p:cNvPr id="5" name="文本框 4"/>
          <p:cNvSpPr txBox="1"/>
          <p:nvPr/>
        </p:nvSpPr>
        <p:spPr>
          <a:xfrm>
            <a:off x="6084168" y="5517232"/>
            <a:ext cx="1218603" cy="400110"/>
          </a:xfrm>
          <a:prstGeom prst="rect">
            <a:avLst/>
          </a:prstGeom>
          <a:noFill/>
        </p:spPr>
        <p:txBody>
          <a:bodyPr wrap="none" rtlCol="0">
            <a:spAutoFit/>
          </a:bodyPr>
          <a:lstStyle/>
          <a:p>
            <a:r>
              <a:rPr lang="en-US" altLang="zh-CN" sz="2000" dirty="0" smtClean="0"/>
              <a:t>3200 cells</a:t>
            </a:r>
            <a:endParaRPr lang="zh-CN" altLang="en-US" sz="2000" dirty="0"/>
          </a:p>
        </p:txBody>
      </p:sp>
      <p:sp>
        <p:nvSpPr>
          <p:cNvPr id="6" name="文本框 5"/>
          <p:cNvSpPr txBox="1"/>
          <p:nvPr/>
        </p:nvSpPr>
        <p:spPr>
          <a:xfrm>
            <a:off x="6084168" y="6381328"/>
            <a:ext cx="2878352" cy="369332"/>
          </a:xfrm>
          <a:prstGeom prst="rect">
            <a:avLst/>
          </a:prstGeom>
          <a:noFill/>
        </p:spPr>
        <p:txBody>
          <a:bodyPr wrap="none" rtlCol="0">
            <a:spAutoFit/>
          </a:bodyPr>
          <a:lstStyle/>
          <a:p>
            <a:r>
              <a:rPr lang="zh-CN" altLang="en-US" dirty="0" smtClean="0"/>
              <a:t>全球模型</a:t>
            </a:r>
            <a:r>
              <a:rPr lang="en-US" altLang="zh-CN" dirty="0" smtClean="0"/>
              <a:t>crust1.0 64</a:t>
            </a:r>
            <a:r>
              <a:rPr lang="en-US" altLang="zh-CN" dirty="0"/>
              <a:t>,</a:t>
            </a:r>
            <a:r>
              <a:rPr lang="en-US" altLang="zh-CN" dirty="0" smtClean="0"/>
              <a:t>800cell</a:t>
            </a:r>
            <a:endParaRPr lang="zh-CN" altLang="en-US" dirty="0"/>
          </a:p>
        </p:txBody>
      </p:sp>
      <p:sp>
        <p:nvSpPr>
          <p:cNvPr id="7" name="文本框 6"/>
          <p:cNvSpPr txBox="1"/>
          <p:nvPr/>
        </p:nvSpPr>
        <p:spPr>
          <a:xfrm>
            <a:off x="124968" y="168455"/>
            <a:ext cx="3528392" cy="523220"/>
          </a:xfrm>
          <a:prstGeom prst="rect">
            <a:avLst/>
          </a:prstGeom>
          <a:noFill/>
        </p:spPr>
        <p:txBody>
          <a:bodyPr wrap="square" rtlCol="0">
            <a:spAutoFit/>
          </a:bodyPr>
          <a:lstStyle/>
          <a:p>
            <a:r>
              <a:rPr lang="zh-CN" altLang="en-US" sz="2800" dirty="0">
                <a:solidFill>
                  <a:prstClr val="black"/>
                </a:solidFill>
                <a:cs typeface="+mj-cs"/>
              </a:rPr>
              <a:t>可行性（</a:t>
            </a:r>
            <a:r>
              <a:rPr lang="en-US" altLang="zh-CN" sz="2800" dirty="0">
                <a:solidFill>
                  <a:prstClr val="black"/>
                </a:solidFill>
                <a:cs typeface="+mj-cs"/>
              </a:rPr>
              <a:t>feasibility</a:t>
            </a:r>
            <a:r>
              <a:rPr lang="zh-CN" altLang="en-US" sz="2800" dirty="0">
                <a:solidFill>
                  <a:prstClr val="black"/>
                </a:solidFill>
                <a:cs typeface="+mj-cs"/>
              </a:rPr>
              <a:t>）</a:t>
            </a:r>
            <a:endParaRPr lang="zh-CN" altLang="en-US" sz="1100" dirty="0"/>
          </a:p>
        </p:txBody>
      </p:sp>
    </p:spTree>
    <p:extLst>
      <p:ext uri="{BB962C8B-B14F-4D97-AF65-F5344CB8AC3E}">
        <p14:creationId xmlns:p14="http://schemas.microsoft.com/office/powerpoint/2010/main" val="1303091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88524"/>
            <a:ext cx="7967341" cy="6375612"/>
          </a:xfrm>
          <a:prstGeom prst="rect">
            <a:avLst/>
          </a:prstGeom>
        </p:spPr>
      </p:pic>
      <p:sp>
        <p:nvSpPr>
          <p:cNvPr id="3" name="TextBox 2"/>
          <p:cNvSpPr txBox="1"/>
          <p:nvPr/>
        </p:nvSpPr>
        <p:spPr>
          <a:xfrm>
            <a:off x="5796136" y="4653136"/>
            <a:ext cx="2613216" cy="923330"/>
          </a:xfrm>
          <a:prstGeom prst="rect">
            <a:avLst/>
          </a:prstGeom>
          <a:noFill/>
        </p:spPr>
        <p:txBody>
          <a:bodyPr wrap="none" rtlCol="0">
            <a:spAutoFit/>
          </a:bodyPr>
          <a:lstStyle/>
          <a:p>
            <a:r>
              <a:rPr lang="zh-CN" altLang="en-US" dirty="0" smtClean="0"/>
              <a:t>中国地震局：</a:t>
            </a:r>
            <a:r>
              <a:rPr lang="en-US" altLang="zh-CN" dirty="0" smtClean="0"/>
              <a:t>1100</a:t>
            </a:r>
            <a:r>
              <a:rPr lang="zh-CN" altLang="en-US" dirty="0" smtClean="0"/>
              <a:t>台</a:t>
            </a:r>
            <a:endParaRPr lang="en-US" altLang="zh-CN" dirty="0" smtClean="0"/>
          </a:p>
          <a:p>
            <a:r>
              <a:rPr lang="zh-CN" altLang="en-US" dirty="0" smtClean="0"/>
              <a:t>中国地质科学院：</a:t>
            </a:r>
            <a:r>
              <a:rPr lang="en-US" altLang="zh-CN" dirty="0" smtClean="0"/>
              <a:t>400</a:t>
            </a:r>
            <a:r>
              <a:rPr lang="zh-CN" altLang="en-US" dirty="0" smtClean="0"/>
              <a:t>台</a:t>
            </a:r>
            <a:endParaRPr lang="en-US" altLang="zh-CN" dirty="0" smtClean="0"/>
          </a:p>
          <a:p>
            <a:r>
              <a:rPr lang="zh-CN" altLang="en-US" dirty="0" smtClean="0"/>
              <a:t>全国超过</a:t>
            </a:r>
            <a:r>
              <a:rPr lang="en-US" altLang="zh-CN" dirty="0" smtClean="0"/>
              <a:t>2000</a:t>
            </a:r>
            <a:r>
              <a:rPr lang="zh-CN" altLang="en-US" dirty="0" smtClean="0"/>
              <a:t>台</a:t>
            </a:r>
            <a:endParaRPr lang="zh-CN" altLang="en-US" dirty="0"/>
          </a:p>
        </p:txBody>
      </p:sp>
      <p:sp>
        <p:nvSpPr>
          <p:cNvPr id="4" name="TextBox 3"/>
          <p:cNvSpPr txBox="1"/>
          <p:nvPr/>
        </p:nvSpPr>
        <p:spPr>
          <a:xfrm>
            <a:off x="1317550" y="5301208"/>
            <a:ext cx="2198038" cy="369332"/>
          </a:xfrm>
          <a:prstGeom prst="rect">
            <a:avLst/>
          </a:prstGeom>
          <a:noFill/>
        </p:spPr>
        <p:txBody>
          <a:bodyPr wrap="none" rtlCol="0">
            <a:spAutoFit/>
          </a:bodyPr>
          <a:lstStyle/>
          <a:p>
            <a:r>
              <a:rPr lang="zh-CN" altLang="en-US" dirty="0" smtClean="0"/>
              <a:t>台站间距：</a:t>
            </a:r>
            <a:r>
              <a:rPr lang="zh-CN" altLang="en-US" dirty="0" smtClean="0">
                <a:latin typeface="SimSun" panose="02010600030101010101" pitchFamily="2" charset="-122"/>
                <a:ea typeface="SimSun" panose="02010600030101010101" pitchFamily="2" charset="-122"/>
              </a:rPr>
              <a:t>～</a:t>
            </a:r>
            <a:r>
              <a:rPr lang="en-US" altLang="zh-CN" dirty="0" smtClean="0"/>
              <a:t> 30 km</a:t>
            </a:r>
            <a:endParaRPr lang="zh-CN" altLang="en-US" dirty="0"/>
          </a:p>
        </p:txBody>
      </p:sp>
      <p:sp>
        <p:nvSpPr>
          <p:cNvPr id="5" name="矩形 4"/>
          <p:cNvSpPr/>
          <p:nvPr/>
        </p:nvSpPr>
        <p:spPr>
          <a:xfrm>
            <a:off x="2574357" y="6257635"/>
            <a:ext cx="4185761" cy="461665"/>
          </a:xfrm>
          <a:prstGeom prst="rect">
            <a:avLst/>
          </a:prstGeom>
        </p:spPr>
        <p:txBody>
          <a:bodyPr wrap="none">
            <a:spAutoFit/>
          </a:bodyPr>
          <a:lstStyle/>
          <a:p>
            <a:pPr lvl="0"/>
            <a:r>
              <a:rPr lang="zh-CN" altLang="en-US" sz="2400" dirty="0">
                <a:solidFill>
                  <a:prstClr val="black"/>
                </a:solidFill>
                <a:latin typeface="等线" panose="02010600030101010101" pitchFamily="2" charset="-122"/>
                <a:ea typeface="等线" panose="02010600030101010101" pitchFamily="2" charset="-122"/>
              </a:rPr>
              <a:t>中国流动宽频带观测台阵布设</a:t>
            </a:r>
          </a:p>
        </p:txBody>
      </p:sp>
      <p:sp>
        <p:nvSpPr>
          <p:cNvPr id="6" name="椭圆 5"/>
          <p:cNvSpPr/>
          <p:nvPr/>
        </p:nvSpPr>
        <p:spPr>
          <a:xfrm>
            <a:off x="1317550" y="836712"/>
            <a:ext cx="2246338" cy="20162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076056" y="4077072"/>
            <a:ext cx="936104"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48295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F2EED"/>
        </a:solidFill>
        <a:effectLst/>
      </p:bgPr>
    </p:bg>
    <p:spTree>
      <p:nvGrpSpPr>
        <p:cNvPr id="1" name=""/>
        <p:cNvGrpSpPr/>
        <p:nvPr/>
      </p:nvGrpSpPr>
      <p:grpSpPr>
        <a:xfrm>
          <a:off x="0" y="0"/>
          <a:ext cx="0" cy="0"/>
          <a:chOff x="0" y="0"/>
          <a:chExt cx="0" cy="0"/>
        </a:xfrm>
      </p:grpSpPr>
      <p:sp>
        <p:nvSpPr>
          <p:cNvPr id="2" name="矩形 1"/>
          <p:cNvSpPr/>
          <p:nvPr/>
        </p:nvSpPr>
        <p:spPr>
          <a:xfrm>
            <a:off x="971600" y="2274838"/>
            <a:ext cx="6984776" cy="2677656"/>
          </a:xfrm>
          <a:prstGeom prst="rect">
            <a:avLst/>
          </a:prstGeom>
        </p:spPr>
        <p:txBody>
          <a:bodyPr wrap="square">
            <a:spAutoFit/>
          </a:bodyPr>
          <a:lstStyle/>
          <a:p>
            <a:r>
              <a:rPr lang="zh-CN" altLang="en-US" sz="2400" dirty="0">
                <a:solidFill>
                  <a:schemeClr val="bg1"/>
                </a:solidFill>
                <a:latin typeface="等线" panose="02010600030101010101" pitchFamily="2" charset="-122"/>
                <a:ea typeface="等线" panose="02010600030101010101" pitchFamily="2" charset="-122"/>
              </a:rPr>
              <a:t>进入</a:t>
            </a:r>
            <a:r>
              <a:rPr lang="en-US" altLang="zh-CN" sz="2400" dirty="0">
                <a:solidFill>
                  <a:schemeClr val="bg1"/>
                </a:solidFill>
                <a:latin typeface="等线" panose="02010600030101010101" pitchFamily="2" charset="-122"/>
                <a:ea typeface="等线" panose="02010600030101010101" pitchFamily="2" charset="-122"/>
              </a:rPr>
              <a:t>21</a:t>
            </a:r>
            <a:r>
              <a:rPr lang="zh-CN" altLang="en-US" sz="2400" dirty="0">
                <a:solidFill>
                  <a:schemeClr val="bg1"/>
                </a:solidFill>
                <a:latin typeface="等线" panose="02010600030101010101" pitchFamily="2" charset="-122"/>
                <a:ea typeface="等线" panose="02010600030101010101" pitchFamily="2" charset="-122"/>
              </a:rPr>
              <a:t>世纪以来，地震噪声成像技术获得了快速</a:t>
            </a:r>
            <a:r>
              <a:rPr lang="zh-CN" altLang="en-US" sz="2400" dirty="0" smtClean="0">
                <a:solidFill>
                  <a:schemeClr val="bg1"/>
                </a:solidFill>
                <a:latin typeface="等线" panose="02010600030101010101" pitchFamily="2" charset="-122"/>
                <a:ea typeface="等线" panose="02010600030101010101" pitchFamily="2" charset="-122"/>
              </a:rPr>
              <a:t>发展，</a:t>
            </a:r>
            <a:r>
              <a:rPr lang="zh-CN" altLang="en-US" sz="2400" dirty="0">
                <a:solidFill>
                  <a:schemeClr val="bg1"/>
                </a:solidFill>
                <a:latin typeface="等线" panose="02010600030101010101" pitchFamily="2" charset="-122"/>
                <a:ea typeface="等线" panose="02010600030101010101" pitchFamily="2" charset="-122"/>
              </a:rPr>
              <a:t>并成为</a:t>
            </a:r>
            <a:r>
              <a:rPr lang="en-US" altLang="zh-CN" sz="2400" dirty="0">
                <a:solidFill>
                  <a:schemeClr val="bg1"/>
                </a:solidFill>
                <a:latin typeface="等线" panose="02010600030101010101" pitchFamily="2" charset="-122"/>
                <a:ea typeface="等线" panose="02010600030101010101" pitchFamily="2" charset="-122"/>
              </a:rPr>
              <a:t>20</a:t>
            </a:r>
            <a:r>
              <a:rPr lang="zh-CN" altLang="en-US" sz="2400" dirty="0">
                <a:solidFill>
                  <a:schemeClr val="bg1"/>
                </a:solidFill>
                <a:latin typeface="等线" panose="02010600030101010101" pitchFamily="2" charset="-122"/>
                <a:ea typeface="等线" panose="02010600030101010101" pitchFamily="2" charset="-122"/>
              </a:rPr>
              <a:t>世纪</a:t>
            </a:r>
            <a:r>
              <a:rPr lang="en-US" altLang="zh-CN" sz="2400" dirty="0">
                <a:solidFill>
                  <a:schemeClr val="bg1"/>
                </a:solidFill>
                <a:latin typeface="等线" panose="02010600030101010101" pitchFamily="2" charset="-122"/>
                <a:ea typeface="等线" panose="02010600030101010101" pitchFamily="2" charset="-122"/>
              </a:rPr>
              <a:t>80</a:t>
            </a:r>
            <a:r>
              <a:rPr lang="zh-CN" altLang="en-US" sz="2400" dirty="0">
                <a:solidFill>
                  <a:schemeClr val="bg1"/>
                </a:solidFill>
                <a:latin typeface="等线" panose="02010600030101010101" pitchFamily="2" charset="-122"/>
                <a:ea typeface="等线" panose="02010600030101010101" pitchFamily="2" charset="-122"/>
              </a:rPr>
              <a:t>年代以来，地震学研究最为重要的理论突破。这开拓了利用密集台阵进行地下速度结构的高分辨率地震成像的全新技术途径。利用由台阵观测噪音数据得到的瑞雷波经验格林函数及相速度频散曲线</a:t>
            </a:r>
            <a:r>
              <a:rPr lang="zh-CN" altLang="en-US" sz="2400" dirty="0" smtClean="0">
                <a:solidFill>
                  <a:schemeClr val="bg1"/>
                </a:solidFill>
                <a:latin typeface="等线" panose="02010600030101010101" pitchFamily="2" charset="-122"/>
                <a:ea typeface="等线" panose="02010600030101010101" pitchFamily="2" charset="-122"/>
              </a:rPr>
              <a:t>，已</a:t>
            </a:r>
            <a:r>
              <a:rPr lang="zh-CN" altLang="en-US" sz="2400" dirty="0">
                <a:solidFill>
                  <a:schemeClr val="bg1"/>
                </a:solidFill>
                <a:latin typeface="等线" panose="02010600030101010101" pitchFamily="2" charset="-122"/>
                <a:ea typeface="等线" panose="02010600030101010101" pitchFamily="2" charset="-122"/>
              </a:rPr>
              <a:t>可以得到台阵覆盖区域下方地壳结构的三维图像。</a:t>
            </a:r>
          </a:p>
        </p:txBody>
      </p:sp>
    </p:spTree>
    <p:extLst>
      <p:ext uri="{BB962C8B-B14F-4D97-AF65-F5344CB8AC3E}">
        <p14:creationId xmlns:p14="http://schemas.microsoft.com/office/powerpoint/2010/main" val="3860309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年会\地球物理年会2011\fig\PhV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04664"/>
            <a:ext cx="8669337" cy="586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2843808" y="6381328"/>
            <a:ext cx="3946914" cy="461665"/>
          </a:xfrm>
          <a:prstGeom prst="rect">
            <a:avLst/>
          </a:prstGeom>
          <a:noFill/>
        </p:spPr>
        <p:txBody>
          <a:bodyPr wrap="none" rtlCol="0">
            <a:spAutoFit/>
          </a:bodyPr>
          <a:lstStyle/>
          <a:p>
            <a:r>
              <a:rPr lang="zh-CN" altLang="en-US" sz="2400" dirty="0">
                <a:latin typeface="等线" panose="02010600030101010101" pitchFamily="2" charset="-122"/>
                <a:ea typeface="等线" panose="02010600030101010101" pitchFamily="2" charset="-122"/>
              </a:rPr>
              <a:t>不同周期瑞雷波相速度分布 </a:t>
            </a:r>
          </a:p>
        </p:txBody>
      </p:sp>
      <p:sp>
        <p:nvSpPr>
          <p:cNvPr id="4" name="文本框 3"/>
          <p:cNvSpPr txBox="1"/>
          <p:nvPr/>
        </p:nvSpPr>
        <p:spPr>
          <a:xfrm>
            <a:off x="7092280" y="6427494"/>
            <a:ext cx="1576072" cy="369332"/>
          </a:xfrm>
          <a:prstGeom prst="rect">
            <a:avLst/>
          </a:prstGeom>
          <a:noFill/>
        </p:spPr>
        <p:txBody>
          <a:bodyPr wrap="none" rtlCol="0">
            <a:spAutoFit/>
          </a:bodyPr>
          <a:lstStyle/>
          <a:p>
            <a:r>
              <a:rPr lang="zh-CN" altLang="en-US" dirty="0" smtClean="0"/>
              <a:t>李昱等，</a:t>
            </a:r>
            <a:r>
              <a:rPr lang="en-US" altLang="zh-CN" dirty="0" smtClean="0"/>
              <a:t>2010</a:t>
            </a:r>
            <a:endParaRPr lang="zh-CN" altLang="en-US" dirty="0"/>
          </a:p>
        </p:txBody>
      </p:sp>
      <p:sp>
        <p:nvSpPr>
          <p:cNvPr id="5" name="文本框 4"/>
          <p:cNvSpPr txBox="1"/>
          <p:nvPr/>
        </p:nvSpPr>
        <p:spPr>
          <a:xfrm>
            <a:off x="3131840" y="149184"/>
            <a:ext cx="2492990" cy="400110"/>
          </a:xfrm>
          <a:prstGeom prst="rect">
            <a:avLst/>
          </a:prstGeom>
          <a:noFill/>
        </p:spPr>
        <p:txBody>
          <a:bodyPr wrap="none" rtlCol="0">
            <a:spAutoFit/>
          </a:bodyPr>
          <a:lstStyle/>
          <a:p>
            <a:r>
              <a:rPr lang="zh-CN" altLang="en-US" sz="2000" dirty="0" smtClean="0">
                <a:latin typeface="等线" panose="02010600030101010101" pitchFamily="2" charset="-122"/>
                <a:ea typeface="等线" panose="02010600030101010101" pitchFamily="2" charset="-122"/>
              </a:rPr>
              <a:t>川西台阵：环境噪声</a:t>
            </a:r>
            <a:endParaRPr lang="zh-CN" altLang="en-US" sz="2000" dirty="0">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4153327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http://www.usarray.org/files/images/maps/USArray.png">
            <a:hlinkClick r:id="rId2" tgtFrame="&quot;_self&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20688"/>
            <a:ext cx="8784976" cy="5256584"/>
          </a:xfrm>
          <a:prstGeom prst="rect">
            <a:avLst/>
          </a:prstGeom>
          <a:noFill/>
          <a:ln>
            <a:noFill/>
          </a:ln>
        </p:spPr>
      </p:pic>
      <p:sp>
        <p:nvSpPr>
          <p:cNvPr id="3" name="文本框 2"/>
          <p:cNvSpPr txBox="1"/>
          <p:nvPr/>
        </p:nvSpPr>
        <p:spPr>
          <a:xfrm>
            <a:off x="1979712" y="6093296"/>
            <a:ext cx="5867312" cy="461665"/>
          </a:xfrm>
          <a:prstGeom prst="rect">
            <a:avLst/>
          </a:prstGeom>
          <a:noFill/>
        </p:spPr>
        <p:txBody>
          <a:bodyPr wrap="none" rtlCol="0">
            <a:spAutoFit/>
          </a:bodyPr>
          <a:lstStyle/>
          <a:p>
            <a:r>
              <a:rPr lang="zh-CN" altLang="en-US" sz="2400" dirty="0">
                <a:latin typeface="等线" panose="02010600030101010101" pitchFamily="2" charset="-122"/>
                <a:ea typeface="等线" panose="02010600030101010101" pitchFamily="2" charset="-122"/>
              </a:rPr>
              <a:t>美国大陆流动宽频带观测台阵（</a:t>
            </a:r>
            <a:r>
              <a:rPr lang="en-US" altLang="zh-CN" sz="2400" dirty="0" err="1">
                <a:latin typeface="等线" panose="02010600030101010101" pitchFamily="2" charset="-122"/>
                <a:ea typeface="等线" panose="02010600030101010101" pitchFamily="2" charset="-122"/>
              </a:rPr>
              <a:t>USArray</a:t>
            </a:r>
            <a:r>
              <a:rPr lang="zh-CN" altLang="en-US" sz="2400" dirty="0">
                <a:latin typeface="等线" panose="02010600030101010101" pitchFamily="2" charset="-122"/>
                <a:ea typeface="等线" panose="02010600030101010101" pitchFamily="2" charset="-122"/>
              </a:rPr>
              <a:t>）</a:t>
            </a:r>
          </a:p>
        </p:txBody>
      </p:sp>
    </p:spTree>
    <p:extLst>
      <p:ext uri="{BB962C8B-B14F-4D97-AF65-F5344CB8AC3E}">
        <p14:creationId xmlns:p14="http://schemas.microsoft.com/office/powerpoint/2010/main" val="2318424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F2EED"/>
        </a:solidFill>
        <a:effectLst/>
      </p:bgPr>
    </p:bg>
    <p:spTree>
      <p:nvGrpSpPr>
        <p:cNvPr id="1" name=""/>
        <p:cNvGrpSpPr/>
        <p:nvPr/>
      </p:nvGrpSpPr>
      <p:grpSpPr>
        <a:xfrm>
          <a:off x="0" y="0"/>
          <a:ext cx="0" cy="0"/>
          <a:chOff x="0" y="0"/>
          <a:chExt cx="0" cy="0"/>
        </a:xfrm>
      </p:grpSpPr>
      <p:sp>
        <p:nvSpPr>
          <p:cNvPr id="2" name="TextBox 1"/>
          <p:cNvSpPr txBox="1"/>
          <p:nvPr/>
        </p:nvSpPr>
        <p:spPr>
          <a:xfrm>
            <a:off x="3707904" y="692696"/>
            <a:ext cx="1117614" cy="584775"/>
          </a:xfrm>
          <a:prstGeom prst="rect">
            <a:avLst/>
          </a:prstGeom>
          <a:noFill/>
        </p:spPr>
        <p:txBody>
          <a:bodyPr wrap="none" rtlCol="0">
            <a:spAutoFit/>
          </a:bodyPr>
          <a:lstStyle/>
          <a:p>
            <a:r>
              <a:rPr lang="zh-CN" altLang="en-US" sz="3200" b="1" dirty="0" smtClean="0">
                <a:solidFill>
                  <a:schemeClr val="bg1"/>
                </a:solidFill>
                <a:latin typeface="等线" panose="02010600030101010101" pitchFamily="2" charset="-122"/>
                <a:ea typeface="等线" panose="02010600030101010101" pitchFamily="2" charset="-122"/>
              </a:rPr>
              <a:t>目 标</a:t>
            </a:r>
            <a:endParaRPr lang="zh-CN" altLang="en-US" sz="3200" b="1" dirty="0">
              <a:solidFill>
                <a:schemeClr val="bg1"/>
              </a:solidFill>
              <a:latin typeface="等线" panose="02010600030101010101" pitchFamily="2" charset="-122"/>
              <a:ea typeface="等线" panose="02010600030101010101" pitchFamily="2" charset="-122"/>
            </a:endParaRPr>
          </a:p>
        </p:txBody>
      </p:sp>
      <p:sp>
        <p:nvSpPr>
          <p:cNvPr id="3" name="TextBox 2"/>
          <p:cNvSpPr txBox="1"/>
          <p:nvPr/>
        </p:nvSpPr>
        <p:spPr>
          <a:xfrm>
            <a:off x="827584" y="1916832"/>
            <a:ext cx="7170553" cy="1384995"/>
          </a:xfrm>
          <a:prstGeom prst="rect">
            <a:avLst/>
          </a:prstGeom>
          <a:noFill/>
        </p:spPr>
        <p:txBody>
          <a:bodyPr wrap="none" rtlCol="0">
            <a:spAutoFit/>
          </a:bodyPr>
          <a:lstStyle/>
          <a:p>
            <a:r>
              <a:rPr lang="zh-CN" altLang="en-US" sz="2800" b="1" dirty="0" smtClean="0">
                <a:solidFill>
                  <a:schemeClr val="bg1"/>
                </a:solidFill>
                <a:latin typeface="等线" panose="02010600030101010101" pitchFamily="2" charset="-122"/>
                <a:ea typeface="等线" panose="02010600030101010101" pitchFamily="2" charset="-122"/>
              </a:rPr>
              <a:t>高于目前国际水平 ，达到</a:t>
            </a:r>
            <a:r>
              <a:rPr lang="en-US" altLang="zh-CN" sz="2800" b="1" dirty="0" smtClean="0">
                <a:solidFill>
                  <a:schemeClr val="bg1"/>
                </a:solidFill>
                <a:latin typeface="等线" panose="02010600030101010101" pitchFamily="2" charset="-122"/>
                <a:ea typeface="等线" panose="02010600030101010101" pitchFamily="2" charset="-122"/>
                <a:cs typeface="Arial Unicode MS" panose="020B0604020202020204" pitchFamily="34" charset="-122"/>
              </a:rPr>
              <a:t>0.5</a:t>
            </a:r>
            <a:r>
              <a:rPr lang="en-US" altLang="zh-CN" sz="2800" b="1" dirty="0" smtClean="0">
                <a:solidFill>
                  <a:schemeClr val="bg1"/>
                </a:solidFill>
                <a:latin typeface="等线" panose="02010600030101010101" pitchFamily="2" charset="-122"/>
                <a:ea typeface="等线" panose="02010600030101010101" pitchFamily="2" charset="-122"/>
                <a:cs typeface="Arial"/>
              </a:rPr>
              <a:t>º</a:t>
            </a:r>
            <a:r>
              <a:rPr lang="en-US" altLang="zh-CN" sz="2800" b="1" dirty="0" smtClean="0">
                <a:solidFill>
                  <a:schemeClr val="bg1"/>
                </a:solidFill>
                <a:latin typeface="等线" panose="02010600030101010101" pitchFamily="2" charset="-122"/>
                <a:ea typeface="等线" panose="02010600030101010101" pitchFamily="2" charset="-122"/>
                <a:cs typeface="Arial Unicode MS" panose="020B0604020202020204" pitchFamily="34" charset="-122"/>
              </a:rPr>
              <a:t>×0.5º</a:t>
            </a:r>
            <a:r>
              <a:rPr lang="zh-CN" altLang="en-US" sz="2800" b="1" dirty="0" smtClean="0">
                <a:solidFill>
                  <a:schemeClr val="bg1"/>
                </a:solidFill>
                <a:latin typeface="等线" panose="02010600030101010101" pitchFamily="2" charset="-122"/>
                <a:ea typeface="等线" panose="02010600030101010101" pitchFamily="2" charset="-122"/>
                <a:cs typeface="Arial Unicode MS" panose="020B0604020202020204" pitchFamily="34" charset="-122"/>
              </a:rPr>
              <a:t>分辨率</a:t>
            </a:r>
            <a:endParaRPr lang="en-US" altLang="zh-CN" sz="2800" b="1" dirty="0" smtClean="0">
              <a:solidFill>
                <a:schemeClr val="bg1"/>
              </a:solidFill>
              <a:latin typeface="等线" panose="02010600030101010101" pitchFamily="2" charset="-122"/>
              <a:ea typeface="等线" panose="02010600030101010101" pitchFamily="2" charset="-122"/>
              <a:cs typeface="Arial Unicode MS" panose="020B0604020202020204" pitchFamily="34" charset="-122"/>
            </a:endParaRPr>
          </a:p>
          <a:p>
            <a:r>
              <a:rPr lang="zh-CN" altLang="en-US" sz="2800" b="1" dirty="0" smtClean="0">
                <a:solidFill>
                  <a:schemeClr val="bg1"/>
                </a:solidFill>
                <a:latin typeface="等线" panose="02010600030101010101" pitchFamily="2" charset="-122"/>
                <a:ea typeface="等线" panose="02010600030101010101" pitchFamily="2" charset="-122"/>
                <a:cs typeface="Arial Unicode MS" panose="020B0604020202020204" pitchFamily="34" charset="-122"/>
              </a:rPr>
              <a:t>模型的深度</a:t>
            </a:r>
            <a:r>
              <a:rPr lang="en-US" altLang="zh-CN" sz="2800" b="1" dirty="0" smtClean="0">
                <a:solidFill>
                  <a:schemeClr val="bg1"/>
                </a:solidFill>
                <a:latin typeface="等线" panose="02010600030101010101" pitchFamily="2" charset="-122"/>
                <a:ea typeface="等线" panose="02010600030101010101" pitchFamily="2" charset="-122"/>
                <a:cs typeface="Arial Unicode MS" panose="020B0604020202020204" pitchFamily="34" charset="-122"/>
              </a:rPr>
              <a:t>80</a:t>
            </a:r>
            <a:r>
              <a:rPr lang="zh-CN" altLang="en-US" sz="2800" b="1" dirty="0" smtClean="0">
                <a:solidFill>
                  <a:schemeClr val="bg1"/>
                </a:solidFill>
                <a:latin typeface="等线" panose="02010600030101010101" pitchFamily="2" charset="-122"/>
                <a:ea typeface="等线" panose="02010600030101010101" pitchFamily="2" charset="-122"/>
                <a:cs typeface="Arial Unicode MS" panose="020B0604020202020204" pitchFamily="34" charset="-122"/>
              </a:rPr>
              <a:t>～</a:t>
            </a:r>
            <a:r>
              <a:rPr lang="en-US" altLang="zh-CN" sz="2800" b="1" dirty="0" smtClean="0">
                <a:solidFill>
                  <a:schemeClr val="bg1"/>
                </a:solidFill>
                <a:latin typeface="等线" panose="02010600030101010101" pitchFamily="2" charset="-122"/>
                <a:ea typeface="等线" panose="02010600030101010101" pitchFamily="2" charset="-122"/>
                <a:cs typeface="Arial Unicode MS" panose="020B0604020202020204" pitchFamily="34" charset="-122"/>
              </a:rPr>
              <a:t>100 km</a:t>
            </a:r>
            <a:r>
              <a:rPr lang="zh-CN" altLang="en-US" sz="2800" b="1" dirty="0" smtClean="0">
                <a:solidFill>
                  <a:schemeClr val="bg1"/>
                </a:solidFill>
                <a:latin typeface="等线" panose="02010600030101010101" pitchFamily="2" charset="-122"/>
                <a:ea typeface="等线" panose="02010600030101010101" pitchFamily="2" charset="-122"/>
                <a:cs typeface="Arial Unicode MS" panose="020B0604020202020204" pitchFamily="34" charset="-122"/>
              </a:rPr>
              <a:t>，服务</a:t>
            </a:r>
            <a:r>
              <a:rPr lang="zh-CN" altLang="en-US" sz="2800" b="1" dirty="0">
                <a:solidFill>
                  <a:schemeClr val="bg1"/>
                </a:solidFill>
                <a:latin typeface="等线" panose="02010600030101010101" pitchFamily="2" charset="-122"/>
                <a:ea typeface="等线" panose="02010600030101010101" pitchFamily="2" charset="-122"/>
                <a:cs typeface="Arial Unicode MS" panose="020B0604020202020204" pitchFamily="34" charset="-122"/>
              </a:rPr>
              <a:t>于科学研究</a:t>
            </a:r>
            <a:r>
              <a:rPr lang="zh-CN" altLang="en-US" sz="2800" b="1" dirty="0" smtClean="0">
                <a:solidFill>
                  <a:schemeClr val="bg1"/>
                </a:solidFill>
                <a:latin typeface="等线" panose="02010600030101010101" pitchFamily="2" charset="-122"/>
                <a:ea typeface="等线" panose="02010600030101010101" pitchFamily="2" charset="-122"/>
                <a:cs typeface="Arial Unicode MS" panose="020B0604020202020204" pitchFamily="34" charset="-122"/>
              </a:rPr>
              <a:t>、</a:t>
            </a:r>
            <a:endParaRPr lang="en-US" altLang="zh-CN" sz="2800" b="1" dirty="0" smtClean="0">
              <a:solidFill>
                <a:schemeClr val="bg1"/>
              </a:solidFill>
              <a:latin typeface="等线" panose="02010600030101010101" pitchFamily="2" charset="-122"/>
              <a:ea typeface="等线" panose="02010600030101010101" pitchFamily="2" charset="-122"/>
              <a:cs typeface="Arial Unicode MS" panose="020B0604020202020204" pitchFamily="34" charset="-122"/>
            </a:endParaRPr>
          </a:p>
          <a:p>
            <a:r>
              <a:rPr lang="zh-CN" altLang="en-US" sz="2800" b="1" dirty="0" smtClean="0">
                <a:solidFill>
                  <a:schemeClr val="bg1"/>
                </a:solidFill>
                <a:latin typeface="等线" panose="02010600030101010101" pitchFamily="2" charset="-122"/>
                <a:ea typeface="等线" panose="02010600030101010101" pitchFamily="2" charset="-122"/>
                <a:cs typeface="Arial Unicode MS" panose="020B0604020202020204" pitchFamily="34" charset="-122"/>
              </a:rPr>
              <a:t>国防</a:t>
            </a:r>
            <a:r>
              <a:rPr lang="zh-CN" altLang="en-US" sz="2800" b="1" dirty="0">
                <a:solidFill>
                  <a:schemeClr val="bg1"/>
                </a:solidFill>
                <a:latin typeface="等线" panose="02010600030101010101" pitchFamily="2" charset="-122"/>
                <a:ea typeface="等线" panose="02010600030101010101" pitchFamily="2" charset="-122"/>
                <a:cs typeface="Arial Unicode MS" panose="020B0604020202020204" pitchFamily="34" charset="-122"/>
              </a:rPr>
              <a:t>及经济</a:t>
            </a:r>
            <a:r>
              <a:rPr lang="zh-CN" altLang="en-US" sz="2800" b="1" dirty="0" smtClean="0">
                <a:solidFill>
                  <a:schemeClr val="bg1"/>
                </a:solidFill>
                <a:latin typeface="等线" panose="02010600030101010101" pitchFamily="2" charset="-122"/>
                <a:ea typeface="等线" panose="02010600030101010101" pitchFamily="2" charset="-122"/>
                <a:cs typeface="Arial Unicode MS" panose="020B0604020202020204" pitchFamily="34" charset="-122"/>
              </a:rPr>
              <a:t>建设。</a:t>
            </a:r>
            <a:endParaRPr lang="en-US" altLang="zh-CN" sz="2800" b="1" dirty="0" smtClean="0">
              <a:solidFill>
                <a:schemeClr val="bg1"/>
              </a:solidFill>
              <a:latin typeface="等线" panose="02010600030101010101" pitchFamily="2" charset="-122"/>
              <a:ea typeface="等线" panose="02010600030101010101" pitchFamily="2" charset="-122"/>
              <a:cs typeface="Arial Unicode MS" panose="020B0604020202020204" pitchFamily="34" charset="-122"/>
            </a:endParaRPr>
          </a:p>
        </p:txBody>
      </p:sp>
      <p:sp>
        <p:nvSpPr>
          <p:cNvPr id="5" name="文本框 4"/>
          <p:cNvSpPr txBox="1"/>
          <p:nvPr/>
        </p:nvSpPr>
        <p:spPr>
          <a:xfrm>
            <a:off x="1043608" y="4077072"/>
            <a:ext cx="7749237" cy="954107"/>
          </a:xfrm>
          <a:prstGeom prst="rect">
            <a:avLst/>
          </a:prstGeom>
          <a:noFill/>
        </p:spPr>
        <p:txBody>
          <a:bodyPr wrap="none" rtlCol="0">
            <a:spAutoFit/>
          </a:bodyPr>
          <a:lstStyle/>
          <a:p>
            <a:r>
              <a:rPr lang="zh-CN" altLang="en-US" sz="2800" dirty="0" smtClean="0">
                <a:solidFill>
                  <a:schemeClr val="bg1"/>
                </a:solidFill>
                <a:latin typeface="等线" panose="02010600030101010101" pitchFamily="2" charset="-122"/>
                <a:ea typeface="等线" panose="02010600030101010101" pitchFamily="2" charset="-122"/>
              </a:rPr>
              <a:t>分层地壳模型的参数化：</a:t>
            </a:r>
            <a:r>
              <a:rPr lang="en-US" altLang="zh-CN" sz="2800" dirty="0" smtClean="0">
                <a:solidFill>
                  <a:schemeClr val="bg1"/>
                </a:solidFill>
                <a:latin typeface="等线" panose="02010600030101010101" pitchFamily="2" charset="-122"/>
                <a:ea typeface="等线" panose="02010600030101010101" pitchFamily="2" charset="-122"/>
              </a:rPr>
              <a:t>P</a:t>
            </a:r>
            <a:r>
              <a:rPr lang="zh-CN" altLang="en-US" sz="2800" dirty="0" smtClean="0">
                <a:solidFill>
                  <a:schemeClr val="bg1"/>
                </a:solidFill>
                <a:latin typeface="等线" panose="02010600030101010101" pitchFamily="2" charset="-122"/>
                <a:ea typeface="等线" panose="02010600030101010101" pitchFamily="2" charset="-122"/>
              </a:rPr>
              <a:t>波和</a:t>
            </a:r>
            <a:r>
              <a:rPr lang="en-US" altLang="zh-CN" sz="2800" dirty="0" smtClean="0">
                <a:solidFill>
                  <a:schemeClr val="bg1"/>
                </a:solidFill>
                <a:latin typeface="等线" panose="02010600030101010101" pitchFamily="2" charset="-122"/>
                <a:ea typeface="等线" panose="02010600030101010101" pitchFamily="2" charset="-122"/>
              </a:rPr>
              <a:t>S</a:t>
            </a:r>
            <a:r>
              <a:rPr lang="zh-CN" altLang="en-US" sz="2800" dirty="0" smtClean="0">
                <a:solidFill>
                  <a:schemeClr val="bg1"/>
                </a:solidFill>
                <a:latin typeface="等线" panose="02010600030101010101" pitchFamily="2" charset="-122"/>
                <a:ea typeface="等线" panose="02010600030101010101" pitchFamily="2" charset="-122"/>
              </a:rPr>
              <a:t>波速度，密度，</a:t>
            </a:r>
            <a:endParaRPr lang="en-US" altLang="zh-CN" sz="2800" dirty="0" smtClean="0">
              <a:solidFill>
                <a:schemeClr val="bg1"/>
              </a:solidFill>
              <a:latin typeface="等线" panose="02010600030101010101" pitchFamily="2" charset="-122"/>
              <a:ea typeface="等线" panose="02010600030101010101" pitchFamily="2" charset="-122"/>
            </a:endParaRPr>
          </a:p>
          <a:p>
            <a:r>
              <a:rPr lang="en-US" altLang="zh-CN" sz="2800" dirty="0" smtClean="0">
                <a:solidFill>
                  <a:schemeClr val="bg1"/>
                </a:solidFill>
                <a:latin typeface="等线" panose="02010600030101010101" pitchFamily="2" charset="-122"/>
                <a:ea typeface="等线" panose="02010600030101010101" pitchFamily="2" charset="-122"/>
              </a:rPr>
              <a:t>Q</a:t>
            </a:r>
            <a:r>
              <a:rPr lang="zh-CN" altLang="en-US" sz="2800" dirty="0" smtClean="0">
                <a:solidFill>
                  <a:schemeClr val="bg1"/>
                </a:solidFill>
                <a:latin typeface="等线" panose="02010600030101010101" pitchFamily="2" charset="-122"/>
                <a:ea typeface="等线" panose="02010600030101010101" pitchFamily="2" charset="-122"/>
              </a:rPr>
              <a:t>值，泊松比</a:t>
            </a:r>
            <a:endParaRPr lang="zh-CN" altLang="en-US" sz="2800" dirty="0">
              <a:solidFill>
                <a:schemeClr val="bg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3436584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F2EED"/>
        </a:solidFill>
        <a:effectLst/>
      </p:bgPr>
    </p:bg>
    <p:spTree>
      <p:nvGrpSpPr>
        <p:cNvPr id="1" name=""/>
        <p:cNvGrpSpPr/>
        <p:nvPr/>
      </p:nvGrpSpPr>
      <p:grpSpPr>
        <a:xfrm>
          <a:off x="0" y="0"/>
          <a:ext cx="0" cy="0"/>
          <a:chOff x="0" y="0"/>
          <a:chExt cx="0" cy="0"/>
        </a:xfrm>
      </p:grpSpPr>
      <p:sp>
        <p:nvSpPr>
          <p:cNvPr id="2" name="TextBox 1"/>
          <p:cNvSpPr txBox="1"/>
          <p:nvPr/>
        </p:nvSpPr>
        <p:spPr>
          <a:xfrm>
            <a:off x="3203848" y="476672"/>
            <a:ext cx="2244525" cy="584775"/>
          </a:xfrm>
          <a:prstGeom prst="rect">
            <a:avLst/>
          </a:prstGeom>
          <a:noFill/>
        </p:spPr>
        <p:txBody>
          <a:bodyPr wrap="none" rtlCol="0">
            <a:spAutoFit/>
          </a:bodyPr>
          <a:lstStyle/>
          <a:p>
            <a:r>
              <a:rPr lang="zh-CN" altLang="en-US" sz="3200" b="1" dirty="0" smtClean="0">
                <a:solidFill>
                  <a:schemeClr val="bg1"/>
                </a:solidFill>
              </a:rPr>
              <a:t>挑战及难点</a:t>
            </a:r>
            <a:endParaRPr lang="zh-CN" altLang="en-US" sz="3200" b="1" dirty="0">
              <a:solidFill>
                <a:schemeClr val="bg1"/>
              </a:solidFill>
            </a:endParaRPr>
          </a:p>
        </p:txBody>
      </p:sp>
      <p:sp>
        <p:nvSpPr>
          <p:cNvPr id="3" name="TextBox 2"/>
          <p:cNvSpPr txBox="1"/>
          <p:nvPr/>
        </p:nvSpPr>
        <p:spPr>
          <a:xfrm>
            <a:off x="507158" y="1268760"/>
            <a:ext cx="8964313" cy="5539978"/>
          </a:xfrm>
          <a:prstGeom prst="rect">
            <a:avLst/>
          </a:prstGeom>
          <a:noFill/>
        </p:spPr>
        <p:txBody>
          <a:bodyPr wrap="none" rtlCol="0">
            <a:spAutoFit/>
          </a:bodyPr>
          <a:lstStyle/>
          <a:p>
            <a:r>
              <a:rPr lang="en-US" altLang="zh-CN" sz="2800" dirty="0" smtClean="0">
                <a:solidFill>
                  <a:schemeClr val="bg1"/>
                </a:solidFill>
              </a:rPr>
              <a:t>1</a:t>
            </a:r>
            <a:r>
              <a:rPr lang="zh-CN" altLang="en-US" sz="2800" dirty="0" smtClean="0">
                <a:solidFill>
                  <a:schemeClr val="bg1"/>
                </a:solidFill>
              </a:rPr>
              <a:t>、地质构造单元的划分；</a:t>
            </a:r>
            <a:endParaRPr lang="en-US" altLang="zh-CN" sz="2800" dirty="0" smtClean="0">
              <a:solidFill>
                <a:schemeClr val="bg1"/>
              </a:solidFill>
            </a:endParaRPr>
          </a:p>
          <a:p>
            <a:r>
              <a:rPr lang="en-US" altLang="zh-CN" sz="2800" dirty="0" smtClean="0">
                <a:solidFill>
                  <a:schemeClr val="bg1"/>
                </a:solidFill>
              </a:rPr>
              <a:t>2</a:t>
            </a:r>
            <a:r>
              <a:rPr lang="zh-CN" altLang="en-US" sz="2800" dirty="0" smtClean="0">
                <a:solidFill>
                  <a:schemeClr val="bg1"/>
                </a:solidFill>
              </a:rPr>
              <a:t>、近地表构造资料收集（沉积层厚度与速度参数）；</a:t>
            </a:r>
            <a:endParaRPr lang="en-US" altLang="zh-CN" sz="2800" dirty="0" smtClean="0">
              <a:solidFill>
                <a:schemeClr val="bg1"/>
              </a:solidFill>
            </a:endParaRPr>
          </a:p>
          <a:p>
            <a:r>
              <a:rPr lang="en-US" altLang="zh-CN" sz="2800" dirty="0">
                <a:solidFill>
                  <a:schemeClr val="bg1"/>
                </a:solidFill>
              </a:rPr>
              <a:t>3</a:t>
            </a:r>
            <a:r>
              <a:rPr lang="zh-CN" altLang="en-US" sz="2800" dirty="0" smtClean="0">
                <a:solidFill>
                  <a:schemeClr val="bg1"/>
                </a:solidFill>
              </a:rPr>
              <a:t>、地形数据收集；</a:t>
            </a:r>
            <a:endParaRPr lang="en-US" altLang="zh-CN" sz="2800" dirty="0" smtClean="0">
              <a:solidFill>
                <a:schemeClr val="bg1"/>
              </a:solidFill>
            </a:endParaRPr>
          </a:p>
          <a:p>
            <a:r>
              <a:rPr lang="en-US" altLang="zh-CN" sz="2800" dirty="0" smtClean="0">
                <a:solidFill>
                  <a:schemeClr val="bg1"/>
                </a:solidFill>
              </a:rPr>
              <a:t>4</a:t>
            </a:r>
            <a:r>
              <a:rPr lang="zh-CN" altLang="en-US" sz="2800" dirty="0" smtClean="0">
                <a:solidFill>
                  <a:schemeClr val="bg1"/>
                </a:solidFill>
              </a:rPr>
              <a:t>、地壳模型的基本构架；</a:t>
            </a:r>
            <a:endParaRPr lang="en-US" altLang="zh-CN" sz="2800" dirty="0" smtClean="0">
              <a:solidFill>
                <a:schemeClr val="bg1"/>
              </a:solidFill>
            </a:endParaRPr>
          </a:p>
          <a:p>
            <a:r>
              <a:rPr lang="en-US" altLang="zh-CN" sz="2800" dirty="0" smtClean="0">
                <a:solidFill>
                  <a:schemeClr val="bg1"/>
                </a:solidFill>
              </a:rPr>
              <a:t>5</a:t>
            </a:r>
            <a:r>
              <a:rPr lang="zh-CN" altLang="en-US" sz="2800" dirty="0" smtClean="0">
                <a:solidFill>
                  <a:schemeClr val="bg1"/>
                </a:solidFill>
              </a:rPr>
              <a:t>、已有地壳速度模型汇集（去伪存真）；</a:t>
            </a:r>
            <a:endParaRPr lang="en-US" altLang="zh-CN" sz="2800" dirty="0" smtClean="0">
              <a:solidFill>
                <a:schemeClr val="bg1"/>
              </a:solidFill>
            </a:endParaRPr>
          </a:p>
          <a:p>
            <a:r>
              <a:rPr lang="en-US" altLang="zh-CN" sz="2800" dirty="0" smtClean="0">
                <a:solidFill>
                  <a:schemeClr val="bg1"/>
                </a:solidFill>
              </a:rPr>
              <a:t>6</a:t>
            </a:r>
            <a:r>
              <a:rPr lang="zh-CN" altLang="en-US" sz="2800" dirty="0" smtClean="0">
                <a:solidFill>
                  <a:schemeClr val="bg1"/>
                </a:solidFill>
              </a:rPr>
              <a:t>、空白区和欠研究区（海域）；</a:t>
            </a:r>
            <a:endParaRPr lang="en-US" altLang="zh-CN" sz="2800" dirty="0" smtClean="0">
              <a:solidFill>
                <a:schemeClr val="bg1"/>
              </a:solidFill>
            </a:endParaRPr>
          </a:p>
          <a:p>
            <a:r>
              <a:rPr lang="en-US" altLang="zh-CN" sz="2800" dirty="0">
                <a:solidFill>
                  <a:schemeClr val="bg1"/>
                </a:solidFill>
              </a:rPr>
              <a:t>7</a:t>
            </a:r>
            <a:r>
              <a:rPr lang="zh-CN" altLang="en-US" sz="2800" dirty="0" smtClean="0">
                <a:solidFill>
                  <a:schemeClr val="bg1"/>
                </a:solidFill>
              </a:rPr>
              <a:t>、重力观测数据及地壳</a:t>
            </a:r>
            <a:r>
              <a:rPr lang="zh-CN" altLang="en-US" sz="2800" smtClean="0">
                <a:solidFill>
                  <a:schemeClr val="bg1"/>
                </a:solidFill>
              </a:rPr>
              <a:t>密度参数（多部门的协调）；</a:t>
            </a:r>
            <a:endParaRPr lang="en-US" altLang="zh-CN" sz="2800" dirty="0" smtClean="0">
              <a:solidFill>
                <a:schemeClr val="bg1"/>
              </a:solidFill>
            </a:endParaRPr>
          </a:p>
          <a:p>
            <a:r>
              <a:rPr lang="en-US" altLang="zh-CN" sz="2800" dirty="0">
                <a:solidFill>
                  <a:schemeClr val="bg1"/>
                </a:solidFill>
              </a:rPr>
              <a:t>8</a:t>
            </a:r>
            <a:r>
              <a:rPr lang="zh-CN" altLang="en-US" sz="2800" dirty="0" smtClean="0">
                <a:solidFill>
                  <a:schemeClr val="bg1"/>
                </a:solidFill>
              </a:rPr>
              <a:t>、衰减参数及地壳</a:t>
            </a:r>
            <a:r>
              <a:rPr lang="en-US" altLang="zh-CN" sz="2800" dirty="0" smtClean="0">
                <a:solidFill>
                  <a:schemeClr val="bg1"/>
                </a:solidFill>
              </a:rPr>
              <a:t>Q</a:t>
            </a:r>
            <a:r>
              <a:rPr lang="zh-CN" altLang="en-US" sz="2800" dirty="0" smtClean="0">
                <a:solidFill>
                  <a:schemeClr val="bg1"/>
                </a:solidFill>
              </a:rPr>
              <a:t>值模型；</a:t>
            </a:r>
            <a:endParaRPr lang="en-US" altLang="zh-CN" sz="2800" dirty="0" smtClean="0">
              <a:solidFill>
                <a:schemeClr val="bg1"/>
              </a:solidFill>
            </a:endParaRPr>
          </a:p>
          <a:p>
            <a:r>
              <a:rPr lang="en-US" altLang="zh-CN" sz="2800" dirty="0">
                <a:solidFill>
                  <a:schemeClr val="bg1"/>
                </a:solidFill>
              </a:rPr>
              <a:t>9</a:t>
            </a:r>
            <a:r>
              <a:rPr lang="zh-CN" altLang="en-US" sz="2800" dirty="0" smtClean="0">
                <a:solidFill>
                  <a:schemeClr val="bg1"/>
                </a:solidFill>
              </a:rPr>
              <a:t>、数据库平台建设；</a:t>
            </a:r>
            <a:endParaRPr lang="en-US" altLang="zh-CN" sz="2800" dirty="0" smtClean="0">
              <a:solidFill>
                <a:schemeClr val="bg1"/>
              </a:solidFill>
            </a:endParaRPr>
          </a:p>
          <a:p>
            <a:r>
              <a:rPr lang="en-US" altLang="zh-CN" sz="2800" dirty="0" smtClean="0">
                <a:solidFill>
                  <a:schemeClr val="bg1"/>
                </a:solidFill>
              </a:rPr>
              <a:t>10</a:t>
            </a:r>
            <a:r>
              <a:rPr lang="zh-CN" altLang="en-US" sz="2800" dirty="0" smtClean="0">
                <a:solidFill>
                  <a:schemeClr val="bg1"/>
                </a:solidFill>
              </a:rPr>
              <a:t>、模型检验及可靠性评估；</a:t>
            </a:r>
            <a:endParaRPr lang="en-US" altLang="zh-CN" sz="2800" dirty="0">
              <a:solidFill>
                <a:schemeClr val="bg1"/>
              </a:solidFill>
            </a:endParaRPr>
          </a:p>
          <a:p>
            <a:r>
              <a:rPr lang="en-US" altLang="zh-CN" sz="2800" dirty="0" smtClean="0">
                <a:solidFill>
                  <a:schemeClr val="bg1"/>
                </a:solidFill>
              </a:rPr>
              <a:t>11</a:t>
            </a:r>
            <a:r>
              <a:rPr lang="zh-CN" altLang="en-US" sz="2800" dirty="0" smtClean="0">
                <a:solidFill>
                  <a:schemeClr val="bg1"/>
                </a:solidFill>
              </a:rPr>
              <a:t>、全国力量的组织协调；</a:t>
            </a:r>
            <a:endParaRPr lang="en-US" altLang="zh-CN" sz="2800" dirty="0" smtClean="0">
              <a:solidFill>
                <a:schemeClr val="bg1"/>
              </a:solidFill>
            </a:endParaRPr>
          </a:p>
          <a:p>
            <a:r>
              <a:rPr lang="en-US" altLang="zh-CN" sz="2800" dirty="0" smtClean="0">
                <a:solidFill>
                  <a:schemeClr val="bg1"/>
                </a:solidFill>
              </a:rPr>
              <a:t>12</a:t>
            </a:r>
            <a:r>
              <a:rPr lang="zh-CN" altLang="en-US" sz="2800" dirty="0" smtClean="0">
                <a:solidFill>
                  <a:schemeClr val="bg1"/>
                </a:solidFill>
              </a:rPr>
              <a:t>、信息发布和组织宣传。</a:t>
            </a:r>
            <a:endParaRPr lang="en-US" altLang="zh-CN" sz="2800" dirty="0" smtClean="0"/>
          </a:p>
          <a:p>
            <a:endParaRPr lang="zh-CN" altLang="en-US" dirty="0"/>
          </a:p>
        </p:txBody>
      </p:sp>
    </p:spTree>
    <p:extLst>
      <p:ext uri="{BB962C8B-B14F-4D97-AF65-F5344CB8AC3E}">
        <p14:creationId xmlns:p14="http://schemas.microsoft.com/office/powerpoint/2010/main" val="2601257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F2EED"/>
        </a:solidFill>
        <a:effectLst/>
      </p:bgPr>
    </p:bg>
    <p:spTree>
      <p:nvGrpSpPr>
        <p:cNvPr id="1" name=""/>
        <p:cNvGrpSpPr/>
        <p:nvPr/>
      </p:nvGrpSpPr>
      <p:grpSpPr>
        <a:xfrm>
          <a:off x="0" y="0"/>
          <a:ext cx="0" cy="0"/>
          <a:chOff x="0" y="0"/>
          <a:chExt cx="0" cy="0"/>
        </a:xfrm>
      </p:grpSpPr>
      <p:sp>
        <p:nvSpPr>
          <p:cNvPr id="2" name="矩形 1"/>
          <p:cNvSpPr/>
          <p:nvPr/>
        </p:nvSpPr>
        <p:spPr>
          <a:xfrm>
            <a:off x="3707904" y="404664"/>
            <a:ext cx="1826141" cy="584775"/>
          </a:xfrm>
          <a:prstGeom prst="rect">
            <a:avLst/>
          </a:prstGeom>
        </p:spPr>
        <p:txBody>
          <a:bodyPr wrap="none">
            <a:spAutoFit/>
          </a:bodyPr>
          <a:lstStyle/>
          <a:p>
            <a:pPr lvl="0"/>
            <a:r>
              <a:rPr lang="zh-CN" altLang="en-US" sz="3200" b="1" dirty="0" smtClean="0">
                <a:solidFill>
                  <a:prstClr val="white"/>
                </a:solidFill>
                <a:latin typeface="等线" panose="02010600030101010101" pitchFamily="2" charset="-122"/>
                <a:ea typeface="等线" panose="02010600030101010101" pitchFamily="2" charset="-122"/>
              </a:rPr>
              <a:t>技术</a:t>
            </a:r>
            <a:r>
              <a:rPr lang="zh-CN" altLang="en-US" sz="3200" b="1" dirty="0">
                <a:solidFill>
                  <a:prstClr val="white"/>
                </a:solidFill>
                <a:latin typeface="等线" panose="02010600030101010101" pitchFamily="2" charset="-122"/>
                <a:ea typeface="等线" panose="02010600030101010101" pitchFamily="2" charset="-122"/>
              </a:rPr>
              <a:t>路线</a:t>
            </a:r>
          </a:p>
        </p:txBody>
      </p:sp>
      <p:sp>
        <p:nvSpPr>
          <p:cNvPr id="3" name="TextBox 3"/>
          <p:cNvSpPr txBox="1"/>
          <p:nvPr/>
        </p:nvSpPr>
        <p:spPr>
          <a:xfrm>
            <a:off x="611560" y="1268760"/>
            <a:ext cx="7808548" cy="4524315"/>
          </a:xfrm>
          <a:prstGeom prst="rect">
            <a:avLst/>
          </a:prstGeom>
          <a:noFill/>
        </p:spPr>
        <p:txBody>
          <a:bodyPr wrap="none" rtlCol="0">
            <a:spAutoFit/>
          </a:bodyPr>
          <a:lstStyle/>
          <a:p>
            <a:pPr lvl="0"/>
            <a:r>
              <a:rPr lang="en-US" altLang="zh-CN" sz="2400" dirty="0">
                <a:solidFill>
                  <a:prstClr val="white"/>
                </a:solidFill>
              </a:rPr>
              <a:t>1</a:t>
            </a:r>
            <a:r>
              <a:rPr lang="zh-CN" altLang="en-US" sz="2400" dirty="0">
                <a:solidFill>
                  <a:prstClr val="white"/>
                </a:solidFill>
              </a:rPr>
              <a:t>、</a:t>
            </a:r>
            <a:r>
              <a:rPr lang="zh-CN" altLang="en-US" sz="2400" dirty="0" smtClean="0">
                <a:solidFill>
                  <a:prstClr val="white"/>
                </a:solidFill>
              </a:rPr>
              <a:t>充分吸收、借鉴前人经验</a:t>
            </a:r>
            <a:r>
              <a:rPr lang="zh-CN" altLang="en-US" sz="2400" dirty="0">
                <a:solidFill>
                  <a:prstClr val="white"/>
                </a:solidFill>
              </a:rPr>
              <a:t>，但</a:t>
            </a:r>
            <a:r>
              <a:rPr lang="zh-CN" altLang="en-US" sz="2400" dirty="0" smtClean="0">
                <a:solidFill>
                  <a:prstClr val="white"/>
                </a:solidFill>
              </a:rPr>
              <a:t>不局限于已有技术思路</a:t>
            </a:r>
            <a:r>
              <a:rPr lang="en-US" altLang="zh-CN" sz="2400" dirty="0" smtClean="0">
                <a:solidFill>
                  <a:prstClr val="white"/>
                </a:solidFill>
              </a:rPr>
              <a:t>;</a:t>
            </a:r>
          </a:p>
          <a:p>
            <a:pPr lvl="0"/>
            <a:endParaRPr lang="en-US" altLang="zh-CN" sz="2400" dirty="0" smtClean="0">
              <a:solidFill>
                <a:prstClr val="white"/>
              </a:solidFill>
            </a:endParaRPr>
          </a:p>
          <a:p>
            <a:pPr lvl="0"/>
            <a:r>
              <a:rPr lang="en-US" altLang="zh-CN" sz="2400" dirty="0">
                <a:solidFill>
                  <a:prstClr val="white"/>
                </a:solidFill>
              </a:rPr>
              <a:t>2</a:t>
            </a:r>
            <a:r>
              <a:rPr lang="zh-CN" altLang="en-US" sz="2400" dirty="0" smtClean="0">
                <a:solidFill>
                  <a:prstClr val="white"/>
                </a:solidFill>
              </a:rPr>
              <a:t>、充分利用已有成果，促进全国地震模型数据共享；</a:t>
            </a:r>
            <a:endParaRPr lang="en-US" altLang="zh-CN" sz="2400" dirty="0" smtClean="0">
              <a:solidFill>
                <a:prstClr val="white"/>
              </a:solidFill>
            </a:endParaRPr>
          </a:p>
          <a:p>
            <a:pPr lvl="0"/>
            <a:endParaRPr lang="en-US" altLang="zh-CN" sz="2400" dirty="0" smtClean="0">
              <a:solidFill>
                <a:prstClr val="white"/>
              </a:solidFill>
            </a:endParaRPr>
          </a:p>
          <a:p>
            <a:pPr lvl="0"/>
            <a:r>
              <a:rPr lang="en-US" altLang="zh-CN" sz="2400" dirty="0" smtClean="0">
                <a:solidFill>
                  <a:prstClr val="white"/>
                </a:solidFill>
              </a:rPr>
              <a:t>3</a:t>
            </a:r>
            <a:r>
              <a:rPr lang="zh-CN" altLang="en-US" sz="2400" dirty="0" smtClean="0">
                <a:solidFill>
                  <a:prstClr val="white"/>
                </a:solidFill>
              </a:rPr>
              <a:t>、在</a:t>
            </a:r>
            <a:r>
              <a:rPr lang="en-US" altLang="zh-CN" sz="2400" dirty="0">
                <a:solidFill>
                  <a:prstClr val="white"/>
                </a:solidFill>
              </a:rPr>
              <a:t>CRUST 1.0</a:t>
            </a:r>
            <a:r>
              <a:rPr lang="zh-CN" altLang="en-US" sz="2400" dirty="0">
                <a:solidFill>
                  <a:prstClr val="white"/>
                </a:solidFill>
              </a:rPr>
              <a:t>的基础上，重点放在观测不足的地区</a:t>
            </a:r>
            <a:r>
              <a:rPr lang="zh-CN" altLang="en-US" sz="2400" dirty="0" smtClean="0">
                <a:solidFill>
                  <a:prstClr val="white"/>
                </a:solidFill>
              </a:rPr>
              <a:t>；</a:t>
            </a:r>
            <a:endParaRPr lang="en-US" altLang="zh-CN" sz="2400" dirty="0" smtClean="0">
              <a:solidFill>
                <a:prstClr val="white"/>
              </a:solidFill>
            </a:endParaRPr>
          </a:p>
          <a:p>
            <a:pPr lvl="0"/>
            <a:endParaRPr lang="zh-CN" altLang="en-US" sz="2400" dirty="0">
              <a:solidFill>
                <a:prstClr val="white"/>
              </a:solidFill>
            </a:endParaRPr>
          </a:p>
          <a:p>
            <a:pPr lvl="0"/>
            <a:r>
              <a:rPr lang="en-US" altLang="zh-CN" sz="2400" dirty="0">
                <a:solidFill>
                  <a:prstClr val="white"/>
                </a:solidFill>
              </a:rPr>
              <a:t>4</a:t>
            </a:r>
            <a:r>
              <a:rPr lang="zh-CN" altLang="en-US" sz="2400" dirty="0" smtClean="0">
                <a:solidFill>
                  <a:prstClr val="white"/>
                </a:solidFill>
              </a:rPr>
              <a:t>、充分利用包括压缩感知等在内的现代信息处理技术；</a:t>
            </a:r>
            <a:endParaRPr lang="en-US" altLang="zh-CN" sz="2400" dirty="0" smtClean="0">
              <a:solidFill>
                <a:prstClr val="white"/>
              </a:solidFill>
            </a:endParaRPr>
          </a:p>
          <a:p>
            <a:pPr lvl="0"/>
            <a:endParaRPr lang="zh-CN" altLang="en-US" sz="2400" dirty="0">
              <a:solidFill>
                <a:prstClr val="white"/>
              </a:solidFill>
            </a:endParaRPr>
          </a:p>
          <a:p>
            <a:r>
              <a:rPr lang="en-US" altLang="zh-CN" sz="2400" dirty="0">
                <a:solidFill>
                  <a:schemeClr val="bg1"/>
                </a:solidFill>
              </a:rPr>
              <a:t>5</a:t>
            </a:r>
            <a:r>
              <a:rPr lang="zh-CN" altLang="en-US" sz="2400" dirty="0" smtClean="0">
                <a:solidFill>
                  <a:schemeClr val="bg1"/>
                </a:solidFill>
              </a:rPr>
              <a:t>、人工地震</a:t>
            </a:r>
            <a:r>
              <a:rPr lang="zh-CN" altLang="en-US" sz="2400" dirty="0">
                <a:solidFill>
                  <a:schemeClr val="bg1"/>
                </a:solidFill>
              </a:rPr>
              <a:t>测</a:t>
            </a:r>
            <a:r>
              <a:rPr lang="zh-CN" altLang="en-US" sz="2400" dirty="0" smtClean="0">
                <a:solidFill>
                  <a:schemeClr val="bg1"/>
                </a:solidFill>
              </a:rPr>
              <a:t>深、被动源及噪声数据的综合利用；</a:t>
            </a:r>
            <a:endParaRPr lang="en-US" altLang="zh-CN" sz="2400" dirty="0" smtClean="0">
              <a:solidFill>
                <a:schemeClr val="bg1"/>
              </a:solidFill>
            </a:endParaRPr>
          </a:p>
          <a:p>
            <a:endParaRPr lang="en-US" altLang="zh-CN" sz="2400" dirty="0" smtClean="0">
              <a:solidFill>
                <a:schemeClr val="bg1"/>
              </a:solidFill>
            </a:endParaRPr>
          </a:p>
          <a:p>
            <a:r>
              <a:rPr lang="en-US" altLang="zh-CN" sz="2400" dirty="0" smtClean="0">
                <a:solidFill>
                  <a:schemeClr val="bg1"/>
                </a:solidFill>
              </a:rPr>
              <a:t>6</a:t>
            </a:r>
            <a:r>
              <a:rPr lang="zh-CN" altLang="en-US" sz="2400" dirty="0" smtClean="0">
                <a:solidFill>
                  <a:schemeClr val="bg1"/>
                </a:solidFill>
              </a:rPr>
              <a:t>、重力观测的约束（卫星重力观测），体波和</a:t>
            </a:r>
            <a:endParaRPr lang="en-US" altLang="zh-CN" sz="2400" dirty="0" smtClean="0">
              <a:solidFill>
                <a:schemeClr val="bg1"/>
              </a:solidFill>
            </a:endParaRPr>
          </a:p>
          <a:p>
            <a:r>
              <a:rPr lang="en-US" altLang="zh-CN" sz="2400" dirty="0">
                <a:solidFill>
                  <a:schemeClr val="bg1"/>
                </a:solidFill>
              </a:rPr>
              <a:t> </a:t>
            </a:r>
            <a:r>
              <a:rPr lang="en-US" altLang="zh-CN" sz="2400" dirty="0" smtClean="0">
                <a:solidFill>
                  <a:schemeClr val="bg1"/>
                </a:solidFill>
              </a:rPr>
              <a:t>      </a:t>
            </a:r>
            <a:r>
              <a:rPr lang="zh-CN" altLang="en-US" sz="2400" dirty="0" smtClean="0">
                <a:solidFill>
                  <a:schemeClr val="bg1"/>
                </a:solidFill>
              </a:rPr>
              <a:t>面波合成地震图校验；</a:t>
            </a:r>
            <a:endParaRPr lang="en-US" altLang="zh-CN" sz="2400" dirty="0" smtClean="0">
              <a:solidFill>
                <a:schemeClr val="bg1"/>
              </a:solidFill>
            </a:endParaRPr>
          </a:p>
        </p:txBody>
      </p:sp>
      <p:sp>
        <p:nvSpPr>
          <p:cNvPr id="4" name="文本框 3"/>
          <p:cNvSpPr txBox="1"/>
          <p:nvPr/>
        </p:nvSpPr>
        <p:spPr>
          <a:xfrm>
            <a:off x="1499623" y="6072396"/>
            <a:ext cx="6032421" cy="461665"/>
          </a:xfrm>
          <a:prstGeom prst="rect">
            <a:avLst/>
          </a:prstGeom>
          <a:noFill/>
        </p:spPr>
        <p:txBody>
          <a:bodyPr wrap="none" rtlCol="0">
            <a:spAutoFit/>
          </a:bodyPr>
          <a:lstStyle/>
          <a:p>
            <a:r>
              <a:rPr lang="zh-CN" altLang="en-US" sz="2400" dirty="0" smtClean="0">
                <a:solidFill>
                  <a:schemeClr val="bg1"/>
                </a:solidFill>
                <a:latin typeface="等线" panose="02010600030101010101" pitchFamily="2" charset="-122"/>
                <a:ea typeface="等线" panose="02010600030101010101" pitchFamily="2" charset="-122"/>
              </a:rPr>
              <a:t>顶层设计，先易后难，分步实施，集思广益</a:t>
            </a:r>
            <a:endParaRPr lang="zh-CN" altLang="en-US" sz="2400" dirty="0">
              <a:solidFill>
                <a:schemeClr val="bg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1560794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F2EED"/>
        </a:solidFill>
        <a:effectLst/>
      </p:bgPr>
    </p:bg>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99592" y="1316377"/>
            <a:ext cx="7344816" cy="1901825"/>
          </a:xfrm>
        </p:spPr>
        <p:txBody>
          <a:bodyPr>
            <a:normAutofit fontScale="25000" lnSpcReduction="20000"/>
          </a:bodyPr>
          <a:lstStyle/>
          <a:p>
            <a:pPr marL="0" indent="0">
              <a:buNone/>
            </a:pPr>
            <a:endParaRPr lang="en-US" altLang="zh-CN" sz="9600" b="1" dirty="0" smtClean="0">
              <a:solidFill>
                <a:schemeClr val="bg1"/>
              </a:solidFill>
              <a:latin typeface="Arial" panose="020B0604020202020204" pitchFamily="34" charset="0"/>
              <a:ea typeface="+mj-ea"/>
              <a:cs typeface="Arial" panose="020B0604020202020204" pitchFamily="34" charset="0"/>
            </a:endParaRPr>
          </a:p>
          <a:p>
            <a:pPr marL="0" indent="0">
              <a:buNone/>
            </a:pPr>
            <a:r>
              <a:rPr lang="en-US" altLang="zh-CN" sz="9600" b="1" dirty="0" smtClean="0">
                <a:solidFill>
                  <a:schemeClr val="bg1"/>
                </a:solidFill>
                <a:latin typeface="Arial" panose="020B0604020202020204" pitchFamily="34" charset="0"/>
                <a:ea typeface="+mj-ea"/>
                <a:cs typeface="Arial" panose="020B0604020202020204" pitchFamily="34" charset="0"/>
              </a:rPr>
              <a:t>Standard Earth Model </a:t>
            </a:r>
            <a:r>
              <a:rPr lang="zh-CN" altLang="en-US" sz="9600" b="1" dirty="0" smtClean="0">
                <a:solidFill>
                  <a:schemeClr val="bg1"/>
                </a:solidFill>
                <a:latin typeface="Arial" panose="020B0604020202020204" pitchFamily="34" charset="0"/>
                <a:ea typeface="+mj-ea"/>
                <a:cs typeface="Arial" panose="020B0604020202020204" pitchFamily="34" charset="0"/>
              </a:rPr>
              <a:t>（</a:t>
            </a:r>
            <a:r>
              <a:rPr lang="en-US" altLang="zh-CN" sz="9600" b="1" dirty="0">
                <a:solidFill>
                  <a:schemeClr val="bg1"/>
                </a:solidFill>
                <a:latin typeface="Arial" panose="020B0604020202020204" pitchFamily="34" charset="0"/>
                <a:ea typeface="+mj-ea"/>
                <a:cs typeface="Arial" panose="020B0604020202020204" pitchFamily="34" charset="0"/>
              </a:rPr>
              <a:t> </a:t>
            </a:r>
            <a:r>
              <a:rPr lang="en-US" altLang="zh-CN" sz="9600" b="1" dirty="0" smtClean="0">
                <a:solidFill>
                  <a:schemeClr val="bg1"/>
                </a:solidFill>
                <a:latin typeface="Arial" panose="020B0604020202020204" pitchFamily="34" charset="0"/>
                <a:ea typeface="+mj-ea"/>
                <a:cs typeface="Arial" panose="020B0604020202020204" pitchFamily="34" charset="0"/>
              </a:rPr>
              <a:t>K. E. Bullen1973</a:t>
            </a:r>
            <a:r>
              <a:rPr lang="zh-CN" altLang="en-US" sz="9600" b="1" dirty="0" smtClean="0">
                <a:solidFill>
                  <a:schemeClr val="bg1"/>
                </a:solidFill>
                <a:latin typeface="Arial" panose="020B0604020202020204" pitchFamily="34" charset="0"/>
                <a:ea typeface="+mj-ea"/>
                <a:cs typeface="Arial" panose="020B0604020202020204" pitchFamily="34" charset="0"/>
              </a:rPr>
              <a:t>）</a:t>
            </a:r>
            <a:endParaRPr lang="en-US" altLang="zh-CN" sz="9600" b="1" dirty="0" smtClean="0">
              <a:solidFill>
                <a:schemeClr val="bg1"/>
              </a:solidFill>
              <a:latin typeface="Arial" panose="020B0604020202020204" pitchFamily="34" charset="0"/>
              <a:ea typeface="+mj-ea"/>
              <a:cs typeface="Arial" panose="020B0604020202020204" pitchFamily="34" charset="0"/>
            </a:endParaRPr>
          </a:p>
          <a:p>
            <a:pPr marL="0" indent="0">
              <a:buNone/>
            </a:pPr>
            <a:r>
              <a:rPr lang="en-US" altLang="zh-CN" sz="9600" b="1" dirty="0" smtClean="0">
                <a:solidFill>
                  <a:schemeClr val="bg1"/>
                </a:solidFill>
                <a:latin typeface="Arial" panose="020B0604020202020204" pitchFamily="34" charset="0"/>
                <a:ea typeface="+mj-ea"/>
                <a:cs typeface="Arial" panose="020B0604020202020204" pitchFamily="34" charset="0"/>
              </a:rPr>
              <a:t>PREM  </a:t>
            </a:r>
            <a:r>
              <a:rPr lang="zh-CN" altLang="en-US" sz="9600" b="1" dirty="0" smtClean="0">
                <a:solidFill>
                  <a:schemeClr val="bg1"/>
                </a:solidFill>
                <a:latin typeface="Arial" panose="020B0604020202020204" pitchFamily="34" charset="0"/>
                <a:ea typeface="+mj-ea"/>
                <a:cs typeface="Arial" panose="020B0604020202020204" pitchFamily="34" charset="0"/>
              </a:rPr>
              <a:t>模型（</a:t>
            </a:r>
            <a:r>
              <a:rPr lang="en-US" altLang="zh-CN" sz="9600" b="1" dirty="0" err="1">
                <a:solidFill>
                  <a:schemeClr val="bg1"/>
                </a:solidFill>
                <a:latin typeface="Arial" panose="020B0604020202020204" pitchFamily="34" charset="0"/>
                <a:ea typeface="+mj-ea"/>
                <a:cs typeface="Arial" panose="020B0604020202020204" pitchFamily="34" charset="0"/>
              </a:rPr>
              <a:t>Dziewonski</a:t>
            </a:r>
            <a:r>
              <a:rPr lang="en-US" altLang="zh-CN" sz="9600" b="1" dirty="0">
                <a:solidFill>
                  <a:schemeClr val="bg1"/>
                </a:solidFill>
                <a:latin typeface="Arial" panose="020B0604020202020204" pitchFamily="34" charset="0"/>
                <a:ea typeface="+mj-ea"/>
                <a:cs typeface="Arial" panose="020B0604020202020204" pitchFamily="34" charset="0"/>
              </a:rPr>
              <a:t>, </a:t>
            </a:r>
            <a:r>
              <a:rPr lang="en-US" altLang="zh-CN" sz="9600" b="1" dirty="0" smtClean="0">
                <a:solidFill>
                  <a:schemeClr val="bg1"/>
                </a:solidFill>
                <a:latin typeface="Arial" panose="020B0604020202020204" pitchFamily="34" charset="0"/>
                <a:ea typeface="+mj-ea"/>
                <a:cs typeface="Arial" panose="020B0604020202020204" pitchFamily="34" charset="0"/>
              </a:rPr>
              <a:t>Anderson</a:t>
            </a:r>
            <a:r>
              <a:rPr lang="zh-CN" altLang="en-US" sz="9600" b="1" dirty="0" smtClean="0">
                <a:solidFill>
                  <a:schemeClr val="bg1"/>
                </a:solidFill>
                <a:latin typeface="Arial" panose="020B0604020202020204" pitchFamily="34" charset="0"/>
                <a:ea typeface="+mj-ea"/>
                <a:cs typeface="Arial" panose="020B0604020202020204" pitchFamily="34" charset="0"/>
              </a:rPr>
              <a:t>，</a:t>
            </a:r>
            <a:r>
              <a:rPr lang="en-US" altLang="zh-CN" sz="9600" b="1" dirty="0" smtClean="0">
                <a:solidFill>
                  <a:schemeClr val="bg1"/>
                </a:solidFill>
                <a:latin typeface="Arial" panose="020B0604020202020204" pitchFamily="34" charset="0"/>
                <a:ea typeface="+mj-ea"/>
                <a:cs typeface="Arial" panose="020B0604020202020204" pitchFamily="34" charset="0"/>
              </a:rPr>
              <a:t>1981</a:t>
            </a:r>
            <a:r>
              <a:rPr lang="zh-CN" altLang="en-US" sz="9600" b="1" dirty="0" smtClean="0">
                <a:solidFill>
                  <a:schemeClr val="bg1"/>
                </a:solidFill>
                <a:latin typeface="Arial" panose="020B0604020202020204" pitchFamily="34" charset="0"/>
                <a:ea typeface="+mj-ea"/>
                <a:cs typeface="Arial" panose="020B0604020202020204" pitchFamily="34" charset="0"/>
              </a:rPr>
              <a:t>）</a:t>
            </a:r>
            <a:endParaRPr lang="en-US" altLang="zh-CN" sz="9600" b="1" dirty="0" smtClean="0">
              <a:solidFill>
                <a:schemeClr val="bg1"/>
              </a:solidFill>
              <a:latin typeface="Arial" panose="020B0604020202020204" pitchFamily="34" charset="0"/>
              <a:ea typeface="+mj-ea"/>
              <a:cs typeface="Arial" panose="020B0604020202020204" pitchFamily="34" charset="0"/>
            </a:endParaRPr>
          </a:p>
          <a:p>
            <a:pPr marL="0" indent="0">
              <a:buNone/>
            </a:pPr>
            <a:r>
              <a:rPr lang="en-US" altLang="zh-CN" sz="9600" b="1" i="1" dirty="0" smtClean="0">
                <a:solidFill>
                  <a:schemeClr val="bg1"/>
                </a:solidFill>
                <a:latin typeface="Arial" panose="020B0604020202020204" pitchFamily="34" charset="0"/>
                <a:ea typeface="+mj-ea"/>
                <a:cs typeface="Arial" panose="020B0604020202020204" pitchFamily="34" charset="0"/>
              </a:rPr>
              <a:t>IASPEI91 </a:t>
            </a:r>
            <a:r>
              <a:rPr lang="zh-CN" altLang="en-US" sz="9600" b="1" dirty="0" smtClean="0">
                <a:solidFill>
                  <a:schemeClr val="bg1"/>
                </a:solidFill>
                <a:latin typeface="Arial" panose="020B0604020202020204" pitchFamily="34" charset="0"/>
                <a:ea typeface="+mj-ea"/>
                <a:cs typeface="Arial" panose="020B0604020202020204" pitchFamily="34" charset="0"/>
              </a:rPr>
              <a:t>模型（</a:t>
            </a:r>
            <a:r>
              <a:rPr lang="en-US" altLang="zh-CN" sz="9600" b="1" dirty="0">
                <a:solidFill>
                  <a:schemeClr val="bg1"/>
                </a:solidFill>
                <a:latin typeface="Arial" panose="020B0604020202020204" pitchFamily="34" charset="0"/>
                <a:ea typeface="+mj-ea"/>
                <a:cs typeface="Arial" panose="020B0604020202020204" pitchFamily="34" charset="0"/>
              </a:rPr>
              <a:t>Kennett and </a:t>
            </a:r>
            <a:r>
              <a:rPr lang="en-US" altLang="zh-CN" sz="9600" b="1" dirty="0" err="1" smtClean="0">
                <a:solidFill>
                  <a:schemeClr val="bg1"/>
                </a:solidFill>
                <a:latin typeface="Arial" panose="020B0604020202020204" pitchFamily="34" charset="0"/>
                <a:ea typeface="+mj-ea"/>
                <a:cs typeface="Arial" panose="020B0604020202020204" pitchFamily="34" charset="0"/>
              </a:rPr>
              <a:t>Engdahl</a:t>
            </a:r>
            <a:r>
              <a:rPr lang="zh-CN" altLang="en-US" sz="9600" b="1" dirty="0" smtClean="0">
                <a:solidFill>
                  <a:schemeClr val="bg1"/>
                </a:solidFill>
                <a:latin typeface="Arial" panose="020B0604020202020204" pitchFamily="34" charset="0"/>
                <a:ea typeface="+mj-ea"/>
                <a:cs typeface="Arial" panose="020B0604020202020204" pitchFamily="34" charset="0"/>
              </a:rPr>
              <a:t>，</a:t>
            </a:r>
            <a:r>
              <a:rPr lang="en-US" altLang="zh-CN" sz="9600" b="1" dirty="0" smtClean="0">
                <a:solidFill>
                  <a:schemeClr val="bg1"/>
                </a:solidFill>
                <a:latin typeface="Arial" panose="020B0604020202020204" pitchFamily="34" charset="0"/>
                <a:ea typeface="+mj-ea"/>
                <a:cs typeface="Arial" panose="020B0604020202020204" pitchFamily="34" charset="0"/>
              </a:rPr>
              <a:t>1991</a:t>
            </a:r>
            <a:r>
              <a:rPr lang="zh-CN" altLang="en-US" sz="9600" b="1" dirty="0" smtClean="0">
                <a:solidFill>
                  <a:schemeClr val="bg1"/>
                </a:solidFill>
                <a:latin typeface="Arial" panose="020B0604020202020204" pitchFamily="34" charset="0"/>
                <a:ea typeface="+mj-ea"/>
                <a:cs typeface="Arial" panose="020B0604020202020204" pitchFamily="34" charset="0"/>
              </a:rPr>
              <a:t>）</a:t>
            </a:r>
            <a:endParaRPr lang="en-US" altLang="zh-CN" sz="9600" b="1" dirty="0" smtClean="0">
              <a:solidFill>
                <a:schemeClr val="bg1"/>
              </a:solidFill>
              <a:latin typeface="Arial" panose="020B0604020202020204" pitchFamily="34" charset="0"/>
              <a:ea typeface="+mj-ea"/>
              <a:cs typeface="Arial" panose="020B0604020202020204" pitchFamily="34" charset="0"/>
            </a:endParaRPr>
          </a:p>
          <a:p>
            <a:pPr marL="0" indent="0">
              <a:buNone/>
            </a:pPr>
            <a:r>
              <a:rPr lang="en-US" altLang="zh-CN" sz="9600" b="1" i="1" dirty="0" smtClean="0">
                <a:solidFill>
                  <a:schemeClr val="bg1"/>
                </a:solidFill>
                <a:latin typeface="Arial" panose="020B0604020202020204" pitchFamily="34" charset="0"/>
                <a:ea typeface="+mj-ea"/>
                <a:cs typeface="Arial" panose="020B0604020202020204" pitchFamily="34" charset="0"/>
              </a:rPr>
              <a:t>AK135  </a:t>
            </a:r>
            <a:r>
              <a:rPr lang="zh-CN" altLang="en-US" sz="9600" b="1" dirty="0" smtClean="0">
                <a:solidFill>
                  <a:schemeClr val="bg1"/>
                </a:solidFill>
                <a:latin typeface="Arial" panose="020B0604020202020204" pitchFamily="34" charset="0"/>
                <a:ea typeface="+mj-ea"/>
                <a:cs typeface="Arial" panose="020B0604020202020204" pitchFamily="34" charset="0"/>
              </a:rPr>
              <a:t>模型（</a:t>
            </a:r>
            <a:r>
              <a:rPr lang="en-US" altLang="zh-CN" sz="9600" b="1" dirty="0" smtClean="0">
                <a:solidFill>
                  <a:schemeClr val="bg1"/>
                </a:solidFill>
                <a:latin typeface="Arial" panose="020B0604020202020204" pitchFamily="34" charset="0"/>
                <a:ea typeface="+mj-ea"/>
                <a:cs typeface="Arial" panose="020B0604020202020204" pitchFamily="34" charset="0"/>
              </a:rPr>
              <a:t>Kennett, </a:t>
            </a:r>
            <a:r>
              <a:rPr lang="en-US" altLang="zh-CN" sz="9600" b="1" dirty="0" err="1" smtClean="0">
                <a:solidFill>
                  <a:schemeClr val="bg1"/>
                </a:solidFill>
                <a:latin typeface="Arial" panose="020B0604020202020204" pitchFamily="34" charset="0"/>
                <a:ea typeface="+mj-ea"/>
                <a:cs typeface="Arial" panose="020B0604020202020204" pitchFamily="34" charset="0"/>
              </a:rPr>
              <a:t>Engdahl,Buland</a:t>
            </a:r>
            <a:r>
              <a:rPr lang="zh-CN" altLang="en-US" sz="9600" b="1" dirty="0" smtClean="0">
                <a:solidFill>
                  <a:schemeClr val="bg1"/>
                </a:solidFill>
                <a:latin typeface="Arial" panose="020B0604020202020204" pitchFamily="34" charset="0"/>
                <a:ea typeface="+mj-ea"/>
                <a:cs typeface="Arial" panose="020B0604020202020204" pitchFamily="34" charset="0"/>
              </a:rPr>
              <a:t>，</a:t>
            </a:r>
            <a:r>
              <a:rPr lang="en-US" altLang="zh-CN" sz="9600" b="1" dirty="0" smtClean="0">
                <a:solidFill>
                  <a:schemeClr val="bg1"/>
                </a:solidFill>
                <a:latin typeface="Arial" panose="020B0604020202020204" pitchFamily="34" charset="0"/>
                <a:ea typeface="+mj-ea"/>
                <a:cs typeface="Arial" panose="020B0604020202020204" pitchFamily="34" charset="0"/>
              </a:rPr>
              <a:t>1995</a:t>
            </a:r>
            <a:r>
              <a:rPr lang="en-US" altLang="zh-CN" sz="9600" b="1" dirty="0">
                <a:solidFill>
                  <a:schemeClr val="bg1"/>
                </a:solidFill>
                <a:latin typeface="Arial" panose="020B0604020202020204" pitchFamily="34" charset="0"/>
                <a:ea typeface="+mj-ea"/>
                <a:cs typeface="Arial" panose="020B0604020202020204" pitchFamily="34" charset="0"/>
              </a:rPr>
              <a:t>)</a:t>
            </a:r>
          </a:p>
          <a:p>
            <a:pPr marL="0" indent="0">
              <a:buNone/>
            </a:pPr>
            <a:endParaRPr lang="zh-CN" altLang="en-US" sz="2000" b="1" dirty="0">
              <a:solidFill>
                <a:schemeClr val="bg1"/>
              </a:solidFill>
            </a:endParaRPr>
          </a:p>
        </p:txBody>
      </p:sp>
      <p:sp>
        <p:nvSpPr>
          <p:cNvPr id="4" name="文本框 3"/>
          <p:cNvSpPr txBox="1"/>
          <p:nvPr/>
        </p:nvSpPr>
        <p:spPr>
          <a:xfrm>
            <a:off x="2123728" y="620688"/>
            <a:ext cx="4698722" cy="584775"/>
          </a:xfrm>
          <a:prstGeom prst="rect">
            <a:avLst/>
          </a:prstGeom>
          <a:noFill/>
        </p:spPr>
        <p:txBody>
          <a:bodyPr wrap="none" rtlCol="0">
            <a:spAutoFit/>
          </a:bodyPr>
          <a:lstStyle/>
          <a:p>
            <a:r>
              <a:rPr lang="zh-CN" altLang="en-US" sz="3200" b="1" dirty="0">
                <a:solidFill>
                  <a:schemeClr val="bg1"/>
                </a:solidFill>
                <a:latin typeface="等线" panose="02010600030101010101" pitchFamily="2" charset="-122"/>
                <a:ea typeface="等线" panose="02010600030101010101" pitchFamily="2" charset="-122"/>
              </a:rPr>
              <a:t>全球平均模型及其局限性</a:t>
            </a:r>
          </a:p>
        </p:txBody>
      </p:sp>
      <p:sp>
        <p:nvSpPr>
          <p:cNvPr id="7" name="文本框 6"/>
          <p:cNvSpPr txBox="1"/>
          <p:nvPr/>
        </p:nvSpPr>
        <p:spPr>
          <a:xfrm>
            <a:off x="3093303" y="3858138"/>
            <a:ext cx="2664296" cy="1569660"/>
          </a:xfrm>
          <a:prstGeom prst="rect">
            <a:avLst/>
          </a:prstGeom>
          <a:noFill/>
        </p:spPr>
        <p:txBody>
          <a:bodyPr wrap="square" rtlCol="0">
            <a:spAutoFit/>
          </a:bodyPr>
          <a:lstStyle/>
          <a:p>
            <a:r>
              <a:rPr lang="zh-CN" altLang="en-US" sz="2400" dirty="0" smtClean="0">
                <a:solidFill>
                  <a:schemeClr val="bg1"/>
                </a:solidFill>
                <a:latin typeface="等线" panose="02010600030101010101" pitchFamily="2" charset="-122"/>
                <a:ea typeface="等线" panose="02010600030101010101" pitchFamily="2" charset="-122"/>
              </a:rPr>
              <a:t>全球地震定位</a:t>
            </a:r>
            <a:endParaRPr lang="en-US" altLang="zh-CN" sz="2400" dirty="0" smtClean="0">
              <a:solidFill>
                <a:schemeClr val="bg1"/>
              </a:solidFill>
              <a:latin typeface="等线" panose="02010600030101010101" pitchFamily="2" charset="-122"/>
              <a:ea typeface="等线" panose="02010600030101010101" pitchFamily="2" charset="-122"/>
            </a:endParaRPr>
          </a:p>
          <a:p>
            <a:r>
              <a:rPr lang="zh-CN" altLang="en-US" sz="2400" dirty="0">
                <a:solidFill>
                  <a:schemeClr val="bg1"/>
                </a:solidFill>
                <a:latin typeface="等线" panose="02010600030101010101" pitchFamily="2" charset="-122"/>
                <a:ea typeface="等线" panose="02010600030101010101" pitchFamily="2" charset="-122"/>
              </a:rPr>
              <a:t>地震层析成像</a:t>
            </a:r>
          </a:p>
          <a:p>
            <a:r>
              <a:rPr lang="zh-CN" altLang="en-US" sz="2400" dirty="0" smtClean="0">
                <a:solidFill>
                  <a:schemeClr val="bg1"/>
                </a:solidFill>
                <a:latin typeface="等线" panose="02010600030101010101" pitchFamily="2" charset="-122"/>
                <a:ea typeface="等线" panose="02010600030101010101" pitchFamily="2" charset="-122"/>
              </a:rPr>
              <a:t>接收函数动校正</a:t>
            </a:r>
            <a:endParaRPr lang="en-US" altLang="zh-CN" sz="2400" dirty="0" smtClean="0">
              <a:solidFill>
                <a:schemeClr val="bg1"/>
              </a:solidFill>
              <a:latin typeface="等线" panose="02010600030101010101" pitchFamily="2" charset="-122"/>
              <a:ea typeface="等线" panose="02010600030101010101" pitchFamily="2" charset="-122"/>
            </a:endParaRPr>
          </a:p>
          <a:p>
            <a:r>
              <a:rPr lang="zh-CN" altLang="en-US" sz="2400" dirty="0">
                <a:solidFill>
                  <a:schemeClr val="bg1"/>
                </a:solidFill>
                <a:latin typeface="等线" panose="02010600030101010101" pitchFamily="2" charset="-122"/>
                <a:ea typeface="等线" panose="02010600030101010101" pitchFamily="2" charset="-122"/>
              </a:rPr>
              <a:t>接收</a:t>
            </a:r>
            <a:r>
              <a:rPr lang="zh-CN" altLang="en-US" sz="2400" dirty="0" smtClean="0">
                <a:solidFill>
                  <a:schemeClr val="bg1"/>
                </a:solidFill>
                <a:latin typeface="等线" panose="02010600030101010101" pitchFamily="2" charset="-122"/>
                <a:ea typeface="等线" panose="02010600030101010101" pitchFamily="2" charset="-122"/>
              </a:rPr>
              <a:t>函数反演</a:t>
            </a:r>
            <a:endParaRPr lang="en-US" altLang="zh-CN" sz="2400" dirty="0" smtClean="0">
              <a:solidFill>
                <a:schemeClr val="bg1"/>
              </a:solidFill>
              <a:latin typeface="等线" panose="02010600030101010101" pitchFamily="2" charset="-122"/>
              <a:ea typeface="等线" panose="02010600030101010101" pitchFamily="2" charset="-122"/>
            </a:endParaRPr>
          </a:p>
        </p:txBody>
      </p:sp>
      <p:sp>
        <p:nvSpPr>
          <p:cNvPr id="8" name="文本框 7"/>
          <p:cNvSpPr txBox="1"/>
          <p:nvPr/>
        </p:nvSpPr>
        <p:spPr>
          <a:xfrm>
            <a:off x="1242789" y="6085926"/>
            <a:ext cx="6032421" cy="461665"/>
          </a:xfrm>
          <a:prstGeom prst="rect">
            <a:avLst/>
          </a:prstGeom>
          <a:noFill/>
        </p:spPr>
        <p:txBody>
          <a:bodyPr wrap="none" rtlCol="0">
            <a:spAutoFit/>
          </a:bodyPr>
          <a:lstStyle/>
          <a:p>
            <a:r>
              <a:rPr lang="zh-CN" altLang="en-US" sz="2400" dirty="0" smtClean="0">
                <a:solidFill>
                  <a:schemeClr val="bg1"/>
                </a:solidFill>
                <a:latin typeface="等线" panose="02010600030101010101" pitchFamily="2" charset="-122"/>
                <a:ea typeface="等线" panose="02010600030101010101" pitchFamily="2" charset="-122"/>
              </a:rPr>
              <a:t>三维地壳模型：地壳结构对地幔研究的影响</a:t>
            </a:r>
            <a:endParaRPr lang="zh-CN" altLang="en-US" sz="2400" dirty="0">
              <a:solidFill>
                <a:schemeClr val="bg1"/>
              </a:solidFill>
              <a:latin typeface="等线" panose="02010600030101010101" pitchFamily="2" charset="-122"/>
              <a:ea typeface="等线" panose="02010600030101010101" pitchFamily="2" charset="-122"/>
            </a:endParaRPr>
          </a:p>
        </p:txBody>
      </p:sp>
      <p:sp>
        <p:nvSpPr>
          <p:cNvPr id="2" name="文本框 1"/>
          <p:cNvSpPr txBox="1"/>
          <p:nvPr/>
        </p:nvSpPr>
        <p:spPr>
          <a:xfrm>
            <a:off x="2483768" y="5517232"/>
            <a:ext cx="3262432" cy="461665"/>
          </a:xfrm>
          <a:prstGeom prst="rect">
            <a:avLst/>
          </a:prstGeom>
          <a:noFill/>
        </p:spPr>
        <p:txBody>
          <a:bodyPr wrap="none" rtlCol="0">
            <a:spAutoFit/>
          </a:bodyPr>
          <a:lstStyle/>
          <a:p>
            <a:r>
              <a:rPr lang="zh-CN" altLang="en-US" sz="2400" dirty="0" smtClean="0">
                <a:solidFill>
                  <a:schemeClr val="bg1"/>
                </a:solidFill>
                <a:latin typeface="等线" panose="02010600030101010101" pitchFamily="2" charset="-122"/>
                <a:ea typeface="等线" panose="02010600030101010101" pitchFamily="2" charset="-122"/>
              </a:rPr>
              <a:t>高分辨率地球内部成像</a:t>
            </a:r>
            <a:endParaRPr lang="zh-CN" altLang="en-US" sz="2400" dirty="0">
              <a:solidFill>
                <a:schemeClr val="bg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2191885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F2EED"/>
        </a:solidFill>
        <a:effectLst/>
      </p:bgPr>
    </p:bg>
    <p:spTree>
      <p:nvGrpSpPr>
        <p:cNvPr id="1" name=""/>
        <p:cNvGrpSpPr/>
        <p:nvPr/>
      </p:nvGrpSpPr>
      <p:grpSpPr>
        <a:xfrm>
          <a:off x="0" y="0"/>
          <a:ext cx="0" cy="0"/>
          <a:chOff x="0" y="0"/>
          <a:chExt cx="0" cy="0"/>
        </a:xfrm>
      </p:grpSpPr>
      <p:graphicFrame>
        <p:nvGraphicFramePr>
          <p:cNvPr id="4" name="Object 4"/>
          <p:cNvGraphicFramePr>
            <a:graphicFrameLocks noChangeAspect="1"/>
          </p:cNvGraphicFramePr>
          <p:nvPr/>
        </p:nvGraphicFramePr>
        <p:xfrm>
          <a:off x="1619250" y="981075"/>
          <a:ext cx="3154363" cy="4708525"/>
        </p:xfrm>
        <a:graphic>
          <a:graphicData uri="http://schemas.openxmlformats.org/presentationml/2006/ole">
            <mc:AlternateContent xmlns:mc="http://schemas.openxmlformats.org/markup-compatibility/2006">
              <mc:Choice xmlns:v="urn:schemas-microsoft-com:vml" Requires="v">
                <p:oleObj spid="_x0000_s1097" name="剪辑" r:id="rId3" imgW="3154363" imgH="4708525" progId="MS_ClipArt_Gallery.2">
                  <p:embed/>
                </p:oleObj>
              </mc:Choice>
              <mc:Fallback>
                <p:oleObj name="剪辑" r:id="rId3" imgW="3154363" imgH="4708525"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981075"/>
                        <a:ext cx="3154363" cy="470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 Box 5"/>
          <p:cNvSpPr txBox="1">
            <a:spLocks noChangeArrowheads="1"/>
          </p:cNvSpPr>
          <p:nvPr/>
        </p:nvSpPr>
        <p:spPr bwMode="auto">
          <a:xfrm>
            <a:off x="3055938" y="3048000"/>
            <a:ext cx="6288087"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ctr" eaLnBrk="1" fontAlgn="base" hangingPunct="1">
              <a:spcBef>
                <a:spcPct val="0"/>
              </a:spcBef>
              <a:spcAft>
                <a:spcPct val="0"/>
              </a:spcAft>
              <a:buFontTx/>
              <a:buNone/>
            </a:pPr>
            <a:r>
              <a:rPr kumimoji="1" lang="en-US" altLang="zh-CN" sz="4800" b="1" i="1" smtClean="0">
                <a:solidFill>
                  <a:srgbClr val="FFFFFF"/>
                </a:solidFill>
                <a:latin typeface="Times New Roman" pitchFamily="18" charset="0"/>
              </a:rPr>
              <a:t>Thanks For Attention</a:t>
            </a:r>
            <a:r>
              <a:rPr kumimoji="1" lang="zh-CN" altLang="en-US" sz="4800" b="1" i="1" smtClean="0">
                <a:solidFill>
                  <a:srgbClr val="000000"/>
                </a:solidFill>
                <a:latin typeface="Times New Roman" pitchFamily="18" charset="0"/>
              </a:rPr>
              <a:t>　</a:t>
            </a:r>
          </a:p>
        </p:txBody>
      </p:sp>
      <p:sp>
        <p:nvSpPr>
          <p:cNvPr id="6" name="Text Box 6"/>
          <p:cNvSpPr txBox="1">
            <a:spLocks noChangeArrowheads="1"/>
          </p:cNvSpPr>
          <p:nvPr/>
        </p:nvSpPr>
        <p:spPr bwMode="auto">
          <a:xfrm>
            <a:off x="4579938" y="1647825"/>
            <a:ext cx="3241675"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ctr" eaLnBrk="1" fontAlgn="base" hangingPunct="1">
              <a:spcBef>
                <a:spcPct val="0"/>
              </a:spcBef>
              <a:spcAft>
                <a:spcPct val="0"/>
              </a:spcAft>
              <a:buFontTx/>
              <a:buNone/>
            </a:pPr>
            <a:r>
              <a:rPr kumimoji="1" lang="zh-CN" altLang="en-US" sz="8800" b="1" smtClean="0">
                <a:solidFill>
                  <a:srgbClr val="FFFF00"/>
                </a:solidFill>
                <a:latin typeface="华文琥珀" pitchFamily="2" charset="-122"/>
                <a:ea typeface="华文琥珀" pitchFamily="2" charset="-122"/>
              </a:rPr>
              <a:t>谢   谢</a:t>
            </a:r>
            <a:endParaRPr kumimoji="1" lang="zh-CN" altLang="en-US" sz="4800" smtClean="0">
              <a:solidFill>
                <a:srgbClr val="FFFF00"/>
              </a:solidFill>
              <a:latin typeface="华文琥珀" pitchFamily="2" charset="-122"/>
              <a:ea typeface="华文琥珀" pitchFamily="2" charset="-122"/>
            </a:endParaRPr>
          </a:p>
        </p:txBody>
      </p:sp>
    </p:spTree>
    <p:extLst>
      <p:ext uri="{BB962C8B-B14F-4D97-AF65-F5344CB8AC3E}">
        <p14:creationId xmlns:p14="http://schemas.microsoft.com/office/powerpoint/2010/main" val="786676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86000" y="3136613"/>
            <a:ext cx="4572000" cy="584775"/>
          </a:xfrm>
          <a:prstGeom prst="rect">
            <a:avLst/>
          </a:prstGeom>
        </p:spPr>
        <p:txBody>
          <a:bodyPr>
            <a:spAutoFit/>
          </a:bodyPr>
          <a:lstStyle/>
          <a:p>
            <a:endParaRPr lang="zh-CN" altLang="en-US" sz="800" dirty="0">
              <a:latin typeface="Times New Roman" panose="02020603050405020304" pitchFamily="18" charset="0"/>
            </a:endParaRPr>
          </a:p>
          <a:p>
            <a:endParaRPr lang="zh-CN" altLang="en-US" sz="2400" dirty="0">
              <a:latin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354585" y="548680"/>
            <a:ext cx="8434829" cy="4392488"/>
          </a:xfrm>
          <a:prstGeom prst="rect">
            <a:avLst/>
          </a:prstGeom>
        </p:spPr>
      </p:pic>
      <p:pic>
        <p:nvPicPr>
          <p:cNvPr id="5" name="图片 4"/>
          <p:cNvPicPr>
            <a:picLocks noChangeAspect="1"/>
          </p:cNvPicPr>
          <p:nvPr/>
        </p:nvPicPr>
        <p:blipFill>
          <a:blip r:embed="rId3"/>
          <a:stretch>
            <a:fillRect/>
          </a:stretch>
        </p:blipFill>
        <p:spPr>
          <a:xfrm>
            <a:off x="2411760" y="5373216"/>
            <a:ext cx="4327149" cy="348042"/>
          </a:xfrm>
          <a:prstGeom prst="rect">
            <a:avLst/>
          </a:prstGeom>
        </p:spPr>
      </p:pic>
      <p:sp>
        <p:nvSpPr>
          <p:cNvPr id="6" name="矩形 5"/>
          <p:cNvSpPr/>
          <p:nvPr/>
        </p:nvSpPr>
        <p:spPr>
          <a:xfrm>
            <a:off x="683568" y="908720"/>
            <a:ext cx="360040"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915816" y="6237312"/>
            <a:ext cx="3530582" cy="369332"/>
          </a:xfrm>
          <a:prstGeom prst="rect">
            <a:avLst/>
          </a:prstGeom>
          <a:noFill/>
        </p:spPr>
        <p:txBody>
          <a:bodyPr wrap="none" rtlCol="0">
            <a:spAutoFit/>
          </a:bodyPr>
          <a:lstStyle/>
          <a:p>
            <a:r>
              <a:rPr lang="zh-CN" altLang="en-US" dirty="0" smtClean="0"/>
              <a:t>全球层析成像    </a:t>
            </a:r>
            <a:r>
              <a:rPr lang="en-US" altLang="zh-CN" dirty="0" smtClean="0"/>
              <a:t>van der </a:t>
            </a:r>
            <a:r>
              <a:rPr lang="en-US" altLang="zh-CN" dirty="0" err="1" smtClean="0"/>
              <a:t>Hilst</a:t>
            </a:r>
            <a:r>
              <a:rPr lang="en-US" altLang="zh-CN" dirty="0" smtClean="0"/>
              <a:t>, 1999</a:t>
            </a:r>
            <a:endParaRPr lang="zh-CN" altLang="en-US" dirty="0"/>
          </a:p>
        </p:txBody>
      </p:sp>
    </p:spTree>
    <p:extLst>
      <p:ext uri="{BB962C8B-B14F-4D97-AF65-F5344CB8AC3E}">
        <p14:creationId xmlns:p14="http://schemas.microsoft.com/office/powerpoint/2010/main" val="893462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F2EED"/>
        </a:solidFill>
        <a:effectLst/>
      </p:bgPr>
    </p:bg>
    <p:spTree>
      <p:nvGrpSpPr>
        <p:cNvPr id="1" name=""/>
        <p:cNvGrpSpPr/>
        <p:nvPr/>
      </p:nvGrpSpPr>
      <p:grpSpPr>
        <a:xfrm>
          <a:off x="0" y="0"/>
          <a:ext cx="0" cy="0"/>
          <a:chOff x="0" y="0"/>
          <a:chExt cx="0" cy="0"/>
        </a:xfrm>
      </p:grpSpPr>
      <p:sp>
        <p:nvSpPr>
          <p:cNvPr id="2" name="矩形 1"/>
          <p:cNvSpPr/>
          <p:nvPr/>
        </p:nvSpPr>
        <p:spPr>
          <a:xfrm>
            <a:off x="2060731" y="764704"/>
            <a:ext cx="4572000" cy="954107"/>
          </a:xfrm>
          <a:prstGeom prst="rect">
            <a:avLst/>
          </a:prstGeom>
        </p:spPr>
        <p:txBody>
          <a:bodyPr>
            <a:spAutoFit/>
          </a:bodyPr>
          <a:lstStyle/>
          <a:p>
            <a:pPr algn="ctr"/>
            <a:r>
              <a:rPr lang="zh-CN" altLang="en-US" sz="3200" b="1" dirty="0">
                <a:solidFill>
                  <a:schemeClr val="bg1"/>
                </a:solidFill>
                <a:latin typeface="等线" panose="02010600030101010101" pitchFamily="2" charset="-122"/>
                <a:ea typeface="等线" panose="02010600030101010101" pitchFamily="2" charset="-122"/>
              </a:rPr>
              <a:t>分块组合地壳模型</a:t>
            </a:r>
            <a:endParaRPr lang="en-US" altLang="zh-CN" sz="3200" b="1" dirty="0">
              <a:solidFill>
                <a:schemeClr val="bg1"/>
              </a:solidFill>
              <a:latin typeface="等线" panose="02010600030101010101" pitchFamily="2" charset="-122"/>
              <a:ea typeface="等线" panose="02010600030101010101" pitchFamily="2" charset="-122"/>
            </a:endParaRPr>
          </a:p>
          <a:p>
            <a:pPr algn="ctr"/>
            <a:r>
              <a:rPr lang="zh-CN" altLang="en-US" sz="2400" b="1" dirty="0">
                <a:solidFill>
                  <a:schemeClr val="bg1"/>
                </a:solidFill>
                <a:latin typeface="等线" panose="02010600030101010101" pitchFamily="2" charset="-122"/>
                <a:ea typeface="等线" panose="02010600030101010101" pitchFamily="2" charset="-122"/>
              </a:rPr>
              <a:t>（全球三维地壳模型）</a:t>
            </a:r>
          </a:p>
        </p:txBody>
      </p:sp>
      <p:sp>
        <p:nvSpPr>
          <p:cNvPr id="3" name="矩形 2"/>
          <p:cNvSpPr/>
          <p:nvPr/>
        </p:nvSpPr>
        <p:spPr>
          <a:xfrm>
            <a:off x="1835696" y="2276872"/>
            <a:ext cx="5454352" cy="1631216"/>
          </a:xfrm>
          <a:prstGeom prst="rect">
            <a:avLst/>
          </a:prstGeom>
        </p:spPr>
        <p:txBody>
          <a:bodyPr wrap="square">
            <a:spAutoFit/>
          </a:bodyPr>
          <a:lstStyle/>
          <a:p>
            <a:r>
              <a:rPr lang="zh-CN" altLang="da-DK" sz="2000" dirty="0">
                <a:solidFill>
                  <a:schemeClr val="bg1"/>
                </a:solidFill>
                <a:latin typeface="Arial" panose="020B0604020202020204" pitchFamily="34" charset="0"/>
                <a:ea typeface="等线" panose="02010600030101010101" pitchFamily="2" charset="-122"/>
                <a:cs typeface="Arial" panose="020B0604020202020204" pitchFamily="34" charset="0"/>
              </a:rPr>
              <a:t>ＣＲＵＳＴ５</a:t>
            </a:r>
            <a:r>
              <a:rPr lang="da-DK" altLang="zh-CN" sz="2000" dirty="0">
                <a:solidFill>
                  <a:schemeClr val="bg1"/>
                </a:solidFill>
                <a:latin typeface="Arial" panose="020B0604020202020204" pitchFamily="34" charset="0"/>
                <a:ea typeface="等线" panose="02010600030101010101" pitchFamily="2" charset="-122"/>
                <a:cs typeface="Arial" panose="020B0604020202020204" pitchFamily="34" charset="0"/>
              </a:rPr>
              <a:t>.1 (Moony et al.,1998)  5º×5º</a:t>
            </a:r>
          </a:p>
          <a:p>
            <a:endParaRPr lang="da-DK" altLang="zh-CN" sz="2000" dirty="0">
              <a:solidFill>
                <a:schemeClr val="bg1"/>
              </a:solidFill>
              <a:latin typeface="Arial" panose="020B0604020202020204" pitchFamily="34" charset="0"/>
              <a:ea typeface="等线" panose="02010600030101010101" pitchFamily="2" charset="-122"/>
              <a:cs typeface="Arial" panose="020B0604020202020204" pitchFamily="34" charset="0"/>
            </a:endParaRPr>
          </a:p>
          <a:p>
            <a:r>
              <a:rPr lang="zh-CN" altLang="da-DK" sz="2000" dirty="0">
                <a:solidFill>
                  <a:schemeClr val="bg1"/>
                </a:solidFill>
                <a:latin typeface="Arial" panose="020B0604020202020204" pitchFamily="34" charset="0"/>
                <a:ea typeface="等线" panose="02010600030101010101" pitchFamily="2" charset="-122"/>
                <a:cs typeface="Arial" panose="020B0604020202020204" pitchFamily="34" charset="0"/>
              </a:rPr>
              <a:t>ＣＲＵＳＴ２</a:t>
            </a:r>
            <a:r>
              <a:rPr lang="da-DK" altLang="zh-CN" sz="2000" dirty="0">
                <a:solidFill>
                  <a:schemeClr val="bg1"/>
                </a:solidFill>
                <a:latin typeface="Arial" panose="020B0604020202020204" pitchFamily="34" charset="0"/>
                <a:ea typeface="等线" panose="02010600030101010101" pitchFamily="2" charset="-122"/>
                <a:cs typeface="Arial" panose="020B0604020202020204" pitchFamily="34" charset="0"/>
              </a:rPr>
              <a:t>.</a:t>
            </a:r>
            <a:r>
              <a:rPr lang="zh-CN" altLang="da-DK" sz="2000" dirty="0">
                <a:solidFill>
                  <a:schemeClr val="bg1"/>
                </a:solidFill>
                <a:latin typeface="Arial" panose="020B0604020202020204" pitchFamily="34" charset="0"/>
                <a:ea typeface="等线" panose="02010600030101010101" pitchFamily="2" charset="-122"/>
                <a:cs typeface="Arial" panose="020B0604020202020204" pitchFamily="34" charset="0"/>
              </a:rPr>
              <a:t>０ </a:t>
            </a:r>
            <a:r>
              <a:rPr lang="da-DK" altLang="zh-CN" sz="2000" dirty="0">
                <a:solidFill>
                  <a:schemeClr val="bg1"/>
                </a:solidFill>
                <a:latin typeface="Arial" panose="020B0604020202020204" pitchFamily="34" charset="0"/>
                <a:ea typeface="等线" panose="02010600030101010101" pitchFamily="2" charset="-122"/>
                <a:cs typeface="Arial" panose="020B0604020202020204" pitchFamily="34" charset="0"/>
              </a:rPr>
              <a:t>(Bassin et al.,2000) 2º×2º</a:t>
            </a:r>
          </a:p>
          <a:p>
            <a:endParaRPr lang="da-DK" altLang="zh-CN" sz="2000" dirty="0">
              <a:solidFill>
                <a:schemeClr val="bg1"/>
              </a:solidFill>
              <a:latin typeface="Arial" panose="020B0604020202020204" pitchFamily="34" charset="0"/>
              <a:ea typeface="等线" panose="02010600030101010101" pitchFamily="2" charset="-122"/>
              <a:cs typeface="Arial" panose="020B0604020202020204" pitchFamily="34" charset="0"/>
            </a:endParaRPr>
          </a:p>
          <a:p>
            <a:r>
              <a:rPr lang="da-DK" altLang="zh-CN" sz="2000" dirty="0">
                <a:solidFill>
                  <a:schemeClr val="bg1"/>
                </a:solidFill>
                <a:latin typeface="Arial" panose="020B0604020202020204" pitchFamily="34" charset="0"/>
                <a:ea typeface="等线" panose="02010600030101010101" pitchFamily="2" charset="-122"/>
                <a:cs typeface="Arial" panose="020B0604020202020204" pitchFamily="34" charset="0"/>
              </a:rPr>
              <a:t> </a:t>
            </a:r>
            <a:r>
              <a:rPr lang="zh-CN" altLang="da-DK" sz="2000" dirty="0">
                <a:solidFill>
                  <a:schemeClr val="bg1"/>
                </a:solidFill>
                <a:latin typeface="Arial" panose="020B0604020202020204" pitchFamily="34" charset="0"/>
                <a:ea typeface="等线" panose="02010600030101010101" pitchFamily="2" charset="-122"/>
                <a:cs typeface="Arial" panose="020B0604020202020204" pitchFamily="34" charset="0"/>
              </a:rPr>
              <a:t>ＣＲＵＳＴ１</a:t>
            </a:r>
            <a:r>
              <a:rPr lang="da-DK" altLang="zh-CN" sz="2000" dirty="0">
                <a:solidFill>
                  <a:schemeClr val="bg1"/>
                </a:solidFill>
                <a:latin typeface="Arial" panose="020B0604020202020204" pitchFamily="34" charset="0"/>
                <a:ea typeface="等线" panose="02010600030101010101" pitchFamily="2" charset="-122"/>
                <a:cs typeface="Arial" panose="020B0604020202020204" pitchFamily="34" charset="0"/>
              </a:rPr>
              <a:t>.</a:t>
            </a:r>
            <a:r>
              <a:rPr lang="zh-CN" altLang="da-DK" sz="2000" dirty="0">
                <a:solidFill>
                  <a:schemeClr val="bg1"/>
                </a:solidFill>
                <a:latin typeface="Arial" panose="020B0604020202020204" pitchFamily="34" charset="0"/>
                <a:ea typeface="等线" panose="02010600030101010101" pitchFamily="2" charset="-122"/>
                <a:cs typeface="Arial" panose="020B0604020202020204" pitchFamily="34" charset="0"/>
              </a:rPr>
              <a:t>０</a:t>
            </a:r>
            <a:r>
              <a:rPr lang="da-DK" altLang="zh-CN" sz="2000" dirty="0">
                <a:solidFill>
                  <a:schemeClr val="bg1"/>
                </a:solidFill>
                <a:latin typeface="Arial" panose="020B0604020202020204" pitchFamily="34" charset="0"/>
                <a:ea typeface="等线" panose="02010600030101010101" pitchFamily="2" charset="-122"/>
                <a:cs typeface="Arial" panose="020B0604020202020204" pitchFamily="34" charset="0"/>
              </a:rPr>
              <a:t>(Laske et al., 2012) 1º×1º</a:t>
            </a:r>
            <a:endParaRPr lang="zh-CN" altLang="en-US" sz="2000" dirty="0">
              <a:solidFill>
                <a:schemeClr val="bg1"/>
              </a:solidFill>
              <a:latin typeface="Arial" panose="020B0604020202020204" pitchFamily="34" charset="0"/>
              <a:ea typeface="等线" panose="02010600030101010101" pitchFamily="2" charset="-122"/>
              <a:cs typeface="Arial" panose="020B0604020202020204" pitchFamily="34" charset="0"/>
            </a:endParaRPr>
          </a:p>
        </p:txBody>
      </p:sp>
      <p:sp>
        <p:nvSpPr>
          <p:cNvPr id="5" name="矩形 4"/>
          <p:cNvSpPr/>
          <p:nvPr/>
        </p:nvSpPr>
        <p:spPr>
          <a:xfrm>
            <a:off x="2020189" y="4725144"/>
            <a:ext cx="4608954" cy="1200329"/>
          </a:xfrm>
          <a:prstGeom prst="rect">
            <a:avLst/>
          </a:prstGeom>
        </p:spPr>
        <p:txBody>
          <a:bodyPr wrap="none">
            <a:spAutoFit/>
          </a:bodyPr>
          <a:lstStyle/>
          <a:p>
            <a:r>
              <a:rPr lang="zh-CN" altLang="en-US" sz="2400" dirty="0">
                <a:solidFill>
                  <a:schemeClr val="bg1"/>
                </a:solidFill>
                <a:latin typeface="等线" panose="02010600030101010101" pitchFamily="2" charset="-122"/>
                <a:ea typeface="等线" panose="02010600030101010101" pitchFamily="2" charset="-122"/>
              </a:rPr>
              <a:t>日益精细</a:t>
            </a:r>
            <a:r>
              <a:rPr lang="zh-CN" altLang="en-US" sz="2400" dirty="0" smtClean="0">
                <a:solidFill>
                  <a:schemeClr val="bg1"/>
                </a:solidFill>
                <a:latin typeface="等线" panose="02010600030101010101" pitchFamily="2" charset="-122"/>
                <a:ea typeface="等线" panose="02010600030101010101" pitchFamily="2" charset="-122"/>
              </a:rPr>
              <a:t>化：多种数据的融合</a:t>
            </a:r>
            <a:endParaRPr lang="en-US" altLang="zh-CN" sz="2400" dirty="0" smtClean="0">
              <a:solidFill>
                <a:schemeClr val="bg1"/>
              </a:solidFill>
              <a:latin typeface="等线" panose="02010600030101010101" pitchFamily="2" charset="-122"/>
              <a:ea typeface="等线" panose="02010600030101010101" pitchFamily="2" charset="-122"/>
            </a:endParaRPr>
          </a:p>
          <a:p>
            <a:r>
              <a:rPr lang="en-US" altLang="zh-CN" sz="2400" dirty="0" smtClean="0">
                <a:solidFill>
                  <a:schemeClr val="bg1"/>
                </a:solidFill>
                <a:latin typeface="等线" panose="02010600030101010101" pitchFamily="2" charset="-122"/>
                <a:ea typeface="等线" panose="02010600030101010101" pitchFamily="2" charset="-122"/>
              </a:rPr>
              <a:t>                      </a:t>
            </a:r>
            <a:r>
              <a:rPr lang="zh-CN" altLang="en-US" sz="2400" dirty="0" smtClean="0">
                <a:solidFill>
                  <a:schemeClr val="bg1"/>
                </a:solidFill>
                <a:latin typeface="等线" panose="02010600030101010101" pitchFamily="2" charset="-122"/>
                <a:ea typeface="等线" panose="02010600030101010101" pitchFamily="2" charset="-122"/>
              </a:rPr>
              <a:t>模块化的分区组合</a:t>
            </a:r>
            <a:endParaRPr lang="en-US" altLang="zh-CN" sz="2400" dirty="0">
              <a:solidFill>
                <a:schemeClr val="bg1"/>
              </a:solidFill>
              <a:latin typeface="等线" panose="02010600030101010101" pitchFamily="2" charset="-122"/>
              <a:ea typeface="等线" panose="02010600030101010101" pitchFamily="2" charset="-122"/>
            </a:endParaRPr>
          </a:p>
          <a:p>
            <a:r>
              <a:rPr lang="zh-CN" altLang="en-US" sz="2400" dirty="0" smtClean="0">
                <a:solidFill>
                  <a:schemeClr val="bg1"/>
                </a:solidFill>
                <a:latin typeface="等线" panose="02010600030101010101" pitchFamily="2" charset="-122"/>
                <a:ea typeface="等线" panose="02010600030101010101" pitchFamily="2" charset="-122"/>
              </a:rPr>
              <a:t>数字地球</a:t>
            </a:r>
            <a:endParaRPr lang="zh-CN" altLang="en-US" sz="2400" dirty="0">
              <a:solidFill>
                <a:schemeClr val="bg1"/>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143019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F2EED"/>
        </a:solidFill>
        <a:effectLst/>
      </p:bgPr>
    </p:bg>
    <p:spTree>
      <p:nvGrpSpPr>
        <p:cNvPr id="1" name=""/>
        <p:cNvGrpSpPr/>
        <p:nvPr/>
      </p:nvGrpSpPr>
      <p:grpSpPr>
        <a:xfrm>
          <a:off x="0" y="0"/>
          <a:ext cx="0" cy="0"/>
          <a:chOff x="0" y="0"/>
          <a:chExt cx="0" cy="0"/>
        </a:xfrm>
      </p:grpSpPr>
      <p:sp>
        <p:nvSpPr>
          <p:cNvPr id="2" name="矩形 1"/>
          <p:cNvSpPr/>
          <p:nvPr/>
        </p:nvSpPr>
        <p:spPr>
          <a:xfrm>
            <a:off x="1170947" y="1916832"/>
            <a:ext cx="7416824" cy="2677656"/>
          </a:xfrm>
          <a:prstGeom prst="rect">
            <a:avLst/>
          </a:prstGeom>
        </p:spPr>
        <p:txBody>
          <a:bodyPr wrap="square">
            <a:spAutoFit/>
          </a:bodyPr>
          <a:lstStyle/>
          <a:p>
            <a:pPr lvl="0"/>
            <a:r>
              <a:rPr lang="zh-CN" altLang="en-US" sz="2400" dirty="0" smtClean="0">
                <a:solidFill>
                  <a:schemeClr val="bg1"/>
                </a:solidFill>
              </a:rPr>
              <a:t>全球分为 </a:t>
            </a:r>
            <a:r>
              <a:rPr lang="da-DK" altLang="zh-CN" sz="2000" dirty="0" smtClean="0">
                <a:solidFill>
                  <a:prstClr val="white"/>
                </a:solidFill>
                <a:latin typeface="Arial" panose="020B0604020202020204" pitchFamily="34" charset="0"/>
                <a:ea typeface="等线" panose="02010600030101010101" pitchFamily="2" charset="-122"/>
                <a:cs typeface="Arial" panose="020B0604020202020204" pitchFamily="34" charset="0"/>
              </a:rPr>
              <a:t>1º×1º </a:t>
            </a:r>
            <a:r>
              <a:rPr lang="zh-CN" altLang="en-US" sz="2400" dirty="0" smtClean="0">
                <a:solidFill>
                  <a:schemeClr val="bg1"/>
                </a:solidFill>
              </a:rPr>
              <a:t>网格</a:t>
            </a:r>
            <a:r>
              <a:rPr lang="zh-CN" altLang="en-US" sz="2400" dirty="0">
                <a:solidFill>
                  <a:schemeClr val="bg1"/>
                </a:solidFill>
              </a:rPr>
              <a:t>，共计 </a:t>
            </a:r>
            <a:r>
              <a:rPr lang="en-US" altLang="zh-CN" sz="2400" dirty="0" smtClean="0">
                <a:solidFill>
                  <a:schemeClr val="bg1"/>
                </a:solidFill>
              </a:rPr>
              <a:t>360x180=64,800 </a:t>
            </a:r>
            <a:r>
              <a:rPr lang="zh-CN" altLang="en-US" sz="2400" dirty="0">
                <a:solidFill>
                  <a:schemeClr val="bg1"/>
                </a:solidFill>
              </a:rPr>
              <a:t>个</a:t>
            </a:r>
            <a:r>
              <a:rPr lang="zh-CN" altLang="en-US" sz="2400" dirty="0" smtClean="0">
                <a:solidFill>
                  <a:schemeClr val="bg1"/>
                </a:solidFill>
              </a:rPr>
              <a:t>单元</a:t>
            </a:r>
            <a:endParaRPr lang="en-US" altLang="zh-CN" sz="2400" dirty="0" smtClean="0">
              <a:solidFill>
                <a:schemeClr val="bg1"/>
              </a:solidFill>
            </a:endParaRPr>
          </a:p>
          <a:p>
            <a:endParaRPr lang="zh-CN" altLang="en-US" sz="2400" dirty="0">
              <a:solidFill>
                <a:schemeClr val="bg1"/>
              </a:solidFill>
            </a:endParaRPr>
          </a:p>
          <a:p>
            <a:r>
              <a:rPr lang="zh-CN" altLang="en-US" sz="2400" dirty="0" smtClean="0">
                <a:solidFill>
                  <a:schemeClr val="bg1"/>
                </a:solidFill>
              </a:rPr>
              <a:t>分层信息： </a:t>
            </a:r>
            <a:r>
              <a:rPr lang="en-US" altLang="zh-CN" sz="2400" dirty="0">
                <a:solidFill>
                  <a:schemeClr val="bg1"/>
                </a:solidFill>
              </a:rPr>
              <a:t>P </a:t>
            </a:r>
            <a:r>
              <a:rPr lang="zh-CN" altLang="en-US" sz="2400" dirty="0" smtClean="0">
                <a:solidFill>
                  <a:schemeClr val="bg1"/>
                </a:solidFill>
              </a:rPr>
              <a:t>速度， </a:t>
            </a:r>
            <a:r>
              <a:rPr lang="en-US" altLang="zh-CN" sz="2400" dirty="0">
                <a:solidFill>
                  <a:schemeClr val="bg1"/>
                </a:solidFill>
              </a:rPr>
              <a:t>S </a:t>
            </a:r>
            <a:r>
              <a:rPr lang="zh-CN" altLang="en-US" sz="2400" dirty="0">
                <a:solidFill>
                  <a:schemeClr val="bg1"/>
                </a:solidFill>
              </a:rPr>
              <a:t>波速</a:t>
            </a:r>
            <a:r>
              <a:rPr lang="zh-CN" altLang="en-US" sz="2400" dirty="0" smtClean="0">
                <a:solidFill>
                  <a:schemeClr val="bg1"/>
                </a:solidFill>
              </a:rPr>
              <a:t>度，密度</a:t>
            </a:r>
            <a:endParaRPr lang="en-US" altLang="zh-CN" sz="2400" dirty="0" smtClean="0">
              <a:solidFill>
                <a:schemeClr val="bg1"/>
              </a:solidFill>
            </a:endParaRPr>
          </a:p>
          <a:p>
            <a:endParaRPr lang="en-US" altLang="zh-CN" sz="2400" dirty="0">
              <a:solidFill>
                <a:schemeClr val="bg1"/>
              </a:solidFill>
            </a:endParaRPr>
          </a:p>
          <a:p>
            <a:r>
              <a:rPr lang="zh-CN" altLang="en-US" sz="2400" dirty="0" smtClean="0">
                <a:solidFill>
                  <a:schemeClr val="bg1"/>
                </a:solidFill>
              </a:rPr>
              <a:t>模型分层：水层；冰层；上</a:t>
            </a:r>
            <a:r>
              <a:rPr lang="zh-CN" altLang="en-US" sz="2400" dirty="0">
                <a:solidFill>
                  <a:schemeClr val="bg1"/>
                </a:solidFill>
              </a:rPr>
              <a:t>沉积层</a:t>
            </a:r>
            <a:r>
              <a:rPr lang="zh-CN" altLang="en-US" sz="2400" dirty="0" smtClean="0">
                <a:solidFill>
                  <a:schemeClr val="bg1"/>
                </a:solidFill>
              </a:rPr>
              <a:t>；中</a:t>
            </a:r>
            <a:r>
              <a:rPr lang="zh-CN" altLang="en-US" sz="2400" dirty="0">
                <a:solidFill>
                  <a:schemeClr val="bg1"/>
                </a:solidFill>
              </a:rPr>
              <a:t>沉积层</a:t>
            </a:r>
            <a:r>
              <a:rPr lang="zh-CN" altLang="en-US" sz="2400" dirty="0" smtClean="0">
                <a:solidFill>
                  <a:schemeClr val="bg1"/>
                </a:solidFill>
              </a:rPr>
              <a:t>；下</a:t>
            </a:r>
            <a:r>
              <a:rPr lang="zh-CN" altLang="en-US" sz="2400" dirty="0">
                <a:solidFill>
                  <a:schemeClr val="bg1"/>
                </a:solidFill>
              </a:rPr>
              <a:t>沉积层</a:t>
            </a:r>
            <a:r>
              <a:rPr lang="zh-CN" altLang="en-US" sz="2400" dirty="0" smtClean="0">
                <a:solidFill>
                  <a:schemeClr val="bg1"/>
                </a:solidFill>
              </a:rPr>
              <a:t>；上</a:t>
            </a:r>
            <a:r>
              <a:rPr lang="zh-CN" altLang="en-US" sz="2400" dirty="0">
                <a:solidFill>
                  <a:schemeClr val="bg1"/>
                </a:solidFill>
              </a:rPr>
              <a:t>地壳</a:t>
            </a:r>
            <a:r>
              <a:rPr lang="zh-CN" altLang="en-US" sz="2400" dirty="0" smtClean="0">
                <a:solidFill>
                  <a:schemeClr val="bg1"/>
                </a:solidFill>
              </a:rPr>
              <a:t>；中</a:t>
            </a:r>
            <a:r>
              <a:rPr lang="zh-CN" altLang="en-US" sz="2400" dirty="0">
                <a:solidFill>
                  <a:schemeClr val="bg1"/>
                </a:solidFill>
              </a:rPr>
              <a:t>地壳</a:t>
            </a:r>
            <a:r>
              <a:rPr lang="zh-CN" altLang="en-US" sz="2400" dirty="0" smtClean="0">
                <a:solidFill>
                  <a:schemeClr val="bg1"/>
                </a:solidFill>
              </a:rPr>
              <a:t>；下</a:t>
            </a:r>
            <a:r>
              <a:rPr lang="zh-CN" altLang="en-US" sz="2400" dirty="0">
                <a:solidFill>
                  <a:schemeClr val="bg1"/>
                </a:solidFill>
              </a:rPr>
              <a:t>地壳</a:t>
            </a:r>
            <a:r>
              <a:rPr lang="zh-CN" altLang="en-US" sz="2400" dirty="0" smtClean="0">
                <a:solidFill>
                  <a:schemeClr val="bg1"/>
                </a:solidFill>
              </a:rPr>
              <a:t>；地幔</a:t>
            </a:r>
            <a:endParaRPr lang="zh-CN" altLang="en-US" sz="2400" dirty="0">
              <a:solidFill>
                <a:schemeClr val="bg1"/>
              </a:solidFill>
            </a:endParaRPr>
          </a:p>
          <a:p>
            <a:endParaRPr lang="zh-CN" altLang="en-US" sz="2400" dirty="0">
              <a:solidFill>
                <a:schemeClr val="bg1"/>
              </a:solidFill>
            </a:endParaRPr>
          </a:p>
        </p:txBody>
      </p:sp>
      <p:sp>
        <p:nvSpPr>
          <p:cNvPr id="3" name="文本框 2"/>
          <p:cNvSpPr txBox="1"/>
          <p:nvPr/>
        </p:nvSpPr>
        <p:spPr>
          <a:xfrm rot="16200000">
            <a:off x="-501600" y="2806508"/>
            <a:ext cx="2677656" cy="648071"/>
          </a:xfrm>
          <a:prstGeom prst="rect">
            <a:avLst/>
          </a:prstGeom>
          <a:noFill/>
        </p:spPr>
        <p:txBody>
          <a:bodyPr vert="vert" wrap="square" rtlCol="0">
            <a:spAutoFit/>
          </a:bodyPr>
          <a:lstStyle/>
          <a:p>
            <a:r>
              <a:rPr lang="zh-CN" altLang="en-US" sz="2400" dirty="0" smtClean="0">
                <a:solidFill>
                  <a:srgbClr val="FFFF00"/>
                </a:solidFill>
                <a:latin typeface="+mn-ea"/>
              </a:rPr>
              <a:t>模</a:t>
            </a:r>
            <a:endParaRPr lang="en-US" altLang="zh-CN" sz="2400" dirty="0" smtClean="0">
              <a:solidFill>
                <a:srgbClr val="FFFF00"/>
              </a:solidFill>
              <a:latin typeface="+mn-ea"/>
            </a:endParaRPr>
          </a:p>
          <a:p>
            <a:r>
              <a:rPr lang="zh-CN" altLang="en-US" sz="2400" dirty="0" smtClean="0">
                <a:solidFill>
                  <a:srgbClr val="FFFF00"/>
                </a:solidFill>
                <a:latin typeface="+mn-ea"/>
              </a:rPr>
              <a:t>型</a:t>
            </a:r>
            <a:endParaRPr lang="en-US" altLang="zh-CN" sz="2400" dirty="0" smtClean="0">
              <a:solidFill>
                <a:srgbClr val="FFFF00"/>
              </a:solidFill>
              <a:latin typeface="+mn-ea"/>
            </a:endParaRPr>
          </a:p>
          <a:p>
            <a:r>
              <a:rPr lang="zh-CN" altLang="en-US" sz="2400" dirty="0" smtClean="0">
                <a:solidFill>
                  <a:srgbClr val="FFFF00"/>
                </a:solidFill>
                <a:latin typeface="+mn-ea"/>
              </a:rPr>
              <a:t>基</a:t>
            </a:r>
            <a:endParaRPr lang="en-US" altLang="zh-CN" sz="2400" dirty="0" smtClean="0">
              <a:solidFill>
                <a:srgbClr val="FFFF00"/>
              </a:solidFill>
              <a:latin typeface="+mn-ea"/>
            </a:endParaRPr>
          </a:p>
          <a:p>
            <a:r>
              <a:rPr lang="zh-CN" altLang="en-US" sz="2400" dirty="0" smtClean="0">
                <a:solidFill>
                  <a:srgbClr val="FFFF00"/>
                </a:solidFill>
                <a:latin typeface="+mn-ea"/>
              </a:rPr>
              <a:t>本</a:t>
            </a:r>
            <a:endParaRPr lang="en-US" altLang="zh-CN" sz="2400" dirty="0" smtClean="0">
              <a:solidFill>
                <a:srgbClr val="FFFF00"/>
              </a:solidFill>
              <a:latin typeface="+mn-ea"/>
            </a:endParaRPr>
          </a:p>
          <a:p>
            <a:r>
              <a:rPr lang="zh-CN" altLang="en-US" sz="2400" dirty="0" smtClean="0">
                <a:solidFill>
                  <a:srgbClr val="FFFF00"/>
                </a:solidFill>
                <a:latin typeface="+mn-ea"/>
              </a:rPr>
              <a:t>信</a:t>
            </a:r>
            <a:endParaRPr lang="en-US" altLang="zh-CN" sz="2400" dirty="0">
              <a:latin typeface="+mn-ea"/>
            </a:endParaRPr>
          </a:p>
          <a:p>
            <a:r>
              <a:rPr lang="zh-CN" altLang="en-US" sz="2400" dirty="0" smtClean="0">
                <a:solidFill>
                  <a:srgbClr val="FFFF00"/>
                </a:solidFill>
                <a:latin typeface="+mn-ea"/>
              </a:rPr>
              <a:t>息</a:t>
            </a:r>
            <a:endParaRPr lang="en-US" altLang="zh-CN" sz="2400" dirty="0" smtClean="0">
              <a:solidFill>
                <a:srgbClr val="FFFF00"/>
              </a:solidFill>
              <a:latin typeface="+mn-ea"/>
            </a:endParaRPr>
          </a:p>
          <a:p>
            <a:endParaRPr lang="en-US" altLang="zh-CN" dirty="0" smtClean="0">
              <a:solidFill>
                <a:srgbClr val="FFFF00"/>
              </a:solidFill>
            </a:endParaRPr>
          </a:p>
        </p:txBody>
      </p:sp>
      <p:sp>
        <p:nvSpPr>
          <p:cNvPr id="5" name="矩形 4"/>
          <p:cNvSpPr/>
          <p:nvPr/>
        </p:nvSpPr>
        <p:spPr>
          <a:xfrm>
            <a:off x="3419872" y="460027"/>
            <a:ext cx="2153795" cy="707886"/>
          </a:xfrm>
          <a:prstGeom prst="rect">
            <a:avLst/>
          </a:prstGeom>
        </p:spPr>
        <p:txBody>
          <a:bodyPr wrap="none">
            <a:spAutoFit/>
          </a:bodyPr>
          <a:lstStyle/>
          <a:p>
            <a:r>
              <a:rPr lang="en-US" altLang="zh-CN" sz="4000" dirty="0">
                <a:solidFill>
                  <a:schemeClr val="bg1"/>
                </a:solidFill>
              </a:rPr>
              <a:t>Crust  1.0</a:t>
            </a:r>
            <a:endParaRPr lang="zh-CN" altLang="en-US" sz="4000" dirty="0">
              <a:solidFill>
                <a:schemeClr val="bg1"/>
              </a:solidFill>
            </a:endParaRPr>
          </a:p>
        </p:txBody>
      </p:sp>
      <p:sp>
        <p:nvSpPr>
          <p:cNvPr id="6" name="文本框 5"/>
          <p:cNvSpPr txBox="1"/>
          <p:nvPr/>
        </p:nvSpPr>
        <p:spPr>
          <a:xfrm>
            <a:off x="665352" y="4644549"/>
            <a:ext cx="8084264" cy="523220"/>
          </a:xfrm>
          <a:prstGeom prst="rect">
            <a:avLst/>
          </a:prstGeom>
          <a:noFill/>
        </p:spPr>
        <p:txBody>
          <a:bodyPr wrap="none" rtlCol="0">
            <a:spAutoFit/>
          </a:bodyPr>
          <a:lstStyle/>
          <a:p>
            <a:r>
              <a:rPr lang="zh-CN" altLang="en-US" sz="2800" dirty="0" smtClean="0">
                <a:solidFill>
                  <a:schemeClr val="bg1"/>
                </a:solidFill>
                <a:latin typeface="等线" panose="02010600030101010101" pitchFamily="2" charset="-122"/>
                <a:ea typeface="等线" panose="02010600030101010101" pitchFamily="2" charset="-122"/>
              </a:rPr>
              <a:t>除了人工地震测深，接收函数研究的结果已被采用</a:t>
            </a:r>
            <a:endParaRPr lang="zh-CN" altLang="en-US" sz="2800" dirty="0">
              <a:solidFill>
                <a:schemeClr val="bg1"/>
              </a:solidFill>
              <a:latin typeface="等线" panose="02010600030101010101" pitchFamily="2" charset="-122"/>
              <a:ea typeface="等线" panose="02010600030101010101" pitchFamily="2" charset="-122"/>
            </a:endParaRPr>
          </a:p>
        </p:txBody>
      </p:sp>
      <p:sp>
        <p:nvSpPr>
          <p:cNvPr id="7" name="文本框 6"/>
          <p:cNvSpPr txBox="1"/>
          <p:nvPr/>
        </p:nvSpPr>
        <p:spPr>
          <a:xfrm>
            <a:off x="2339752" y="1205051"/>
            <a:ext cx="4735464" cy="400110"/>
          </a:xfrm>
          <a:prstGeom prst="rect">
            <a:avLst/>
          </a:prstGeom>
          <a:noFill/>
        </p:spPr>
        <p:txBody>
          <a:bodyPr wrap="none" rtlCol="0">
            <a:spAutoFit/>
          </a:bodyPr>
          <a:lstStyle/>
          <a:p>
            <a:r>
              <a:rPr lang="en-US" altLang="zh-CN" sz="2000" dirty="0">
                <a:solidFill>
                  <a:srgbClr val="FFFF00"/>
                </a:solidFill>
              </a:rPr>
              <a:t>http://igppweb.ucsd.edu/~gabi/crust1.html</a:t>
            </a:r>
            <a:endParaRPr lang="zh-CN" altLang="en-US" sz="2000" dirty="0">
              <a:solidFill>
                <a:srgbClr val="FFFF00"/>
              </a:solidFill>
            </a:endParaRPr>
          </a:p>
        </p:txBody>
      </p:sp>
      <p:sp>
        <p:nvSpPr>
          <p:cNvPr id="8" name="文本框 7"/>
          <p:cNvSpPr txBox="1"/>
          <p:nvPr/>
        </p:nvSpPr>
        <p:spPr>
          <a:xfrm>
            <a:off x="1210451" y="5589240"/>
            <a:ext cx="7366119" cy="523220"/>
          </a:xfrm>
          <a:prstGeom prst="rect">
            <a:avLst/>
          </a:prstGeom>
          <a:noFill/>
        </p:spPr>
        <p:txBody>
          <a:bodyPr wrap="none" rtlCol="0">
            <a:spAutoFit/>
          </a:bodyPr>
          <a:lstStyle/>
          <a:p>
            <a:r>
              <a:rPr lang="zh-CN" altLang="en-US" sz="2800" dirty="0" smtClean="0">
                <a:solidFill>
                  <a:schemeClr val="bg1"/>
                </a:solidFill>
              </a:rPr>
              <a:t>为更高分辨率的中国区域地壳模型奠定了基础</a:t>
            </a:r>
            <a:endParaRPr lang="zh-CN" altLang="en-US" sz="2800" dirty="0">
              <a:solidFill>
                <a:schemeClr val="bg1"/>
              </a:solidFill>
            </a:endParaRPr>
          </a:p>
        </p:txBody>
      </p:sp>
    </p:spTree>
    <p:extLst>
      <p:ext uri="{BB962C8B-B14F-4D97-AF65-F5344CB8AC3E}">
        <p14:creationId xmlns:p14="http://schemas.microsoft.com/office/powerpoint/2010/main" val="2577262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F2EED"/>
        </a:solidFill>
        <a:effectLst/>
      </p:bgPr>
    </p:bg>
    <p:spTree>
      <p:nvGrpSpPr>
        <p:cNvPr id="1" name=""/>
        <p:cNvGrpSpPr/>
        <p:nvPr/>
      </p:nvGrpSpPr>
      <p:grpSpPr>
        <a:xfrm>
          <a:off x="0" y="0"/>
          <a:ext cx="0" cy="0"/>
          <a:chOff x="0" y="0"/>
          <a:chExt cx="0" cy="0"/>
        </a:xfrm>
      </p:grpSpPr>
      <p:sp>
        <p:nvSpPr>
          <p:cNvPr id="3" name="矩形 2"/>
          <p:cNvSpPr/>
          <p:nvPr/>
        </p:nvSpPr>
        <p:spPr>
          <a:xfrm>
            <a:off x="827584" y="260647"/>
            <a:ext cx="8032968" cy="646331"/>
          </a:xfrm>
          <a:prstGeom prst="rect">
            <a:avLst/>
          </a:prstGeom>
        </p:spPr>
        <p:txBody>
          <a:bodyPr wrap="none">
            <a:spAutoFit/>
          </a:bodyPr>
          <a:lstStyle/>
          <a:p>
            <a:r>
              <a:rPr lang="zh-CN" altLang="en-US" sz="3600" b="1" dirty="0">
                <a:solidFill>
                  <a:schemeClr val="bg1"/>
                </a:solidFill>
                <a:latin typeface="等线" panose="02010600030101010101" pitchFamily="2" charset="-122"/>
                <a:ea typeface="等线" panose="02010600030101010101" pitchFamily="2" charset="-122"/>
              </a:rPr>
              <a:t>区域</a:t>
            </a:r>
            <a:r>
              <a:rPr lang="zh-CN" altLang="en-US" sz="3600" b="1" dirty="0" smtClean="0">
                <a:solidFill>
                  <a:schemeClr val="bg1"/>
                </a:solidFill>
                <a:latin typeface="等线" panose="02010600030101010101" pitchFamily="2" charset="-122"/>
                <a:ea typeface="等线" panose="02010600030101010101" pitchFamily="2" charset="-122"/>
              </a:rPr>
              <a:t>三维</a:t>
            </a:r>
            <a:r>
              <a:rPr lang="zh-CN" altLang="en-US" sz="3600" b="1" dirty="0">
                <a:solidFill>
                  <a:schemeClr val="bg1"/>
                </a:solidFill>
                <a:latin typeface="等线" panose="02010600030101010101" pitchFamily="2" charset="-122"/>
                <a:ea typeface="等线" panose="02010600030101010101" pitchFamily="2" charset="-122"/>
              </a:rPr>
              <a:t>地壳</a:t>
            </a:r>
            <a:r>
              <a:rPr lang="zh-CN" altLang="en-US" sz="3600" b="1" dirty="0" smtClean="0">
                <a:solidFill>
                  <a:schemeClr val="bg1"/>
                </a:solidFill>
                <a:latin typeface="等线" panose="02010600030101010101" pitchFamily="2" charset="-122"/>
                <a:ea typeface="等线" panose="02010600030101010101" pitchFamily="2" charset="-122"/>
              </a:rPr>
              <a:t>模型：全球模型的精细化</a:t>
            </a:r>
            <a:endParaRPr lang="en-US" altLang="zh-CN" sz="3600" b="1" dirty="0" smtClean="0">
              <a:solidFill>
                <a:schemeClr val="bg1"/>
              </a:solidFill>
              <a:latin typeface="等线" panose="02010600030101010101" pitchFamily="2" charset="-122"/>
              <a:ea typeface="等线" panose="02010600030101010101" pitchFamily="2" charset="-122"/>
            </a:endParaRPr>
          </a:p>
        </p:txBody>
      </p:sp>
      <p:sp>
        <p:nvSpPr>
          <p:cNvPr id="2" name="文本框 1"/>
          <p:cNvSpPr txBox="1"/>
          <p:nvPr/>
        </p:nvSpPr>
        <p:spPr>
          <a:xfrm>
            <a:off x="2051720" y="5301208"/>
            <a:ext cx="4852610" cy="523220"/>
          </a:xfrm>
          <a:prstGeom prst="rect">
            <a:avLst/>
          </a:prstGeom>
          <a:noFill/>
        </p:spPr>
        <p:txBody>
          <a:bodyPr wrap="none" rtlCol="0">
            <a:spAutoFit/>
          </a:bodyPr>
          <a:lstStyle/>
          <a:p>
            <a:pPr lvl="0"/>
            <a:r>
              <a:rPr lang="zh-CN" altLang="en-US" sz="2800" dirty="0" smtClean="0">
                <a:solidFill>
                  <a:prstClr val="white"/>
                </a:solidFill>
                <a:latin typeface="等线" panose="02010600030101010101" pitchFamily="2" charset="-122"/>
                <a:ea typeface="等线" panose="02010600030101010101" pitchFamily="2" charset="-122"/>
              </a:rPr>
              <a:t>达到全球模型</a:t>
            </a:r>
            <a:r>
              <a:rPr lang="zh-CN" altLang="en-US" sz="2800" dirty="0">
                <a:solidFill>
                  <a:prstClr val="white"/>
                </a:solidFill>
                <a:latin typeface="等线" panose="02010600030101010101" pitchFamily="2" charset="-122"/>
                <a:ea typeface="等线" panose="02010600030101010101" pitchFamily="2" charset="-122"/>
              </a:rPr>
              <a:t>难以实现的目标</a:t>
            </a:r>
            <a:endParaRPr lang="en-US" altLang="zh-CN" sz="2800" dirty="0">
              <a:solidFill>
                <a:prstClr val="white"/>
              </a:solidFill>
              <a:latin typeface="等线" panose="02010600030101010101" pitchFamily="2" charset="-122"/>
              <a:ea typeface="等线" panose="02010600030101010101" pitchFamily="2" charset="-122"/>
            </a:endParaRPr>
          </a:p>
        </p:txBody>
      </p:sp>
      <p:sp>
        <p:nvSpPr>
          <p:cNvPr id="10" name="文本框 9"/>
          <p:cNvSpPr txBox="1"/>
          <p:nvPr/>
        </p:nvSpPr>
        <p:spPr>
          <a:xfrm>
            <a:off x="1052245" y="1268760"/>
            <a:ext cx="6851556" cy="1723549"/>
          </a:xfrm>
          <a:prstGeom prst="rect">
            <a:avLst/>
          </a:prstGeom>
          <a:noFill/>
        </p:spPr>
        <p:txBody>
          <a:bodyPr wrap="none" rtlCol="0">
            <a:spAutoFit/>
          </a:bodyPr>
          <a:lstStyle/>
          <a:p>
            <a:pPr algn="ctr"/>
            <a:r>
              <a:rPr lang="zh-CN" altLang="en-US" sz="2800" b="1" u="sng" dirty="0" smtClean="0">
                <a:solidFill>
                  <a:prstClr val="white"/>
                </a:solidFill>
                <a:latin typeface="等线" panose="02010600030101010101" pitchFamily="2" charset="-122"/>
                <a:ea typeface="等线" panose="02010600030101010101" pitchFamily="2" charset="-122"/>
              </a:rPr>
              <a:t>必要性：为什么需要这个区域地壳模型</a:t>
            </a:r>
            <a:endParaRPr lang="zh-CN" altLang="en-US" b="1" u="sng" dirty="0"/>
          </a:p>
          <a:p>
            <a:endParaRPr lang="en-US" altLang="zh-CN" sz="2000" dirty="0" smtClean="0">
              <a:solidFill>
                <a:schemeClr val="bg1"/>
              </a:solidFill>
              <a:latin typeface="等线" panose="02010600030101010101" pitchFamily="2" charset="-122"/>
              <a:ea typeface="等线" panose="02010600030101010101" pitchFamily="2" charset="-122"/>
            </a:endParaRPr>
          </a:p>
          <a:p>
            <a:r>
              <a:rPr lang="zh-CN" altLang="en-US" sz="2000" dirty="0" smtClean="0">
                <a:solidFill>
                  <a:schemeClr val="bg1"/>
                </a:solidFill>
                <a:latin typeface="等线" panose="02010600030101010101" pitchFamily="2" charset="-122"/>
                <a:ea typeface="等线" panose="02010600030101010101" pitchFamily="2" charset="-122"/>
              </a:rPr>
              <a:t>全球</a:t>
            </a:r>
            <a:r>
              <a:rPr lang="zh-CN" altLang="en-US" sz="2000" dirty="0">
                <a:solidFill>
                  <a:schemeClr val="bg1"/>
                </a:solidFill>
                <a:latin typeface="等线" panose="02010600030101010101" pitchFamily="2" charset="-122"/>
                <a:ea typeface="等线" panose="02010600030101010101" pitchFamily="2" charset="-122"/>
              </a:rPr>
              <a:t>地壳模型</a:t>
            </a:r>
            <a:r>
              <a:rPr lang="en-US" altLang="zh-CN" sz="2000" dirty="0">
                <a:solidFill>
                  <a:schemeClr val="bg1"/>
                </a:solidFill>
                <a:latin typeface="等线" panose="02010600030101010101" pitchFamily="2" charset="-122"/>
                <a:ea typeface="等线" panose="02010600030101010101" pitchFamily="2" charset="-122"/>
              </a:rPr>
              <a:t>CRUST1.0</a:t>
            </a:r>
            <a:r>
              <a:rPr lang="zh-CN" altLang="en-US" sz="2000" dirty="0">
                <a:solidFill>
                  <a:schemeClr val="bg1"/>
                </a:solidFill>
                <a:latin typeface="等线" panose="02010600030101010101" pitchFamily="2" charset="-122"/>
                <a:ea typeface="等线" panose="02010600030101010101" pitchFamily="2" charset="-122"/>
              </a:rPr>
              <a:t>在青藏高原东南部的重力检</a:t>
            </a:r>
            <a:r>
              <a:rPr lang="zh-CN" altLang="en-US" sz="2000" dirty="0" smtClean="0">
                <a:solidFill>
                  <a:schemeClr val="bg1"/>
                </a:solidFill>
                <a:latin typeface="等线" panose="02010600030101010101" pitchFamily="2" charset="-122"/>
                <a:ea typeface="等线" panose="02010600030101010101" pitchFamily="2" charset="-122"/>
              </a:rPr>
              <a:t>核</a:t>
            </a:r>
            <a:r>
              <a:rPr lang="en-US" altLang="zh-CN" sz="2000" dirty="0" smtClean="0">
                <a:solidFill>
                  <a:schemeClr val="bg1"/>
                </a:solidFill>
                <a:latin typeface="等线" panose="02010600030101010101" pitchFamily="2" charset="-122"/>
                <a:ea typeface="等线" panose="02010600030101010101" pitchFamily="2" charset="-122"/>
              </a:rPr>
              <a:t>:</a:t>
            </a:r>
            <a:endParaRPr lang="zh-CN" altLang="en-US" sz="2000" dirty="0">
              <a:solidFill>
                <a:schemeClr val="bg1"/>
              </a:solidFill>
              <a:latin typeface="等线" panose="02010600030101010101" pitchFamily="2" charset="-122"/>
              <a:ea typeface="等线" panose="02010600030101010101" pitchFamily="2" charset="-122"/>
            </a:endParaRPr>
          </a:p>
          <a:p>
            <a:r>
              <a:rPr lang="zh-CN" altLang="en-US" sz="2000" dirty="0" smtClean="0">
                <a:solidFill>
                  <a:schemeClr val="bg1"/>
                </a:solidFill>
                <a:latin typeface="等线" panose="02010600030101010101" pitchFamily="2" charset="-122"/>
                <a:ea typeface="等线" panose="02010600030101010101" pitchFamily="2" charset="-122"/>
              </a:rPr>
              <a:t>少数</a:t>
            </a:r>
            <a:r>
              <a:rPr lang="zh-CN" altLang="en-US" sz="2000" dirty="0">
                <a:solidFill>
                  <a:schemeClr val="bg1"/>
                </a:solidFill>
                <a:latin typeface="等线" panose="02010600030101010101" pitchFamily="2" charset="-122"/>
                <a:ea typeface="等线" panose="02010600030101010101" pitchFamily="2" charset="-122"/>
              </a:rPr>
              <a:t>地区存在较大的差距</a:t>
            </a:r>
            <a:r>
              <a:rPr lang="en-US" altLang="zh-CN" sz="2000" dirty="0" smtClean="0">
                <a:solidFill>
                  <a:schemeClr val="bg1"/>
                </a:solidFill>
                <a:latin typeface="等线" panose="02010600030101010101" pitchFamily="2" charset="-122"/>
                <a:ea typeface="等线" panose="02010600030101010101" pitchFamily="2" charset="-122"/>
              </a:rPr>
              <a:t>,CRUST1.0</a:t>
            </a:r>
            <a:r>
              <a:rPr lang="zh-CN" altLang="en-US" sz="2000" dirty="0">
                <a:solidFill>
                  <a:schemeClr val="bg1"/>
                </a:solidFill>
                <a:latin typeface="等线" panose="02010600030101010101" pitchFamily="2" charset="-122"/>
                <a:ea typeface="等线" panose="02010600030101010101" pitchFamily="2" charset="-122"/>
              </a:rPr>
              <a:t>模型的</a:t>
            </a:r>
            <a:r>
              <a:rPr lang="zh-CN" altLang="en-US" sz="2000" dirty="0" smtClean="0">
                <a:solidFill>
                  <a:schemeClr val="bg1"/>
                </a:solidFill>
                <a:latin typeface="等线" panose="02010600030101010101" pitchFamily="2" charset="-122"/>
                <a:ea typeface="等线" panose="02010600030101010101" pitchFamily="2" charset="-122"/>
              </a:rPr>
              <a:t>精度有待</a:t>
            </a:r>
            <a:r>
              <a:rPr lang="zh-CN" altLang="en-US" sz="2000" dirty="0">
                <a:solidFill>
                  <a:schemeClr val="bg1"/>
                </a:solidFill>
                <a:latin typeface="等线" panose="02010600030101010101" pitchFamily="2" charset="-122"/>
                <a:ea typeface="等线" panose="02010600030101010101" pitchFamily="2" charset="-122"/>
              </a:rPr>
              <a:t>提高。</a:t>
            </a:r>
            <a:endParaRPr lang="en-US" altLang="zh-CN" sz="2000" dirty="0" smtClean="0">
              <a:solidFill>
                <a:schemeClr val="bg1"/>
              </a:solidFill>
              <a:latin typeface="等线" panose="02010600030101010101" pitchFamily="2" charset="-122"/>
              <a:ea typeface="等线" panose="02010600030101010101" pitchFamily="2" charset="-122"/>
            </a:endParaRPr>
          </a:p>
          <a:p>
            <a:r>
              <a:rPr lang="zh-CN" altLang="en-US" dirty="0" smtClean="0">
                <a:solidFill>
                  <a:schemeClr val="bg1"/>
                </a:solidFill>
                <a:latin typeface="等线" panose="02010600030101010101" pitchFamily="2" charset="-122"/>
                <a:ea typeface="等线" panose="02010600030101010101" pitchFamily="2" charset="-122"/>
              </a:rPr>
              <a:t>                                                                 王</a:t>
            </a:r>
            <a:r>
              <a:rPr lang="zh-CN" altLang="en-US" dirty="0">
                <a:solidFill>
                  <a:schemeClr val="bg1"/>
                </a:solidFill>
                <a:latin typeface="等线" panose="02010600030101010101" pitchFamily="2" charset="-122"/>
                <a:ea typeface="等线" panose="02010600030101010101" pitchFamily="2" charset="-122"/>
              </a:rPr>
              <a:t>嘉沛  </a:t>
            </a:r>
            <a:r>
              <a:rPr lang="zh-CN" altLang="en-US" dirty="0" smtClean="0">
                <a:solidFill>
                  <a:schemeClr val="bg1"/>
                </a:solidFill>
                <a:latin typeface="等线" panose="02010600030101010101" pitchFamily="2" charset="-122"/>
                <a:ea typeface="等线" panose="02010600030101010101" pitchFamily="2" charset="-122"/>
              </a:rPr>
              <a:t>等</a:t>
            </a:r>
            <a:r>
              <a:rPr lang="en-US" altLang="zh-CN" dirty="0" smtClean="0">
                <a:solidFill>
                  <a:schemeClr val="bg1"/>
                </a:solidFill>
                <a:latin typeface="等线" panose="02010600030101010101" pitchFamily="2" charset="-122"/>
                <a:ea typeface="等线" panose="02010600030101010101" pitchFamily="2" charset="-122"/>
              </a:rPr>
              <a:t>, </a:t>
            </a:r>
            <a:r>
              <a:rPr lang="en-US" altLang="zh-CN" dirty="0">
                <a:solidFill>
                  <a:schemeClr val="bg1"/>
                </a:solidFill>
                <a:latin typeface="等线" panose="02010600030101010101" pitchFamily="2" charset="-122"/>
                <a:ea typeface="等线" panose="02010600030101010101" pitchFamily="2" charset="-122"/>
              </a:rPr>
              <a:t>2015</a:t>
            </a:r>
            <a:r>
              <a:rPr lang="zh-CN" altLang="en-US" dirty="0" smtClean="0">
                <a:solidFill>
                  <a:schemeClr val="bg1"/>
                </a:solidFill>
                <a:latin typeface="等线" panose="02010600030101010101" pitchFamily="2" charset="-122"/>
                <a:ea typeface="等线" panose="02010600030101010101" pitchFamily="2" charset="-122"/>
              </a:rPr>
              <a:t>年 </a:t>
            </a:r>
            <a:endParaRPr lang="zh-CN" altLang="en-US" dirty="0">
              <a:solidFill>
                <a:schemeClr val="bg1"/>
              </a:solidFill>
              <a:latin typeface="等线" panose="02010600030101010101" pitchFamily="2" charset="-122"/>
              <a:ea typeface="等线" panose="02010600030101010101" pitchFamily="2" charset="-122"/>
            </a:endParaRPr>
          </a:p>
        </p:txBody>
      </p:sp>
      <p:sp>
        <p:nvSpPr>
          <p:cNvPr id="11" name="文本框 10"/>
          <p:cNvSpPr txBox="1"/>
          <p:nvPr/>
        </p:nvSpPr>
        <p:spPr>
          <a:xfrm>
            <a:off x="1083688" y="2887502"/>
            <a:ext cx="7776864" cy="1754326"/>
          </a:xfrm>
          <a:prstGeom prst="rect">
            <a:avLst/>
          </a:prstGeom>
          <a:noFill/>
        </p:spPr>
        <p:txBody>
          <a:bodyPr wrap="square" rtlCol="0">
            <a:spAutoFit/>
          </a:bodyPr>
          <a:lstStyle/>
          <a:p>
            <a:r>
              <a:rPr lang="zh-CN" altLang="en-US" dirty="0">
                <a:solidFill>
                  <a:schemeClr val="bg1"/>
                </a:solidFill>
                <a:latin typeface="等线" panose="02010600030101010101" pitchFamily="2" charset="-122"/>
                <a:ea typeface="等线" panose="02010600030101010101" pitchFamily="2" charset="-122"/>
              </a:rPr>
              <a:t>主要缺陷：空区及失真的参数估计</a:t>
            </a:r>
          </a:p>
          <a:p>
            <a:r>
              <a:rPr lang="zh-CN" altLang="en-US" dirty="0">
                <a:solidFill>
                  <a:schemeClr val="bg1"/>
                </a:solidFill>
                <a:latin typeface="等线" panose="02010600030101010101" pitchFamily="2" charset="-122"/>
                <a:ea typeface="等线" panose="02010600030101010101" pitchFamily="2" charset="-122"/>
              </a:rPr>
              <a:t>  </a:t>
            </a:r>
          </a:p>
          <a:p>
            <a:r>
              <a:rPr lang="en-US" altLang="zh-CN" dirty="0">
                <a:solidFill>
                  <a:schemeClr val="bg1"/>
                </a:solidFill>
                <a:latin typeface="等线" panose="02010600030101010101" pitchFamily="2" charset="-122"/>
                <a:ea typeface="等线" panose="02010600030101010101" pitchFamily="2" charset="-122"/>
              </a:rPr>
              <a:t>1</a:t>
            </a:r>
            <a:r>
              <a:rPr lang="zh-CN" altLang="en-US" dirty="0">
                <a:solidFill>
                  <a:schemeClr val="bg1"/>
                </a:solidFill>
                <a:latin typeface="等线" panose="02010600030101010101" pitchFamily="2" charset="-122"/>
                <a:ea typeface="等线" panose="02010600030101010101" pitchFamily="2" charset="-122"/>
              </a:rPr>
              <a:t>）全球地壳模型包含丰富的地球内部信息，但该模型的数据主要</a:t>
            </a:r>
            <a:r>
              <a:rPr lang="zh-CN" altLang="en-US" dirty="0" smtClean="0">
                <a:solidFill>
                  <a:schemeClr val="bg1"/>
                </a:solidFill>
                <a:latin typeface="等线" panose="02010600030101010101" pitchFamily="2" charset="-122"/>
                <a:ea typeface="等线" panose="02010600030101010101" pitchFamily="2" charset="-122"/>
              </a:rPr>
              <a:t>来自地震 </a:t>
            </a:r>
            <a:endParaRPr lang="en-US" altLang="zh-CN" dirty="0" smtClean="0">
              <a:solidFill>
                <a:schemeClr val="bg1"/>
              </a:solidFill>
              <a:latin typeface="等线" panose="02010600030101010101" pitchFamily="2" charset="-122"/>
              <a:ea typeface="等线" panose="02010600030101010101" pitchFamily="2" charset="-122"/>
            </a:endParaRPr>
          </a:p>
          <a:p>
            <a:r>
              <a:rPr lang="en-US" altLang="zh-CN" dirty="0">
                <a:solidFill>
                  <a:schemeClr val="bg1"/>
                </a:solidFill>
                <a:latin typeface="等线" panose="02010600030101010101" pitchFamily="2" charset="-122"/>
                <a:ea typeface="等线" panose="02010600030101010101" pitchFamily="2" charset="-122"/>
              </a:rPr>
              <a:t> </a:t>
            </a:r>
            <a:r>
              <a:rPr lang="en-US" altLang="zh-CN" dirty="0" smtClean="0">
                <a:solidFill>
                  <a:schemeClr val="bg1"/>
                </a:solidFill>
                <a:latin typeface="等线" panose="02010600030101010101" pitchFamily="2" charset="-122"/>
                <a:ea typeface="等线" panose="02010600030101010101" pitchFamily="2" charset="-122"/>
              </a:rPr>
              <a:t>    </a:t>
            </a:r>
            <a:r>
              <a:rPr lang="zh-CN" altLang="en-US" dirty="0" smtClean="0">
                <a:solidFill>
                  <a:schemeClr val="bg1"/>
                </a:solidFill>
                <a:latin typeface="等线" panose="02010600030101010101" pitchFamily="2" charset="-122"/>
                <a:ea typeface="等线" panose="02010600030101010101" pitchFamily="2" charset="-122"/>
              </a:rPr>
              <a:t>波速</a:t>
            </a:r>
            <a:r>
              <a:rPr lang="zh-CN" altLang="en-US" dirty="0">
                <a:solidFill>
                  <a:schemeClr val="bg1"/>
                </a:solidFill>
                <a:latin typeface="等线" panose="02010600030101010101" pitchFamily="2" charset="-122"/>
                <a:ea typeface="等线" panose="02010600030101010101" pitchFamily="2" charset="-122"/>
              </a:rPr>
              <a:t>，其他参数则根据理论或经验转换公式，与实际情况有一定的差距</a:t>
            </a:r>
            <a:r>
              <a:rPr lang="en-US" altLang="zh-CN" dirty="0">
                <a:solidFill>
                  <a:schemeClr val="bg1"/>
                </a:solidFill>
                <a:latin typeface="等线" panose="02010600030101010101" pitchFamily="2" charset="-122"/>
                <a:ea typeface="等线" panose="02010600030101010101" pitchFamily="2" charset="-122"/>
              </a:rPr>
              <a:t>;   </a:t>
            </a:r>
          </a:p>
          <a:p>
            <a:endParaRPr lang="en-US" altLang="zh-CN" dirty="0">
              <a:solidFill>
                <a:schemeClr val="bg1"/>
              </a:solidFill>
              <a:latin typeface="等线" panose="02010600030101010101" pitchFamily="2" charset="-122"/>
              <a:ea typeface="等线" panose="02010600030101010101" pitchFamily="2" charset="-122"/>
            </a:endParaRPr>
          </a:p>
          <a:p>
            <a:r>
              <a:rPr lang="en-US" altLang="zh-CN" dirty="0">
                <a:solidFill>
                  <a:schemeClr val="bg1"/>
                </a:solidFill>
                <a:latin typeface="等线" panose="02010600030101010101" pitchFamily="2" charset="-122"/>
                <a:ea typeface="等线" panose="02010600030101010101" pitchFamily="2" charset="-122"/>
              </a:rPr>
              <a:t>2</a:t>
            </a:r>
            <a:r>
              <a:rPr lang="zh-CN" altLang="en-US" dirty="0">
                <a:solidFill>
                  <a:schemeClr val="bg1"/>
                </a:solidFill>
                <a:latin typeface="等线" panose="02010600030101010101" pitchFamily="2" charset="-122"/>
                <a:ea typeface="等线" panose="02010600030101010101" pitchFamily="2" charset="-122"/>
              </a:rPr>
              <a:t>）模型覆盖陆地、海洋等全球区域，在数据较为缺乏的地方</a:t>
            </a:r>
            <a:r>
              <a:rPr lang="zh-CN" altLang="en-US" dirty="0" smtClean="0">
                <a:solidFill>
                  <a:schemeClr val="bg1"/>
                </a:solidFill>
                <a:latin typeface="等线" panose="02010600030101010101" pitchFamily="2" charset="-122"/>
                <a:ea typeface="等线" panose="02010600030101010101" pitchFamily="2" charset="-122"/>
              </a:rPr>
              <a:t>精度较差</a:t>
            </a:r>
            <a:r>
              <a:rPr lang="zh-CN" altLang="en-US" dirty="0">
                <a:solidFill>
                  <a:schemeClr val="bg1"/>
                </a:solidFill>
                <a:latin typeface="等线" panose="02010600030101010101" pitchFamily="2" charset="-122"/>
                <a:ea typeface="等线" panose="02010600030101010101" pitchFamily="2" charset="-122"/>
              </a:rPr>
              <a:t>。</a:t>
            </a:r>
          </a:p>
        </p:txBody>
      </p:sp>
    </p:spTree>
    <p:extLst>
      <p:ext uri="{BB962C8B-B14F-4D97-AF65-F5344CB8AC3E}">
        <p14:creationId xmlns:p14="http://schemas.microsoft.com/office/powerpoint/2010/main" val="1130855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F2EED"/>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980728"/>
            <a:ext cx="8229600" cy="4525963"/>
          </a:xfrm>
        </p:spPr>
        <p:txBody>
          <a:bodyPr>
            <a:normAutofit lnSpcReduction="10000"/>
          </a:bodyPr>
          <a:lstStyle/>
          <a:p>
            <a:pPr marL="0" lvl="0" indent="0" algn="just">
              <a:spcBef>
                <a:spcPts val="0"/>
              </a:spcBef>
              <a:buNone/>
            </a:pPr>
            <a:r>
              <a:rPr lang="en-US" altLang="zh-CN" dirty="0">
                <a:solidFill>
                  <a:schemeClr val="bg1"/>
                </a:solidFill>
              </a:rPr>
              <a:t>The new model will also provide a good starting point for more-accurate regional models using specialized datasets that can then be naturally embedded in a global </a:t>
            </a:r>
            <a:r>
              <a:rPr lang="en-US" altLang="zh-CN" dirty="0" smtClean="0">
                <a:solidFill>
                  <a:schemeClr val="bg1"/>
                </a:solidFill>
              </a:rPr>
              <a:t>model.</a:t>
            </a:r>
          </a:p>
          <a:p>
            <a:pPr marL="0" lvl="0" indent="0" algn="just">
              <a:spcBef>
                <a:spcPts val="0"/>
              </a:spcBef>
              <a:buNone/>
            </a:pPr>
            <a:endParaRPr lang="en-US" altLang="zh-CN" dirty="0" smtClean="0">
              <a:solidFill>
                <a:schemeClr val="bg1"/>
              </a:solidFill>
            </a:endParaRPr>
          </a:p>
          <a:p>
            <a:pPr marL="0" lvl="0" indent="0" algn="just">
              <a:spcBef>
                <a:spcPts val="0"/>
              </a:spcBef>
              <a:buNone/>
            </a:pPr>
            <a:r>
              <a:rPr lang="zh-CN" altLang="en-US" dirty="0">
                <a:solidFill>
                  <a:schemeClr val="bg1"/>
                </a:solidFill>
              </a:rPr>
              <a:t>新的模型也将</a:t>
            </a:r>
            <a:r>
              <a:rPr lang="zh-CN" altLang="en-US" dirty="0" smtClean="0">
                <a:solidFill>
                  <a:schemeClr val="bg1"/>
                </a:solidFill>
              </a:rPr>
              <a:t>为从专门</a:t>
            </a:r>
            <a:r>
              <a:rPr lang="zh-CN" altLang="en-US" dirty="0">
                <a:solidFill>
                  <a:schemeClr val="bg1"/>
                </a:solidFill>
              </a:rPr>
              <a:t>数据</a:t>
            </a:r>
            <a:r>
              <a:rPr lang="zh-CN" altLang="en-US" dirty="0" smtClean="0">
                <a:solidFill>
                  <a:schemeClr val="bg1"/>
                </a:solidFill>
              </a:rPr>
              <a:t>集得到的更</a:t>
            </a:r>
            <a:r>
              <a:rPr lang="zh-CN" altLang="en-US" dirty="0">
                <a:solidFill>
                  <a:schemeClr val="bg1"/>
                </a:solidFill>
              </a:rPr>
              <a:t>准确的区域模型提供一个很好的起点</a:t>
            </a:r>
            <a:r>
              <a:rPr lang="zh-CN" altLang="en-US" dirty="0" smtClean="0">
                <a:solidFill>
                  <a:schemeClr val="bg1"/>
                </a:solidFill>
              </a:rPr>
              <a:t>，它自然可以再嵌入到全球模型</a:t>
            </a:r>
            <a:r>
              <a:rPr lang="zh-CN" altLang="en-US" dirty="0">
                <a:solidFill>
                  <a:schemeClr val="bg1"/>
                </a:solidFill>
              </a:rPr>
              <a:t>。</a:t>
            </a:r>
            <a:endParaRPr lang="en-US" altLang="zh-CN" b="1" dirty="0">
              <a:solidFill>
                <a:schemeClr val="bg1"/>
              </a:solidFill>
            </a:endParaRPr>
          </a:p>
          <a:p>
            <a:pPr marL="0" lvl="0" indent="0" algn="just">
              <a:spcBef>
                <a:spcPts val="0"/>
              </a:spcBef>
              <a:buNone/>
            </a:pPr>
            <a:endParaRPr lang="en-US" altLang="zh-CN" b="1" dirty="0" smtClean="0">
              <a:solidFill>
                <a:schemeClr val="bg1"/>
              </a:solidFill>
            </a:endParaRPr>
          </a:p>
          <a:p>
            <a:pPr marL="0" lvl="0" indent="0" algn="just">
              <a:spcBef>
                <a:spcPts val="0"/>
              </a:spcBef>
              <a:buNone/>
            </a:pPr>
            <a:r>
              <a:rPr lang="en-US" altLang="zh-CN" b="1" dirty="0">
                <a:solidFill>
                  <a:schemeClr val="bg1"/>
                </a:solidFill>
              </a:rPr>
              <a:t> </a:t>
            </a:r>
            <a:r>
              <a:rPr lang="en-US" altLang="zh-CN" b="1" dirty="0" smtClean="0">
                <a:solidFill>
                  <a:schemeClr val="bg1"/>
                </a:solidFill>
              </a:rPr>
              <a:t>                                                        W. Moony,1998.</a:t>
            </a:r>
            <a:endParaRPr lang="en-US" altLang="zh-CN" b="1" dirty="0">
              <a:solidFill>
                <a:schemeClr val="bg1"/>
              </a:solidFill>
            </a:endParaRPr>
          </a:p>
        </p:txBody>
      </p:sp>
    </p:spTree>
    <p:extLst>
      <p:ext uri="{BB962C8B-B14F-4D97-AF65-F5344CB8AC3E}">
        <p14:creationId xmlns:p14="http://schemas.microsoft.com/office/powerpoint/2010/main" val="3528766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F2EED"/>
        </a:solidFill>
        <a:effectLst/>
      </p:bgPr>
    </p:bg>
    <p:spTree>
      <p:nvGrpSpPr>
        <p:cNvPr id="1" name=""/>
        <p:cNvGrpSpPr/>
        <p:nvPr/>
      </p:nvGrpSpPr>
      <p:grpSpPr>
        <a:xfrm>
          <a:off x="0" y="0"/>
          <a:ext cx="0" cy="0"/>
          <a:chOff x="0" y="0"/>
          <a:chExt cx="0" cy="0"/>
        </a:xfrm>
      </p:grpSpPr>
      <p:sp>
        <p:nvSpPr>
          <p:cNvPr id="5" name="文本框 4"/>
          <p:cNvSpPr txBox="1"/>
          <p:nvPr/>
        </p:nvSpPr>
        <p:spPr>
          <a:xfrm>
            <a:off x="251520" y="2204864"/>
            <a:ext cx="8473795" cy="2308324"/>
          </a:xfrm>
          <a:prstGeom prst="rect">
            <a:avLst/>
          </a:prstGeom>
          <a:noFill/>
        </p:spPr>
        <p:txBody>
          <a:bodyPr wrap="none" rtlCol="0">
            <a:spAutoFit/>
          </a:bodyPr>
          <a:lstStyle/>
          <a:p>
            <a:r>
              <a:rPr lang="en-US" altLang="zh-CN" sz="2400" dirty="0" smtClean="0">
                <a:solidFill>
                  <a:schemeClr val="bg1"/>
                </a:solidFill>
                <a:latin typeface="等线" panose="02010600030101010101" pitchFamily="2" charset="-122"/>
                <a:ea typeface="等线" panose="02010600030101010101" pitchFamily="2" charset="-122"/>
              </a:rPr>
              <a:t>1</a:t>
            </a:r>
            <a:r>
              <a:rPr lang="zh-CN" altLang="en-US" sz="2400" dirty="0" smtClean="0">
                <a:solidFill>
                  <a:schemeClr val="bg1"/>
                </a:solidFill>
                <a:latin typeface="等线" panose="02010600030101010101" pitchFamily="2" charset="-122"/>
                <a:ea typeface="等线" panose="02010600030101010101" pitchFamily="2" charset="-122"/>
              </a:rPr>
              <a:t>）地震的精确定位与地震活动性监测：</a:t>
            </a:r>
            <a:endParaRPr lang="en-US" altLang="zh-CN" sz="2400" dirty="0" smtClean="0">
              <a:solidFill>
                <a:schemeClr val="bg1"/>
              </a:solidFill>
              <a:latin typeface="等线" panose="02010600030101010101" pitchFamily="2" charset="-122"/>
              <a:ea typeface="等线" panose="02010600030101010101" pitchFamily="2" charset="-122"/>
            </a:endParaRPr>
          </a:p>
          <a:p>
            <a:r>
              <a:rPr lang="en-US" altLang="zh-CN" sz="2400" dirty="0">
                <a:solidFill>
                  <a:schemeClr val="bg1"/>
                </a:solidFill>
                <a:latin typeface="等线" panose="02010600030101010101" pitchFamily="2" charset="-122"/>
                <a:ea typeface="等线" panose="02010600030101010101" pitchFamily="2" charset="-122"/>
              </a:rPr>
              <a:t> </a:t>
            </a:r>
            <a:r>
              <a:rPr lang="en-US" altLang="zh-CN" sz="2400" dirty="0" smtClean="0">
                <a:solidFill>
                  <a:schemeClr val="bg1"/>
                </a:solidFill>
                <a:latin typeface="等线" panose="02010600030101010101" pitchFamily="2" charset="-122"/>
                <a:ea typeface="等线" panose="02010600030101010101" pitchFamily="2" charset="-122"/>
              </a:rPr>
              <a:t>      </a:t>
            </a:r>
            <a:r>
              <a:rPr lang="zh-CN" altLang="en-US" sz="2400" dirty="0" smtClean="0">
                <a:solidFill>
                  <a:schemeClr val="bg1"/>
                </a:solidFill>
                <a:latin typeface="等线" panose="02010600030101010101" pitchFamily="2" charset="-122"/>
                <a:ea typeface="等线" panose="02010600030101010101" pitchFamily="2" charset="-122"/>
              </a:rPr>
              <a:t>台网日益密集要求更为接近真实的地壳模型；</a:t>
            </a:r>
            <a:endParaRPr lang="en-US" altLang="zh-CN" sz="2400" dirty="0" smtClean="0">
              <a:solidFill>
                <a:schemeClr val="bg1"/>
              </a:solidFill>
              <a:latin typeface="等线" panose="02010600030101010101" pitchFamily="2" charset="-122"/>
              <a:ea typeface="等线" panose="02010600030101010101" pitchFamily="2" charset="-122"/>
            </a:endParaRPr>
          </a:p>
          <a:p>
            <a:r>
              <a:rPr lang="en-US" altLang="zh-CN" sz="2400" dirty="0" smtClean="0">
                <a:solidFill>
                  <a:schemeClr val="bg1"/>
                </a:solidFill>
                <a:latin typeface="等线" panose="02010600030101010101" pitchFamily="2" charset="-122"/>
                <a:ea typeface="等线" panose="02010600030101010101" pitchFamily="2" charset="-122"/>
              </a:rPr>
              <a:t>2</a:t>
            </a:r>
            <a:r>
              <a:rPr lang="zh-CN" altLang="en-US" sz="2400" dirty="0" smtClean="0">
                <a:solidFill>
                  <a:schemeClr val="bg1"/>
                </a:solidFill>
                <a:latin typeface="等线" panose="02010600030101010101" pitchFamily="2" charset="-122"/>
                <a:ea typeface="等线" panose="02010600030101010101" pitchFamily="2" charset="-122"/>
              </a:rPr>
              <a:t>）强地面运动预测与震灾评估：</a:t>
            </a:r>
            <a:endParaRPr lang="en-US" altLang="zh-CN" sz="2400" dirty="0" smtClean="0">
              <a:solidFill>
                <a:schemeClr val="bg1"/>
              </a:solidFill>
              <a:latin typeface="等线" panose="02010600030101010101" pitchFamily="2" charset="-122"/>
              <a:ea typeface="等线" panose="02010600030101010101" pitchFamily="2" charset="-122"/>
            </a:endParaRPr>
          </a:p>
          <a:p>
            <a:r>
              <a:rPr lang="en-US" altLang="zh-CN" sz="2400" dirty="0">
                <a:solidFill>
                  <a:schemeClr val="bg1"/>
                </a:solidFill>
                <a:latin typeface="等线" panose="02010600030101010101" pitchFamily="2" charset="-122"/>
                <a:ea typeface="等线" panose="02010600030101010101" pitchFamily="2" charset="-122"/>
              </a:rPr>
              <a:t> </a:t>
            </a:r>
            <a:r>
              <a:rPr lang="en-US" altLang="zh-CN" sz="2400" dirty="0" smtClean="0">
                <a:solidFill>
                  <a:schemeClr val="bg1"/>
                </a:solidFill>
                <a:latin typeface="等线" panose="02010600030101010101" pitchFamily="2" charset="-122"/>
                <a:ea typeface="等线" panose="02010600030101010101" pitchFamily="2" charset="-122"/>
              </a:rPr>
              <a:t>      </a:t>
            </a:r>
            <a:r>
              <a:rPr lang="zh-CN" altLang="en-US" sz="2400" dirty="0" smtClean="0">
                <a:solidFill>
                  <a:schemeClr val="bg1"/>
                </a:solidFill>
                <a:latin typeface="等线" panose="02010600030101010101" pitchFamily="2" charset="-122"/>
                <a:ea typeface="等线" panose="02010600030101010101" pitchFamily="2" charset="-122"/>
              </a:rPr>
              <a:t>从模型化走向客观真实：沉积盖层和壳内低速体的影响；</a:t>
            </a:r>
            <a:endParaRPr lang="en-US" altLang="zh-CN" sz="2400" dirty="0" smtClean="0">
              <a:solidFill>
                <a:schemeClr val="bg1"/>
              </a:solidFill>
              <a:latin typeface="等线" panose="02010600030101010101" pitchFamily="2" charset="-122"/>
              <a:ea typeface="等线" panose="02010600030101010101" pitchFamily="2" charset="-122"/>
            </a:endParaRPr>
          </a:p>
          <a:p>
            <a:r>
              <a:rPr lang="en-US" altLang="zh-CN" sz="2400" dirty="0" smtClean="0">
                <a:solidFill>
                  <a:schemeClr val="bg1"/>
                </a:solidFill>
                <a:latin typeface="等线" panose="02010600030101010101" pitchFamily="2" charset="-122"/>
                <a:ea typeface="等线" panose="02010600030101010101" pitchFamily="2" charset="-122"/>
              </a:rPr>
              <a:t>3</a:t>
            </a:r>
            <a:r>
              <a:rPr lang="zh-CN" altLang="en-US" sz="2400" dirty="0" smtClean="0">
                <a:solidFill>
                  <a:schemeClr val="bg1"/>
                </a:solidFill>
                <a:latin typeface="等线" panose="02010600030101010101" pitchFamily="2" charset="-122"/>
                <a:ea typeface="等线" panose="02010600030101010101" pitchFamily="2" charset="-122"/>
              </a:rPr>
              <a:t>）地幔层析成像：地幔非均匀性研究；</a:t>
            </a:r>
            <a:endParaRPr lang="en-US" altLang="zh-CN" sz="2400" dirty="0" smtClean="0">
              <a:solidFill>
                <a:schemeClr val="bg1"/>
              </a:solidFill>
              <a:latin typeface="等线" panose="02010600030101010101" pitchFamily="2" charset="-122"/>
              <a:ea typeface="等线" panose="02010600030101010101" pitchFamily="2" charset="-122"/>
            </a:endParaRPr>
          </a:p>
          <a:p>
            <a:r>
              <a:rPr lang="en-US" altLang="zh-CN" sz="2400" dirty="0" smtClean="0">
                <a:solidFill>
                  <a:schemeClr val="bg1"/>
                </a:solidFill>
                <a:latin typeface="等线" panose="02010600030101010101" pitchFamily="2" charset="-122"/>
                <a:ea typeface="等线" panose="02010600030101010101" pitchFamily="2" charset="-122"/>
              </a:rPr>
              <a:t>4</a:t>
            </a:r>
            <a:r>
              <a:rPr lang="zh-CN" altLang="en-US" sz="2400" dirty="0" smtClean="0">
                <a:solidFill>
                  <a:schemeClr val="bg1"/>
                </a:solidFill>
                <a:latin typeface="等线" panose="02010600030101010101" pitchFamily="2" charset="-122"/>
                <a:ea typeface="等线" panose="02010600030101010101" pitchFamily="2" charset="-122"/>
              </a:rPr>
              <a:t>）地幔密度的高分辨率研究；</a:t>
            </a:r>
            <a:endParaRPr lang="en-US" altLang="zh-CN" sz="3200" dirty="0" smtClean="0">
              <a:solidFill>
                <a:schemeClr val="bg1"/>
              </a:solidFill>
              <a:latin typeface="等线" panose="02010600030101010101" pitchFamily="2" charset="-122"/>
              <a:ea typeface="等线" panose="02010600030101010101" pitchFamily="2" charset="-122"/>
            </a:endParaRPr>
          </a:p>
        </p:txBody>
      </p:sp>
      <p:sp>
        <p:nvSpPr>
          <p:cNvPr id="6" name="文本框 5"/>
          <p:cNvSpPr txBox="1"/>
          <p:nvPr/>
        </p:nvSpPr>
        <p:spPr>
          <a:xfrm>
            <a:off x="2051720" y="620688"/>
            <a:ext cx="4285147" cy="1077218"/>
          </a:xfrm>
          <a:prstGeom prst="rect">
            <a:avLst/>
          </a:prstGeom>
          <a:noFill/>
        </p:spPr>
        <p:txBody>
          <a:bodyPr wrap="none" rtlCol="0">
            <a:spAutoFit/>
          </a:bodyPr>
          <a:lstStyle/>
          <a:p>
            <a:pPr algn="ctr"/>
            <a:r>
              <a:rPr lang="zh-CN" altLang="en-US" sz="3200" b="1" dirty="0" smtClean="0">
                <a:solidFill>
                  <a:schemeClr val="bg1"/>
                </a:solidFill>
                <a:latin typeface="等线" panose="02010600030101010101" pitchFamily="2" charset="-122"/>
                <a:ea typeface="等线" panose="02010600030101010101" pitchFamily="2" charset="-122"/>
              </a:rPr>
              <a:t>中国地壳模型</a:t>
            </a:r>
            <a:r>
              <a:rPr lang="en-US" altLang="zh-CN" sz="3200" b="1" dirty="0" smtClean="0">
                <a:solidFill>
                  <a:schemeClr val="bg1"/>
                </a:solidFill>
                <a:latin typeface="等线" panose="02010600030101010101" pitchFamily="2" charset="-122"/>
                <a:ea typeface="等线" panose="02010600030101010101" pitchFamily="2" charset="-122"/>
              </a:rPr>
              <a:t>Crust 0.5</a:t>
            </a:r>
          </a:p>
          <a:p>
            <a:pPr algn="ctr"/>
            <a:r>
              <a:rPr lang="en-US" altLang="zh-CN" sz="3200" b="1" dirty="0" smtClean="0">
                <a:solidFill>
                  <a:schemeClr val="bg1"/>
                </a:solidFill>
                <a:latin typeface="等线" panose="02010600030101010101" pitchFamily="2" charset="-122"/>
                <a:ea typeface="等线" panose="02010600030101010101" pitchFamily="2" charset="-122"/>
              </a:rPr>
              <a:t> </a:t>
            </a:r>
            <a:r>
              <a:rPr lang="zh-CN" altLang="en-US" sz="3200" b="1" dirty="0" smtClean="0">
                <a:solidFill>
                  <a:schemeClr val="bg1"/>
                </a:solidFill>
                <a:latin typeface="等线" panose="02010600030101010101" pitchFamily="2" charset="-122"/>
                <a:ea typeface="等线" panose="02010600030101010101" pitchFamily="2" charset="-122"/>
              </a:rPr>
              <a:t>应用</a:t>
            </a:r>
            <a:r>
              <a:rPr lang="zh-CN" altLang="en-US" sz="3200" b="1" dirty="0">
                <a:solidFill>
                  <a:schemeClr val="bg1"/>
                </a:solidFill>
                <a:latin typeface="等线" panose="02010600030101010101" pitchFamily="2" charset="-122"/>
                <a:ea typeface="等线" panose="02010600030101010101" pitchFamily="2" charset="-122"/>
              </a:rPr>
              <a:t>价值</a:t>
            </a:r>
          </a:p>
        </p:txBody>
      </p:sp>
    </p:spTree>
    <p:extLst>
      <p:ext uri="{BB962C8B-B14F-4D97-AF65-F5344CB8AC3E}">
        <p14:creationId xmlns:p14="http://schemas.microsoft.com/office/powerpoint/2010/main" val="2229486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endParaRPr lang="zh-CN" altLang="en-US" dirty="0"/>
          </a:p>
        </p:txBody>
      </p:sp>
      <p:grpSp>
        <p:nvGrpSpPr>
          <p:cNvPr id="4" name="Group 2"/>
          <p:cNvGrpSpPr>
            <a:grpSpLocks/>
          </p:cNvGrpSpPr>
          <p:nvPr/>
        </p:nvGrpSpPr>
        <p:grpSpPr bwMode="auto">
          <a:xfrm>
            <a:off x="-4580" y="116632"/>
            <a:ext cx="8812088" cy="6669358"/>
            <a:chOff x="597" y="843"/>
            <a:chExt cx="4698" cy="3294"/>
          </a:xfrm>
        </p:grpSpPr>
        <p:pic>
          <p:nvPicPr>
            <p:cNvPr id="5" name="Picture 3" descr="C:\Documents\973项目\会议\china_faul1tb.gif"/>
            <p:cNvPicPr>
              <a:picLocks noChangeAspect="1" noChangeArrowheads="1"/>
            </p:cNvPicPr>
            <p:nvPr/>
          </p:nvPicPr>
          <p:blipFill>
            <a:blip r:embed="rId2">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l="12289" t="15714" r="6061" b="10185"/>
            <a:stretch>
              <a:fillRect/>
            </a:stretch>
          </p:blipFill>
          <p:spPr bwMode="auto">
            <a:xfrm>
              <a:off x="597" y="843"/>
              <a:ext cx="4698" cy="3294"/>
            </a:xfrm>
            <a:prstGeom prst="rect">
              <a:avLst/>
            </a:prstGeom>
            <a:noFill/>
            <a:extLst>
              <a:ext uri="{909E8E84-426E-40DD-AFC4-6F175D3DCCD1}">
                <a14:hiddenFill xmlns:a14="http://schemas.microsoft.com/office/drawing/2010/main">
                  <a:solidFill>
                    <a:srgbClr val="FFFFFF"/>
                  </a:solidFill>
                </a14:hiddenFill>
              </a:ext>
            </a:extLst>
          </p:spPr>
        </p:pic>
        <p:sp>
          <p:nvSpPr>
            <p:cNvPr id="12" name="Line 10"/>
            <p:cNvSpPr>
              <a:spLocks noChangeShapeType="1"/>
            </p:cNvSpPr>
            <p:nvPr/>
          </p:nvSpPr>
          <p:spPr bwMode="auto">
            <a:xfrm flipV="1">
              <a:off x="2194" y="2322"/>
              <a:ext cx="225" cy="85"/>
            </a:xfrm>
            <a:prstGeom prst="line">
              <a:avLst/>
            </a:prstGeom>
            <a:noFill/>
            <a:ln w="2857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 name="Line 11"/>
            <p:cNvSpPr>
              <a:spLocks noChangeShapeType="1"/>
            </p:cNvSpPr>
            <p:nvPr/>
          </p:nvSpPr>
          <p:spPr bwMode="auto">
            <a:xfrm>
              <a:off x="2177" y="2777"/>
              <a:ext cx="232" cy="62"/>
            </a:xfrm>
            <a:prstGeom prst="line">
              <a:avLst/>
            </a:prstGeom>
            <a:noFill/>
            <a:ln w="2857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 name="Line 12"/>
            <p:cNvSpPr>
              <a:spLocks noChangeShapeType="1"/>
            </p:cNvSpPr>
            <p:nvPr/>
          </p:nvSpPr>
          <p:spPr bwMode="auto">
            <a:xfrm flipH="1" flipV="1">
              <a:off x="2101" y="2898"/>
              <a:ext cx="226" cy="70"/>
            </a:xfrm>
            <a:prstGeom prst="line">
              <a:avLst/>
            </a:prstGeom>
            <a:noFill/>
            <a:ln w="28575">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 name="Line 13"/>
            <p:cNvSpPr>
              <a:spLocks noChangeShapeType="1"/>
            </p:cNvSpPr>
            <p:nvPr/>
          </p:nvSpPr>
          <p:spPr bwMode="auto">
            <a:xfrm flipH="1">
              <a:off x="2118" y="2211"/>
              <a:ext cx="227" cy="91"/>
            </a:xfrm>
            <a:prstGeom prst="line">
              <a:avLst/>
            </a:prstGeom>
            <a:noFill/>
            <a:ln w="2857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9" name="Line 17"/>
          <p:cNvSpPr>
            <a:spLocks noChangeShapeType="1"/>
          </p:cNvSpPr>
          <p:nvPr/>
        </p:nvSpPr>
        <p:spPr bwMode="auto">
          <a:xfrm flipV="1">
            <a:off x="7543800" y="4343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文本框 20"/>
          <p:cNvSpPr txBox="1"/>
          <p:nvPr/>
        </p:nvSpPr>
        <p:spPr>
          <a:xfrm>
            <a:off x="3995936" y="846138"/>
            <a:ext cx="2720617" cy="461665"/>
          </a:xfrm>
          <a:prstGeom prst="rect">
            <a:avLst/>
          </a:prstGeom>
          <a:noFill/>
        </p:spPr>
        <p:txBody>
          <a:bodyPr wrap="none" rtlCol="0">
            <a:spAutoFit/>
          </a:bodyPr>
          <a:lstStyle/>
          <a:p>
            <a:r>
              <a:rPr lang="en-US" altLang="zh-CN" sz="2400" dirty="0" smtClean="0">
                <a:solidFill>
                  <a:srgbClr val="1F2EED"/>
                </a:solidFill>
                <a:latin typeface="Arial" panose="020B0604020202020204" pitchFamily="34" charset="0"/>
                <a:cs typeface="Arial" panose="020B0604020202020204" pitchFamily="34" charset="0"/>
              </a:rPr>
              <a:t>Chinese Continent</a:t>
            </a:r>
            <a:endParaRPr lang="zh-CN" altLang="en-US" sz="2400" dirty="0">
              <a:solidFill>
                <a:srgbClr val="1F2EED"/>
              </a:solidFill>
              <a:latin typeface="Arial" panose="020B0604020202020204" pitchFamily="34" charset="0"/>
              <a:cs typeface="Arial" panose="020B0604020202020204" pitchFamily="34" charset="0"/>
            </a:endParaRPr>
          </a:p>
        </p:txBody>
      </p:sp>
      <p:sp>
        <p:nvSpPr>
          <p:cNvPr id="22" name="文本框 21"/>
          <p:cNvSpPr txBox="1"/>
          <p:nvPr/>
        </p:nvSpPr>
        <p:spPr>
          <a:xfrm>
            <a:off x="544072" y="5631989"/>
            <a:ext cx="4544834" cy="707886"/>
          </a:xfrm>
          <a:prstGeom prst="rect">
            <a:avLst/>
          </a:prstGeom>
          <a:noFill/>
        </p:spPr>
        <p:txBody>
          <a:bodyPr wrap="none" rtlCol="0">
            <a:spAutoFit/>
          </a:bodyPr>
          <a:lstStyle/>
          <a:p>
            <a:r>
              <a:rPr lang="zh-CN" altLang="en-US" sz="2000" b="1" dirty="0" smtClean="0">
                <a:solidFill>
                  <a:srgbClr val="FF0000"/>
                </a:solidFill>
                <a:latin typeface="等线" panose="02010600030101010101" pitchFamily="2" charset="-122"/>
                <a:ea typeface="等线" panose="02010600030101010101" pitchFamily="2" charset="-122"/>
              </a:rPr>
              <a:t>中国大陆的微板块结构：</a:t>
            </a:r>
            <a:endParaRPr lang="en-US" altLang="zh-CN" sz="2000" b="1" dirty="0" smtClean="0">
              <a:solidFill>
                <a:srgbClr val="FF0000"/>
              </a:solidFill>
              <a:latin typeface="等线" panose="02010600030101010101" pitchFamily="2" charset="-122"/>
              <a:ea typeface="等线" panose="02010600030101010101" pitchFamily="2" charset="-122"/>
            </a:endParaRPr>
          </a:p>
          <a:p>
            <a:r>
              <a:rPr lang="zh-CN" altLang="en-US" sz="2000" b="1" dirty="0" smtClean="0">
                <a:solidFill>
                  <a:srgbClr val="FF0000"/>
                </a:solidFill>
                <a:latin typeface="等线" panose="02010600030101010101" pitchFamily="2" charset="-122"/>
                <a:ea typeface="等线" panose="02010600030101010101" pitchFamily="2" charset="-122"/>
              </a:rPr>
              <a:t>需要考虑中国大陆地质构造和地形地貌</a:t>
            </a:r>
            <a:endParaRPr lang="zh-CN" altLang="en-US" sz="2000" b="1" dirty="0">
              <a:solidFill>
                <a:srgbClr val="FF0000"/>
              </a:solidFill>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126993208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837</TotalTime>
  <Words>962</Words>
  <Application>Microsoft Office PowerPoint</Application>
  <PresentationFormat>全屏显示(4:3)</PresentationFormat>
  <Paragraphs>129</Paragraphs>
  <Slides>20</Slides>
  <Notes>0</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20</vt:i4>
      </vt:variant>
    </vt:vector>
  </HeadingPairs>
  <TitlesOfParts>
    <vt:vector size="30" baseType="lpstr">
      <vt:lpstr>Arial Unicode MS</vt:lpstr>
      <vt:lpstr>等线</vt:lpstr>
      <vt:lpstr>华文琥珀</vt:lpstr>
      <vt:lpstr>宋体</vt:lpstr>
      <vt:lpstr>宋体</vt:lpstr>
      <vt:lpstr>Arial</vt:lpstr>
      <vt:lpstr>Calibri</vt:lpstr>
      <vt:lpstr>Times New Roman</vt:lpstr>
      <vt:lpstr>Office 主题​​</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qyliu</dc:creator>
  <cp:lastModifiedBy>qyliu</cp:lastModifiedBy>
  <cp:revision>93</cp:revision>
  <dcterms:created xsi:type="dcterms:W3CDTF">2016-02-26T06:27:53Z</dcterms:created>
  <dcterms:modified xsi:type="dcterms:W3CDTF">2016-06-28T13:00:36Z</dcterms:modified>
</cp:coreProperties>
</file>