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 id="2147483744" r:id="rId7"/>
    <p:sldMasterId id="2147483756" r:id="rId8"/>
    <p:sldMasterId id="2147483768" r:id="rId9"/>
    <p:sldMasterId id="2147483792" r:id="rId10"/>
    <p:sldMasterId id="2147483804" r:id="rId11"/>
  </p:sldMasterIdLst>
  <p:notesMasterIdLst>
    <p:notesMasterId r:id="rId80"/>
  </p:notesMasterIdLst>
  <p:sldIdLst>
    <p:sldId id="335" r:id="rId12"/>
    <p:sldId id="259" r:id="rId13"/>
    <p:sldId id="258" r:id="rId14"/>
    <p:sldId id="371" r:id="rId15"/>
    <p:sldId id="407" r:id="rId16"/>
    <p:sldId id="402" r:id="rId17"/>
    <p:sldId id="333" r:id="rId18"/>
    <p:sldId id="271" r:id="rId19"/>
    <p:sldId id="264" r:id="rId20"/>
    <p:sldId id="300" r:id="rId21"/>
    <p:sldId id="301" r:id="rId22"/>
    <p:sldId id="382" r:id="rId23"/>
    <p:sldId id="389" r:id="rId24"/>
    <p:sldId id="356" r:id="rId25"/>
    <p:sldId id="352" r:id="rId26"/>
    <p:sldId id="391" r:id="rId27"/>
    <p:sldId id="363" r:id="rId28"/>
    <p:sldId id="390" r:id="rId29"/>
    <p:sldId id="362" r:id="rId30"/>
    <p:sldId id="379" r:id="rId31"/>
    <p:sldId id="373" r:id="rId32"/>
    <p:sldId id="392" r:id="rId33"/>
    <p:sldId id="364" r:id="rId34"/>
    <p:sldId id="374" r:id="rId35"/>
    <p:sldId id="341" r:id="rId36"/>
    <p:sldId id="354" r:id="rId37"/>
    <p:sldId id="353" r:id="rId38"/>
    <p:sldId id="393" r:id="rId39"/>
    <p:sldId id="355" r:id="rId40"/>
    <p:sldId id="357" r:id="rId41"/>
    <p:sldId id="375" r:id="rId42"/>
    <p:sldId id="384" r:id="rId43"/>
    <p:sldId id="276" r:id="rId44"/>
    <p:sldId id="277" r:id="rId45"/>
    <p:sldId id="394" r:id="rId46"/>
    <p:sldId id="282" r:id="rId47"/>
    <p:sldId id="395" r:id="rId48"/>
    <p:sldId id="263" r:id="rId49"/>
    <p:sldId id="361" r:id="rId50"/>
    <p:sldId id="376" r:id="rId51"/>
    <p:sldId id="397" r:id="rId52"/>
    <p:sldId id="377" r:id="rId53"/>
    <p:sldId id="396" r:id="rId54"/>
    <p:sldId id="359" r:id="rId55"/>
    <p:sldId id="378" r:id="rId56"/>
    <p:sldId id="385" r:id="rId57"/>
    <p:sldId id="348" r:id="rId58"/>
    <p:sldId id="398" r:id="rId59"/>
    <p:sldId id="346" r:id="rId60"/>
    <p:sldId id="365" r:id="rId61"/>
    <p:sldId id="366" r:id="rId62"/>
    <p:sldId id="399" r:id="rId63"/>
    <p:sldId id="347" r:id="rId64"/>
    <p:sldId id="367" r:id="rId65"/>
    <p:sldId id="381" r:id="rId66"/>
    <p:sldId id="401" r:id="rId67"/>
    <p:sldId id="380" r:id="rId68"/>
    <p:sldId id="388" r:id="rId69"/>
    <p:sldId id="273" r:id="rId70"/>
    <p:sldId id="269" r:id="rId71"/>
    <p:sldId id="370" r:id="rId72"/>
    <p:sldId id="406" r:id="rId73"/>
    <p:sldId id="403" r:id="rId74"/>
    <p:sldId id="280" r:id="rId75"/>
    <p:sldId id="405" r:id="rId76"/>
    <p:sldId id="404" r:id="rId77"/>
    <p:sldId id="408" r:id="rId78"/>
    <p:sldId id="360" r:id="rId7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1" d="100"/>
          <a:sy n="101" d="100"/>
        </p:scale>
        <p:origin x="-736" y="-104"/>
      </p:cViewPr>
      <p:guideLst>
        <p:guide orient="horz" pos="2160"/>
        <p:guide pos="2880"/>
      </p:guideLst>
    </p:cSldViewPr>
  </p:slideViewPr>
  <p:notesTextViewPr>
    <p:cViewPr>
      <p:scale>
        <a:sx n="1" d="1"/>
        <a:sy n="1" d="1"/>
      </p:scale>
      <p:origin x="0" y="0"/>
    </p:cViewPr>
  </p:notesTextViewPr>
  <p:sorterViewPr>
    <p:cViewPr>
      <p:scale>
        <a:sx n="66" d="100"/>
        <a:sy n="66" d="100"/>
      </p:scale>
      <p:origin x="0" y="3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8903B-FA6F-456D-B129-2FEF5A5738CF}" type="datetimeFigureOut">
              <a:rPr lang="zh-CN" altLang="en-US" smtClean="0"/>
              <a:t>6/28/16</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A6F54-0692-40AB-A2EC-5A577F3BBD27}" type="slidenum">
              <a:rPr lang="zh-CN" altLang="en-US" smtClean="0"/>
              <a:t>‹#›</a:t>
            </a:fld>
            <a:endParaRPr lang="zh-CN" altLang="en-US"/>
          </a:p>
        </p:txBody>
      </p:sp>
    </p:spTree>
    <p:extLst>
      <p:ext uri="{BB962C8B-B14F-4D97-AF65-F5344CB8AC3E}">
        <p14:creationId xmlns:p14="http://schemas.microsoft.com/office/powerpoint/2010/main" val="105517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A6F54-0692-40AB-A2EC-5A577F3BBD27}" type="slidenum">
              <a:rPr lang="zh-CN" altLang="en-US" smtClean="0"/>
              <a:t>7</a:t>
            </a:fld>
            <a:endParaRPr lang="zh-CN" altLang="en-US"/>
          </a:p>
        </p:txBody>
      </p:sp>
    </p:spTree>
    <p:extLst>
      <p:ext uri="{BB962C8B-B14F-4D97-AF65-F5344CB8AC3E}">
        <p14:creationId xmlns:p14="http://schemas.microsoft.com/office/powerpoint/2010/main" val="116939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results show that in addition to overall thin crust of</a:t>
            </a:r>
          </a:p>
          <a:p>
            <a:r>
              <a:rPr lang="en-US" altLang="zh-CN" dirty="0" smtClean="0"/>
              <a:t>30 km in thickness throughout southeastern China, there are two NS-oriented narrow zones of extensive</a:t>
            </a:r>
          </a:p>
          <a:p>
            <a:r>
              <a:rPr lang="en-US" altLang="zh-CN" dirty="0" smtClean="0"/>
              <a:t>crustal thinning in the region.</a:t>
            </a:r>
            <a:endParaRPr lang="zh-CN" altLang="en-US" dirty="0"/>
          </a:p>
        </p:txBody>
      </p:sp>
      <p:sp>
        <p:nvSpPr>
          <p:cNvPr id="4" name="灯片编号占位符 3"/>
          <p:cNvSpPr>
            <a:spLocks noGrp="1"/>
          </p:cNvSpPr>
          <p:nvPr>
            <p:ph type="sldNum" sz="quarter" idx="10"/>
          </p:nvPr>
        </p:nvSpPr>
        <p:spPr/>
        <p:txBody>
          <a:bodyPr/>
          <a:lstStyle/>
          <a:p>
            <a:fld id="{96FF9C04-6021-4C4F-AD74-B9B5C376EDCA}"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858151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results of stacking receiver functions demonstrate</a:t>
            </a:r>
          </a:p>
          <a:p>
            <a:r>
              <a:rPr lang="en-US" altLang="zh-CN" dirty="0" smtClean="0"/>
              <a:t>that the </a:t>
            </a:r>
            <a:r>
              <a:rPr lang="en-US" altLang="zh-CN" dirty="0" err="1" smtClean="0"/>
              <a:t>de£ection</a:t>
            </a:r>
            <a:r>
              <a:rPr lang="en-US" altLang="zh-CN" dirty="0" smtClean="0"/>
              <a:t> or £</a:t>
            </a:r>
            <a:r>
              <a:rPr lang="en-US" altLang="zh-CN" dirty="0" err="1" smtClean="0"/>
              <a:t>attening</a:t>
            </a:r>
            <a:r>
              <a:rPr lang="en-US" altLang="zh-CN" dirty="0" smtClean="0"/>
              <a:t> of the</a:t>
            </a:r>
          </a:p>
          <a:p>
            <a:r>
              <a:rPr lang="en-US" altLang="zh-CN" dirty="0" err="1" smtClean="0"/>
              <a:t>subducted</a:t>
            </a:r>
            <a:r>
              <a:rPr lang="en-US" altLang="zh-CN" dirty="0" smtClean="0"/>
              <a:t> lithosphere near the bottom of the</a:t>
            </a:r>
          </a:p>
          <a:p>
            <a:r>
              <a:rPr lang="en-US" altLang="zh-CN" dirty="0" smtClean="0"/>
              <a:t>upper mantle, as proposed in previous studies in</a:t>
            </a:r>
          </a:p>
          <a:p>
            <a:r>
              <a:rPr lang="en-US" altLang="zh-CN" dirty="0" smtClean="0"/>
              <a:t>the region, cause a multiple discontinuity structure.</a:t>
            </a:r>
          </a:p>
          <a:p>
            <a:r>
              <a:rPr lang="en-US" altLang="zh-CN" dirty="0" smtClean="0"/>
              <a:t>They also indicate that the slabs penetrating</a:t>
            </a:r>
          </a:p>
          <a:p>
            <a:r>
              <a:rPr lang="en-US" altLang="zh-CN" dirty="0" smtClean="0"/>
              <a:t>the 660 km discontinuity into the lower mantle</a:t>
            </a:r>
          </a:p>
          <a:p>
            <a:r>
              <a:rPr lang="en-US" altLang="zh-CN" dirty="0" smtClean="0"/>
              <a:t>cause the narrower 660 km depression area. The</a:t>
            </a:r>
          </a:p>
          <a:p>
            <a:r>
              <a:rPr lang="en-US" altLang="zh-CN" dirty="0" smtClean="0"/>
              <a:t>base of the transition zone is not simply a dissociation</a:t>
            </a:r>
          </a:p>
          <a:p>
            <a:r>
              <a:rPr lang="en-US" altLang="zh-CN" dirty="0" smtClean="0"/>
              <a:t>of Q-spinel, and reactions of non-olivine</a:t>
            </a:r>
          </a:p>
          <a:p>
            <a:r>
              <a:rPr lang="en-US" altLang="zh-CN" dirty="0" smtClean="0"/>
              <a:t>components such as a reaction from garnet to</a:t>
            </a:r>
          </a:p>
          <a:p>
            <a:r>
              <a:rPr lang="en-US" altLang="zh-CN" dirty="0" err="1" smtClean="0"/>
              <a:t>ilmenite</a:t>
            </a:r>
            <a:r>
              <a:rPr lang="en-US" altLang="zh-CN" dirty="0" smtClean="0"/>
              <a:t> or a reaction from </a:t>
            </a:r>
            <a:r>
              <a:rPr lang="en-US" altLang="zh-CN" dirty="0" err="1" smtClean="0"/>
              <a:t>ilmenite</a:t>
            </a:r>
            <a:r>
              <a:rPr lang="en-US" altLang="zh-CN" dirty="0" smtClean="0"/>
              <a:t> to </a:t>
            </a:r>
            <a:r>
              <a:rPr lang="en-US" altLang="zh-CN" dirty="0" err="1" smtClean="0"/>
              <a:t>perovskite</a:t>
            </a:r>
            <a:endParaRPr lang="en-US" altLang="zh-CN" dirty="0" smtClean="0"/>
          </a:p>
          <a:p>
            <a:r>
              <a:rPr lang="en-US" altLang="zh-CN" dirty="0" smtClean="0"/>
              <a:t>also occur. We have also found slab images between</a:t>
            </a:r>
          </a:p>
          <a:p>
            <a:r>
              <a:rPr lang="en-US" altLang="zh-CN" dirty="0" smtClean="0"/>
              <a:t>the depths of 550 and 600 km east of</a:t>
            </a:r>
          </a:p>
          <a:p>
            <a:r>
              <a:rPr lang="en-US" altLang="zh-CN" dirty="0" smtClean="0"/>
              <a:t>127.0‡, although the slab pictures are not very</a:t>
            </a:r>
          </a:p>
          <a:p>
            <a:r>
              <a:rPr lang="en-US" altLang="zh-CN" dirty="0" smtClean="0"/>
              <a:t>remarkable.</a:t>
            </a:r>
            <a:endParaRPr lang="zh-CN" altLang="en-US" dirty="0"/>
          </a:p>
        </p:txBody>
      </p:sp>
      <p:sp>
        <p:nvSpPr>
          <p:cNvPr id="4" name="灯片编号占位符 3"/>
          <p:cNvSpPr>
            <a:spLocks noGrp="1"/>
          </p:cNvSpPr>
          <p:nvPr>
            <p:ph type="sldNum" sz="quarter" idx="10"/>
          </p:nvPr>
        </p:nvSpPr>
        <p:spPr/>
        <p:txBody>
          <a:bodyPr/>
          <a:lstStyle/>
          <a:p>
            <a:fld id="{96FF9C04-6021-4C4F-AD74-B9B5C376EDCA}" type="slidenum">
              <a:rPr lang="zh-CN" altLang="en-US" smtClean="0"/>
              <a:t>47</a:t>
            </a:fld>
            <a:endParaRPr lang="zh-CN" altLang="en-US"/>
          </a:p>
        </p:txBody>
      </p:sp>
    </p:spTree>
    <p:extLst>
      <p:ext uri="{BB962C8B-B14F-4D97-AF65-F5344CB8AC3E}">
        <p14:creationId xmlns:p14="http://schemas.microsoft.com/office/powerpoint/2010/main" val="92057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along the corridor from the Aleutians, </a:t>
            </a:r>
            <a:r>
              <a:rPr lang="en-US" altLang="zh-CN" dirty="0" err="1" smtClean="0"/>
              <a:t>Kamtchatka</a:t>
            </a:r>
            <a:r>
              <a:rPr lang="en-US" altLang="zh-CN" dirty="0" smtClean="0"/>
              <a:t>, Sino-Korean </a:t>
            </a:r>
            <a:r>
              <a:rPr lang="en-US" altLang="zh-CN" dirty="0" err="1" smtClean="0"/>
              <a:t>craton</a:t>
            </a:r>
            <a:r>
              <a:rPr lang="en-US" altLang="zh-CN" baseline="0" dirty="0" smtClean="0"/>
              <a:t> </a:t>
            </a:r>
            <a:r>
              <a:rPr lang="en-US" altLang="zh-CN" dirty="0" smtClean="0"/>
              <a:t>and the Tibetan plateau. SB: Siberian Block; CAOB: Central Asian </a:t>
            </a:r>
            <a:r>
              <a:rPr lang="en-US" altLang="zh-CN" dirty="0" err="1" smtClean="0"/>
              <a:t>Orogenic</a:t>
            </a:r>
            <a:r>
              <a:rPr lang="en-US" altLang="zh-CN" dirty="0" smtClean="0"/>
              <a:t> Belt; NC: North China </a:t>
            </a:r>
            <a:r>
              <a:rPr lang="en-US" altLang="zh-CN" dirty="0" err="1" smtClean="0"/>
              <a:t>Craton</a:t>
            </a:r>
            <a:r>
              <a:rPr lang="en-US" altLang="zh-CN" dirty="0" smtClean="0"/>
              <a:t>; SC: South China </a:t>
            </a:r>
            <a:r>
              <a:rPr lang="en-US" altLang="zh-CN" dirty="0" err="1" smtClean="0"/>
              <a:t>Craton</a:t>
            </a:r>
            <a:r>
              <a:rPr lang="en-US" altLang="zh-CN" dirty="0" smtClean="0"/>
              <a:t>; QB: </a:t>
            </a:r>
            <a:r>
              <a:rPr lang="en-US" altLang="zh-CN" dirty="0" err="1" smtClean="0"/>
              <a:t>Qaidam</a:t>
            </a:r>
            <a:r>
              <a:rPr lang="en-US" altLang="zh-CN" dirty="0" smtClean="0"/>
              <a:t> Basin; T:Tarim Basin.</a:t>
            </a:r>
          </a:p>
        </p:txBody>
      </p:sp>
      <p:sp>
        <p:nvSpPr>
          <p:cNvPr id="4" name="灯片编号占位符 3"/>
          <p:cNvSpPr>
            <a:spLocks noGrp="1"/>
          </p:cNvSpPr>
          <p:nvPr>
            <p:ph type="sldNum" sz="quarter" idx="10"/>
          </p:nvPr>
        </p:nvSpPr>
        <p:spPr/>
        <p:txBody>
          <a:bodyPr/>
          <a:lstStyle/>
          <a:p>
            <a:fld id="{96FF9C04-6021-4C4F-AD74-B9B5C376EDCA}" type="slidenum">
              <a:rPr lang="zh-CN" altLang="en-US" smtClean="0"/>
              <a:t>50</a:t>
            </a:fld>
            <a:endParaRPr lang="zh-CN" altLang="en-US"/>
          </a:p>
        </p:txBody>
      </p:sp>
    </p:spTree>
    <p:extLst>
      <p:ext uri="{BB962C8B-B14F-4D97-AF65-F5344CB8AC3E}">
        <p14:creationId xmlns:p14="http://schemas.microsoft.com/office/powerpoint/2010/main" val="2264951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find several upper mantle discontinuities,</a:t>
            </a:r>
          </a:p>
          <a:p>
            <a:r>
              <a:rPr lang="en-US" altLang="zh-CN" dirty="0" smtClean="0"/>
              <a:t>including a melt layer with a mean thickness of 64 km atop the 410 km discontinuity,</a:t>
            </a:r>
          </a:p>
          <a:p>
            <a:r>
              <a:rPr lang="en-US" altLang="zh-CN" dirty="0" smtClean="0"/>
              <a:t>present on both sides of the </a:t>
            </a:r>
            <a:r>
              <a:rPr lang="en-US" altLang="zh-CN" dirty="0" err="1" smtClean="0"/>
              <a:t>subducting</a:t>
            </a:r>
            <a:r>
              <a:rPr lang="en-US" altLang="zh-CN" dirty="0" smtClean="0"/>
              <a:t> slab near the </a:t>
            </a:r>
            <a:r>
              <a:rPr lang="en-US" altLang="zh-CN" dirty="0" err="1" smtClean="0"/>
              <a:t>Nankai</a:t>
            </a:r>
            <a:r>
              <a:rPr lang="en-US" altLang="zh-CN" dirty="0" smtClean="0"/>
              <a:t> trench. The transition zone</a:t>
            </a:r>
          </a:p>
          <a:p>
            <a:r>
              <a:rPr lang="en-US" altLang="zh-CN" dirty="0" smtClean="0"/>
              <a:t>contains a split 520 km discontinuity in several paths, and tomographic images show</a:t>
            </a:r>
          </a:p>
          <a:p>
            <a:r>
              <a:rPr lang="en-US" altLang="zh-CN" dirty="0" smtClean="0"/>
              <a:t>stagnant slabs at this depth. We believe that this may be slab related based on experimental</a:t>
            </a:r>
          </a:p>
          <a:p>
            <a:r>
              <a:rPr lang="en-US" altLang="zh-CN" dirty="0" smtClean="0"/>
              <a:t>work. A negative reflector is found in one path beneath the northeast China </a:t>
            </a:r>
            <a:r>
              <a:rPr lang="en-US" altLang="zh-CN" dirty="0" err="1" smtClean="0"/>
              <a:t>craton</a:t>
            </a:r>
            <a:r>
              <a:rPr lang="en-US" altLang="zh-CN" dirty="0" smtClean="0"/>
              <a:t> at a depth</a:t>
            </a:r>
          </a:p>
          <a:p>
            <a:r>
              <a:rPr lang="en-US" altLang="zh-CN" dirty="0" smtClean="0"/>
              <a:t>of 598 km. Mid-mantle reflectors are found in all of our paths and are present throughout a</a:t>
            </a:r>
          </a:p>
          <a:p>
            <a:r>
              <a:rPr lang="en-US" altLang="zh-CN" dirty="0" smtClean="0"/>
              <a:t>wide depth range (~750–1600 km).</a:t>
            </a:r>
            <a:endParaRPr lang="zh-CN" altLang="en-US" dirty="0"/>
          </a:p>
        </p:txBody>
      </p:sp>
      <p:sp>
        <p:nvSpPr>
          <p:cNvPr id="4" name="灯片编号占位符 3"/>
          <p:cNvSpPr>
            <a:spLocks noGrp="1"/>
          </p:cNvSpPr>
          <p:nvPr>
            <p:ph type="sldNum" sz="quarter" idx="10"/>
          </p:nvPr>
        </p:nvSpPr>
        <p:spPr/>
        <p:txBody>
          <a:bodyPr/>
          <a:lstStyle/>
          <a:p>
            <a:fld id="{96FF9C04-6021-4C4F-AD74-B9B5C376EDCA}" type="slidenum">
              <a:rPr lang="zh-CN" altLang="en-US" smtClean="0"/>
              <a:t>54</a:t>
            </a:fld>
            <a:endParaRPr lang="zh-CN" altLang="en-US"/>
          </a:p>
        </p:txBody>
      </p:sp>
    </p:spTree>
    <p:extLst>
      <p:ext uri="{BB962C8B-B14F-4D97-AF65-F5344CB8AC3E}">
        <p14:creationId xmlns:p14="http://schemas.microsoft.com/office/powerpoint/2010/main" val="3978077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169239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14932741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6428530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2071185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5157563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Slide Number Placeholder 6"/>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0328408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Slide Number Placeholder 8"/>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8262688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5" name="Slide Number Placeholder 4"/>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0906912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4" name="Slide Number Placeholder 3"/>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5126107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Slide Number Placeholder 6"/>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174407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Slide Number Placeholder 6"/>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0586244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258027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13721117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7951862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4992655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8776421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885562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6093642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灯片编号占位符 8"/>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1920814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5" name="灯片编号占位符 4"/>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5391661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4" name="灯片编号占位符 3"/>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550768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99061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463617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3982048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8315365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38243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005554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706942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Slide Number Placeholder 6"/>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091812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Slide Number Placeholder 8"/>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460967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5" name="Slide Number Placeholder 4"/>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870603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4" name="Slide Number Placeholder 3"/>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211804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Slide Number Placeholder 6"/>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91382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3986984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Slide Number Placeholder 6"/>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743968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47462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102008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3955011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967695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799239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7" name="Slide Number Placeholder 6"/>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3595273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9" name="Slide Number Placeholder 8"/>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1500840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5" name="Slide Number Placeholder 4"/>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1177607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4" name="Slide Number Placeholder 3"/>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3950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4040432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7" name="Slide Number Placeholder 6"/>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969513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7" name="Slide Number Placeholder 6"/>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1275238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3637128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2166187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3622338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2084845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1385710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7" name="Slide Number Placeholder 6"/>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66281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9" name="Slide Number Placeholder 8"/>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1410386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5" name="Slide Number Placeholder 4"/>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202074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3190713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4" name="Slide Number Placeholder 3"/>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3136883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7" name="Slide Number Placeholder 6"/>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3479869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7" name="Slide Number Placeholder 6"/>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3897136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4002659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12"/>
          </p:nvPr>
        </p:nvSpPr>
        <p:spPr/>
        <p:txBody>
          <a:body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737194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94671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790518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790555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Slide Number Placeholder 6"/>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343898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Slide Number Placeholder 8"/>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33026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22053881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5" name="Slide Number Placeholder 4"/>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46588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4" name="Slide Number Placeholder 3"/>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70406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Slide Number Placeholder 6"/>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762330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Slide Number Placeholder 6"/>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1104407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928416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12"/>
          </p:nvPr>
        </p:nvSpPr>
        <p:spPr/>
        <p:txBody>
          <a:body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406707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073605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686400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793492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7" name="灯片编号占位符 6"/>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3058853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22312345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9" name="灯片编号占位符 8"/>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833978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5" name="灯片编号占位符 4"/>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20860315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4" name="灯片编号占位符 3"/>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005808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7" name="灯片编号占位符 6"/>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2329149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7" name="灯片编号占位符 6"/>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2803769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2835241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3835325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2963444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2616751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2930476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1228407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7" name="灯片编号占位符 6"/>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1684787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9" name="灯片编号占位符 8"/>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41807610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5" name="灯片编号占位符 4"/>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3858716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4" name="灯片编号占位符 3"/>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31076016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7" name="灯片编号占位符 6"/>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747479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7" name="灯片编号占位符 6"/>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563169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743117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915306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4003071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306769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1616493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4934448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7" name="灯片编号占位符 6"/>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3197392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9" name="灯片编号占位符 8"/>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36525936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5" name="灯片编号占位符 4"/>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3597824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4" name="灯片编号占位符 3"/>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2495801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7" name="灯片编号占位符 6"/>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930492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7" name="灯片编号占位符 6"/>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179781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353845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12"/>
          </p:nvPr>
        </p:nvSpPr>
        <p:spPr/>
        <p:txBody>
          <a:body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15874810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179529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C2122173-8280-4C74-A0C9-7A4BD6CFBB5C}" type="datetimeFigureOut">
              <a:rPr lang="zh-CN" altLang="en-US" smtClean="0"/>
              <a:t>6/28/16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34656619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3719332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312062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285208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灯片编号占位符 8"/>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9029121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5" name="灯片编号占位符 4"/>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6781641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4" name="灯片编号占位符 3"/>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1367192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1989913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230276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4365657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1275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22173-8280-4C74-A0C9-7A4BD6CFBB5C}" type="datetimeFigureOut">
              <a:rPr lang="zh-CN" altLang="en-US" smtClean="0"/>
              <a:t>6/28/16</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19EF2-2C92-4918-94A3-60FA5A8759BE}" type="slidenum">
              <a:rPr lang="zh-CN" altLang="en-US" smtClean="0"/>
              <a:t>‹#›</a:t>
            </a:fld>
            <a:endParaRPr lang="zh-CN" altLang="en-US"/>
          </a:p>
        </p:txBody>
      </p:sp>
    </p:spTree>
    <p:extLst>
      <p:ext uri="{BB962C8B-B14F-4D97-AF65-F5344CB8AC3E}">
        <p14:creationId xmlns:p14="http://schemas.microsoft.com/office/powerpoint/2010/main" val="2829442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22173-8280-4C74-A0C9-7A4BD6CFBB5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19EF2-2C92-4918-94A3-60FA5A8759BE}"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48739076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747DF6-8D0D-4E31-9A76-D31A8FB26BD6}"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CDE6-6412-40FC-80A7-2D87872936E9}"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41324669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037765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245737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B237C-75EC-4ADC-95AA-96058DA023E1}" type="datetimeFigureOut">
              <a:rPr lang="zh-CN" altLang="en-US" smtClean="0">
                <a:solidFill>
                  <a:prstClr val="black">
                    <a:tint val="75000"/>
                  </a:prstClr>
                </a:solidFill>
                <a:latin typeface="Times New Roman"/>
                <a:ea typeface="Adobe 楷体 Std R"/>
              </a:rPr>
              <a:pPr/>
              <a:t>6/28/16</a:t>
            </a:fld>
            <a:endParaRPr lang="zh-CN" altLang="en-US">
              <a:solidFill>
                <a:prstClr val="black">
                  <a:tint val="75000"/>
                </a:prstClr>
              </a:solidFill>
              <a:latin typeface="Times New Roman"/>
              <a:ea typeface="Adobe 楷体 Std R"/>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latin typeface="Times New Roman"/>
              <a:ea typeface="Adobe 楷体 Std R"/>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A0EC0-014F-4255-948F-ABACC87362D2}" type="slidenum">
              <a:rPr lang="zh-CN" altLang="en-US" smtClean="0">
                <a:solidFill>
                  <a:prstClr val="black">
                    <a:tint val="75000"/>
                  </a:prstClr>
                </a:solidFill>
                <a:latin typeface="Times New Roman"/>
                <a:ea typeface="Adobe 楷体 Std R"/>
              </a:rPr>
              <a:pPr/>
              <a:t>‹#›</a:t>
            </a:fld>
            <a:endParaRPr lang="zh-CN" altLang="en-US">
              <a:solidFill>
                <a:prstClr val="black">
                  <a:tint val="75000"/>
                </a:prstClr>
              </a:solidFill>
              <a:latin typeface="Times New Roman"/>
              <a:ea typeface="Adobe 楷体 Std R"/>
            </a:endParaRPr>
          </a:p>
        </p:txBody>
      </p:sp>
    </p:spTree>
    <p:extLst>
      <p:ext uri="{BB962C8B-B14F-4D97-AF65-F5344CB8AC3E}">
        <p14:creationId xmlns:p14="http://schemas.microsoft.com/office/powerpoint/2010/main" val="6656084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916E2-6582-4B66-97F8-956A9B85E474}"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90935-C3D6-4CEE-8C77-9F4EE8600604}"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8670809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9699238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31551245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A232829-C7C8-421A-8FE9-DA8507E0795E}" type="datetimeFigureOut">
              <a:rPr lang="zh-CN" altLang="en-US" smtClean="0">
                <a:solidFill>
                  <a:prstClr val="black">
                    <a:tint val="75000"/>
                  </a:prstClr>
                </a:solidFill>
                <a:latin typeface="Times New Roman"/>
                <a:ea typeface="楷体"/>
              </a:rPr>
              <a:pPr/>
              <a:t>6/28/16</a:t>
            </a:fld>
            <a:endParaRPr lang="zh-CN" altLang="en-US">
              <a:solidFill>
                <a:prstClr val="black">
                  <a:tint val="75000"/>
                </a:prstClr>
              </a:solidFill>
              <a:latin typeface="Times New Roman"/>
              <a:ea typeface="楷体"/>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latin typeface="Times New Roman"/>
              <a:ea typeface="楷体"/>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CA12AB-7082-4A1D-81A4-68E0A6B3087B}" type="slidenum">
              <a:rPr lang="zh-CN" altLang="en-US" smtClean="0">
                <a:solidFill>
                  <a:prstClr val="black">
                    <a:tint val="75000"/>
                  </a:prstClr>
                </a:solidFill>
                <a:latin typeface="Times New Roman"/>
                <a:ea typeface="楷体"/>
              </a:rPr>
              <a:pPr/>
              <a:t>‹#›</a:t>
            </a:fld>
            <a:endParaRPr lang="zh-CN" altLang="en-US">
              <a:solidFill>
                <a:prstClr val="black">
                  <a:tint val="75000"/>
                </a:prstClr>
              </a:solidFill>
              <a:latin typeface="Times New Roman"/>
              <a:ea typeface="楷体"/>
            </a:endParaRPr>
          </a:p>
        </p:txBody>
      </p:sp>
    </p:spTree>
    <p:extLst>
      <p:ext uri="{BB962C8B-B14F-4D97-AF65-F5344CB8AC3E}">
        <p14:creationId xmlns:p14="http://schemas.microsoft.com/office/powerpoint/2010/main" val="253729706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B5F43-1B58-46F9-A21D-A45E767D0B2C}" type="datetimeFigureOut">
              <a:rPr lang="zh-CN" altLang="en-US" smtClean="0">
                <a:solidFill>
                  <a:prstClr val="black">
                    <a:tint val="75000"/>
                  </a:prstClr>
                </a:solidFill>
                <a:latin typeface="Calibri"/>
                <a:ea typeface="宋体"/>
              </a:rPr>
              <a:pPr/>
              <a:t>6/28/16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CDDF5-959E-4F4E-AA92-4C9C0171180D}"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75487061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hinageorefmodel.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emf"/><Relationship Id="rId3"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46.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9.wmf"/><Relationship Id="rId3" Type="http://schemas.openxmlformats.org/officeDocument/2006/relationships/image" Target="../media/image2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4.png"/><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8.png"/><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oleObject" Target="../embeddings/oleObject1.bin"/><Relationship Id="rId5" Type="http://schemas.openxmlformats.org/officeDocument/2006/relationships/image" Target="../media/image33.wmf"/><Relationship Id="rId6" Type="http://schemas.openxmlformats.org/officeDocument/2006/relationships/oleObject" Target="../embeddings/oleObject2.bin"/><Relationship Id="rId7" Type="http://schemas.openxmlformats.org/officeDocument/2006/relationships/image" Target="../media/image34.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4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2.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35.xml"/><Relationship Id="rId2" Type="http://schemas.openxmlformats.org/officeDocument/2006/relationships/notesSlide" Target="../notesSlides/notesSlide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hinageorefmodel.or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1.png"/><Relationship Id="rId3"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png"/><Relationship Id="rId5" Type="http://schemas.openxmlformats.org/officeDocument/2006/relationships/package" Target="../embeddings/Microsoft_Word_Document1.docx"/><Relationship Id="rId6"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7739" y="466781"/>
            <a:ext cx="7772400" cy="2387600"/>
          </a:xfrm>
        </p:spPr>
        <p:txBody>
          <a:bodyPr>
            <a:normAutofit/>
          </a:bodyPr>
          <a:lstStyle/>
          <a:p>
            <a:pPr>
              <a:lnSpc>
                <a:spcPct val="110000"/>
              </a:lnSpc>
            </a:pPr>
            <a:r>
              <a:rPr lang="zh-CN" altLang="en-US" sz="4400" b="1" dirty="0" smtClean="0">
                <a:latin typeface="华文细黑"/>
                <a:ea typeface="华文细黑"/>
                <a:cs typeface="华文细黑"/>
              </a:rPr>
              <a:t>中国区域地震学参考模型</a:t>
            </a:r>
            <a:r>
              <a:rPr lang="en-US" altLang="zh-CN" sz="4400" b="1" dirty="0" smtClean="0">
                <a:latin typeface="华文细黑"/>
                <a:ea typeface="华文细黑"/>
                <a:cs typeface="华文细黑"/>
              </a:rPr>
              <a:t/>
            </a:r>
            <a:br>
              <a:rPr lang="en-US" altLang="zh-CN" sz="4400" b="1" dirty="0" smtClean="0">
                <a:latin typeface="华文细黑"/>
                <a:ea typeface="华文细黑"/>
                <a:cs typeface="华文细黑"/>
              </a:rPr>
            </a:br>
            <a:r>
              <a:rPr lang="zh-CN" altLang="en-US" sz="4400" b="1" dirty="0" smtClean="0">
                <a:latin typeface="华文细黑"/>
                <a:ea typeface="华文细黑"/>
                <a:cs typeface="华文细黑"/>
              </a:rPr>
              <a:t>现状</a:t>
            </a:r>
            <a:endParaRPr lang="en-US" sz="4400" b="1" dirty="0">
              <a:latin typeface="华文细黑"/>
              <a:ea typeface="华文细黑"/>
              <a:cs typeface="华文细黑"/>
            </a:endParaRPr>
          </a:p>
        </p:txBody>
      </p:sp>
      <p:sp>
        <p:nvSpPr>
          <p:cNvPr id="5" name="Subtitle 4"/>
          <p:cNvSpPr>
            <a:spLocks noGrp="1"/>
          </p:cNvSpPr>
          <p:nvPr>
            <p:ph type="subTitle" idx="1"/>
          </p:nvPr>
        </p:nvSpPr>
        <p:spPr/>
        <p:txBody>
          <a:bodyPr>
            <a:normAutofit/>
          </a:bodyPr>
          <a:lstStyle/>
          <a:p>
            <a:pPr>
              <a:lnSpc>
                <a:spcPct val="140000"/>
              </a:lnSpc>
            </a:pPr>
            <a:r>
              <a:rPr lang="zh-CN" altLang="en-US" sz="3200" b="1" dirty="0" smtClean="0">
                <a:latin typeface="华文仿宋"/>
                <a:ea typeface="华文仿宋"/>
                <a:cs typeface="华文仿宋"/>
              </a:rPr>
              <a:t>温联星</a:t>
            </a:r>
            <a:endParaRPr lang="en-US" altLang="zh-CN" sz="3200" b="1" dirty="0" smtClean="0">
              <a:latin typeface="华文仿宋"/>
              <a:ea typeface="华文仿宋"/>
              <a:cs typeface="华文仿宋"/>
            </a:endParaRPr>
          </a:p>
          <a:p>
            <a:pPr>
              <a:lnSpc>
                <a:spcPct val="140000"/>
              </a:lnSpc>
            </a:pPr>
            <a:r>
              <a:rPr lang="zh-CN" altLang="en-US" sz="3200" b="1" dirty="0" smtClean="0">
                <a:latin typeface="华文仿宋"/>
                <a:ea typeface="华文仿宋"/>
                <a:cs typeface="华文仿宋"/>
              </a:rPr>
              <a:t>中国科学技术大学</a:t>
            </a:r>
          </a:p>
          <a:p>
            <a:pPr>
              <a:lnSpc>
                <a:spcPct val="140000"/>
              </a:lnSpc>
            </a:pPr>
            <a:endParaRPr lang="en-US" sz="3200" b="1" dirty="0">
              <a:latin typeface="华文仿宋"/>
              <a:ea typeface="华文仿宋"/>
              <a:cs typeface="华文仿宋"/>
            </a:endParaRPr>
          </a:p>
        </p:txBody>
      </p:sp>
      <p:sp>
        <p:nvSpPr>
          <p:cNvPr id="6" name="TextBox 5"/>
          <p:cNvSpPr txBox="1"/>
          <p:nvPr/>
        </p:nvSpPr>
        <p:spPr>
          <a:xfrm>
            <a:off x="1216527" y="5828631"/>
            <a:ext cx="7135287" cy="369332"/>
          </a:xfrm>
          <a:prstGeom prst="rect">
            <a:avLst/>
          </a:prstGeom>
          <a:noFill/>
        </p:spPr>
        <p:txBody>
          <a:bodyPr wrap="none" rtlCol="0">
            <a:spAutoFit/>
          </a:bodyPr>
          <a:lstStyle/>
          <a:p>
            <a:r>
              <a:rPr lang="zh-CN" altLang="en-US" b="1" dirty="0" smtClean="0">
                <a:solidFill>
                  <a:srgbClr val="FF6600"/>
                </a:solidFill>
              </a:rPr>
              <a:t>所有关于地震学结果的材料来自</a:t>
            </a:r>
            <a:r>
              <a:rPr lang="en-US" altLang="zh-CN" b="1" dirty="0" smtClean="0">
                <a:solidFill>
                  <a:srgbClr val="FF6600"/>
                </a:solidFill>
                <a:hlinkClick r:id="rId2"/>
              </a:rPr>
              <a:t>http://chinageorefmodel.org</a:t>
            </a:r>
            <a:r>
              <a:rPr lang="zh-CN" altLang="en-US" b="1" dirty="0" smtClean="0">
                <a:solidFill>
                  <a:srgbClr val="FF6600"/>
                </a:solidFill>
              </a:rPr>
              <a:t>中的文献</a:t>
            </a:r>
            <a:endParaRPr lang="en-US" b="1" dirty="0">
              <a:solidFill>
                <a:srgbClr val="FF6600"/>
              </a:solidFill>
            </a:endParaRPr>
          </a:p>
        </p:txBody>
      </p:sp>
    </p:spTree>
    <p:extLst>
      <p:ext uri="{BB962C8B-B14F-4D97-AF65-F5344CB8AC3E}">
        <p14:creationId xmlns:p14="http://schemas.microsoft.com/office/powerpoint/2010/main" val="36303767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6012" y="2906809"/>
            <a:ext cx="8429625" cy="3257550"/>
          </a:xfrm>
          <a:prstGeom prst="rect">
            <a:avLst/>
          </a:prstGeom>
        </p:spPr>
      </p:pic>
      <p:cxnSp>
        <p:nvCxnSpPr>
          <p:cNvPr id="9" name="直接箭头连接符 8"/>
          <p:cNvCxnSpPr/>
          <p:nvPr/>
        </p:nvCxnSpPr>
        <p:spPr>
          <a:xfrm flipV="1">
            <a:off x="2464385" y="4967060"/>
            <a:ext cx="1131605" cy="118203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295662" y="6118660"/>
            <a:ext cx="2647666" cy="369332"/>
          </a:xfrm>
          <a:prstGeom prst="rect">
            <a:avLst/>
          </a:prstGeom>
          <a:noFill/>
        </p:spPr>
        <p:txBody>
          <a:bodyPr wrap="square" rtlCol="0">
            <a:spAutoFit/>
          </a:bodyPr>
          <a:lstStyle/>
          <a:p>
            <a:pPr algn="ctr"/>
            <a:r>
              <a:rPr lang="zh-CN" altLang="en-US" b="1" dirty="0" smtClean="0"/>
              <a:t>可能是古海洋板片残留</a:t>
            </a:r>
            <a:endParaRPr lang="zh-CN" altLang="en-US" b="1" dirty="0"/>
          </a:p>
        </p:txBody>
      </p:sp>
      <p:pic>
        <p:nvPicPr>
          <p:cNvPr id="7" name="图片 2"/>
          <p:cNvPicPr>
            <a:picLocks noChangeAspect="1"/>
          </p:cNvPicPr>
          <p:nvPr/>
        </p:nvPicPr>
        <p:blipFill rotWithShape="1">
          <a:blip r:embed="rId3"/>
          <a:srcRect l="5435" t="23214" r="8327" b="12374"/>
          <a:stretch/>
        </p:blipFill>
        <p:spPr>
          <a:xfrm>
            <a:off x="2514627" y="256591"/>
            <a:ext cx="3922950" cy="2602786"/>
          </a:xfrm>
          <a:prstGeom prst="rect">
            <a:avLst/>
          </a:prstGeom>
        </p:spPr>
      </p:pic>
      <p:sp>
        <p:nvSpPr>
          <p:cNvPr id="8" name="Rectangle 7"/>
          <p:cNvSpPr/>
          <p:nvPr/>
        </p:nvSpPr>
        <p:spPr>
          <a:xfrm>
            <a:off x="6085523" y="163472"/>
            <a:ext cx="414921" cy="17604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1835715" y="2099997"/>
            <a:ext cx="1533954" cy="1081436"/>
          </a:xfrm>
          <a:prstGeom prst="straightConnector1">
            <a:avLst/>
          </a:prstGeom>
          <a:ln w="6032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175885" y="2264972"/>
            <a:ext cx="23628" cy="966760"/>
          </a:xfrm>
          <a:prstGeom prst="straightConnector1">
            <a:avLst/>
          </a:prstGeom>
          <a:ln w="6032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382932" y="2579343"/>
            <a:ext cx="1318686" cy="677539"/>
          </a:xfrm>
          <a:prstGeom prst="straightConnector1">
            <a:avLst/>
          </a:prstGeom>
          <a:ln w="6032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24093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366163" y="1637804"/>
            <a:ext cx="5657850" cy="4619625"/>
          </a:xfrm>
          <a:prstGeom prst="rect">
            <a:avLst/>
          </a:prstGeom>
        </p:spPr>
      </p:pic>
      <p:pic>
        <p:nvPicPr>
          <p:cNvPr id="4" name="图片 3"/>
          <p:cNvPicPr>
            <a:picLocks noChangeAspect="1"/>
          </p:cNvPicPr>
          <p:nvPr/>
        </p:nvPicPr>
        <p:blipFill>
          <a:blip r:embed="rId3"/>
          <a:stretch>
            <a:fillRect/>
          </a:stretch>
        </p:blipFill>
        <p:spPr>
          <a:xfrm>
            <a:off x="127663" y="2674181"/>
            <a:ext cx="3238500" cy="2219325"/>
          </a:xfrm>
          <a:prstGeom prst="rect">
            <a:avLst/>
          </a:prstGeom>
        </p:spPr>
      </p:pic>
      <p:sp>
        <p:nvSpPr>
          <p:cNvPr id="5" name="文本框 4"/>
          <p:cNvSpPr txBox="1"/>
          <p:nvPr/>
        </p:nvSpPr>
        <p:spPr>
          <a:xfrm>
            <a:off x="1746913" y="571401"/>
            <a:ext cx="5826598" cy="523220"/>
          </a:xfrm>
          <a:prstGeom prst="rect">
            <a:avLst/>
          </a:prstGeom>
          <a:noFill/>
        </p:spPr>
        <p:txBody>
          <a:bodyPr wrap="square" rtlCol="0">
            <a:spAutoFit/>
          </a:bodyPr>
          <a:lstStyle/>
          <a:p>
            <a:pPr algn="ctr"/>
            <a:r>
              <a:rPr lang="zh-CN" altLang="en-US" sz="2800" b="1" dirty="0" smtClean="0"/>
              <a:t>印度板块俯冲到缅甸之下</a:t>
            </a:r>
            <a:endParaRPr lang="zh-CN" altLang="en-US" sz="2800" b="1" dirty="0"/>
          </a:p>
        </p:txBody>
      </p:sp>
    </p:spTree>
    <p:extLst>
      <p:ext uri="{BB962C8B-B14F-4D97-AF65-F5344CB8AC3E}">
        <p14:creationId xmlns:p14="http://schemas.microsoft.com/office/powerpoint/2010/main" val="25525911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zh-CN" altLang="en-US" dirty="0" smtClean="0">
                <a:latin typeface="华文细黑"/>
                <a:ea typeface="华文细黑"/>
                <a:cs typeface="华文细黑"/>
              </a:rPr>
              <a:t>报告提纲</a:t>
            </a:r>
            <a:endParaRPr lang="en-US" dirty="0">
              <a:latin typeface="华文细黑"/>
              <a:ea typeface="华文细黑"/>
              <a:cs typeface="华文细黑"/>
            </a:endParaRPr>
          </a:p>
        </p:txBody>
      </p:sp>
      <p:sp>
        <p:nvSpPr>
          <p:cNvPr id="4" name="Content Placeholder 3"/>
          <p:cNvSpPr>
            <a:spLocks noGrp="1"/>
          </p:cNvSpPr>
          <p:nvPr>
            <p:ph idx="1"/>
          </p:nvPr>
        </p:nvSpPr>
        <p:spPr>
          <a:xfrm>
            <a:off x="690105" y="1887086"/>
            <a:ext cx="7886700" cy="4351338"/>
          </a:xfrm>
        </p:spPr>
        <p:txBody>
          <a:bodyPr/>
          <a:lstStyle/>
          <a:p>
            <a:r>
              <a:rPr lang="zh-CN" altLang="en-US" b="1" dirty="0" smtClean="0">
                <a:latin typeface="华文仿宋"/>
                <a:ea typeface="华文仿宋"/>
                <a:cs typeface="华文仿宋"/>
              </a:rPr>
              <a:t>中国区域结构简介</a:t>
            </a:r>
            <a:endParaRPr lang="en-US" altLang="zh-CN" b="1" dirty="0" smtClean="0">
              <a:latin typeface="华文仿宋"/>
              <a:ea typeface="华文仿宋"/>
              <a:cs typeface="华文仿宋"/>
            </a:endParaRPr>
          </a:p>
          <a:p>
            <a:r>
              <a:rPr lang="zh-CN" altLang="en-US" b="1" dirty="0" smtClean="0">
                <a:solidFill>
                  <a:srgbClr val="FF0000"/>
                </a:solidFill>
                <a:latin typeface="华文仿宋"/>
                <a:ea typeface="华文仿宋"/>
                <a:cs typeface="华文仿宋"/>
              </a:rPr>
              <a:t>地壳</a:t>
            </a:r>
            <a:endParaRPr lang="en-US" altLang="zh-CN" b="1" dirty="0" smtClean="0">
              <a:solidFill>
                <a:srgbClr val="FF0000"/>
              </a:solidFill>
              <a:latin typeface="华文仿宋"/>
              <a:ea typeface="华文仿宋"/>
              <a:cs typeface="华文仿宋"/>
            </a:endParaRPr>
          </a:p>
          <a:p>
            <a:r>
              <a:rPr lang="zh-CN" altLang="en-US" b="1" dirty="0" smtClean="0">
                <a:solidFill>
                  <a:srgbClr val="FF0000"/>
                </a:solidFill>
                <a:latin typeface="华文仿宋"/>
                <a:ea typeface="华文仿宋"/>
                <a:cs typeface="华文仿宋"/>
              </a:rPr>
              <a:t>上地幔结构</a:t>
            </a:r>
            <a:endParaRPr lang="en-US" altLang="zh-CN" b="1" dirty="0" smtClean="0">
              <a:solidFill>
                <a:srgbClr val="FF0000"/>
              </a:solidFill>
              <a:latin typeface="华文仿宋"/>
              <a:ea typeface="华文仿宋"/>
              <a:cs typeface="华文仿宋"/>
            </a:endParaRPr>
          </a:p>
          <a:p>
            <a:r>
              <a:rPr lang="zh-CN" altLang="en-US" b="1" dirty="0" smtClean="0">
                <a:solidFill>
                  <a:srgbClr val="FF0000"/>
                </a:solidFill>
                <a:latin typeface="华文仿宋"/>
                <a:ea typeface="华文仿宋"/>
                <a:cs typeface="华文仿宋"/>
              </a:rPr>
              <a:t>上地幔间断面</a:t>
            </a:r>
            <a:endParaRPr lang="en-US" altLang="zh-CN" b="1" dirty="0" smtClean="0">
              <a:solidFill>
                <a:srgbClr val="FF0000"/>
              </a:solidFill>
              <a:latin typeface="华文仿宋"/>
              <a:ea typeface="华文仿宋"/>
              <a:cs typeface="华文仿宋"/>
            </a:endParaRPr>
          </a:p>
          <a:p>
            <a:r>
              <a:rPr lang="zh-CN" altLang="en-US" b="1" dirty="0" smtClean="0">
                <a:latin typeface="华文仿宋"/>
                <a:ea typeface="华文仿宋"/>
                <a:cs typeface="华文仿宋"/>
              </a:rPr>
              <a:t>中国区域</a:t>
            </a:r>
            <a:r>
              <a:rPr lang="zh-CN" altLang="en-US" b="1" dirty="0" smtClean="0">
                <a:latin typeface="华文仿宋"/>
                <a:ea typeface="华文仿宋"/>
                <a:cs typeface="华文仿宋"/>
              </a:rPr>
              <a:t>地震资料近况</a:t>
            </a:r>
            <a:endParaRPr lang="en-US" altLang="zh-CN" b="1" dirty="0">
              <a:latin typeface="华文仿宋"/>
              <a:ea typeface="华文仿宋"/>
              <a:cs typeface="华文仿宋"/>
            </a:endParaRPr>
          </a:p>
          <a:p>
            <a:r>
              <a:rPr lang="zh-CN" altLang="en-US" b="1" dirty="0">
                <a:latin typeface="华文仿宋"/>
                <a:ea typeface="华文仿宋"/>
                <a:cs typeface="华文仿宋"/>
              </a:rPr>
              <a:t>基金委、我们</a:t>
            </a:r>
            <a:r>
              <a:rPr lang="en-US" altLang="zh-CN" b="1" dirty="0">
                <a:latin typeface="华文仿宋"/>
                <a:ea typeface="华文仿宋"/>
                <a:cs typeface="华文仿宋"/>
              </a:rPr>
              <a:t>&amp;</a:t>
            </a:r>
            <a:r>
              <a:rPr lang="zh-CN" altLang="en-US" b="1" dirty="0">
                <a:latin typeface="华文仿宋"/>
                <a:ea typeface="华文仿宋"/>
                <a:cs typeface="华文仿宋"/>
              </a:rPr>
              <a:t>参考模型</a:t>
            </a:r>
            <a:endParaRPr lang="en-US" b="1" dirty="0">
              <a:latin typeface="华文仿宋"/>
              <a:ea typeface="华文仿宋"/>
              <a:cs typeface="华文仿宋"/>
            </a:endParaRPr>
          </a:p>
          <a:p>
            <a:pPr marL="0" indent="0">
              <a:buNone/>
            </a:pPr>
            <a:endParaRPr lang="en-US" altLang="zh-CN" b="1" dirty="0" smtClean="0">
              <a:latin typeface="华文仿宋"/>
              <a:ea typeface="华文仿宋"/>
              <a:cs typeface="华文仿宋"/>
            </a:endParaRPr>
          </a:p>
        </p:txBody>
      </p:sp>
    </p:spTree>
    <p:extLst>
      <p:ext uri="{BB962C8B-B14F-4D97-AF65-F5344CB8AC3E}">
        <p14:creationId xmlns:p14="http://schemas.microsoft.com/office/powerpoint/2010/main" val="30568561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中国区域地壳结构</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地壳深度</a:t>
            </a:r>
            <a:r>
              <a:rPr lang="en-US" altLang="zh-CN" sz="2400" b="1" dirty="0" smtClean="0">
                <a:solidFill>
                  <a:srgbClr val="FF0000"/>
                </a:solidFill>
              </a:rPr>
              <a:t>&amp;</a:t>
            </a:r>
            <a:r>
              <a:rPr lang="zh-CN" altLang="en-US" sz="2400" b="1" dirty="0" smtClean="0">
                <a:solidFill>
                  <a:srgbClr val="FF0000"/>
                </a:solidFill>
              </a:rPr>
              <a:t>速度结构</a:t>
            </a:r>
            <a:endParaRPr lang="en-US" altLang="zh-CN" sz="2400" b="1" dirty="0" smtClean="0">
              <a:solidFill>
                <a:srgbClr val="FF0000"/>
              </a:solidFill>
            </a:endParaRPr>
          </a:p>
          <a:p>
            <a:pPr marL="0" indent="0">
              <a:buNone/>
            </a:pPr>
            <a:r>
              <a:rPr lang="en-US" altLang="zh-CN" sz="2400" dirty="0" smtClean="0"/>
              <a:t>   </a:t>
            </a:r>
            <a:r>
              <a:rPr lang="zh-CN" altLang="en-US" sz="2400" b="1" dirty="0" smtClean="0">
                <a:latin typeface="华文仿宋"/>
                <a:ea typeface="华文仿宋"/>
                <a:cs typeface="华文仿宋"/>
              </a:rPr>
              <a:t>主动源探测</a:t>
            </a:r>
            <a:r>
              <a:rPr lang="en-US" altLang="zh-CN" sz="2400" b="1" dirty="0">
                <a:latin typeface="华文仿宋"/>
                <a:ea typeface="华文仿宋"/>
                <a:cs typeface="华文仿宋"/>
              </a:rPr>
              <a:t>-</a:t>
            </a:r>
            <a:r>
              <a:rPr lang="en-US" altLang="zh-CN" sz="2400" b="1" dirty="0" err="1">
                <a:latin typeface="华文仿宋"/>
                <a:ea typeface="华文仿宋"/>
                <a:cs typeface="华文仿宋"/>
              </a:rPr>
              <a:t>SinoProbe</a:t>
            </a:r>
            <a:endParaRPr lang="en-US" altLang="zh-CN" sz="2400" b="1" dirty="0">
              <a:latin typeface="华文仿宋"/>
              <a:ea typeface="华文仿宋"/>
              <a:cs typeface="华文仿宋"/>
            </a:endParaRPr>
          </a:p>
          <a:p>
            <a:pPr marL="0" indent="0">
              <a:buNone/>
            </a:pPr>
            <a:r>
              <a:rPr lang="en-US" altLang="zh-CN" sz="2400" b="1" dirty="0">
                <a:latin typeface="华文仿宋"/>
                <a:ea typeface="华文仿宋"/>
                <a:cs typeface="华文仿宋"/>
              </a:rPr>
              <a:t>   </a:t>
            </a:r>
            <a:r>
              <a:rPr lang="zh-CN" altLang="en-US" sz="2400" b="1" dirty="0" smtClean="0">
                <a:latin typeface="华文仿宋"/>
                <a:ea typeface="华文仿宋"/>
                <a:cs typeface="华文仿宋"/>
              </a:rPr>
              <a:t>接收函数</a:t>
            </a:r>
            <a:r>
              <a:rPr lang="en-US" altLang="zh-CN" sz="2400" b="1" dirty="0" smtClean="0">
                <a:latin typeface="华文仿宋"/>
                <a:ea typeface="华文仿宋"/>
                <a:cs typeface="华文仿宋"/>
              </a:rPr>
              <a:t> </a:t>
            </a:r>
          </a:p>
          <a:p>
            <a:pPr marL="0" indent="0">
              <a:buNone/>
            </a:pPr>
            <a:r>
              <a:rPr lang="en-US" altLang="zh-CN" b="1" dirty="0" smtClean="0">
                <a:latin typeface="华文仿宋"/>
                <a:ea typeface="华文仿宋"/>
                <a:cs typeface="华文仿宋"/>
              </a:rPr>
              <a:t>   </a:t>
            </a:r>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390446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5" name="图片 4"/>
          <p:cNvPicPr>
            <a:picLocks noChangeAspect="1"/>
          </p:cNvPicPr>
          <p:nvPr/>
        </p:nvPicPr>
        <p:blipFill>
          <a:blip r:embed="rId2"/>
          <a:stretch>
            <a:fillRect/>
          </a:stretch>
        </p:blipFill>
        <p:spPr>
          <a:xfrm>
            <a:off x="31596" y="908708"/>
            <a:ext cx="6646097" cy="4634101"/>
          </a:xfrm>
          <a:prstGeom prst="rect">
            <a:avLst/>
          </a:prstGeom>
        </p:spPr>
      </p:pic>
      <p:sp>
        <p:nvSpPr>
          <p:cNvPr id="6" name="内容占位符 5"/>
          <p:cNvSpPr>
            <a:spLocks noGrp="1"/>
          </p:cNvSpPr>
          <p:nvPr>
            <p:ph idx="1"/>
          </p:nvPr>
        </p:nvSpPr>
        <p:spPr/>
        <p:txBody>
          <a:bodyPr/>
          <a:lstStyle/>
          <a:p>
            <a:endParaRPr lang="zh-CN" altLang="en-US" dirty="0"/>
          </a:p>
        </p:txBody>
      </p:sp>
      <p:pic>
        <p:nvPicPr>
          <p:cNvPr id="8" name="图片 7"/>
          <p:cNvPicPr>
            <a:picLocks noChangeAspect="1"/>
          </p:cNvPicPr>
          <p:nvPr/>
        </p:nvPicPr>
        <p:blipFill>
          <a:blip r:embed="rId3"/>
          <a:stretch>
            <a:fillRect/>
          </a:stretch>
        </p:blipFill>
        <p:spPr>
          <a:xfrm>
            <a:off x="6644092" y="908707"/>
            <a:ext cx="2499908" cy="4634101"/>
          </a:xfrm>
          <a:prstGeom prst="rect">
            <a:avLst/>
          </a:prstGeom>
        </p:spPr>
      </p:pic>
    </p:spTree>
    <p:extLst>
      <p:ext uri="{BB962C8B-B14F-4D97-AF65-F5344CB8AC3E}">
        <p14:creationId xmlns:p14="http://schemas.microsoft.com/office/powerpoint/2010/main" val="41429912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图片 3"/>
          <p:cNvPicPr>
            <a:picLocks noChangeAspect="1"/>
          </p:cNvPicPr>
          <p:nvPr/>
        </p:nvPicPr>
        <p:blipFill>
          <a:blip r:embed="rId3"/>
          <a:stretch>
            <a:fillRect/>
          </a:stretch>
        </p:blipFill>
        <p:spPr>
          <a:xfrm>
            <a:off x="164661" y="178853"/>
            <a:ext cx="4598408" cy="2267508"/>
          </a:xfrm>
          <a:prstGeom prst="rect">
            <a:avLst/>
          </a:prstGeom>
        </p:spPr>
      </p:pic>
      <p:pic>
        <p:nvPicPr>
          <p:cNvPr id="5" name="图片 4"/>
          <p:cNvPicPr>
            <a:picLocks noChangeAspect="1"/>
          </p:cNvPicPr>
          <p:nvPr/>
        </p:nvPicPr>
        <p:blipFill>
          <a:blip r:embed="rId4"/>
          <a:stretch>
            <a:fillRect/>
          </a:stretch>
        </p:blipFill>
        <p:spPr>
          <a:xfrm>
            <a:off x="3156438" y="1614150"/>
            <a:ext cx="6178634" cy="5243850"/>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13984488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中国区域地壳结构</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地壳深度</a:t>
            </a:r>
            <a:r>
              <a:rPr lang="en-US" altLang="zh-CN" sz="2400" b="1" dirty="0" smtClean="0">
                <a:solidFill>
                  <a:srgbClr val="FF0000"/>
                </a:solidFill>
              </a:rPr>
              <a:t>&amp;</a:t>
            </a:r>
            <a:r>
              <a:rPr lang="zh-CN" altLang="en-US" sz="2400" b="1" dirty="0" smtClean="0">
                <a:solidFill>
                  <a:srgbClr val="FF0000"/>
                </a:solidFill>
              </a:rPr>
              <a:t>速度结构</a:t>
            </a:r>
            <a:endParaRPr lang="en-US" altLang="zh-CN" sz="2400" b="1" dirty="0" smtClean="0">
              <a:solidFill>
                <a:srgbClr val="FF0000"/>
              </a:solidFill>
            </a:endParaRPr>
          </a:p>
          <a:p>
            <a:pPr marL="0" indent="0">
              <a:buNone/>
            </a:pPr>
            <a:r>
              <a:rPr lang="en-US" altLang="zh-CN" sz="2400" dirty="0" smtClean="0"/>
              <a:t>   </a:t>
            </a:r>
            <a:r>
              <a:rPr lang="zh-CN" altLang="en-US" sz="2400" b="1" dirty="0" smtClean="0">
                <a:latin typeface="华文仿宋"/>
                <a:ea typeface="华文仿宋"/>
                <a:cs typeface="华文仿宋"/>
              </a:rPr>
              <a:t>主动源探测</a:t>
            </a:r>
            <a:r>
              <a:rPr lang="en-US" altLang="zh-CN" sz="2400" b="1" dirty="0">
                <a:latin typeface="华文仿宋"/>
                <a:ea typeface="华文仿宋"/>
                <a:cs typeface="华文仿宋"/>
              </a:rPr>
              <a:t>-</a:t>
            </a:r>
            <a:r>
              <a:rPr lang="en-US" altLang="zh-CN" sz="2400" b="1" dirty="0" err="1">
                <a:latin typeface="华文仿宋"/>
                <a:ea typeface="华文仿宋"/>
                <a:cs typeface="华文仿宋"/>
              </a:rPr>
              <a:t>SinoProbe</a:t>
            </a:r>
            <a:endParaRPr lang="en-US" altLang="zh-CN" sz="2400" b="1" dirty="0">
              <a:latin typeface="华文仿宋"/>
              <a:ea typeface="华文仿宋"/>
              <a:cs typeface="华文仿宋"/>
            </a:endParaRPr>
          </a:p>
          <a:p>
            <a:pPr marL="0" indent="0">
              <a:buNone/>
            </a:pPr>
            <a:r>
              <a:rPr lang="en-US" altLang="zh-CN" sz="2400" b="1" dirty="0">
                <a:latin typeface="华文仿宋"/>
                <a:ea typeface="华文仿宋"/>
                <a:cs typeface="华文仿宋"/>
              </a:rPr>
              <a:t>   </a:t>
            </a:r>
            <a:r>
              <a:rPr lang="zh-CN" altLang="en-US" sz="2400" b="1" dirty="0">
                <a:latin typeface="华文仿宋"/>
                <a:ea typeface="华文仿宋"/>
                <a:cs typeface="华文仿宋"/>
              </a:rPr>
              <a:t>接收函数</a:t>
            </a:r>
            <a:r>
              <a:rPr lang="en-US" altLang="zh-CN" sz="2400" b="1" dirty="0">
                <a:latin typeface="华文仿宋"/>
                <a:ea typeface="华文仿宋"/>
                <a:cs typeface="华文仿宋"/>
              </a:rPr>
              <a:t> </a:t>
            </a: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面波反演</a:t>
            </a:r>
            <a:endParaRPr lang="en-US" altLang="zh-CN" sz="2400" b="1" dirty="0">
              <a:latin typeface="华文仿宋"/>
              <a:ea typeface="华文仿宋"/>
              <a:cs typeface="华文仿宋"/>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体波反演</a:t>
            </a:r>
            <a:endParaRPr lang="en-US" altLang="zh-CN" sz="2400" b="1" dirty="0" smtClean="0">
              <a:latin typeface="华文仿宋"/>
              <a:ea typeface="华文仿宋"/>
              <a:cs typeface="华文仿宋"/>
            </a:endParaRPr>
          </a:p>
          <a:p>
            <a:pPr marL="0" indent="0">
              <a:buNone/>
            </a:pPr>
            <a:r>
              <a:rPr lang="en-US" altLang="zh-CN" b="1" dirty="0" smtClean="0">
                <a:latin typeface="华文仿宋"/>
                <a:ea typeface="华文仿宋"/>
                <a:cs typeface="华文仿宋"/>
              </a:rPr>
              <a:t>   </a:t>
            </a:r>
            <a:endParaRPr lang="en-US" altLang="zh-CN" dirty="0" smtClean="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30237872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604" y="171116"/>
            <a:ext cx="544671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6882572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中国区域地壳结构</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地壳深度</a:t>
            </a:r>
            <a:r>
              <a:rPr lang="en-US" altLang="zh-CN" sz="2400" b="1" dirty="0" smtClean="0">
                <a:solidFill>
                  <a:srgbClr val="FF0000"/>
                </a:solidFill>
              </a:rPr>
              <a:t>&amp;</a:t>
            </a:r>
            <a:r>
              <a:rPr lang="zh-CN" altLang="en-US" sz="2400" b="1" dirty="0" smtClean="0">
                <a:solidFill>
                  <a:srgbClr val="FF0000"/>
                </a:solidFill>
              </a:rPr>
              <a:t>速度结构</a:t>
            </a:r>
            <a:endParaRPr lang="en-US" altLang="zh-CN" sz="2400" b="1" dirty="0" smtClean="0">
              <a:solidFill>
                <a:srgbClr val="FF0000"/>
              </a:solidFill>
            </a:endParaRPr>
          </a:p>
          <a:p>
            <a:pPr marL="0" indent="0">
              <a:buNone/>
            </a:pPr>
            <a:r>
              <a:rPr lang="en-US" altLang="zh-CN" sz="2400" dirty="0" smtClean="0"/>
              <a:t>   </a:t>
            </a:r>
            <a:r>
              <a:rPr lang="zh-CN" altLang="en-US" sz="2400" b="1" dirty="0" smtClean="0">
                <a:latin typeface="华文仿宋"/>
                <a:ea typeface="华文仿宋"/>
                <a:cs typeface="华文仿宋"/>
              </a:rPr>
              <a:t>主动源探测</a:t>
            </a:r>
            <a:r>
              <a:rPr lang="en-US" altLang="zh-CN" sz="2400" b="1" dirty="0">
                <a:latin typeface="华文仿宋"/>
                <a:ea typeface="华文仿宋"/>
                <a:cs typeface="华文仿宋"/>
              </a:rPr>
              <a:t>-</a:t>
            </a:r>
            <a:r>
              <a:rPr lang="en-US" altLang="zh-CN" sz="2400" b="1" dirty="0" err="1">
                <a:latin typeface="华文仿宋"/>
                <a:ea typeface="华文仿宋"/>
                <a:cs typeface="华文仿宋"/>
              </a:rPr>
              <a:t>SinoProbe</a:t>
            </a:r>
            <a:endParaRPr lang="en-US" altLang="zh-CN" sz="2400" b="1" dirty="0">
              <a:latin typeface="华文仿宋"/>
              <a:ea typeface="华文仿宋"/>
              <a:cs typeface="华文仿宋"/>
            </a:endParaRPr>
          </a:p>
          <a:p>
            <a:pPr marL="0" indent="0">
              <a:buNone/>
            </a:pPr>
            <a:r>
              <a:rPr lang="en-US" altLang="zh-CN" sz="2400" b="1" dirty="0">
                <a:latin typeface="华文仿宋"/>
                <a:ea typeface="华文仿宋"/>
                <a:cs typeface="华文仿宋"/>
              </a:rPr>
              <a:t>   </a:t>
            </a:r>
            <a:r>
              <a:rPr lang="zh-CN" altLang="en-US" sz="2400" b="1" dirty="0">
                <a:latin typeface="华文仿宋"/>
                <a:ea typeface="华文仿宋"/>
                <a:cs typeface="华文仿宋"/>
              </a:rPr>
              <a:t>接收函数</a:t>
            </a:r>
            <a:r>
              <a:rPr lang="en-US" altLang="zh-CN" sz="2400" b="1" dirty="0">
                <a:latin typeface="华文仿宋"/>
                <a:ea typeface="华文仿宋"/>
                <a:cs typeface="华文仿宋"/>
              </a:rPr>
              <a:t> </a:t>
            </a: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面波反演</a:t>
            </a:r>
            <a:endParaRPr lang="en-US" altLang="zh-CN" sz="2400" b="1" dirty="0">
              <a:latin typeface="华文仿宋"/>
              <a:ea typeface="华文仿宋"/>
              <a:cs typeface="华文仿宋"/>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体波反演</a:t>
            </a:r>
            <a:endParaRPr lang="en-US" altLang="zh-CN" sz="2400" b="1" dirty="0" smtClean="0">
              <a:latin typeface="华文仿宋"/>
              <a:ea typeface="华文仿宋"/>
              <a:cs typeface="华文仿宋"/>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接</a:t>
            </a:r>
            <a:r>
              <a:rPr lang="zh-CN" altLang="en-US" sz="2400" b="1" dirty="0">
                <a:latin typeface="华文仿宋"/>
                <a:ea typeface="华文仿宋"/>
                <a:cs typeface="华文仿宋"/>
              </a:rPr>
              <a:t>收函数－面波联</a:t>
            </a:r>
            <a:r>
              <a:rPr lang="zh-CN" altLang="en-US" sz="2400" b="1" dirty="0" smtClean="0">
                <a:latin typeface="华文仿宋"/>
                <a:ea typeface="华文仿宋"/>
                <a:cs typeface="华文仿宋"/>
              </a:rPr>
              <a:t>合成像</a:t>
            </a:r>
            <a:endParaRPr lang="en-US" altLang="zh-CN" sz="2400"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37774317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5791200" cy="373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966" name="Text Box 6"/>
          <p:cNvSpPr txBox="1">
            <a:spLocks noChangeArrowheads="1"/>
          </p:cNvSpPr>
          <p:nvPr/>
        </p:nvSpPr>
        <p:spPr bwMode="auto">
          <a:xfrm>
            <a:off x="228600" y="990600"/>
            <a:ext cx="29273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zh-CN" altLang="en-US" dirty="0"/>
              <a:t>四川盆地浅部地幔高速</a:t>
            </a:r>
            <a:endParaRPr lang="en-US" altLang="zh-CN" dirty="0"/>
          </a:p>
          <a:p>
            <a:r>
              <a:rPr lang="zh-CN" altLang="en-US" dirty="0"/>
              <a:t>整个青藏块体地壳厚度大，</a:t>
            </a:r>
            <a:endParaRPr lang="en-US" altLang="zh-CN" dirty="0"/>
          </a:p>
          <a:p>
            <a:r>
              <a:rPr lang="zh-CN" altLang="en-US" dirty="0"/>
              <a:t>且厚度在横向变化剧烈。</a:t>
            </a:r>
            <a:endParaRPr lang="en-US" altLang="zh-CN" dirty="0"/>
          </a:p>
          <a:p>
            <a:r>
              <a:rPr lang="zh-CN" altLang="en-US" dirty="0"/>
              <a:t>壳内低速区明显。</a:t>
            </a:r>
            <a:endParaRPr lang="en-US" altLang="zh-CN" dirty="0"/>
          </a:p>
          <a:p>
            <a:r>
              <a:rPr lang="zh-CN" altLang="en-US" dirty="0"/>
              <a:t>壳幔过度面明显。</a:t>
            </a:r>
            <a:endParaRPr lang="en-US" altLang="zh-CN" dirty="0"/>
          </a:p>
        </p:txBody>
      </p:sp>
      <p:pic>
        <p:nvPicPr>
          <p:cNvPr id="409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8813"/>
            <a:ext cx="5715000" cy="365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968" name="Text Box 8"/>
          <p:cNvSpPr txBox="1">
            <a:spLocks noChangeArrowheads="1"/>
          </p:cNvSpPr>
          <p:nvPr/>
        </p:nvSpPr>
        <p:spPr bwMode="auto">
          <a:xfrm>
            <a:off x="0" y="282575"/>
            <a:ext cx="3028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zh-CN" altLang="en-US" sz="1400"/>
              <a:t>方法：接收函数和面波频散联合反演</a:t>
            </a:r>
            <a:endParaRPr lang="en-US" altLang="zh-CN" sz="1400"/>
          </a:p>
        </p:txBody>
      </p:sp>
      <p:sp>
        <p:nvSpPr>
          <p:cNvPr id="40970" name="Text Box 10"/>
          <p:cNvSpPr txBox="1">
            <a:spLocks noChangeArrowheads="1"/>
          </p:cNvSpPr>
          <p:nvPr/>
        </p:nvSpPr>
        <p:spPr bwMode="auto">
          <a:xfrm>
            <a:off x="5867400" y="6491288"/>
            <a:ext cx="262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zh-CN" altLang="en-US"/>
              <a:t>不同深度的</a:t>
            </a:r>
            <a:r>
              <a:rPr lang="en-US" altLang="zh-CN"/>
              <a:t>S</a:t>
            </a:r>
            <a:r>
              <a:rPr lang="zh-CN" altLang="en-US"/>
              <a:t>波速度剖面</a:t>
            </a:r>
            <a:endParaRPr lang="en-US" altLang="zh-CN"/>
          </a:p>
        </p:txBody>
      </p:sp>
      <p:sp>
        <p:nvSpPr>
          <p:cNvPr id="40971" name="Text Box 11"/>
          <p:cNvSpPr txBox="1">
            <a:spLocks noChangeArrowheads="1"/>
          </p:cNvSpPr>
          <p:nvPr/>
        </p:nvSpPr>
        <p:spPr bwMode="auto">
          <a:xfrm>
            <a:off x="365125" y="5556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zh-CN" altLang="en-US"/>
              <a:t>东南青藏</a:t>
            </a:r>
            <a:endParaRPr lang="en-US" altLang="zh-CN"/>
          </a:p>
        </p:txBody>
      </p:sp>
    </p:spTree>
    <p:extLst>
      <p:ext uri="{BB962C8B-B14F-4D97-AF65-F5344CB8AC3E}">
        <p14:creationId xmlns:p14="http://schemas.microsoft.com/office/powerpoint/2010/main" val="13524970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zh-CN" altLang="en-US" b="1" dirty="0" smtClean="0">
                <a:latin typeface="华文细黑"/>
                <a:ea typeface="华文细黑"/>
                <a:cs typeface="华文细黑"/>
              </a:rPr>
              <a:t>报告提纲</a:t>
            </a:r>
            <a:endParaRPr lang="en-US" b="1" dirty="0">
              <a:latin typeface="华文细黑"/>
              <a:ea typeface="华文细黑"/>
              <a:cs typeface="华文细黑"/>
            </a:endParaRPr>
          </a:p>
        </p:txBody>
      </p:sp>
      <p:sp>
        <p:nvSpPr>
          <p:cNvPr id="4" name="Content Placeholder 3"/>
          <p:cNvSpPr>
            <a:spLocks noGrp="1"/>
          </p:cNvSpPr>
          <p:nvPr>
            <p:ph idx="1"/>
          </p:nvPr>
        </p:nvSpPr>
        <p:spPr>
          <a:xfrm>
            <a:off x="690105" y="1887086"/>
            <a:ext cx="7886700" cy="4351338"/>
          </a:xfrm>
        </p:spPr>
        <p:txBody>
          <a:bodyPr/>
          <a:lstStyle/>
          <a:p>
            <a:r>
              <a:rPr lang="zh-CN" altLang="en-US" b="1" dirty="0" smtClean="0">
                <a:latin typeface="华文仿宋"/>
                <a:ea typeface="华文仿宋"/>
                <a:cs typeface="华文仿宋"/>
              </a:rPr>
              <a:t>中国区域结构简介</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地壳</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上地幔结构</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上地幔间断面</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中国区域</a:t>
            </a:r>
            <a:r>
              <a:rPr lang="zh-CN" altLang="en-US" b="1" dirty="0" smtClean="0">
                <a:latin typeface="华文仿宋"/>
                <a:ea typeface="华文仿宋"/>
                <a:cs typeface="华文仿宋"/>
              </a:rPr>
              <a:t>地震资料近况</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基金委、我们</a:t>
            </a:r>
            <a:r>
              <a:rPr lang="en-US" altLang="zh-CN" b="1" dirty="0" smtClean="0">
                <a:latin typeface="华文仿宋"/>
                <a:ea typeface="华文仿宋"/>
                <a:cs typeface="华文仿宋"/>
              </a:rPr>
              <a:t>&amp;</a:t>
            </a:r>
            <a:r>
              <a:rPr lang="zh-CN" altLang="en-US" b="1" dirty="0" smtClean="0">
                <a:latin typeface="华文仿宋"/>
                <a:ea typeface="华文仿宋"/>
                <a:cs typeface="华文仿宋"/>
              </a:rPr>
              <a:t>参考模型</a:t>
            </a:r>
            <a:endParaRPr lang="en-US" b="1" dirty="0">
              <a:latin typeface="华文仿宋"/>
              <a:ea typeface="华文仿宋"/>
              <a:cs typeface="华文仿宋"/>
            </a:endParaRPr>
          </a:p>
        </p:txBody>
      </p:sp>
    </p:spTree>
    <p:extLst>
      <p:ext uri="{BB962C8B-B14F-4D97-AF65-F5344CB8AC3E}">
        <p14:creationId xmlns:p14="http://schemas.microsoft.com/office/powerpoint/2010/main" val="3923591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Moho</a:t>
            </a:r>
            <a:r>
              <a:rPr lang="zh-CN" altLang="en-US" dirty="0" smtClean="0"/>
              <a:t>不连续面</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79" y="1375413"/>
            <a:ext cx="3739486" cy="3594468"/>
          </a:xfrm>
          <a:prstGeom prst="rect">
            <a:avLst/>
          </a:prstGeom>
        </p:spPr>
      </p:pic>
      <p:sp>
        <p:nvSpPr>
          <p:cNvPr id="4" name="矩形 3"/>
          <p:cNvSpPr/>
          <p:nvPr/>
        </p:nvSpPr>
        <p:spPr>
          <a:xfrm>
            <a:off x="5123050" y="1797962"/>
            <a:ext cx="931414" cy="8482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5" name="直接箭头连接符 4"/>
          <p:cNvCxnSpPr/>
          <p:nvPr/>
        </p:nvCxnSpPr>
        <p:spPr>
          <a:xfrm flipV="1">
            <a:off x="6068112" y="1877523"/>
            <a:ext cx="499296" cy="3734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10106" y="2503745"/>
            <a:ext cx="819930" cy="565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7" name="直接箭头连接符 6"/>
          <p:cNvCxnSpPr/>
          <p:nvPr/>
        </p:nvCxnSpPr>
        <p:spPr>
          <a:xfrm>
            <a:off x="5457332" y="2890493"/>
            <a:ext cx="1153590" cy="270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610106" y="3120550"/>
            <a:ext cx="1030673" cy="784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9" name="直接箭头连接符 8"/>
          <p:cNvCxnSpPr>
            <a:endCxn id="16" idx="1"/>
          </p:cNvCxnSpPr>
          <p:nvPr/>
        </p:nvCxnSpPr>
        <p:spPr>
          <a:xfrm>
            <a:off x="5205989" y="3956787"/>
            <a:ext cx="1376404" cy="1510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010750" y="2503746"/>
            <a:ext cx="1488933" cy="1195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11" name="直接箭头连接符 10"/>
          <p:cNvCxnSpPr/>
          <p:nvPr/>
        </p:nvCxnSpPr>
        <p:spPr>
          <a:xfrm flipH="1">
            <a:off x="2620539" y="3261815"/>
            <a:ext cx="390214" cy="40009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567409" y="566242"/>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矩形 13"/>
          <p:cNvSpPr/>
          <p:nvPr/>
        </p:nvSpPr>
        <p:spPr>
          <a:xfrm>
            <a:off x="6580293" y="2560509"/>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矩形 15"/>
          <p:cNvSpPr/>
          <p:nvPr/>
        </p:nvSpPr>
        <p:spPr>
          <a:xfrm>
            <a:off x="6582393" y="46585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矩形 20"/>
          <p:cNvSpPr/>
          <p:nvPr/>
        </p:nvSpPr>
        <p:spPr>
          <a:xfrm>
            <a:off x="140547" y="2503745"/>
            <a:ext cx="2479992" cy="37731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3" name="文本框 12"/>
          <p:cNvSpPr txBox="1"/>
          <p:nvPr/>
        </p:nvSpPr>
        <p:spPr>
          <a:xfrm>
            <a:off x="6588458" y="2580937"/>
            <a:ext cx="2522886" cy="1015663"/>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zh-CN" altLang="en-US" sz="1200" dirty="0">
                <a:solidFill>
                  <a:prstClr val="black"/>
                </a:solidFill>
                <a:latin typeface="Calibri"/>
                <a:ea typeface="宋体"/>
              </a:rPr>
              <a:t>武</a:t>
            </a:r>
            <a:r>
              <a:rPr lang="zh-CN" altLang="en-US" sz="1200" dirty="0" smtClean="0">
                <a:solidFill>
                  <a:prstClr val="black"/>
                </a:solidFill>
                <a:latin typeface="Calibri"/>
                <a:ea typeface="宋体"/>
              </a:rPr>
              <a:t>岩等，地球物理学报，</a:t>
            </a:r>
            <a:r>
              <a:rPr lang="en-US" altLang="zh-CN" sz="1200" dirty="0" smtClean="0">
                <a:solidFill>
                  <a:prstClr val="black"/>
                </a:solidFill>
                <a:latin typeface="Calibri"/>
                <a:ea typeface="宋体"/>
              </a:rPr>
              <a:t>2011</a:t>
            </a:r>
          </a:p>
          <a:p>
            <a:pPr marL="171450" indent="-171450">
              <a:buFont typeface="Arial" panose="020B0604020202020204" pitchFamily="34" charset="0"/>
              <a:buChar char="•"/>
            </a:pPr>
            <a:r>
              <a:rPr lang="en-US" altLang="zh-CN" sz="1200" dirty="0" smtClean="0">
                <a:solidFill>
                  <a:prstClr val="black"/>
                </a:solidFill>
                <a:latin typeface="Calibri"/>
                <a:ea typeface="宋体"/>
              </a:rPr>
              <a:t>Chen, </a:t>
            </a:r>
            <a:r>
              <a:rPr lang="en-US" altLang="zh-CN" sz="1200" dirty="0" err="1" smtClean="0">
                <a:solidFill>
                  <a:prstClr val="black"/>
                </a:solidFill>
                <a:latin typeface="Calibri"/>
                <a:ea typeface="宋体"/>
              </a:rPr>
              <a:t>Lithos</a:t>
            </a:r>
            <a:r>
              <a:rPr lang="en-US" altLang="zh-CN" sz="1200" dirty="0" smtClean="0">
                <a:solidFill>
                  <a:prstClr val="black"/>
                </a:solidFill>
                <a:latin typeface="Calibri"/>
                <a:ea typeface="宋体"/>
              </a:rPr>
              <a:t>, 2010</a:t>
            </a:r>
          </a:p>
          <a:p>
            <a:pPr marL="171450" indent="-171450">
              <a:buFont typeface="Arial" panose="020B0604020202020204" pitchFamily="34" charset="0"/>
              <a:buChar char="•"/>
            </a:pPr>
            <a:r>
              <a:rPr lang="en-US" altLang="zh-CN" sz="1200" dirty="0" smtClean="0">
                <a:solidFill>
                  <a:prstClr val="black"/>
                </a:solidFill>
                <a:latin typeface="Calibri"/>
                <a:ea typeface="宋体"/>
              </a:rPr>
              <a:t>Wang</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2014</a:t>
            </a:r>
          </a:p>
          <a:p>
            <a:endParaRPr lang="zh-CN" altLang="en-US" sz="1200" dirty="0">
              <a:solidFill>
                <a:prstClr val="black"/>
              </a:solidFill>
              <a:latin typeface="Calibri"/>
              <a:ea typeface="宋体"/>
            </a:endParaRPr>
          </a:p>
        </p:txBody>
      </p:sp>
      <p:sp>
        <p:nvSpPr>
          <p:cNvPr id="15" name="文本框 14"/>
          <p:cNvSpPr txBox="1"/>
          <p:nvPr/>
        </p:nvSpPr>
        <p:spPr>
          <a:xfrm>
            <a:off x="144837" y="2497494"/>
            <a:ext cx="2448405" cy="3600986"/>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Zhu</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ASS, 1993</a:t>
            </a:r>
          </a:p>
          <a:p>
            <a:pPr marL="171450" indent="-171450">
              <a:buFont typeface="Arial" panose="020B0604020202020204" pitchFamily="34" charset="0"/>
              <a:buChar char="•"/>
            </a:pPr>
            <a:r>
              <a:rPr lang="en-US" altLang="zh-CN" sz="1200" dirty="0" smtClean="0">
                <a:solidFill>
                  <a:prstClr val="black"/>
                </a:solidFill>
                <a:latin typeface="Calibri"/>
                <a:ea typeface="宋体"/>
              </a:rPr>
              <a:t>Zhu</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BSSA, 1995</a:t>
            </a:r>
          </a:p>
          <a:p>
            <a:pPr marL="171450" indent="-171450">
              <a:buFont typeface="Arial" panose="020B0604020202020204" pitchFamily="34" charset="0"/>
              <a:buChar char="•"/>
            </a:pPr>
            <a:r>
              <a:rPr lang="en-US" altLang="zh-CN" sz="1200" dirty="0" err="1" smtClean="0">
                <a:solidFill>
                  <a:prstClr val="black"/>
                </a:solidFill>
                <a:latin typeface="Calibri"/>
                <a:ea typeface="宋体"/>
              </a:rPr>
              <a:t>Vergne</a:t>
            </a:r>
            <a:r>
              <a:rPr lang="en-US" altLang="zh-CN" sz="1200" dirty="0" smtClean="0">
                <a:solidFill>
                  <a:prstClr val="black"/>
                </a:solidFill>
                <a:latin typeface="Calibri"/>
                <a:ea typeface="宋体"/>
              </a:rPr>
              <a:t>, EPSL, 2002</a:t>
            </a:r>
          </a:p>
          <a:p>
            <a:pPr marL="171450" indent="-171450">
              <a:buFont typeface="Arial" panose="020B0604020202020204" pitchFamily="34" charset="0"/>
              <a:buChar char="•"/>
            </a:pPr>
            <a:r>
              <a:rPr lang="en-US" altLang="zh-CN" sz="1200" dirty="0" err="1" smtClean="0">
                <a:solidFill>
                  <a:prstClr val="black"/>
                </a:solidFill>
                <a:latin typeface="Calibri"/>
                <a:ea typeface="宋体"/>
              </a:rPr>
              <a:t>Wittlinger</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2004</a:t>
            </a:r>
          </a:p>
          <a:p>
            <a:pPr marL="171450" indent="-171450">
              <a:buFont typeface="Arial" panose="020B0604020202020204" pitchFamily="34" charset="0"/>
              <a:buChar char="•"/>
            </a:pPr>
            <a:r>
              <a:rPr lang="en-US" altLang="zh-CN" sz="1200" dirty="0" smtClean="0">
                <a:solidFill>
                  <a:prstClr val="black"/>
                </a:solidFill>
                <a:latin typeface="Calibri"/>
                <a:ea typeface="宋体"/>
              </a:rPr>
              <a:t>Xu</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PEPI, 2007</a:t>
            </a:r>
          </a:p>
          <a:p>
            <a:pPr marL="171450" indent="-171450">
              <a:buFont typeface="Arial" panose="020B0604020202020204" pitchFamily="34" charset="0"/>
              <a:buChar char="•"/>
            </a:pPr>
            <a:r>
              <a:rPr lang="en-US" altLang="zh-CN" sz="1200" dirty="0" err="1" smtClean="0">
                <a:solidFill>
                  <a:prstClr val="black"/>
                </a:solidFill>
                <a:latin typeface="Calibri"/>
                <a:ea typeface="宋体"/>
              </a:rPr>
              <a:t>Chuan</a:t>
            </a:r>
            <a:r>
              <a:rPr lang="en-US" altLang="zh-CN" sz="1200" dirty="0" smtClean="0">
                <a:solidFill>
                  <a:prstClr val="black"/>
                </a:solidFill>
                <a:latin typeface="Calibri"/>
                <a:ea typeface="宋体"/>
              </a:rPr>
              <a:t> et al., AGS, 2009</a:t>
            </a:r>
          </a:p>
          <a:p>
            <a:pPr marL="171450" indent="-171450">
              <a:buFont typeface="Arial" panose="020B0604020202020204" pitchFamily="34" charset="0"/>
              <a:buChar char="•"/>
            </a:pPr>
            <a:r>
              <a:rPr lang="en-US" altLang="zh-CN" sz="1200" dirty="0" smtClean="0">
                <a:solidFill>
                  <a:prstClr val="black"/>
                </a:solidFill>
                <a:latin typeface="Calibri"/>
                <a:ea typeface="宋体"/>
              </a:rPr>
              <a:t>Shi</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2009</a:t>
            </a:r>
          </a:p>
          <a:p>
            <a:pPr marL="171450" indent="-171450">
              <a:buFont typeface="Arial" panose="020B0604020202020204" pitchFamily="34" charset="0"/>
              <a:buChar char="•"/>
            </a:pPr>
            <a:r>
              <a:rPr lang="en-US" altLang="zh-CN" sz="1200" dirty="0" smtClean="0">
                <a:solidFill>
                  <a:prstClr val="black"/>
                </a:solidFill>
                <a:latin typeface="Calibri"/>
                <a:ea typeface="宋体"/>
              </a:rPr>
              <a:t>Wang</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JGR, 2010</a:t>
            </a:r>
          </a:p>
          <a:p>
            <a:pPr marL="171450" indent="-171450">
              <a:buFont typeface="Arial" panose="020B0604020202020204" pitchFamily="34" charset="0"/>
              <a:buChar char="•"/>
            </a:pPr>
            <a:r>
              <a:rPr lang="en-US" altLang="zh-CN" sz="1200" dirty="0" smtClean="0">
                <a:solidFill>
                  <a:prstClr val="black"/>
                </a:solidFill>
                <a:latin typeface="Calibri"/>
                <a:ea typeface="宋体"/>
              </a:rPr>
              <a:t>Zhang</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2010</a:t>
            </a:r>
          </a:p>
          <a:p>
            <a:pPr marL="171450" indent="-171450">
              <a:buFont typeface="Arial" panose="020B0604020202020204" pitchFamily="34" charset="0"/>
              <a:buChar char="•"/>
            </a:pPr>
            <a:r>
              <a:rPr lang="en-US" altLang="zh-CN" sz="1200" dirty="0" smtClean="0">
                <a:solidFill>
                  <a:prstClr val="black"/>
                </a:solidFill>
                <a:latin typeface="Calibri"/>
                <a:ea typeface="宋体"/>
              </a:rPr>
              <a:t>Shen</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BSSA, 2011</a:t>
            </a:r>
          </a:p>
          <a:p>
            <a:pPr marL="171450" indent="-171450">
              <a:buFont typeface="Arial" panose="020B0604020202020204" pitchFamily="34" charset="0"/>
              <a:buChar char="•"/>
            </a:pPr>
            <a:r>
              <a:rPr lang="en-US" altLang="zh-CN" sz="1200" dirty="0" smtClean="0">
                <a:solidFill>
                  <a:prstClr val="black"/>
                </a:solidFill>
                <a:latin typeface="Calibri"/>
                <a:ea typeface="宋体"/>
              </a:rPr>
              <a:t>Yue</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JGR, 2012</a:t>
            </a:r>
          </a:p>
          <a:p>
            <a:pPr marL="171450" indent="-171450">
              <a:buFont typeface="Arial" panose="020B0604020202020204" pitchFamily="34" charset="0"/>
              <a:buChar char="•"/>
            </a:pPr>
            <a:r>
              <a:rPr lang="en-US" altLang="zh-CN" sz="1200" dirty="0" err="1" smtClean="0">
                <a:solidFill>
                  <a:prstClr val="black"/>
                </a:solidFill>
                <a:latin typeface="Calibri"/>
                <a:ea typeface="宋体"/>
              </a:rPr>
              <a:t>Tian</a:t>
            </a:r>
            <a:r>
              <a:rPr lang="en-US" altLang="zh-CN" sz="1200" dirty="0" smtClean="0">
                <a:solidFill>
                  <a:prstClr val="black"/>
                </a:solidFill>
                <a:latin typeface="Calibri"/>
                <a:ea typeface="宋体"/>
              </a:rPr>
              <a:t> &amp; Zhang, GR, 2013</a:t>
            </a:r>
          </a:p>
          <a:p>
            <a:pPr marL="171450" indent="-171450">
              <a:buFont typeface="Arial" panose="020B0604020202020204" pitchFamily="34" charset="0"/>
              <a:buChar char="•"/>
            </a:pPr>
            <a:r>
              <a:rPr lang="en-US" altLang="zh-CN" sz="1200" dirty="0" err="1" smtClean="0">
                <a:solidFill>
                  <a:prstClr val="black"/>
                </a:solidFill>
                <a:latin typeface="Calibri"/>
                <a:ea typeface="宋体"/>
              </a:rPr>
              <a:t>Tian</a:t>
            </a:r>
            <a:r>
              <a:rPr lang="en-US" altLang="zh-CN" sz="1200" dirty="0">
                <a:solidFill>
                  <a:prstClr val="black"/>
                </a:solidFill>
                <a:latin typeface="Calibri"/>
                <a:ea typeface="宋体"/>
              </a:rPr>
              <a:t> et al., </a:t>
            </a:r>
            <a:r>
              <a:rPr lang="en-US" altLang="zh-CN" sz="1200" dirty="0" err="1" smtClean="0">
                <a:solidFill>
                  <a:prstClr val="black"/>
                </a:solidFill>
                <a:latin typeface="Calibri"/>
                <a:ea typeface="宋体"/>
              </a:rPr>
              <a:t>Tectonophysics</a:t>
            </a:r>
            <a:r>
              <a:rPr lang="en-US" altLang="zh-CN" sz="1200" dirty="0" smtClean="0">
                <a:solidFill>
                  <a:prstClr val="black"/>
                </a:solidFill>
                <a:latin typeface="Calibri"/>
                <a:ea typeface="宋体"/>
              </a:rPr>
              <a:t>, 2014</a:t>
            </a:r>
          </a:p>
          <a:p>
            <a:pPr marL="171450" indent="-171450">
              <a:buFont typeface="Arial" panose="020B0604020202020204" pitchFamily="34" charset="0"/>
              <a:buChar char="•"/>
            </a:pPr>
            <a:r>
              <a:rPr lang="en-US" altLang="zh-CN" sz="1200" dirty="0" smtClean="0">
                <a:solidFill>
                  <a:prstClr val="black"/>
                </a:solidFill>
                <a:latin typeface="Calibri"/>
                <a:ea typeface="宋体"/>
              </a:rPr>
              <a:t>Li </a:t>
            </a:r>
            <a:r>
              <a:rPr lang="en-US" altLang="zh-CN" sz="1200" dirty="0">
                <a:solidFill>
                  <a:prstClr val="black"/>
                </a:solidFill>
                <a:latin typeface="Calibri"/>
                <a:ea typeface="宋体"/>
              </a:rPr>
              <a:t>et al., </a:t>
            </a:r>
            <a:r>
              <a:rPr lang="en-US" altLang="zh-CN" sz="1200" dirty="0" smtClean="0">
                <a:solidFill>
                  <a:prstClr val="black"/>
                </a:solidFill>
                <a:latin typeface="Calibri"/>
                <a:ea typeface="宋体"/>
              </a:rPr>
              <a:t>PEPI, 2015</a:t>
            </a:r>
          </a:p>
          <a:p>
            <a:pPr marL="171450" indent="-171450">
              <a:buFont typeface="Arial" panose="020B0604020202020204" pitchFamily="34" charset="0"/>
              <a:buChar char="•"/>
            </a:pPr>
            <a:r>
              <a:rPr lang="en-US" altLang="zh-CN" sz="1200" dirty="0" smtClean="0">
                <a:solidFill>
                  <a:prstClr val="black"/>
                </a:solidFill>
                <a:latin typeface="Calibri"/>
                <a:ea typeface="宋体"/>
              </a:rPr>
              <a:t>Ye</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2015</a:t>
            </a:r>
          </a:p>
          <a:p>
            <a:endParaRPr lang="en-US" altLang="zh-CN" sz="1200" dirty="0" smtClean="0">
              <a:solidFill>
                <a:prstClr val="black"/>
              </a:solidFill>
              <a:latin typeface="Calibri"/>
              <a:ea typeface="宋体"/>
            </a:endParaRPr>
          </a:p>
          <a:p>
            <a:r>
              <a:rPr lang="zh-CN" altLang="en-US" sz="1200" dirty="0">
                <a:solidFill>
                  <a:prstClr val="black"/>
                </a:solidFill>
                <a:latin typeface="Calibri"/>
                <a:ea typeface="宋体"/>
              </a:rPr>
              <a:t>接收</a:t>
            </a:r>
            <a:r>
              <a:rPr lang="zh-CN" altLang="en-US" sz="1200" dirty="0" smtClean="0">
                <a:solidFill>
                  <a:prstClr val="black"/>
                </a:solidFill>
                <a:latin typeface="Calibri"/>
                <a:ea typeface="宋体"/>
              </a:rPr>
              <a:t>函数</a:t>
            </a:r>
            <a:r>
              <a:rPr lang="en-US" altLang="zh-CN" sz="1200" dirty="0" smtClean="0">
                <a:solidFill>
                  <a:prstClr val="black"/>
                </a:solidFill>
                <a:latin typeface="Calibri"/>
                <a:ea typeface="宋体"/>
              </a:rPr>
              <a:t>+</a:t>
            </a:r>
            <a:r>
              <a:rPr lang="zh-CN" altLang="en-US" sz="1200" dirty="0" smtClean="0">
                <a:solidFill>
                  <a:prstClr val="black"/>
                </a:solidFill>
                <a:latin typeface="Calibri"/>
                <a:ea typeface="宋体"/>
              </a:rPr>
              <a:t>面波联合反演</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Sun</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GRL, 2014</a:t>
            </a:r>
            <a:endParaRPr lang="zh-CN" altLang="en-US" sz="1200" dirty="0">
              <a:solidFill>
                <a:prstClr val="black"/>
              </a:solidFill>
              <a:latin typeface="Calibri"/>
              <a:ea typeface="宋体"/>
            </a:endParaRPr>
          </a:p>
        </p:txBody>
      </p:sp>
      <p:sp>
        <p:nvSpPr>
          <p:cNvPr id="17" name="文本框 16"/>
          <p:cNvSpPr txBox="1"/>
          <p:nvPr/>
        </p:nvSpPr>
        <p:spPr>
          <a:xfrm>
            <a:off x="6582393" y="4686157"/>
            <a:ext cx="2465008" cy="1384995"/>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Wang </a:t>
            </a:r>
            <a:r>
              <a:rPr lang="en-US" altLang="zh-CN" sz="1200" dirty="0">
                <a:solidFill>
                  <a:prstClr val="black"/>
                </a:solidFill>
                <a:latin typeface="Calibri"/>
                <a:ea typeface="宋体"/>
              </a:rPr>
              <a:t>et al</a:t>
            </a:r>
            <a:r>
              <a:rPr lang="en-US" altLang="zh-CN" sz="1200" dirty="0" smtClean="0">
                <a:solidFill>
                  <a:prstClr val="black"/>
                </a:solidFill>
                <a:latin typeface="Calibri"/>
                <a:ea typeface="宋体"/>
              </a:rPr>
              <a:t>., GJI, 2010</a:t>
            </a:r>
          </a:p>
          <a:p>
            <a:pPr marL="171450" indent="-171450">
              <a:buFont typeface="Arial" panose="020B0604020202020204" pitchFamily="34" charset="0"/>
              <a:buChar char="•"/>
            </a:pPr>
            <a:r>
              <a:rPr lang="en-US" altLang="zh-CN" sz="1200" dirty="0" smtClean="0">
                <a:solidFill>
                  <a:prstClr val="black"/>
                </a:solidFill>
                <a:latin typeface="Calibri"/>
                <a:ea typeface="宋体"/>
              </a:rPr>
              <a:t>Wang</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JAES, 2010</a:t>
            </a:r>
          </a:p>
          <a:p>
            <a:pPr marL="171450" indent="-171450">
              <a:buFont typeface="Arial" panose="020B0604020202020204" pitchFamily="34" charset="0"/>
              <a:buChar char="•"/>
            </a:pPr>
            <a:r>
              <a:rPr lang="en-US" altLang="zh-CN" sz="1200" dirty="0" smtClean="0">
                <a:solidFill>
                  <a:prstClr val="black"/>
                </a:solidFill>
                <a:latin typeface="Calibri"/>
                <a:ea typeface="宋体"/>
              </a:rPr>
              <a:t>Huang</a:t>
            </a:r>
            <a:r>
              <a:rPr lang="en-US" altLang="zh-CN" sz="1200" dirty="0">
                <a:solidFill>
                  <a:prstClr val="black"/>
                </a:solidFill>
                <a:latin typeface="Calibri"/>
                <a:ea typeface="宋体"/>
              </a:rPr>
              <a:t> et al., </a:t>
            </a:r>
            <a:r>
              <a:rPr lang="en-US" altLang="zh-CN" sz="1200" dirty="0" err="1" smtClean="0">
                <a:solidFill>
                  <a:prstClr val="black"/>
                </a:solidFill>
                <a:latin typeface="Calibri"/>
                <a:ea typeface="宋体"/>
              </a:rPr>
              <a:t>Tectonophysics</a:t>
            </a:r>
            <a:r>
              <a:rPr lang="en-US" altLang="zh-CN" sz="1200" dirty="0" smtClean="0">
                <a:solidFill>
                  <a:prstClr val="black"/>
                </a:solidFill>
                <a:latin typeface="Calibri"/>
                <a:ea typeface="宋体"/>
              </a:rPr>
              <a:t>, 2014</a:t>
            </a:r>
          </a:p>
          <a:p>
            <a:pPr marL="171450" indent="-171450">
              <a:buFont typeface="Arial" panose="020B0604020202020204" pitchFamily="34" charset="0"/>
              <a:buChar char="•"/>
            </a:pPr>
            <a:r>
              <a:rPr lang="en-US" altLang="zh-CN" sz="1200" dirty="0" smtClean="0">
                <a:solidFill>
                  <a:prstClr val="black"/>
                </a:solidFill>
                <a:latin typeface="Calibri"/>
                <a:ea typeface="宋体"/>
              </a:rPr>
              <a:t>Huang</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JAES, 2015</a:t>
            </a:r>
          </a:p>
          <a:p>
            <a:endParaRPr lang="zh-CN" altLang="en-US" sz="1200" dirty="0">
              <a:solidFill>
                <a:prstClr val="black"/>
              </a:solidFill>
              <a:latin typeface="Calibri"/>
              <a:ea typeface="宋体"/>
            </a:endParaRPr>
          </a:p>
        </p:txBody>
      </p:sp>
      <p:sp>
        <p:nvSpPr>
          <p:cNvPr id="19" name="文本框 18"/>
          <p:cNvSpPr txBox="1"/>
          <p:nvPr/>
        </p:nvSpPr>
        <p:spPr>
          <a:xfrm>
            <a:off x="6582393" y="631290"/>
            <a:ext cx="2044327" cy="646331"/>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Zhang </a:t>
            </a:r>
            <a:r>
              <a:rPr lang="en-US" altLang="zh-CN" sz="1200" dirty="0">
                <a:solidFill>
                  <a:prstClr val="black"/>
                </a:solidFill>
                <a:latin typeface="Calibri"/>
                <a:ea typeface="宋体"/>
              </a:rPr>
              <a:t>et al</a:t>
            </a:r>
            <a:r>
              <a:rPr lang="en-US" altLang="zh-CN" sz="1200" dirty="0" smtClean="0">
                <a:solidFill>
                  <a:prstClr val="black"/>
                </a:solidFill>
                <a:latin typeface="Calibri"/>
                <a:ea typeface="宋体"/>
              </a:rPr>
              <a:t>., EPSL, 2014</a:t>
            </a:r>
          </a:p>
          <a:p>
            <a:endParaRPr lang="zh-CN" altLang="en-US" sz="1200" dirty="0">
              <a:solidFill>
                <a:prstClr val="black"/>
              </a:solidFill>
              <a:latin typeface="Calibri"/>
              <a:ea typeface="宋体"/>
            </a:endParaRPr>
          </a:p>
        </p:txBody>
      </p:sp>
      <p:sp>
        <p:nvSpPr>
          <p:cNvPr id="20" name="矩形 19"/>
          <p:cNvSpPr/>
          <p:nvPr/>
        </p:nvSpPr>
        <p:spPr>
          <a:xfrm>
            <a:off x="3259687" y="50771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2" name="文本框 21"/>
          <p:cNvSpPr txBox="1"/>
          <p:nvPr/>
        </p:nvSpPr>
        <p:spPr>
          <a:xfrm>
            <a:off x="3278873" y="5095500"/>
            <a:ext cx="2460806" cy="461665"/>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Li </a:t>
            </a:r>
            <a:r>
              <a:rPr lang="en-US" altLang="zh-CN" sz="1200" dirty="0">
                <a:solidFill>
                  <a:prstClr val="black"/>
                </a:solidFill>
                <a:latin typeface="Calibri"/>
                <a:ea typeface="宋体"/>
              </a:rPr>
              <a:t>et al</a:t>
            </a:r>
            <a:r>
              <a:rPr lang="en-US" altLang="zh-CN" sz="1200" dirty="0" smtClean="0">
                <a:solidFill>
                  <a:prstClr val="black"/>
                </a:solidFill>
                <a:latin typeface="Calibri"/>
                <a:ea typeface="宋体"/>
              </a:rPr>
              <a:t>., Tectonophysics, 2014</a:t>
            </a:r>
          </a:p>
        </p:txBody>
      </p:sp>
    </p:spTree>
    <p:extLst>
      <p:ext uri="{BB962C8B-B14F-4D97-AF65-F5344CB8AC3E}">
        <p14:creationId xmlns:p14="http://schemas.microsoft.com/office/powerpoint/2010/main" val="18587364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地壳结构</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79" y="1375413"/>
            <a:ext cx="3739486" cy="3594468"/>
          </a:xfrm>
          <a:prstGeom prst="rect">
            <a:avLst/>
          </a:prstGeom>
        </p:spPr>
      </p:pic>
      <p:sp>
        <p:nvSpPr>
          <p:cNvPr id="4" name="矩形 3"/>
          <p:cNvSpPr/>
          <p:nvPr/>
        </p:nvSpPr>
        <p:spPr>
          <a:xfrm>
            <a:off x="5123050" y="1797962"/>
            <a:ext cx="931414" cy="8482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5" name="直接箭头连接符 4"/>
          <p:cNvCxnSpPr/>
          <p:nvPr/>
        </p:nvCxnSpPr>
        <p:spPr>
          <a:xfrm flipV="1">
            <a:off x="6068112" y="1877523"/>
            <a:ext cx="499296" cy="3734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10106" y="2503745"/>
            <a:ext cx="819930" cy="565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7" name="直接箭头连接符 6"/>
          <p:cNvCxnSpPr/>
          <p:nvPr/>
        </p:nvCxnSpPr>
        <p:spPr>
          <a:xfrm>
            <a:off x="5457332" y="2890493"/>
            <a:ext cx="1153590" cy="270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610106" y="3120550"/>
            <a:ext cx="1030673" cy="784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9" name="直接箭头连接符 8"/>
          <p:cNvCxnSpPr>
            <a:endCxn id="16" idx="1"/>
          </p:cNvCxnSpPr>
          <p:nvPr/>
        </p:nvCxnSpPr>
        <p:spPr>
          <a:xfrm>
            <a:off x="5205989" y="3956787"/>
            <a:ext cx="1376404" cy="1510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010750" y="2503746"/>
            <a:ext cx="1488933" cy="1195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11" name="直接箭头连接符 10"/>
          <p:cNvCxnSpPr/>
          <p:nvPr/>
        </p:nvCxnSpPr>
        <p:spPr>
          <a:xfrm flipH="1">
            <a:off x="1869743" y="3261815"/>
            <a:ext cx="1141009" cy="9170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567409" y="566242"/>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矩形 13"/>
          <p:cNvSpPr/>
          <p:nvPr/>
        </p:nvSpPr>
        <p:spPr>
          <a:xfrm>
            <a:off x="6621114" y="2560509"/>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矩形 15"/>
          <p:cNvSpPr/>
          <p:nvPr/>
        </p:nvSpPr>
        <p:spPr>
          <a:xfrm>
            <a:off x="6582393" y="46585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矩形 20"/>
          <p:cNvSpPr/>
          <p:nvPr/>
        </p:nvSpPr>
        <p:spPr>
          <a:xfrm>
            <a:off x="107145" y="1436390"/>
            <a:ext cx="2479992" cy="52909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3" name="文本框 12"/>
          <p:cNvSpPr txBox="1"/>
          <p:nvPr/>
        </p:nvSpPr>
        <p:spPr>
          <a:xfrm>
            <a:off x="97696" y="1411898"/>
            <a:ext cx="2479992" cy="6963445"/>
          </a:xfrm>
          <a:prstGeom prst="rect">
            <a:avLst/>
          </a:prstGeom>
          <a:noFill/>
        </p:spPr>
        <p:txBody>
          <a:bodyPr wrap="square" rtlCol="0">
            <a:spAutoFit/>
          </a:bodyPr>
          <a:lstStyle/>
          <a:p>
            <a:r>
              <a:rPr lang="zh-CN" altLang="en-US" sz="1050" dirty="0" smtClean="0">
                <a:solidFill>
                  <a:prstClr val="black"/>
                </a:solidFill>
                <a:latin typeface="Calibri"/>
                <a:ea typeface="宋体"/>
              </a:rPr>
              <a:t>体波成像：</a:t>
            </a:r>
            <a:endParaRPr lang="en-US" altLang="zh-CN" sz="1050" dirty="0" smtClean="0">
              <a:solidFill>
                <a:prstClr val="black"/>
              </a:solidFill>
              <a:latin typeface="Calibri"/>
              <a:ea typeface="宋体"/>
            </a:endParaRPr>
          </a:p>
          <a:p>
            <a:pPr marL="171450" indent="-171450">
              <a:buFont typeface="Arial" panose="020B0604020202020204" pitchFamily="34" charset="0"/>
              <a:buChar char="•"/>
            </a:pPr>
            <a:r>
              <a:rPr lang="en-US" altLang="zh-CN" sz="1050" dirty="0">
                <a:solidFill>
                  <a:prstClr val="black"/>
                </a:solidFill>
                <a:latin typeface="Calibri"/>
                <a:ea typeface="宋体"/>
              </a:rPr>
              <a:t>Wang et al., JGR, </a:t>
            </a:r>
            <a:r>
              <a:rPr lang="en-US" altLang="zh-CN" sz="1050" dirty="0" smtClean="0">
                <a:solidFill>
                  <a:prstClr val="black"/>
                </a:solidFill>
                <a:latin typeface="Calibri"/>
                <a:ea typeface="宋体"/>
              </a:rPr>
              <a:t>2002</a:t>
            </a:r>
          </a:p>
          <a:p>
            <a:pPr marL="171450" indent="-171450">
              <a:buFont typeface="Arial" panose="020B0604020202020204" pitchFamily="34" charset="0"/>
              <a:buChar char="•"/>
            </a:pPr>
            <a:r>
              <a:rPr lang="en-US" altLang="zh-CN" sz="1050" dirty="0" smtClean="0">
                <a:solidFill>
                  <a:prstClr val="black"/>
                </a:solidFill>
                <a:latin typeface="Calibri"/>
                <a:ea typeface="宋体"/>
              </a:rPr>
              <a:t>Liang &amp; Song, GRL, 2006</a:t>
            </a:r>
          </a:p>
          <a:p>
            <a:pPr marL="171450" indent="-171450">
              <a:buFont typeface="Arial" panose="020B0604020202020204" pitchFamily="34" charset="0"/>
              <a:buChar char="•"/>
            </a:pPr>
            <a:r>
              <a:rPr lang="en-US" altLang="zh-CN" sz="1050" dirty="0" smtClean="0">
                <a:solidFill>
                  <a:prstClr val="black"/>
                </a:solidFill>
                <a:latin typeface="Calibri"/>
                <a:ea typeface="宋体"/>
              </a:rPr>
              <a:t>Lei &amp; Zhao, G3, 2009</a:t>
            </a:r>
          </a:p>
          <a:p>
            <a:pPr marL="171450" indent="-171450">
              <a:buFont typeface="Arial" panose="020B0604020202020204" pitchFamily="34" charset="0"/>
              <a:buChar char="•"/>
            </a:pPr>
            <a:endParaRPr lang="en-US" altLang="zh-CN" sz="1050" dirty="0" smtClean="0">
              <a:solidFill>
                <a:prstClr val="black"/>
              </a:solidFill>
              <a:latin typeface="Calibri"/>
              <a:ea typeface="宋体"/>
            </a:endParaRPr>
          </a:p>
          <a:p>
            <a:r>
              <a:rPr lang="zh-CN" altLang="en-US" sz="1050" dirty="0" smtClean="0">
                <a:solidFill>
                  <a:prstClr val="black"/>
                </a:solidFill>
                <a:latin typeface="Calibri"/>
                <a:ea typeface="宋体"/>
              </a:rPr>
              <a:t>面波成像：</a:t>
            </a:r>
            <a:endParaRPr lang="en-US" altLang="zh-CN" sz="1050" dirty="0" smtClean="0">
              <a:solidFill>
                <a:prstClr val="black"/>
              </a:solidFill>
              <a:latin typeface="Calibri"/>
              <a:ea typeface="宋体"/>
            </a:endParaRPr>
          </a:p>
          <a:p>
            <a:pPr marL="171450" indent="-171450">
              <a:buFont typeface="Arial" panose="020B0604020202020204" pitchFamily="34" charset="0"/>
              <a:buChar char="•"/>
            </a:pPr>
            <a:r>
              <a:rPr lang="en-US" altLang="zh-CN" sz="1050" dirty="0" smtClean="0">
                <a:solidFill>
                  <a:prstClr val="black"/>
                </a:solidFill>
                <a:latin typeface="Calibri"/>
                <a:ea typeface="宋体"/>
              </a:rPr>
              <a:t>Rapine et al., JGR, 2003</a:t>
            </a:r>
          </a:p>
          <a:p>
            <a:pPr marL="171450" indent="-171450">
              <a:buFont typeface="Arial" panose="020B0604020202020204" pitchFamily="34" charset="0"/>
              <a:buChar char="•"/>
            </a:pPr>
            <a:r>
              <a:rPr lang="en-US" altLang="zh-CN" sz="1050" dirty="0">
                <a:solidFill>
                  <a:prstClr val="black"/>
                </a:solidFill>
                <a:latin typeface="Calibri"/>
                <a:ea typeface="宋体"/>
              </a:rPr>
              <a:t>Yang et al., JGR, 2012</a:t>
            </a:r>
          </a:p>
          <a:p>
            <a:pPr marL="171450" indent="-171450">
              <a:buFont typeface="Arial" panose="020B0604020202020204" pitchFamily="34" charset="0"/>
              <a:buChar char="•"/>
            </a:pPr>
            <a:r>
              <a:rPr lang="en-US" altLang="zh-CN" sz="1050" dirty="0" smtClean="0">
                <a:solidFill>
                  <a:prstClr val="black"/>
                </a:solidFill>
                <a:latin typeface="Calibri"/>
                <a:ea typeface="宋体"/>
              </a:rPr>
              <a:t>Hacker et al., Tectonics, 2014</a:t>
            </a:r>
          </a:p>
          <a:p>
            <a:endParaRPr lang="en-US" altLang="zh-CN" sz="1050" dirty="0" smtClean="0">
              <a:solidFill>
                <a:prstClr val="black"/>
              </a:solidFill>
              <a:latin typeface="Calibri"/>
              <a:ea typeface="宋体"/>
            </a:endParaRPr>
          </a:p>
          <a:p>
            <a:r>
              <a:rPr lang="zh-CN" altLang="en-US" sz="1050" dirty="0" smtClean="0">
                <a:solidFill>
                  <a:prstClr val="black"/>
                </a:solidFill>
                <a:latin typeface="Calibri"/>
                <a:ea typeface="宋体"/>
              </a:rPr>
              <a:t>接收函数：</a:t>
            </a:r>
            <a:endParaRPr lang="en-US" altLang="zh-CN" sz="1050" dirty="0" smtClean="0">
              <a:solidFill>
                <a:prstClr val="black"/>
              </a:solidFill>
              <a:latin typeface="Calibri"/>
              <a:ea typeface="宋体"/>
            </a:endParaRPr>
          </a:p>
          <a:p>
            <a:pPr marL="171450" indent="-171450">
              <a:buFont typeface="Arial" panose="020B0604020202020204" pitchFamily="34" charset="0"/>
              <a:buChar char="•"/>
            </a:pPr>
            <a:r>
              <a:rPr lang="en-US" altLang="zh-CN" sz="1050" dirty="0" smtClean="0">
                <a:solidFill>
                  <a:prstClr val="black"/>
                </a:solidFill>
                <a:latin typeface="Calibri"/>
                <a:ea typeface="宋体"/>
              </a:rPr>
              <a:t>Wang et al., EPSL, 2010</a:t>
            </a:r>
          </a:p>
          <a:p>
            <a:endParaRPr lang="en-US" altLang="zh-CN" sz="1050" dirty="0">
              <a:solidFill>
                <a:prstClr val="black"/>
              </a:solidFill>
              <a:latin typeface="Calibri"/>
              <a:ea typeface="宋体"/>
            </a:endParaRPr>
          </a:p>
          <a:p>
            <a:r>
              <a:rPr lang="zh-CN" altLang="en-US" sz="1050" dirty="0" smtClean="0">
                <a:solidFill>
                  <a:prstClr val="black"/>
                </a:solidFill>
                <a:latin typeface="Calibri"/>
                <a:ea typeface="宋体"/>
              </a:rPr>
              <a:t>接收函数</a:t>
            </a:r>
            <a:r>
              <a:rPr lang="en-US" altLang="zh-CN" sz="1050" dirty="0" smtClean="0">
                <a:solidFill>
                  <a:prstClr val="black"/>
                </a:solidFill>
                <a:latin typeface="Calibri"/>
                <a:ea typeface="宋体"/>
              </a:rPr>
              <a:t>-</a:t>
            </a:r>
            <a:r>
              <a:rPr lang="zh-CN" altLang="en-US" sz="1050" dirty="0" smtClean="0">
                <a:solidFill>
                  <a:prstClr val="black"/>
                </a:solidFill>
                <a:latin typeface="Calibri"/>
                <a:ea typeface="宋体"/>
              </a:rPr>
              <a:t>面波联合成像：</a:t>
            </a:r>
            <a:endParaRPr lang="en-US" altLang="zh-CN" sz="1050" dirty="0" smtClean="0">
              <a:solidFill>
                <a:prstClr val="black"/>
              </a:solidFill>
              <a:latin typeface="Calibri"/>
              <a:ea typeface="宋体"/>
            </a:endParaRPr>
          </a:p>
          <a:p>
            <a:pPr marL="171450" indent="-171450">
              <a:buFont typeface="Arial" panose="020B0604020202020204" pitchFamily="34" charset="0"/>
              <a:buChar char="•"/>
            </a:pPr>
            <a:r>
              <a:rPr lang="en-US" altLang="zh-CN" sz="1050" dirty="0" smtClean="0">
                <a:solidFill>
                  <a:prstClr val="black"/>
                </a:solidFill>
                <a:latin typeface="Calibri"/>
                <a:ea typeface="宋体"/>
              </a:rPr>
              <a:t>Sun et al., GRL, 2014</a:t>
            </a:r>
          </a:p>
          <a:p>
            <a:pPr marL="171450" indent="-171450">
              <a:buFont typeface="Arial" panose="020B0604020202020204" pitchFamily="34" charset="0"/>
              <a:buChar char="•"/>
            </a:pPr>
            <a:r>
              <a:rPr lang="en-US" altLang="zh-CN" sz="1050" dirty="0" smtClean="0">
                <a:solidFill>
                  <a:prstClr val="black"/>
                </a:solidFill>
                <a:latin typeface="Calibri"/>
                <a:ea typeface="宋体"/>
              </a:rPr>
              <a:t>Liu et al., Nature Geo., 2014</a:t>
            </a:r>
          </a:p>
          <a:p>
            <a:pPr marL="171450" indent="-171450">
              <a:buFont typeface="Arial" panose="020B0604020202020204" pitchFamily="34" charset="0"/>
              <a:buChar char="•"/>
            </a:pPr>
            <a:r>
              <a:rPr lang="en-US" altLang="zh-CN" sz="1050" dirty="0" err="1" smtClean="0">
                <a:solidFill>
                  <a:prstClr val="black"/>
                </a:solidFill>
                <a:latin typeface="Calibri"/>
                <a:ea typeface="宋体"/>
              </a:rPr>
              <a:t>Bao</a:t>
            </a:r>
            <a:r>
              <a:rPr lang="en-US" altLang="zh-CN" sz="1050" dirty="0" smtClean="0">
                <a:solidFill>
                  <a:prstClr val="black"/>
                </a:solidFill>
                <a:latin typeface="Calibri"/>
                <a:ea typeface="宋体"/>
              </a:rPr>
              <a:t> et al., EPSL, 2015</a:t>
            </a:r>
          </a:p>
          <a:p>
            <a:pPr marL="171450" indent="-171450">
              <a:buFont typeface="Arial" panose="020B0604020202020204" pitchFamily="34" charset="0"/>
              <a:buChar char="•"/>
            </a:pPr>
            <a:endParaRPr lang="en-US" altLang="zh-CN" sz="1050" dirty="0">
              <a:solidFill>
                <a:prstClr val="black"/>
              </a:solidFill>
              <a:latin typeface="Calibri"/>
              <a:ea typeface="宋体"/>
            </a:endParaRPr>
          </a:p>
          <a:p>
            <a:r>
              <a:rPr lang="zh-CN" altLang="en-US" sz="1050" dirty="0" smtClean="0">
                <a:solidFill>
                  <a:prstClr val="black"/>
                </a:solidFill>
                <a:latin typeface="Calibri"/>
                <a:ea typeface="宋体"/>
              </a:rPr>
              <a:t>地震反射剖面：</a:t>
            </a:r>
            <a:endParaRPr lang="en-US" altLang="zh-CN" sz="1050" dirty="0" smtClean="0">
              <a:solidFill>
                <a:prstClr val="black"/>
              </a:solidFill>
              <a:latin typeface="Calibri"/>
              <a:ea typeface="宋体"/>
            </a:endParaRPr>
          </a:p>
          <a:p>
            <a:pPr marL="171450" indent="-171450">
              <a:buFont typeface="Arial" panose="020B0604020202020204" pitchFamily="34" charset="0"/>
              <a:buChar char="•"/>
            </a:pPr>
            <a:r>
              <a:rPr lang="en-US" altLang="zh-CN" sz="1050" dirty="0">
                <a:solidFill>
                  <a:prstClr val="black"/>
                </a:solidFill>
                <a:latin typeface="Calibri"/>
                <a:ea typeface="宋体"/>
              </a:rPr>
              <a:t>Zhao et al., EPSL, </a:t>
            </a:r>
            <a:r>
              <a:rPr lang="en-US" altLang="zh-CN" sz="1050" dirty="0" smtClean="0">
                <a:solidFill>
                  <a:prstClr val="black"/>
                </a:solidFill>
                <a:latin typeface="Calibri"/>
                <a:ea typeface="宋体"/>
              </a:rPr>
              <a:t>2006</a:t>
            </a:r>
          </a:p>
          <a:p>
            <a:pPr marL="171450" indent="-171450">
              <a:buFont typeface="Arial" panose="020B0604020202020204" pitchFamily="34" charset="0"/>
              <a:buChar char="•"/>
            </a:pPr>
            <a:r>
              <a:rPr lang="en-US" altLang="zh-CN" sz="1050" dirty="0">
                <a:solidFill>
                  <a:prstClr val="black"/>
                </a:solidFill>
                <a:latin typeface="Calibri"/>
                <a:ea typeface="宋体"/>
              </a:rPr>
              <a:t>Liu et al., Tectonophysics, </a:t>
            </a:r>
            <a:r>
              <a:rPr lang="en-US" altLang="zh-CN" sz="1050" dirty="0" smtClean="0">
                <a:solidFill>
                  <a:prstClr val="black"/>
                </a:solidFill>
                <a:latin typeface="Calibri"/>
                <a:ea typeface="宋体"/>
              </a:rPr>
              <a:t>2006</a:t>
            </a:r>
          </a:p>
          <a:p>
            <a:pPr marL="171450" indent="-171450">
              <a:buFont typeface="Arial" panose="020B0604020202020204" pitchFamily="34" charset="0"/>
              <a:buChar char="•"/>
            </a:pPr>
            <a:r>
              <a:rPr lang="en-US" altLang="zh-CN" sz="1050" dirty="0">
                <a:solidFill>
                  <a:prstClr val="black"/>
                </a:solidFill>
                <a:latin typeface="Calibri"/>
                <a:ea typeface="宋体"/>
              </a:rPr>
              <a:t>Jiang et al., Tectonophysics, 2006</a:t>
            </a:r>
          </a:p>
          <a:p>
            <a:pPr marL="171450" indent="-171450">
              <a:buFont typeface="Arial" panose="020B0604020202020204" pitchFamily="34" charset="0"/>
              <a:buChar char="•"/>
            </a:pPr>
            <a:r>
              <a:rPr lang="en-US" altLang="zh-CN" sz="1050" dirty="0" smtClean="0">
                <a:solidFill>
                  <a:prstClr val="black"/>
                </a:solidFill>
                <a:latin typeface="Calibri"/>
                <a:ea typeface="宋体"/>
              </a:rPr>
              <a:t>Wang </a:t>
            </a:r>
            <a:r>
              <a:rPr lang="en-US" altLang="zh-CN" sz="1050" dirty="0">
                <a:solidFill>
                  <a:prstClr val="black"/>
                </a:solidFill>
                <a:latin typeface="Calibri"/>
                <a:ea typeface="宋体"/>
              </a:rPr>
              <a:t>et al., GRL, </a:t>
            </a:r>
            <a:r>
              <a:rPr lang="en-US" altLang="zh-CN" sz="1050" dirty="0" smtClean="0">
                <a:solidFill>
                  <a:prstClr val="black"/>
                </a:solidFill>
                <a:latin typeface="Calibri"/>
                <a:ea typeface="宋体"/>
              </a:rPr>
              <a:t>2007</a:t>
            </a:r>
          </a:p>
          <a:p>
            <a:pPr marL="171450" indent="-171450">
              <a:buFont typeface="Arial" panose="020B0604020202020204" pitchFamily="34" charset="0"/>
              <a:buChar char="•"/>
            </a:pPr>
            <a:r>
              <a:rPr lang="en-US" altLang="zh-CN" sz="1050" dirty="0">
                <a:solidFill>
                  <a:prstClr val="black"/>
                </a:solidFill>
                <a:latin typeface="Calibri"/>
                <a:ea typeface="宋体"/>
              </a:rPr>
              <a:t>Zhang &amp; Klemperer, GJI, 2010</a:t>
            </a:r>
          </a:p>
          <a:p>
            <a:pPr marL="171450" indent="-171450">
              <a:buFont typeface="Arial" panose="020B0604020202020204" pitchFamily="34" charset="0"/>
              <a:buChar char="•"/>
            </a:pPr>
            <a:r>
              <a:rPr lang="en-US" altLang="zh-CN" sz="1050" dirty="0" smtClean="0">
                <a:solidFill>
                  <a:prstClr val="black"/>
                </a:solidFill>
                <a:latin typeface="Calibri"/>
                <a:ea typeface="宋体"/>
              </a:rPr>
              <a:t>Wang et al., EPSL, 2011</a:t>
            </a:r>
          </a:p>
          <a:p>
            <a:pPr marL="171450" indent="-171450">
              <a:buFont typeface="Arial" panose="020B0604020202020204" pitchFamily="34" charset="0"/>
              <a:buChar char="•"/>
            </a:pPr>
            <a:r>
              <a:rPr lang="en-US" altLang="zh-CN" sz="1050" dirty="0" err="1">
                <a:solidFill>
                  <a:prstClr val="black"/>
                </a:solidFill>
                <a:latin typeface="Calibri"/>
                <a:ea typeface="宋体"/>
              </a:rPr>
              <a:t>Karplus</a:t>
            </a:r>
            <a:r>
              <a:rPr lang="en-US" altLang="zh-CN" sz="1050" dirty="0">
                <a:solidFill>
                  <a:prstClr val="black"/>
                </a:solidFill>
                <a:latin typeface="Calibri"/>
                <a:ea typeface="宋体"/>
              </a:rPr>
              <a:t> et al., JGR, 2011</a:t>
            </a:r>
          </a:p>
          <a:p>
            <a:pPr marL="171450" indent="-171450">
              <a:buFont typeface="Arial" panose="020B0604020202020204" pitchFamily="34" charset="0"/>
              <a:buChar char="•"/>
            </a:pPr>
            <a:r>
              <a:rPr lang="en-US" altLang="zh-CN" sz="1050" dirty="0" smtClean="0">
                <a:solidFill>
                  <a:prstClr val="black"/>
                </a:solidFill>
                <a:latin typeface="Calibri"/>
                <a:ea typeface="宋体"/>
              </a:rPr>
              <a:t>Zhang </a:t>
            </a:r>
            <a:r>
              <a:rPr lang="en-US" altLang="zh-CN" sz="1050" dirty="0">
                <a:solidFill>
                  <a:prstClr val="black"/>
                </a:solidFill>
                <a:latin typeface="Calibri"/>
                <a:ea typeface="宋体"/>
              </a:rPr>
              <a:t>et al., </a:t>
            </a:r>
            <a:r>
              <a:rPr lang="en-US" altLang="zh-CN" sz="1050" dirty="0" smtClean="0">
                <a:solidFill>
                  <a:prstClr val="black"/>
                </a:solidFill>
                <a:latin typeface="Calibri"/>
                <a:ea typeface="宋体"/>
              </a:rPr>
              <a:t>GR, 2011</a:t>
            </a:r>
          </a:p>
          <a:p>
            <a:pPr marL="171450" indent="-171450">
              <a:buFont typeface="Arial" panose="020B0604020202020204" pitchFamily="34" charset="0"/>
              <a:buChar char="•"/>
            </a:pPr>
            <a:r>
              <a:rPr lang="en-US" altLang="zh-CN" sz="1050" dirty="0" err="1">
                <a:solidFill>
                  <a:prstClr val="black"/>
                </a:solidFill>
                <a:latin typeface="Calibri"/>
                <a:ea typeface="宋体"/>
              </a:rPr>
              <a:t>Guo</a:t>
            </a:r>
            <a:r>
              <a:rPr lang="en-US" altLang="zh-CN" sz="1050" dirty="0">
                <a:solidFill>
                  <a:prstClr val="black"/>
                </a:solidFill>
                <a:latin typeface="Calibri"/>
                <a:ea typeface="宋体"/>
              </a:rPr>
              <a:t> et al., EPSL, 2013</a:t>
            </a:r>
          </a:p>
          <a:p>
            <a:pPr marL="171450" indent="-171450">
              <a:buFont typeface="Arial" panose="020B0604020202020204" pitchFamily="34" charset="0"/>
              <a:buChar char="•"/>
            </a:pPr>
            <a:r>
              <a:rPr lang="en-US" altLang="zh-CN" sz="1050" dirty="0" smtClean="0">
                <a:solidFill>
                  <a:prstClr val="black"/>
                </a:solidFill>
                <a:latin typeface="Calibri"/>
                <a:ea typeface="宋体"/>
              </a:rPr>
              <a:t>Zhang </a:t>
            </a:r>
            <a:r>
              <a:rPr lang="en-US" altLang="zh-CN" sz="1050" dirty="0">
                <a:solidFill>
                  <a:prstClr val="black"/>
                </a:solidFill>
                <a:latin typeface="Calibri"/>
                <a:ea typeface="宋体"/>
              </a:rPr>
              <a:t>et al., Tectonophysics, </a:t>
            </a:r>
            <a:r>
              <a:rPr lang="en-US" altLang="zh-CN" sz="1050" dirty="0" smtClean="0">
                <a:solidFill>
                  <a:prstClr val="black"/>
                </a:solidFill>
                <a:latin typeface="Calibri"/>
                <a:ea typeface="宋体"/>
              </a:rPr>
              <a:t>2013</a:t>
            </a:r>
          </a:p>
          <a:p>
            <a:pPr marL="171450" indent="-171450">
              <a:buFont typeface="Arial" panose="020B0604020202020204" pitchFamily="34" charset="0"/>
              <a:buChar char="•"/>
            </a:pPr>
            <a:r>
              <a:rPr lang="en-US" altLang="zh-CN" sz="1050" dirty="0">
                <a:solidFill>
                  <a:prstClr val="black"/>
                </a:solidFill>
                <a:latin typeface="Calibri"/>
                <a:ea typeface="宋体"/>
              </a:rPr>
              <a:t>Wang et al., Tectonophysics, 2013</a:t>
            </a:r>
          </a:p>
          <a:p>
            <a:pPr marL="171450" indent="-171450">
              <a:buFont typeface="Arial" panose="020B0604020202020204" pitchFamily="34" charset="0"/>
              <a:buChar char="•"/>
            </a:pPr>
            <a:r>
              <a:rPr lang="en-US" altLang="zh-CN" sz="1050" dirty="0" smtClean="0">
                <a:solidFill>
                  <a:prstClr val="black"/>
                </a:solidFill>
                <a:latin typeface="Calibri"/>
                <a:ea typeface="宋体"/>
              </a:rPr>
              <a:t>Xu </a:t>
            </a:r>
            <a:r>
              <a:rPr lang="en-US" altLang="zh-CN" sz="1050" dirty="0">
                <a:solidFill>
                  <a:prstClr val="black"/>
                </a:solidFill>
                <a:latin typeface="Calibri"/>
                <a:ea typeface="宋体"/>
              </a:rPr>
              <a:t>et al., Tectonophysics, 2014</a:t>
            </a:r>
          </a:p>
          <a:p>
            <a:pPr marL="171450" indent="-171450">
              <a:buFont typeface="Arial" panose="020B0604020202020204" pitchFamily="34" charset="0"/>
              <a:buChar char="•"/>
            </a:pPr>
            <a:r>
              <a:rPr lang="en-US" altLang="zh-CN" sz="1050" dirty="0" err="1" smtClean="0">
                <a:solidFill>
                  <a:prstClr val="black"/>
                </a:solidFill>
                <a:latin typeface="Calibri"/>
                <a:ea typeface="宋体"/>
              </a:rPr>
              <a:t>Guo</a:t>
            </a:r>
            <a:r>
              <a:rPr lang="en-US" altLang="zh-CN" sz="1050" dirty="0" smtClean="0">
                <a:solidFill>
                  <a:prstClr val="black"/>
                </a:solidFill>
                <a:latin typeface="Calibri"/>
                <a:ea typeface="宋体"/>
              </a:rPr>
              <a:t> et al., GRL, 2015</a:t>
            </a:r>
          </a:p>
          <a:p>
            <a:pPr marL="171450" indent="-171450">
              <a:buFont typeface="Arial" panose="020B0604020202020204" pitchFamily="34" charset="0"/>
              <a:buChar char="•"/>
            </a:pPr>
            <a:endParaRPr lang="en-US" altLang="zh-CN" sz="1050" dirty="0" smtClean="0">
              <a:solidFill>
                <a:prstClr val="black"/>
              </a:solidFill>
              <a:latin typeface="Calibri"/>
              <a:ea typeface="宋体"/>
            </a:endParaRPr>
          </a:p>
          <a:p>
            <a:pPr marL="171450" indent="-171450">
              <a:buFont typeface="Arial" panose="020B0604020202020204" pitchFamily="34" charset="0"/>
              <a:buChar char="•"/>
            </a:pPr>
            <a:endParaRPr lang="en-US" altLang="zh-CN" sz="1200" dirty="0">
              <a:solidFill>
                <a:prstClr val="black"/>
              </a:solidFill>
              <a:latin typeface="Calibri"/>
              <a:ea typeface="宋体"/>
            </a:endParaRPr>
          </a:p>
          <a:p>
            <a:pPr marL="171450" indent="-171450">
              <a:buFont typeface="Arial" panose="020B0604020202020204" pitchFamily="34" charset="0"/>
              <a:buChar char="•"/>
            </a:pPr>
            <a:endParaRPr lang="en-US" altLang="zh-CN" sz="1200" dirty="0" smtClean="0">
              <a:solidFill>
                <a:prstClr val="black"/>
              </a:solidFill>
              <a:latin typeface="Calibri"/>
              <a:ea typeface="宋体"/>
            </a:endParaRPr>
          </a:p>
          <a:p>
            <a:pPr marL="171450" indent="-171450">
              <a:buFont typeface="Arial" panose="020B0604020202020204" pitchFamily="34" charset="0"/>
              <a:buChar char="•"/>
            </a:pPr>
            <a:endParaRPr lang="en-US" altLang="zh-CN" sz="1200" dirty="0" smtClean="0">
              <a:solidFill>
                <a:prstClr val="black"/>
              </a:solidFill>
              <a:latin typeface="Calibri"/>
              <a:ea typeface="宋体"/>
            </a:endParaRPr>
          </a:p>
          <a:p>
            <a:pPr marL="171450" indent="-171450">
              <a:buFont typeface="Arial" panose="020B0604020202020204" pitchFamily="34" charset="0"/>
              <a:buChar char="•"/>
            </a:pPr>
            <a:endParaRPr lang="en-US" altLang="zh-CN" sz="1200" dirty="0" smtClean="0">
              <a:solidFill>
                <a:prstClr val="black"/>
              </a:solidFill>
              <a:latin typeface="Calibri"/>
              <a:ea typeface="宋体"/>
            </a:endParaRPr>
          </a:p>
          <a:p>
            <a:pPr marL="171450" indent="-171450">
              <a:buFont typeface="Arial" panose="020B0604020202020204" pitchFamily="34" charset="0"/>
              <a:buChar char="•"/>
            </a:pPr>
            <a:endParaRPr lang="en-US" altLang="zh-CN" sz="1200" dirty="0" smtClean="0">
              <a:solidFill>
                <a:prstClr val="black"/>
              </a:solidFill>
              <a:latin typeface="Calibri"/>
              <a:ea typeface="宋体"/>
            </a:endParaRPr>
          </a:p>
          <a:p>
            <a:endParaRPr lang="en-US" altLang="zh-CN" sz="1200" dirty="0" smtClean="0">
              <a:solidFill>
                <a:prstClr val="black"/>
              </a:solidFill>
              <a:latin typeface="Calibri"/>
              <a:ea typeface="宋体"/>
            </a:endParaRPr>
          </a:p>
          <a:p>
            <a:pPr marL="171450" indent="-171450">
              <a:buFont typeface="Arial" panose="020B0604020202020204" pitchFamily="34" charset="0"/>
              <a:buChar char="•"/>
            </a:pPr>
            <a:endParaRPr lang="zh-CN" altLang="en-US" sz="1200" dirty="0">
              <a:solidFill>
                <a:prstClr val="black"/>
              </a:solidFill>
              <a:latin typeface="Calibri"/>
              <a:ea typeface="宋体"/>
            </a:endParaRPr>
          </a:p>
        </p:txBody>
      </p:sp>
      <p:sp>
        <p:nvSpPr>
          <p:cNvPr id="15" name="文本框 14"/>
          <p:cNvSpPr txBox="1"/>
          <p:nvPr/>
        </p:nvSpPr>
        <p:spPr>
          <a:xfrm>
            <a:off x="6610922" y="2560509"/>
            <a:ext cx="2490184" cy="461665"/>
          </a:xfrm>
          <a:prstGeom prst="rect">
            <a:avLst/>
          </a:prstGeom>
          <a:noFill/>
        </p:spPr>
        <p:txBody>
          <a:bodyPr wrap="square" rtlCol="0">
            <a:spAutoFit/>
          </a:bodyPr>
          <a:lstStyle/>
          <a:p>
            <a:r>
              <a:rPr lang="zh-CN" altLang="en-US" sz="1200" dirty="0" smtClean="0">
                <a:solidFill>
                  <a:prstClr val="black"/>
                </a:solidFill>
                <a:latin typeface="Calibri"/>
                <a:ea typeface="宋体"/>
              </a:rPr>
              <a:t>面波成像：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Zheng et al., JGR, 2011</a:t>
            </a:r>
            <a:endParaRPr lang="zh-CN" altLang="en-US" sz="1200" dirty="0">
              <a:solidFill>
                <a:prstClr val="black"/>
              </a:solidFill>
              <a:latin typeface="Calibri"/>
              <a:ea typeface="宋体"/>
            </a:endParaRPr>
          </a:p>
        </p:txBody>
      </p:sp>
    </p:spTree>
    <p:extLst>
      <p:ext uri="{BB962C8B-B14F-4D97-AF65-F5344CB8AC3E}">
        <p14:creationId xmlns:p14="http://schemas.microsoft.com/office/powerpoint/2010/main" val="36826687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中国区域地壳结构</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地壳深度</a:t>
            </a:r>
            <a:r>
              <a:rPr lang="en-US" altLang="zh-CN" sz="2400" b="1" dirty="0" smtClean="0">
                <a:solidFill>
                  <a:srgbClr val="FF0000"/>
                </a:solidFill>
              </a:rPr>
              <a:t>&amp;</a:t>
            </a:r>
            <a:r>
              <a:rPr lang="zh-CN" altLang="en-US" sz="2400" b="1" dirty="0" smtClean="0">
                <a:solidFill>
                  <a:srgbClr val="FF0000"/>
                </a:solidFill>
              </a:rPr>
              <a:t>速度结构</a:t>
            </a:r>
            <a:endParaRPr lang="en-US" altLang="zh-CN" sz="2400" b="1" dirty="0" smtClean="0">
              <a:solidFill>
                <a:srgbClr val="FF0000"/>
              </a:solidFill>
            </a:endParaRPr>
          </a:p>
          <a:p>
            <a:pPr marL="0" indent="0">
              <a:buNone/>
            </a:pPr>
            <a:r>
              <a:rPr lang="en-US" altLang="zh-CN" sz="2400" dirty="0" smtClean="0"/>
              <a:t>   </a:t>
            </a:r>
            <a:r>
              <a:rPr lang="zh-CN" altLang="en-US" sz="2400" b="1" dirty="0" smtClean="0">
                <a:latin typeface="华文仿宋"/>
                <a:ea typeface="华文仿宋"/>
                <a:cs typeface="华文仿宋"/>
              </a:rPr>
              <a:t>主动源探测</a:t>
            </a:r>
            <a:r>
              <a:rPr lang="en-US" altLang="zh-CN" sz="2400" b="1" dirty="0">
                <a:latin typeface="华文仿宋"/>
                <a:ea typeface="华文仿宋"/>
                <a:cs typeface="华文仿宋"/>
              </a:rPr>
              <a:t>-</a:t>
            </a:r>
            <a:r>
              <a:rPr lang="en-US" altLang="zh-CN" sz="2400" b="1" dirty="0" err="1">
                <a:latin typeface="华文仿宋"/>
                <a:ea typeface="华文仿宋"/>
                <a:cs typeface="华文仿宋"/>
              </a:rPr>
              <a:t>SinoProbe</a:t>
            </a:r>
            <a:endParaRPr lang="en-US" altLang="zh-CN" sz="2400" b="1" dirty="0">
              <a:latin typeface="华文仿宋"/>
              <a:ea typeface="华文仿宋"/>
              <a:cs typeface="华文仿宋"/>
            </a:endParaRPr>
          </a:p>
          <a:p>
            <a:pPr marL="0" indent="0">
              <a:buNone/>
            </a:pPr>
            <a:r>
              <a:rPr lang="en-US" altLang="zh-CN" sz="2400" b="1" dirty="0">
                <a:latin typeface="华文仿宋"/>
                <a:ea typeface="华文仿宋"/>
                <a:cs typeface="华文仿宋"/>
              </a:rPr>
              <a:t>   </a:t>
            </a:r>
            <a:r>
              <a:rPr lang="zh-CN" altLang="en-US" sz="2400" b="1" dirty="0">
                <a:latin typeface="华文仿宋"/>
                <a:ea typeface="华文仿宋"/>
                <a:cs typeface="华文仿宋"/>
              </a:rPr>
              <a:t>接收函数</a:t>
            </a:r>
            <a:r>
              <a:rPr lang="en-US" altLang="zh-CN" sz="2400" b="1" dirty="0">
                <a:latin typeface="华文仿宋"/>
                <a:ea typeface="华文仿宋"/>
                <a:cs typeface="华文仿宋"/>
              </a:rPr>
              <a:t> </a:t>
            </a: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面波反演</a:t>
            </a:r>
            <a:endParaRPr lang="en-US" altLang="zh-CN" sz="2400" b="1" dirty="0">
              <a:latin typeface="华文仿宋"/>
              <a:ea typeface="华文仿宋"/>
              <a:cs typeface="华文仿宋"/>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体波反演</a:t>
            </a:r>
            <a:endParaRPr lang="en-US" altLang="zh-CN" sz="2400" b="1" dirty="0" smtClean="0">
              <a:latin typeface="华文仿宋"/>
              <a:ea typeface="华文仿宋"/>
              <a:cs typeface="华文仿宋"/>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接</a:t>
            </a:r>
            <a:r>
              <a:rPr lang="zh-CN" altLang="en-US" sz="2400" b="1" dirty="0">
                <a:latin typeface="华文仿宋"/>
                <a:ea typeface="华文仿宋"/>
                <a:cs typeface="华文仿宋"/>
              </a:rPr>
              <a:t>收函数－面波联</a:t>
            </a:r>
            <a:r>
              <a:rPr lang="zh-CN" altLang="en-US" sz="2400" b="1" dirty="0" smtClean="0">
                <a:latin typeface="华文仿宋"/>
                <a:ea typeface="华文仿宋"/>
                <a:cs typeface="华文仿宋"/>
              </a:rPr>
              <a:t>合成像</a:t>
            </a:r>
            <a:endParaRPr lang="en-US" altLang="zh-CN" sz="2400" b="1" dirty="0">
              <a:latin typeface="华文仿宋"/>
              <a:ea typeface="华文仿宋"/>
              <a:cs typeface="华文仿宋"/>
            </a:endParaRPr>
          </a:p>
          <a:p>
            <a:r>
              <a:rPr lang="zh-CN" altLang="en-US" sz="2400" b="1" dirty="0" smtClean="0">
                <a:solidFill>
                  <a:srgbClr val="FF0000"/>
                </a:solidFill>
              </a:rPr>
              <a:t>地壳衰减</a:t>
            </a:r>
            <a:endParaRPr lang="en-US" altLang="zh-CN" sz="2400" b="1" dirty="0" smtClean="0">
              <a:solidFill>
                <a:srgbClr val="FF0000"/>
              </a:solidFill>
            </a:endParaRPr>
          </a:p>
          <a:p>
            <a:pPr marL="0" indent="0">
              <a:buNone/>
            </a:pPr>
            <a:r>
              <a:rPr lang="en-US" altLang="zh-CN" sz="2400" dirty="0" smtClean="0"/>
              <a:t>   </a:t>
            </a:r>
            <a:r>
              <a:rPr lang="en-US" altLang="zh-CN" sz="2400" b="1" dirty="0" smtClean="0">
                <a:latin typeface="华文仿宋"/>
                <a:ea typeface="华文仿宋"/>
                <a:cs typeface="华文仿宋"/>
              </a:rPr>
              <a:t> </a:t>
            </a:r>
            <a:r>
              <a:rPr lang="en-US" altLang="zh-CN" sz="2400" b="1" dirty="0" err="1" smtClean="0">
                <a:latin typeface="华文仿宋"/>
                <a:ea typeface="华文仿宋"/>
                <a:cs typeface="华文仿宋"/>
              </a:rPr>
              <a:t>Lg</a:t>
            </a: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波</a:t>
            </a:r>
            <a:endParaRPr lang="en-US" altLang="zh-CN" sz="2400" b="1" dirty="0">
              <a:latin typeface="华文仿宋"/>
              <a:ea typeface="华文仿宋"/>
              <a:cs typeface="华文仿宋"/>
            </a:endParaRPr>
          </a:p>
          <a:p>
            <a:pPr marL="0" indent="0">
              <a:buNone/>
            </a:pP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27408947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41598" y="866784"/>
            <a:ext cx="7474458" cy="5660898"/>
          </a:xfrm>
          <a:prstGeom prst="rect">
            <a:avLst/>
          </a:prstGeom>
        </p:spPr>
      </p:pic>
      <p:sp>
        <p:nvSpPr>
          <p:cNvPr id="6" name="标题 1"/>
          <p:cNvSpPr>
            <a:spLocks noGrp="1"/>
          </p:cNvSpPr>
          <p:nvPr>
            <p:ph type="title"/>
          </p:nvPr>
        </p:nvSpPr>
        <p:spPr>
          <a:xfrm>
            <a:off x="2274561" y="0"/>
            <a:ext cx="4909458" cy="1141287"/>
          </a:xfrm>
        </p:spPr>
        <p:txBody>
          <a:bodyPr>
            <a:normAutofit/>
          </a:bodyPr>
          <a:lstStyle/>
          <a:p>
            <a:pPr algn="ctr"/>
            <a:r>
              <a:rPr lang="en-US" altLang="zh-CN" sz="3200" b="1" dirty="0" err="1" smtClean="0"/>
              <a:t>Lg</a:t>
            </a:r>
            <a:r>
              <a:rPr lang="en-US" altLang="zh-CN" sz="3200" b="1" dirty="0" smtClean="0"/>
              <a:t> Q</a:t>
            </a:r>
            <a:endParaRPr lang="zh-CN" altLang="en-US" sz="3200" dirty="0"/>
          </a:p>
        </p:txBody>
      </p:sp>
    </p:spTree>
    <p:extLst>
      <p:ext uri="{BB962C8B-B14F-4D97-AF65-F5344CB8AC3E}">
        <p14:creationId xmlns:p14="http://schemas.microsoft.com/office/powerpoint/2010/main" val="32595785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地壳衰减模型</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79" y="1375413"/>
            <a:ext cx="3739486" cy="3594468"/>
          </a:xfrm>
          <a:prstGeom prst="rect">
            <a:avLst/>
          </a:prstGeom>
        </p:spPr>
      </p:pic>
      <p:sp>
        <p:nvSpPr>
          <p:cNvPr id="4" name="矩形 3"/>
          <p:cNvSpPr/>
          <p:nvPr/>
        </p:nvSpPr>
        <p:spPr>
          <a:xfrm>
            <a:off x="5123050" y="1797962"/>
            <a:ext cx="931414" cy="8482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5" name="直接箭头连接符 4"/>
          <p:cNvCxnSpPr/>
          <p:nvPr/>
        </p:nvCxnSpPr>
        <p:spPr>
          <a:xfrm flipV="1">
            <a:off x="6068112" y="1877523"/>
            <a:ext cx="499296" cy="3734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10106" y="2503745"/>
            <a:ext cx="819930" cy="565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7" name="直接箭头连接符 6"/>
          <p:cNvCxnSpPr/>
          <p:nvPr/>
        </p:nvCxnSpPr>
        <p:spPr>
          <a:xfrm>
            <a:off x="5457332" y="2890493"/>
            <a:ext cx="1153590" cy="270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610106" y="3120550"/>
            <a:ext cx="1030673" cy="784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9" name="直接箭头连接符 8"/>
          <p:cNvCxnSpPr>
            <a:endCxn id="16" idx="1"/>
          </p:cNvCxnSpPr>
          <p:nvPr/>
        </p:nvCxnSpPr>
        <p:spPr>
          <a:xfrm>
            <a:off x="5205989" y="3956787"/>
            <a:ext cx="1376404" cy="1510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010750" y="2503746"/>
            <a:ext cx="1488933" cy="1195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11" name="直接箭头连接符 10"/>
          <p:cNvCxnSpPr/>
          <p:nvPr/>
        </p:nvCxnSpPr>
        <p:spPr>
          <a:xfrm flipH="1">
            <a:off x="1869743" y="3261815"/>
            <a:ext cx="1141009" cy="9170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567409" y="566242"/>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矩形 13"/>
          <p:cNvSpPr/>
          <p:nvPr/>
        </p:nvSpPr>
        <p:spPr>
          <a:xfrm>
            <a:off x="6621114" y="2560509"/>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矩形 15"/>
          <p:cNvSpPr/>
          <p:nvPr/>
        </p:nvSpPr>
        <p:spPr>
          <a:xfrm>
            <a:off x="6582393" y="46585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矩形 20"/>
          <p:cNvSpPr/>
          <p:nvPr/>
        </p:nvSpPr>
        <p:spPr>
          <a:xfrm>
            <a:off x="140547" y="4178850"/>
            <a:ext cx="2479992" cy="2098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3" name="文本框 12"/>
          <p:cNvSpPr txBox="1"/>
          <p:nvPr/>
        </p:nvSpPr>
        <p:spPr>
          <a:xfrm>
            <a:off x="140547" y="4187014"/>
            <a:ext cx="2479992" cy="830997"/>
          </a:xfrm>
          <a:prstGeom prst="rect">
            <a:avLst/>
          </a:prstGeom>
          <a:noFill/>
        </p:spPr>
        <p:txBody>
          <a:bodyPr wrap="square" rtlCol="0">
            <a:spAutoFit/>
          </a:bodyPr>
          <a:lstStyle/>
          <a:p>
            <a:r>
              <a:rPr lang="en-US" altLang="zh-CN" sz="1200" dirty="0" err="1" smtClean="0">
                <a:solidFill>
                  <a:prstClr val="black"/>
                </a:solidFill>
                <a:latin typeface="Calibri"/>
                <a:ea typeface="宋体"/>
              </a:rPr>
              <a:t>Lg</a:t>
            </a:r>
            <a:r>
              <a:rPr lang="en-US" altLang="zh-CN" sz="1200" dirty="0" smtClean="0">
                <a:solidFill>
                  <a:prstClr val="black"/>
                </a:solidFill>
                <a:latin typeface="Calibri"/>
                <a:ea typeface="宋体"/>
              </a:rPr>
              <a:t>/</a:t>
            </a:r>
            <a:r>
              <a:rPr lang="en-US" altLang="zh-CN" sz="1200" dirty="0" err="1" smtClean="0">
                <a:solidFill>
                  <a:prstClr val="black"/>
                </a:solidFill>
                <a:latin typeface="Calibri"/>
                <a:ea typeface="宋体"/>
              </a:rPr>
              <a:t>Pg</a:t>
            </a:r>
            <a:r>
              <a:rPr lang="zh-CN" altLang="en-US" sz="1200" dirty="0" smtClean="0">
                <a:solidFill>
                  <a:prstClr val="black"/>
                </a:solidFill>
                <a:latin typeface="Calibri"/>
                <a:ea typeface="宋体"/>
              </a:rPr>
              <a:t>波：</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err="1">
                <a:solidFill>
                  <a:prstClr val="black"/>
                </a:solidFill>
                <a:latin typeface="Calibri"/>
                <a:ea typeface="宋体"/>
              </a:rPr>
              <a:t>Bao</a:t>
            </a:r>
            <a:r>
              <a:rPr lang="en-US" altLang="zh-CN" sz="1200" dirty="0">
                <a:solidFill>
                  <a:prstClr val="black"/>
                </a:solidFill>
                <a:latin typeface="Calibri"/>
                <a:ea typeface="宋体"/>
              </a:rPr>
              <a:t> et al., GRL, 2011</a:t>
            </a:r>
          </a:p>
          <a:p>
            <a:pPr marL="171450" indent="-171450">
              <a:buFont typeface="Arial" panose="020B0604020202020204" pitchFamily="34" charset="0"/>
              <a:buChar char="•"/>
            </a:pPr>
            <a:r>
              <a:rPr lang="en-US" altLang="zh-CN" sz="1200" dirty="0" err="1" smtClean="0">
                <a:solidFill>
                  <a:prstClr val="black"/>
                </a:solidFill>
                <a:latin typeface="Calibri"/>
                <a:ea typeface="宋体"/>
              </a:rPr>
              <a:t>Bao</a:t>
            </a:r>
            <a:r>
              <a:rPr lang="en-US" altLang="zh-CN" sz="1200" dirty="0" smtClean="0">
                <a:solidFill>
                  <a:prstClr val="black"/>
                </a:solidFill>
                <a:latin typeface="Calibri"/>
                <a:ea typeface="宋体"/>
              </a:rPr>
              <a:t>  et al., JGR, 2012</a:t>
            </a:r>
          </a:p>
          <a:p>
            <a:pPr marL="171450" indent="-171450">
              <a:buFont typeface="Arial" panose="020B0604020202020204" pitchFamily="34" charset="0"/>
              <a:buChar char="•"/>
            </a:pPr>
            <a:r>
              <a:rPr lang="en-US" altLang="zh-CN" sz="1200" dirty="0" smtClean="0">
                <a:solidFill>
                  <a:prstClr val="black"/>
                </a:solidFill>
                <a:latin typeface="Calibri"/>
                <a:ea typeface="宋体"/>
              </a:rPr>
              <a:t>Zhao et al., EPSL, 2013</a:t>
            </a:r>
          </a:p>
        </p:txBody>
      </p:sp>
      <p:sp>
        <p:nvSpPr>
          <p:cNvPr id="15" name="文本框 14"/>
          <p:cNvSpPr txBox="1"/>
          <p:nvPr/>
        </p:nvSpPr>
        <p:spPr>
          <a:xfrm>
            <a:off x="6621114" y="2560509"/>
            <a:ext cx="2479992" cy="461665"/>
          </a:xfrm>
          <a:prstGeom prst="rect">
            <a:avLst/>
          </a:prstGeom>
          <a:noFill/>
        </p:spPr>
        <p:txBody>
          <a:bodyPr wrap="square" rtlCol="0">
            <a:spAutoFit/>
          </a:bodyPr>
          <a:lstStyle/>
          <a:p>
            <a:r>
              <a:rPr lang="en-US" altLang="zh-CN" sz="1200" dirty="0" err="1" smtClean="0">
                <a:solidFill>
                  <a:prstClr val="black"/>
                </a:solidFill>
                <a:latin typeface="Calibri"/>
                <a:ea typeface="宋体"/>
              </a:rPr>
              <a:t>Lg</a:t>
            </a:r>
            <a:r>
              <a:rPr lang="en-US" altLang="zh-CN" sz="1200" dirty="0" smtClean="0">
                <a:solidFill>
                  <a:prstClr val="black"/>
                </a:solidFill>
                <a:latin typeface="Calibri"/>
                <a:ea typeface="宋体"/>
              </a:rPr>
              <a:t>/</a:t>
            </a:r>
            <a:r>
              <a:rPr lang="en-US" altLang="zh-CN" sz="1200" dirty="0" err="1" smtClean="0">
                <a:solidFill>
                  <a:prstClr val="black"/>
                </a:solidFill>
                <a:latin typeface="Calibri"/>
                <a:ea typeface="宋体"/>
              </a:rPr>
              <a:t>Pg</a:t>
            </a:r>
            <a:r>
              <a:rPr lang="zh-CN" altLang="en-US" sz="1200" dirty="0" smtClean="0">
                <a:solidFill>
                  <a:prstClr val="black"/>
                </a:solidFill>
                <a:latin typeface="Calibri"/>
                <a:ea typeface="宋体"/>
              </a:rPr>
              <a:t>波：</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Zhao et al., GJI, 2013</a:t>
            </a:r>
          </a:p>
        </p:txBody>
      </p:sp>
      <p:sp>
        <p:nvSpPr>
          <p:cNvPr id="18" name="文本框 17"/>
          <p:cNvSpPr txBox="1"/>
          <p:nvPr/>
        </p:nvSpPr>
        <p:spPr>
          <a:xfrm>
            <a:off x="6567408" y="588279"/>
            <a:ext cx="2479992" cy="646331"/>
          </a:xfrm>
          <a:prstGeom prst="rect">
            <a:avLst/>
          </a:prstGeom>
          <a:noFill/>
        </p:spPr>
        <p:txBody>
          <a:bodyPr wrap="square" rtlCol="0">
            <a:spAutoFit/>
          </a:bodyPr>
          <a:lstStyle/>
          <a:p>
            <a:r>
              <a:rPr lang="en-US" altLang="zh-CN" sz="1200" dirty="0" err="1" smtClean="0">
                <a:solidFill>
                  <a:prstClr val="black"/>
                </a:solidFill>
                <a:latin typeface="Calibri"/>
                <a:ea typeface="宋体"/>
              </a:rPr>
              <a:t>Lg</a:t>
            </a:r>
            <a:r>
              <a:rPr lang="en-US" altLang="zh-CN" sz="1200" dirty="0" smtClean="0">
                <a:solidFill>
                  <a:prstClr val="black"/>
                </a:solidFill>
                <a:latin typeface="Calibri"/>
                <a:ea typeface="宋体"/>
              </a:rPr>
              <a:t>/</a:t>
            </a:r>
            <a:r>
              <a:rPr lang="en-US" altLang="zh-CN" sz="1200" dirty="0" err="1" smtClean="0">
                <a:solidFill>
                  <a:prstClr val="black"/>
                </a:solidFill>
                <a:latin typeface="Calibri"/>
                <a:ea typeface="宋体"/>
              </a:rPr>
              <a:t>Pg</a:t>
            </a:r>
            <a:r>
              <a:rPr lang="zh-CN" altLang="en-US" sz="1200" dirty="0" smtClean="0">
                <a:solidFill>
                  <a:prstClr val="black"/>
                </a:solidFill>
                <a:latin typeface="Calibri"/>
                <a:ea typeface="宋体"/>
              </a:rPr>
              <a:t>波：</a:t>
            </a:r>
            <a:endParaRPr lang="en-US" altLang="zh-CN"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Zhao et al., JGR, 2010</a:t>
            </a:r>
          </a:p>
          <a:p>
            <a:pPr marL="171450" indent="-171450">
              <a:buFont typeface="Arial" panose="020B0604020202020204" pitchFamily="34" charset="0"/>
              <a:buChar char="•"/>
            </a:pPr>
            <a:endParaRPr lang="en-US" altLang="zh-CN" sz="1200" dirty="0">
              <a:solidFill>
                <a:prstClr val="black"/>
              </a:solidFill>
              <a:latin typeface="Calibri"/>
              <a:ea typeface="宋体"/>
            </a:endParaRPr>
          </a:p>
        </p:txBody>
      </p:sp>
    </p:spTree>
    <p:extLst>
      <p:ext uri="{BB962C8B-B14F-4D97-AF65-F5344CB8AC3E}">
        <p14:creationId xmlns:p14="http://schemas.microsoft.com/office/powerpoint/2010/main" val="16309363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中国区域地壳结构</a:t>
            </a:r>
            <a:endParaRPr lang="en-US" b="1" dirty="0"/>
          </a:p>
        </p:txBody>
      </p:sp>
      <p:sp>
        <p:nvSpPr>
          <p:cNvPr id="3" name="Content Placeholder 2"/>
          <p:cNvSpPr>
            <a:spLocks noGrp="1"/>
          </p:cNvSpPr>
          <p:nvPr>
            <p:ph idx="1"/>
          </p:nvPr>
        </p:nvSpPr>
        <p:spPr/>
        <p:txBody>
          <a:bodyPr>
            <a:normAutofit fontScale="85000" lnSpcReduction="20000"/>
          </a:bodyPr>
          <a:lstStyle/>
          <a:p>
            <a:r>
              <a:rPr lang="zh-CN" altLang="en-US" b="1" dirty="0" smtClean="0">
                <a:solidFill>
                  <a:srgbClr val="FF0000"/>
                </a:solidFill>
              </a:rPr>
              <a:t>地壳深度</a:t>
            </a:r>
            <a:r>
              <a:rPr lang="en-US" altLang="zh-CN" b="1" dirty="0" smtClean="0">
                <a:solidFill>
                  <a:srgbClr val="FF0000"/>
                </a:solidFill>
              </a:rPr>
              <a:t>&amp;</a:t>
            </a:r>
            <a:r>
              <a:rPr lang="zh-CN" altLang="en-US" b="1" dirty="0" smtClean="0">
                <a:solidFill>
                  <a:srgbClr val="FF0000"/>
                </a:solidFill>
              </a:rPr>
              <a:t>速度结构</a:t>
            </a:r>
            <a:endParaRPr lang="en-US" altLang="zh-CN" b="1" dirty="0" smtClean="0">
              <a:solidFill>
                <a:srgbClr val="FF0000"/>
              </a:solidFill>
            </a:endParaRPr>
          </a:p>
          <a:p>
            <a:pPr marL="0" indent="0">
              <a:buNone/>
            </a:pPr>
            <a:r>
              <a:rPr lang="en-US" altLang="zh-CN" dirty="0" smtClean="0"/>
              <a:t>   </a:t>
            </a:r>
            <a:r>
              <a:rPr lang="zh-CN" altLang="en-US" b="1" dirty="0" smtClean="0">
                <a:latin typeface="华文仿宋"/>
                <a:ea typeface="华文仿宋"/>
                <a:cs typeface="华文仿宋"/>
              </a:rPr>
              <a:t>主动源探测</a:t>
            </a:r>
            <a:r>
              <a:rPr lang="en-US" altLang="zh-CN" b="1" dirty="0">
                <a:latin typeface="华文仿宋"/>
                <a:ea typeface="华文仿宋"/>
                <a:cs typeface="华文仿宋"/>
              </a:rPr>
              <a:t>-</a:t>
            </a:r>
            <a:r>
              <a:rPr lang="en-US" altLang="zh-CN" b="1" dirty="0" err="1">
                <a:latin typeface="华文仿宋"/>
                <a:ea typeface="华文仿宋"/>
                <a:cs typeface="华文仿宋"/>
              </a:rPr>
              <a:t>SinoProbe</a:t>
            </a:r>
            <a:endParaRPr lang="en-US" altLang="zh-CN" b="1" dirty="0">
              <a:latin typeface="华文仿宋"/>
              <a:ea typeface="华文仿宋"/>
              <a:cs typeface="华文仿宋"/>
            </a:endParaRPr>
          </a:p>
          <a:p>
            <a:pPr marL="0" indent="0">
              <a:buNone/>
            </a:pPr>
            <a:r>
              <a:rPr lang="en-US" altLang="zh-CN" b="1" dirty="0">
                <a:latin typeface="华文仿宋"/>
                <a:ea typeface="华文仿宋"/>
                <a:cs typeface="华文仿宋"/>
              </a:rPr>
              <a:t>   </a:t>
            </a:r>
            <a:r>
              <a:rPr lang="zh-CN" altLang="en-US" b="1" dirty="0">
                <a:latin typeface="华文仿宋"/>
                <a:ea typeface="华文仿宋"/>
                <a:cs typeface="华文仿宋"/>
              </a:rPr>
              <a:t>接收函数</a:t>
            </a:r>
            <a:r>
              <a:rPr lang="en-US" altLang="zh-CN" b="1" dirty="0">
                <a:latin typeface="华文仿宋"/>
                <a:ea typeface="华文仿宋"/>
                <a:cs typeface="华文仿宋"/>
              </a:rPr>
              <a:t> </a:t>
            </a:r>
          </a:p>
          <a:p>
            <a:pPr marL="0" indent="0">
              <a:buNone/>
            </a:pPr>
            <a:r>
              <a:rPr lang="en-US" altLang="zh-CN" b="1" dirty="0" smtClean="0">
                <a:latin typeface="华文仿宋"/>
                <a:ea typeface="华文仿宋"/>
                <a:cs typeface="华文仿宋"/>
              </a:rPr>
              <a:t>   </a:t>
            </a:r>
            <a:r>
              <a:rPr lang="zh-CN" altLang="en-US" b="1" dirty="0" smtClean="0">
                <a:latin typeface="华文仿宋"/>
                <a:ea typeface="华文仿宋"/>
                <a:cs typeface="华文仿宋"/>
              </a:rPr>
              <a:t>面波反演</a:t>
            </a:r>
            <a:endParaRPr lang="en-US" altLang="zh-CN" b="1" dirty="0">
              <a:latin typeface="华文仿宋"/>
              <a:ea typeface="华文仿宋"/>
              <a:cs typeface="华文仿宋"/>
            </a:endParaRPr>
          </a:p>
          <a:p>
            <a:pPr marL="0" indent="0">
              <a:buNone/>
            </a:pPr>
            <a:r>
              <a:rPr lang="en-US" altLang="zh-CN" b="1" dirty="0" smtClean="0">
                <a:latin typeface="华文仿宋"/>
                <a:ea typeface="华文仿宋"/>
                <a:cs typeface="华文仿宋"/>
              </a:rPr>
              <a:t>   </a:t>
            </a:r>
            <a:r>
              <a:rPr lang="zh-CN" altLang="en-US" b="1" dirty="0" smtClean="0">
                <a:latin typeface="华文仿宋"/>
                <a:ea typeface="华文仿宋"/>
                <a:cs typeface="华文仿宋"/>
              </a:rPr>
              <a:t>体波反演</a:t>
            </a:r>
            <a:endParaRPr lang="en-US" altLang="zh-CN" b="1" dirty="0" smtClean="0">
              <a:latin typeface="华文仿宋"/>
              <a:ea typeface="华文仿宋"/>
              <a:cs typeface="华文仿宋"/>
            </a:endParaRPr>
          </a:p>
          <a:p>
            <a:pPr marL="0" indent="0">
              <a:buNone/>
            </a:pPr>
            <a:r>
              <a:rPr lang="en-US" altLang="zh-CN" b="1" dirty="0" smtClean="0">
                <a:latin typeface="华文仿宋"/>
                <a:ea typeface="华文仿宋"/>
                <a:cs typeface="华文仿宋"/>
              </a:rPr>
              <a:t>   </a:t>
            </a:r>
            <a:r>
              <a:rPr lang="zh-CN" altLang="en-US" b="1" dirty="0" smtClean="0">
                <a:latin typeface="华文仿宋"/>
                <a:ea typeface="华文仿宋"/>
                <a:cs typeface="华文仿宋"/>
              </a:rPr>
              <a:t>接</a:t>
            </a:r>
            <a:r>
              <a:rPr lang="zh-CN" altLang="en-US" b="1" dirty="0">
                <a:latin typeface="华文仿宋"/>
                <a:ea typeface="华文仿宋"/>
                <a:cs typeface="华文仿宋"/>
              </a:rPr>
              <a:t>收函数－面波联</a:t>
            </a:r>
            <a:r>
              <a:rPr lang="zh-CN" altLang="en-US" b="1" dirty="0" smtClean="0">
                <a:latin typeface="华文仿宋"/>
                <a:ea typeface="华文仿宋"/>
                <a:cs typeface="华文仿宋"/>
              </a:rPr>
              <a:t>合成像</a:t>
            </a:r>
            <a:endParaRPr lang="en-US" altLang="zh-CN" b="1" dirty="0">
              <a:latin typeface="华文仿宋"/>
              <a:ea typeface="华文仿宋"/>
              <a:cs typeface="华文仿宋"/>
            </a:endParaRPr>
          </a:p>
          <a:p>
            <a:r>
              <a:rPr lang="zh-CN" altLang="en-US" b="1" dirty="0" smtClean="0">
                <a:solidFill>
                  <a:srgbClr val="FF0000"/>
                </a:solidFill>
              </a:rPr>
              <a:t>地壳衰减</a:t>
            </a:r>
            <a:endParaRPr lang="en-US" altLang="zh-CN" b="1" dirty="0" smtClean="0">
              <a:solidFill>
                <a:srgbClr val="FF0000"/>
              </a:solidFill>
            </a:endParaRPr>
          </a:p>
          <a:p>
            <a:pPr marL="0" indent="0">
              <a:buNone/>
            </a:pPr>
            <a:r>
              <a:rPr lang="en-US" altLang="zh-CN" dirty="0" smtClean="0"/>
              <a:t>   </a:t>
            </a:r>
            <a:r>
              <a:rPr lang="en-US" altLang="zh-CN" b="1" dirty="0" smtClean="0">
                <a:latin typeface="华文仿宋"/>
                <a:ea typeface="华文仿宋"/>
                <a:cs typeface="华文仿宋"/>
              </a:rPr>
              <a:t> </a:t>
            </a:r>
            <a:r>
              <a:rPr lang="en-US" altLang="zh-CN" b="1" dirty="0" err="1" smtClean="0">
                <a:latin typeface="华文仿宋"/>
                <a:ea typeface="华文仿宋"/>
                <a:cs typeface="华文仿宋"/>
              </a:rPr>
              <a:t>Lg</a:t>
            </a:r>
            <a:r>
              <a:rPr lang="en-US" altLang="zh-CN" b="1" dirty="0" smtClean="0">
                <a:latin typeface="华文仿宋"/>
                <a:ea typeface="华文仿宋"/>
                <a:cs typeface="华文仿宋"/>
              </a:rPr>
              <a:t> </a:t>
            </a:r>
            <a:r>
              <a:rPr lang="zh-CN" altLang="en-US" b="1" dirty="0" smtClean="0">
                <a:latin typeface="华文仿宋"/>
                <a:ea typeface="华文仿宋"/>
                <a:cs typeface="华文仿宋"/>
              </a:rPr>
              <a:t>波</a:t>
            </a:r>
            <a:endParaRPr lang="en-US" altLang="zh-CN" b="1" dirty="0">
              <a:latin typeface="华文仿宋"/>
              <a:ea typeface="华文仿宋"/>
              <a:cs typeface="华文仿宋"/>
            </a:endParaRPr>
          </a:p>
          <a:p>
            <a:r>
              <a:rPr lang="zh-CN" altLang="en-US" b="1" dirty="0" smtClean="0">
                <a:solidFill>
                  <a:srgbClr val="FF0000"/>
                </a:solidFill>
              </a:rPr>
              <a:t>地壳各向异性结构</a:t>
            </a:r>
            <a:endParaRPr lang="en-US" altLang="zh-CN" b="1" dirty="0" smtClean="0">
              <a:solidFill>
                <a:srgbClr val="FF0000"/>
              </a:solidFill>
            </a:endParaRPr>
          </a:p>
          <a:p>
            <a:pPr marL="0" indent="0">
              <a:buNone/>
            </a:pPr>
            <a:r>
              <a:rPr lang="en-US" altLang="zh-CN" dirty="0" smtClean="0"/>
              <a:t>   </a:t>
            </a:r>
            <a:r>
              <a:rPr lang="zh-CN" altLang="en-US" b="1" dirty="0" smtClean="0">
                <a:latin typeface="华文仿宋"/>
                <a:ea typeface="华文仿宋"/>
                <a:cs typeface="华文仿宋"/>
              </a:rPr>
              <a:t>面波反演</a:t>
            </a:r>
            <a:endParaRPr lang="en-US" altLang="zh-CN" b="1" dirty="0">
              <a:latin typeface="华文仿宋"/>
              <a:ea typeface="华文仿宋"/>
              <a:cs typeface="华文仿宋"/>
            </a:endParaRPr>
          </a:p>
          <a:p>
            <a:pPr marL="0" indent="0">
              <a:buNone/>
            </a:pPr>
            <a:r>
              <a:rPr lang="en-US" altLang="zh-CN" b="1" dirty="0" smtClean="0">
                <a:latin typeface="华文仿宋"/>
                <a:ea typeface="华文仿宋"/>
                <a:cs typeface="华文仿宋"/>
              </a:rPr>
              <a:t>  </a:t>
            </a:r>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32330780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52826" y="1630313"/>
            <a:ext cx="8441436" cy="4143375"/>
          </a:xfrm>
          <a:prstGeom prst="rect">
            <a:avLst/>
          </a:prstGeom>
        </p:spPr>
      </p:pic>
      <p:sp>
        <p:nvSpPr>
          <p:cNvPr id="5" name="文本框 4"/>
          <p:cNvSpPr txBox="1"/>
          <p:nvPr/>
        </p:nvSpPr>
        <p:spPr>
          <a:xfrm>
            <a:off x="1596519" y="518984"/>
            <a:ext cx="6225509" cy="769441"/>
          </a:xfrm>
          <a:prstGeom prst="rect">
            <a:avLst/>
          </a:prstGeom>
          <a:noFill/>
        </p:spPr>
        <p:txBody>
          <a:bodyPr wrap="square" rtlCol="0">
            <a:spAutoFit/>
          </a:bodyPr>
          <a:lstStyle/>
          <a:p>
            <a:r>
              <a:rPr lang="zh-CN" altLang="en-US" sz="4400" b="1" dirty="0" smtClean="0">
                <a:solidFill>
                  <a:prstClr val="black"/>
                </a:solidFill>
                <a:latin typeface="Times New Roman"/>
                <a:ea typeface="楷体"/>
              </a:rPr>
              <a:t>面波层析成像（</a:t>
            </a:r>
            <a:r>
              <a:rPr lang="en-US" altLang="zh-CN" sz="4400" b="1" dirty="0" smtClean="0">
                <a:solidFill>
                  <a:prstClr val="black"/>
                </a:solidFill>
                <a:latin typeface="Times New Roman"/>
                <a:ea typeface="楷体"/>
              </a:rPr>
              <a:t>SH</a:t>
            </a:r>
            <a:r>
              <a:rPr lang="zh-CN" altLang="en-US" sz="4400" b="1" dirty="0" smtClean="0">
                <a:solidFill>
                  <a:prstClr val="black"/>
                </a:solidFill>
                <a:latin typeface="Times New Roman"/>
                <a:ea typeface="楷体"/>
              </a:rPr>
              <a:t>－</a:t>
            </a:r>
            <a:r>
              <a:rPr lang="en-US" altLang="zh-CN" sz="4400" b="1" dirty="0" smtClean="0">
                <a:solidFill>
                  <a:prstClr val="black"/>
                </a:solidFill>
                <a:latin typeface="Times New Roman"/>
                <a:ea typeface="楷体"/>
              </a:rPr>
              <a:t>SV</a:t>
            </a:r>
            <a:r>
              <a:rPr lang="zh-CN" altLang="en-US" sz="4400" b="1" dirty="0" smtClean="0">
                <a:solidFill>
                  <a:prstClr val="black"/>
                </a:solidFill>
                <a:latin typeface="Times New Roman"/>
                <a:ea typeface="楷体"/>
              </a:rPr>
              <a:t>）</a:t>
            </a:r>
            <a:endParaRPr lang="zh-CN" altLang="en-US" sz="4400" b="1" dirty="0">
              <a:solidFill>
                <a:prstClr val="black"/>
              </a:solidFill>
              <a:latin typeface="Times New Roman"/>
              <a:ea typeface="楷体"/>
            </a:endParaRPr>
          </a:p>
        </p:txBody>
      </p:sp>
    </p:spTree>
    <p:extLst>
      <p:ext uri="{BB962C8B-B14F-4D97-AF65-F5344CB8AC3E}">
        <p14:creationId xmlns:p14="http://schemas.microsoft.com/office/powerpoint/2010/main" val="21375665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97220" y="912722"/>
            <a:ext cx="7701913" cy="4701876"/>
          </a:xfrm>
          <a:prstGeom prst="rect">
            <a:avLst/>
          </a:prstGeom>
        </p:spPr>
      </p:pic>
      <p:pic>
        <p:nvPicPr>
          <p:cNvPr id="4" name="图片 3"/>
          <p:cNvPicPr>
            <a:picLocks noChangeAspect="1"/>
          </p:cNvPicPr>
          <p:nvPr/>
        </p:nvPicPr>
        <p:blipFill>
          <a:blip r:embed="rId3"/>
          <a:stretch>
            <a:fillRect/>
          </a:stretch>
        </p:blipFill>
        <p:spPr>
          <a:xfrm>
            <a:off x="2987559" y="5698945"/>
            <a:ext cx="3360420" cy="606076"/>
          </a:xfrm>
          <a:prstGeom prst="rect">
            <a:avLst/>
          </a:prstGeom>
        </p:spPr>
      </p:pic>
    </p:spTree>
    <p:extLst>
      <p:ext uri="{BB962C8B-B14F-4D97-AF65-F5344CB8AC3E}">
        <p14:creationId xmlns:p14="http://schemas.microsoft.com/office/powerpoint/2010/main" val="13696328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中国区域地壳结构</a:t>
            </a:r>
            <a:endParaRPr lang="en-US" b="1" dirty="0"/>
          </a:p>
        </p:txBody>
      </p:sp>
      <p:sp>
        <p:nvSpPr>
          <p:cNvPr id="3" name="Content Placeholder 2"/>
          <p:cNvSpPr>
            <a:spLocks noGrp="1"/>
          </p:cNvSpPr>
          <p:nvPr>
            <p:ph idx="1"/>
          </p:nvPr>
        </p:nvSpPr>
        <p:spPr/>
        <p:txBody>
          <a:bodyPr>
            <a:normAutofit fontScale="85000" lnSpcReduction="20000"/>
          </a:bodyPr>
          <a:lstStyle/>
          <a:p>
            <a:r>
              <a:rPr lang="zh-CN" altLang="en-US" b="1" dirty="0" smtClean="0">
                <a:solidFill>
                  <a:srgbClr val="FF0000"/>
                </a:solidFill>
              </a:rPr>
              <a:t>地壳深度</a:t>
            </a:r>
            <a:r>
              <a:rPr lang="en-US" altLang="zh-CN" b="1" dirty="0" smtClean="0">
                <a:solidFill>
                  <a:srgbClr val="FF0000"/>
                </a:solidFill>
              </a:rPr>
              <a:t>&amp;</a:t>
            </a:r>
            <a:r>
              <a:rPr lang="zh-CN" altLang="en-US" b="1" dirty="0" smtClean="0">
                <a:solidFill>
                  <a:srgbClr val="FF0000"/>
                </a:solidFill>
              </a:rPr>
              <a:t>速度结构</a:t>
            </a:r>
            <a:endParaRPr lang="en-US" altLang="zh-CN" b="1" dirty="0" smtClean="0">
              <a:solidFill>
                <a:srgbClr val="FF0000"/>
              </a:solidFill>
            </a:endParaRPr>
          </a:p>
          <a:p>
            <a:pPr marL="0" indent="0">
              <a:buNone/>
            </a:pPr>
            <a:r>
              <a:rPr lang="en-US" altLang="zh-CN" dirty="0" smtClean="0"/>
              <a:t>   </a:t>
            </a:r>
            <a:r>
              <a:rPr lang="zh-CN" altLang="en-US" b="1" dirty="0" smtClean="0">
                <a:latin typeface="华文仿宋"/>
                <a:ea typeface="华文仿宋"/>
                <a:cs typeface="华文仿宋"/>
              </a:rPr>
              <a:t>主动源探测</a:t>
            </a:r>
            <a:r>
              <a:rPr lang="en-US" altLang="zh-CN" b="1" dirty="0">
                <a:latin typeface="华文仿宋"/>
                <a:ea typeface="华文仿宋"/>
                <a:cs typeface="华文仿宋"/>
              </a:rPr>
              <a:t>-</a:t>
            </a:r>
            <a:r>
              <a:rPr lang="en-US" altLang="zh-CN" b="1" dirty="0" err="1">
                <a:latin typeface="华文仿宋"/>
                <a:ea typeface="华文仿宋"/>
                <a:cs typeface="华文仿宋"/>
              </a:rPr>
              <a:t>SinoProbe</a:t>
            </a:r>
            <a:endParaRPr lang="en-US" altLang="zh-CN" b="1" dirty="0">
              <a:latin typeface="华文仿宋"/>
              <a:ea typeface="华文仿宋"/>
              <a:cs typeface="华文仿宋"/>
            </a:endParaRPr>
          </a:p>
          <a:p>
            <a:pPr marL="0" indent="0">
              <a:buNone/>
            </a:pPr>
            <a:r>
              <a:rPr lang="en-US" altLang="zh-CN" b="1" dirty="0">
                <a:latin typeface="华文仿宋"/>
                <a:ea typeface="华文仿宋"/>
                <a:cs typeface="华文仿宋"/>
              </a:rPr>
              <a:t>   </a:t>
            </a:r>
            <a:r>
              <a:rPr lang="zh-CN" altLang="en-US" b="1" dirty="0">
                <a:latin typeface="华文仿宋"/>
                <a:ea typeface="华文仿宋"/>
                <a:cs typeface="华文仿宋"/>
              </a:rPr>
              <a:t>接收函数</a:t>
            </a:r>
            <a:r>
              <a:rPr lang="en-US" altLang="zh-CN" b="1" dirty="0">
                <a:latin typeface="华文仿宋"/>
                <a:ea typeface="华文仿宋"/>
                <a:cs typeface="华文仿宋"/>
              </a:rPr>
              <a:t> </a:t>
            </a:r>
          </a:p>
          <a:p>
            <a:pPr marL="0" indent="0">
              <a:buNone/>
            </a:pPr>
            <a:r>
              <a:rPr lang="en-US" altLang="zh-CN" b="1" dirty="0" smtClean="0">
                <a:latin typeface="华文仿宋"/>
                <a:ea typeface="华文仿宋"/>
                <a:cs typeface="华文仿宋"/>
              </a:rPr>
              <a:t>   </a:t>
            </a:r>
            <a:r>
              <a:rPr lang="zh-CN" altLang="en-US" b="1" dirty="0" smtClean="0">
                <a:latin typeface="华文仿宋"/>
                <a:ea typeface="华文仿宋"/>
                <a:cs typeface="华文仿宋"/>
              </a:rPr>
              <a:t>面波反演</a:t>
            </a:r>
            <a:endParaRPr lang="en-US" altLang="zh-CN" b="1" dirty="0">
              <a:latin typeface="华文仿宋"/>
              <a:ea typeface="华文仿宋"/>
              <a:cs typeface="华文仿宋"/>
            </a:endParaRPr>
          </a:p>
          <a:p>
            <a:pPr marL="0" indent="0">
              <a:buNone/>
            </a:pPr>
            <a:r>
              <a:rPr lang="en-US" altLang="zh-CN" b="1" dirty="0" smtClean="0">
                <a:latin typeface="华文仿宋"/>
                <a:ea typeface="华文仿宋"/>
                <a:cs typeface="华文仿宋"/>
              </a:rPr>
              <a:t>   </a:t>
            </a:r>
            <a:r>
              <a:rPr lang="zh-CN" altLang="en-US" b="1" dirty="0" smtClean="0">
                <a:latin typeface="华文仿宋"/>
                <a:ea typeface="华文仿宋"/>
                <a:cs typeface="华文仿宋"/>
              </a:rPr>
              <a:t>体波反演</a:t>
            </a:r>
            <a:endParaRPr lang="en-US" altLang="zh-CN" b="1" dirty="0" smtClean="0">
              <a:latin typeface="华文仿宋"/>
              <a:ea typeface="华文仿宋"/>
              <a:cs typeface="华文仿宋"/>
            </a:endParaRPr>
          </a:p>
          <a:p>
            <a:pPr marL="0" indent="0">
              <a:buNone/>
            </a:pPr>
            <a:r>
              <a:rPr lang="en-US" altLang="zh-CN" b="1" dirty="0" smtClean="0">
                <a:latin typeface="华文仿宋"/>
                <a:ea typeface="华文仿宋"/>
                <a:cs typeface="华文仿宋"/>
              </a:rPr>
              <a:t>   </a:t>
            </a:r>
            <a:r>
              <a:rPr lang="zh-CN" altLang="en-US" b="1" dirty="0" smtClean="0">
                <a:latin typeface="华文仿宋"/>
                <a:ea typeface="华文仿宋"/>
                <a:cs typeface="华文仿宋"/>
              </a:rPr>
              <a:t>接</a:t>
            </a:r>
            <a:r>
              <a:rPr lang="zh-CN" altLang="en-US" b="1" dirty="0">
                <a:latin typeface="华文仿宋"/>
                <a:ea typeface="华文仿宋"/>
                <a:cs typeface="华文仿宋"/>
              </a:rPr>
              <a:t>收函数－面波联</a:t>
            </a:r>
            <a:r>
              <a:rPr lang="zh-CN" altLang="en-US" b="1" dirty="0" smtClean="0">
                <a:latin typeface="华文仿宋"/>
                <a:ea typeface="华文仿宋"/>
                <a:cs typeface="华文仿宋"/>
              </a:rPr>
              <a:t>合成像</a:t>
            </a:r>
            <a:endParaRPr lang="en-US" altLang="zh-CN" b="1" dirty="0">
              <a:latin typeface="华文仿宋"/>
              <a:ea typeface="华文仿宋"/>
              <a:cs typeface="华文仿宋"/>
            </a:endParaRPr>
          </a:p>
          <a:p>
            <a:r>
              <a:rPr lang="zh-CN" altLang="en-US" b="1" dirty="0" smtClean="0">
                <a:solidFill>
                  <a:srgbClr val="FF0000"/>
                </a:solidFill>
              </a:rPr>
              <a:t>地壳衰减</a:t>
            </a:r>
            <a:endParaRPr lang="en-US" altLang="zh-CN" b="1" dirty="0" smtClean="0">
              <a:solidFill>
                <a:srgbClr val="FF0000"/>
              </a:solidFill>
            </a:endParaRPr>
          </a:p>
          <a:p>
            <a:pPr marL="0" indent="0">
              <a:buNone/>
            </a:pPr>
            <a:r>
              <a:rPr lang="en-US" altLang="zh-CN" dirty="0" smtClean="0"/>
              <a:t>   </a:t>
            </a:r>
            <a:r>
              <a:rPr lang="en-US" altLang="zh-CN" b="1" dirty="0" smtClean="0">
                <a:latin typeface="华文仿宋"/>
                <a:ea typeface="华文仿宋"/>
                <a:cs typeface="华文仿宋"/>
              </a:rPr>
              <a:t> </a:t>
            </a:r>
            <a:r>
              <a:rPr lang="en-US" altLang="zh-CN" b="1" dirty="0" err="1" smtClean="0">
                <a:latin typeface="华文仿宋"/>
                <a:ea typeface="华文仿宋"/>
                <a:cs typeface="华文仿宋"/>
              </a:rPr>
              <a:t>Lg</a:t>
            </a:r>
            <a:r>
              <a:rPr lang="en-US" altLang="zh-CN" b="1" dirty="0" smtClean="0">
                <a:latin typeface="华文仿宋"/>
                <a:ea typeface="华文仿宋"/>
                <a:cs typeface="华文仿宋"/>
              </a:rPr>
              <a:t> </a:t>
            </a:r>
            <a:r>
              <a:rPr lang="zh-CN" altLang="en-US" b="1" dirty="0" smtClean="0">
                <a:latin typeface="华文仿宋"/>
                <a:ea typeface="华文仿宋"/>
                <a:cs typeface="华文仿宋"/>
              </a:rPr>
              <a:t>波</a:t>
            </a:r>
            <a:endParaRPr lang="en-US" altLang="zh-CN" b="1" dirty="0">
              <a:latin typeface="华文仿宋"/>
              <a:ea typeface="华文仿宋"/>
              <a:cs typeface="华文仿宋"/>
            </a:endParaRPr>
          </a:p>
          <a:p>
            <a:r>
              <a:rPr lang="zh-CN" altLang="en-US" b="1" dirty="0" smtClean="0">
                <a:solidFill>
                  <a:srgbClr val="FF0000"/>
                </a:solidFill>
              </a:rPr>
              <a:t>地壳各向异性结构</a:t>
            </a:r>
            <a:endParaRPr lang="en-US" altLang="zh-CN" b="1" dirty="0" smtClean="0">
              <a:solidFill>
                <a:srgbClr val="FF0000"/>
              </a:solidFill>
            </a:endParaRPr>
          </a:p>
          <a:p>
            <a:pPr marL="0" indent="0">
              <a:buNone/>
            </a:pPr>
            <a:r>
              <a:rPr lang="en-US" altLang="zh-CN" dirty="0" smtClean="0"/>
              <a:t>   </a:t>
            </a:r>
            <a:r>
              <a:rPr lang="zh-CN" altLang="en-US" b="1" dirty="0" smtClean="0">
                <a:latin typeface="华文仿宋"/>
                <a:ea typeface="华文仿宋"/>
                <a:cs typeface="华文仿宋"/>
              </a:rPr>
              <a:t>面波反演</a:t>
            </a:r>
            <a:endParaRPr lang="en-US" altLang="zh-CN" b="1" dirty="0">
              <a:latin typeface="华文仿宋"/>
              <a:ea typeface="华文仿宋"/>
              <a:cs typeface="华文仿宋"/>
            </a:endParaRPr>
          </a:p>
          <a:p>
            <a:pPr marL="0" indent="0">
              <a:buNone/>
            </a:pPr>
            <a:r>
              <a:rPr lang="en-US" altLang="zh-CN" b="1" dirty="0" smtClean="0">
                <a:latin typeface="华文仿宋"/>
                <a:ea typeface="华文仿宋"/>
                <a:cs typeface="华文仿宋"/>
              </a:rPr>
              <a:t>   </a:t>
            </a:r>
            <a:r>
              <a:rPr lang="zh-CN" altLang="en-US" b="1" dirty="0" smtClean="0">
                <a:latin typeface="华文仿宋"/>
                <a:ea typeface="华文仿宋"/>
                <a:cs typeface="华文仿宋"/>
              </a:rPr>
              <a:t>接</a:t>
            </a:r>
            <a:r>
              <a:rPr lang="zh-CN" altLang="en-US" b="1" dirty="0">
                <a:latin typeface="华文仿宋"/>
                <a:ea typeface="华文仿宋"/>
                <a:cs typeface="华文仿宋"/>
              </a:rPr>
              <a:t>收函数</a:t>
            </a:r>
            <a:r>
              <a:rPr lang="en-US" altLang="zh-CN" b="1" dirty="0">
                <a:latin typeface="华文仿宋"/>
                <a:ea typeface="华文仿宋"/>
                <a:cs typeface="华文仿宋"/>
              </a:rPr>
              <a:t> </a:t>
            </a: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3435242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45690" y="617838"/>
            <a:ext cx="2683261" cy="769441"/>
          </a:xfrm>
          <a:prstGeom prst="rect">
            <a:avLst/>
          </a:prstGeom>
          <a:noFill/>
        </p:spPr>
        <p:txBody>
          <a:bodyPr wrap="square" rtlCol="0">
            <a:spAutoFit/>
          </a:bodyPr>
          <a:lstStyle/>
          <a:p>
            <a:r>
              <a:rPr lang="zh-CN" altLang="en-US" sz="4400" b="1" dirty="0" smtClean="0"/>
              <a:t>接收函数</a:t>
            </a:r>
            <a:endParaRPr lang="zh-CN" altLang="en-US" sz="4400" b="1" dirty="0"/>
          </a:p>
        </p:txBody>
      </p:sp>
      <p:pic>
        <p:nvPicPr>
          <p:cNvPr id="3" name="图片 2"/>
          <p:cNvPicPr>
            <a:picLocks noChangeAspect="1"/>
          </p:cNvPicPr>
          <p:nvPr/>
        </p:nvPicPr>
        <p:blipFill>
          <a:blip r:embed="rId2"/>
          <a:stretch>
            <a:fillRect/>
          </a:stretch>
        </p:blipFill>
        <p:spPr>
          <a:xfrm>
            <a:off x="2138138" y="1892542"/>
            <a:ext cx="5520785" cy="894112"/>
          </a:xfrm>
          <a:prstGeom prst="rect">
            <a:avLst/>
          </a:prstGeom>
        </p:spPr>
      </p:pic>
      <p:pic>
        <p:nvPicPr>
          <p:cNvPr id="4" name="图片 3"/>
          <p:cNvPicPr>
            <a:picLocks noChangeAspect="1"/>
          </p:cNvPicPr>
          <p:nvPr/>
        </p:nvPicPr>
        <p:blipFill>
          <a:blip r:embed="rId3"/>
          <a:stretch>
            <a:fillRect/>
          </a:stretch>
        </p:blipFill>
        <p:spPr>
          <a:xfrm>
            <a:off x="432455" y="3291918"/>
            <a:ext cx="8403908" cy="3278981"/>
          </a:xfrm>
          <a:prstGeom prst="rect">
            <a:avLst/>
          </a:prstGeom>
        </p:spPr>
      </p:pic>
    </p:spTree>
    <p:extLst>
      <p:ext uri="{BB962C8B-B14F-4D97-AF65-F5344CB8AC3E}">
        <p14:creationId xmlns:p14="http://schemas.microsoft.com/office/powerpoint/2010/main" val="32038937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66685" y="893927"/>
            <a:ext cx="7465220" cy="5643352"/>
          </a:xfrm>
          <a:prstGeom prst="rect">
            <a:avLst/>
          </a:prstGeom>
        </p:spPr>
      </p:pic>
      <p:sp>
        <p:nvSpPr>
          <p:cNvPr id="3" name="文本框 2"/>
          <p:cNvSpPr txBox="1"/>
          <p:nvPr/>
        </p:nvSpPr>
        <p:spPr>
          <a:xfrm>
            <a:off x="2784144" y="329763"/>
            <a:ext cx="4012441" cy="523220"/>
          </a:xfrm>
          <a:prstGeom prst="rect">
            <a:avLst/>
          </a:prstGeom>
          <a:noFill/>
        </p:spPr>
        <p:txBody>
          <a:bodyPr wrap="square" rtlCol="0">
            <a:spAutoFit/>
          </a:bodyPr>
          <a:lstStyle/>
          <a:p>
            <a:pPr algn="ctr"/>
            <a:r>
              <a:rPr lang="zh-CN" altLang="en-US" sz="2800" b="1" dirty="0" smtClean="0"/>
              <a:t>中国大地构造图</a:t>
            </a:r>
            <a:endParaRPr lang="zh-CN" altLang="en-US" sz="2800" b="1" dirty="0"/>
          </a:p>
        </p:txBody>
      </p:sp>
    </p:spTree>
    <p:extLst>
      <p:ext uri="{BB962C8B-B14F-4D97-AF65-F5344CB8AC3E}">
        <p14:creationId xmlns:p14="http://schemas.microsoft.com/office/powerpoint/2010/main" val="39374075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94569" y="144635"/>
            <a:ext cx="3227832" cy="3314700"/>
          </a:xfrm>
          <a:prstGeom prst="rect">
            <a:avLst/>
          </a:prstGeom>
        </p:spPr>
      </p:pic>
      <p:pic>
        <p:nvPicPr>
          <p:cNvPr id="6" name="图片 2"/>
          <p:cNvPicPr>
            <a:picLocks noChangeAspect="1"/>
          </p:cNvPicPr>
          <p:nvPr/>
        </p:nvPicPr>
        <p:blipFill>
          <a:blip r:embed="rId3"/>
          <a:stretch>
            <a:fillRect/>
          </a:stretch>
        </p:blipFill>
        <p:spPr>
          <a:xfrm>
            <a:off x="3304672" y="1332991"/>
            <a:ext cx="5358065" cy="5188944"/>
          </a:xfrm>
          <a:prstGeom prst="rect">
            <a:avLst/>
          </a:prstGeom>
        </p:spPr>
      </p:pic>
    </p:spTree>
    <p:extLst>
      <p:ext uri="{BB962C8B-B14F-4D97-AF65-F5344CB8AC3E}">
        <p14:creationId xmlns:p14="http://schemas.microsoft.com/office/powerpoint/2010/main" val="41887524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地壳各向异性</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79" y="1375413"/>
            <a:ext cx="3739486" cy="3594468"/>
          </a:xfrm>
          <a:prstGeom prst="rect">
            <a:avLst/>
          </a:prstGeom>
        </p:spPr>
      </p:pic>
      <p:sp>
        <p:nvSpPr>
          <p:cNvPr id="4" name="矩形 3"/>
          <p:cNvSpPr/>
          <p:nvPr/>
        </p:nvSpPr>
        <p:spPr>
          <a:xfrm>
            <a:off x="5123050" y="1797962"/>
            <a:ext cx="931414" cy="8482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5" name="直接箭头连接符 4"/>
          <p:cNvCxnSpPr/>
          <p:nvPr/>
        </p:nvCxnSpPr>
        <p:spPr>
          <a:xfrm flipV="1">
            <a:off x="6068112" y="1877523"/>
            <a:ext cx="499296" cy="3734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10106" y="2503745"/>
            <a:ext cx="819930" cy="565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7" name="直接箭头连接符 6"/>
          <p:cNvCxnSpPr/>
          <p:nvPr/>
        </p:nvCxnSpPr>
        <p:spPr>
          <a:xfrm>
            <a:off x="5457332" y="2890493"/>
            <a:ext cx="1153590" cy="270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610106" y="3120550"/>
            <a:ext cx="1030673" cy="784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9" name="直接箭头连接符 8"/>
          <p:cNvCxnSpPr>
            <a:endCxn id="16" idx="1"/>
          </p:cNvCxnSpPr>
          <p:nvPr/>
        </p:nvCxnSpPr>
        <p:spPr>
          <a:xfrm>
            <a:off x="5205989" y="3956787"/>
            <a:ext cx="1376404" cy="1510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010750" y="2503746"/>
            <a:ext cx="1488933" cy="1195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11" name="直接箭头连接符 10"/>
          <p:cNvCxnSpPr/>
          <p:nvPr/>
        </p:nvCxnSpPr>
        <p:spPr>
          <a:xfrm flipH="1">
            <a:off x="1869743" y="3261815"/>
            <a:ext cx="1141009" cy="9170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567409" y="566242"/>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矩形 13"/>
          <p:cNvSpPr/>
          <p:nvPr/>
        </p:nvSpPr>
        <p:spPr>
          <a:xfrm>
            <a:off x="6621114" y="2560509"/>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矩形 15"/>
          <p:cNvSpPr/>
          <p:nvPr/>
        </p:nvSpPr>
        <p:spPr>
          <a:xfrm>
            <a:off x="6582393" y="46585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矩形 20"/>
          <p:cNvSpPr/>
          <p:nvPr/>
        </p:nvSpPr>
        <p:spPr>
          <a:xfrm>
            <a:off x="140547" y="4178850"/>
            <a:ext cx="2479992" cy="2098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3" name="文本框 12"/>
          <p:cNvSpPr txBox="1"/>
          <p:nvPr/>
        </p:nvSpPr>
        <p:spPr>
          <a:xfrm>
            <a:off x="140547" y="4178850"/>
            <a:ext cx="2479992" cy="1754326"/>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Sun </a:t>
            </a:r>
            <a:r>
              <a:rPr lang="en-US" altLang="zh-CN" sz="1200" dirty="0">
                <a:solidFill>
                  <a:prstClr val="black"/>
                </a:solidFill>
                <a:latin typeface="Calibri"/>
                <a:ea typeface="宋体"/>
              </a:rPr>
              <a:t>et al., EPSL, </a:t>
            </a:r>
            <a:r>
              <a:rPr lang="en-US" altLang="zh-CN" sz="1200" dirty="0" smtClean="0">
                <a:solidFill>
                  <a:prstClr val="black"/>
                </a:solidFill>
                <a:latin typeface="Calibri"/>
                <a:ea typeface="宋体"/>
              </a:rPr>
              <a:t>2012</a:t>
            </a:r>
          </a:p>
          <a:p>
            <a:pPr marL="171450" indent="-171450">
              <a:buFont typeface="Arial" panose="020B0604020202020204" pitchFamily="34" charset="0"/>
              <a:buChar char="•"/>
            </a:pPr>
            <a:r>
              <a:rPr lang="en-US" altLang="zh-CN" sz="1200" dirty="0" smtClean="0">
                <a:solidFill>
                  <a:prstClr val="black"/>
                </a:solidFill>
                <a:latin typeface="Calibri"/>
                <a:ea typeface="宋体"/>
              </a:rPr>
              <a:t>Kong et al., EPSL, 2016</a:t>
            </a:r>
          </a:p>
          <a:p>
            <a:pPr marL="171450" indent="-171450">
              <a:buFontTx/>
              <a:buChar char="-"/>
            </a:pPr>
            <a:endParaRPr lang="en-US" altLang="zh-CN" sz="1200" dirty="0" smtClean="0">
              <a:solidFill>
                <a:prstClr val="black"/>
              </a:solidFill>
              <a:latin typeface="Calibri"/>
              <a:ea typeface="宋体"/>
            </a:endParaRPr>
          </a:p>
          <a:p>
            <a:r>
              <a:rPr lang="zh-CN" altLang="en-US" sz="1200" dirty="0" smtClean="0">
                <a:solidFill>
                  <a:prstClr val="black"/>
                </a:solidFill>
                <a:latin typeface="Calibri"/>
                <a:ea typeface="宋体"/>
              </a:rPr>
              <a:t>面波成像：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a:solidFill>
                  <a:prstClr val="black"/>
                </a:solidFill>
                <a:latin typeface="Calibri"/>
                <a:ea typeface="宋体"/>
              </a:rPr>
              <a:t>Shapiro et al., Science, </a:t>
            </a:r>
            <a:r>
              <a:rPr lang="en-US" altLang="zh-CN" sz="1200" dirty="0" smtClean="0">
                <a:solidFill>
                  <a:prstClr val="black"/>
                </a:solidFill>
                <a:latin typeface="Calibri"/>
                <a:ea typeface="宋体"/>
              </a:rPr>
              <a:t>2004</a:t>
            </a:r>
          </a:p>
          <a:p>
            <a:pPr marL="171450" indent="-171450">
              <a:buFont typeface="Arial" panose="020B0604020202020204" pitchFamily="34" charset="0"/>
              <a:buChar char="•"/>
            </a:pPr>
            <a:r>
              <a:rPr lang="en-US" altLang="zh-CN" sz="1200" dirty="0" smtClean="0">
                <a:solidFill>
                  <a:prstClr val="black"/>
                </a:solidFill>
                <a:latin typeface="Calibri"/>
                <a:ea typeface="宋体"/>
              </a:rPr>
              <a:t>Yao et al., JGR, 2010</a:t>
            </a:r>
          </a:p>
          <a:p>
            <a:pPr marL="171450" indent="-171450">
              <a:buFont typeface="Arial" panose="020B0604020202020204" pitchFamily="34" charset="0"/>
              <a:buChar char="•"/>
            </a:pPr>
            <a:r>
              <a:rPr lang="en-US" altLang="zh-CN" sz="1200" dirty="0" smtClean="0">
                <a:solidFill>
                  <a:prstClr val="black"/>
                </a:solidFill>
                <a:latin typeface="Calibri"/>
                <a:ea typeface="宋体"/>
              </a:rPr>
              <a:t>Huang et al., GRL, 2010</a:t>
            </a:r>
          </a:p>
          <a:p>
            <a:pPr marL="171450" indent="-171450">
              <a:buFont typeface="Arial" panose="020B0604020202020204" pitchFamily="34" charset="0"/>
              <a:buChar char="•"/>
            </a:pPr>
            <a:r>
              <a:rPr lang="en-US" altLang="zh-CN" sz="1200" dirty="0" err="1" smtClean="0">
                <a:solidFill>
                  <a:prstClr val="black"/>
                </a:solidFill>
                <a:latin typeface="Calibri"/>
                <a:ea typeface="宋体"/>
              </a:rPr>
              <a:t>Xie</a:t>
            </a:r>
            <a:r>
              <a:rPr lang="en-US" altLang="zh-CN" sz="1200" dirty="0" smtClean="0">
                <a:solidFill>
                  <a:prstClr val="black"/>
                </a:solidFill>
                <a:latin typeface="Calibri"/>
                <a:ea typeface="宋体"/>
              </a:rPr>
              <a:t> et al., JGR, 2013</a:t>
            </a:r>
          </a:p>
        </p:txBody>
      </p:sp>
    </p:spTree>
    <p:extLst>
      <p:ext uri="{BB962C8B-B14F-4D97-AF65-F5344CB8AC3E}">
        <p14:creationId xmlns:p14="http://schemas.microsoft.com/office/powerpoint/2010/main" val="36989715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中国区域上地幔结构</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上地幔速度结构</a:t>
            </a:r>
            <a:endParaRPr lang="en-US" altLang="zh-CN" sz="2400" b="1" dirty="0" smtClean="0">
              <a:solidFill>
                <a:srgbClr val="FF0000"/>
              </a:solidFill>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面波反演</a:t>
            </a:r>
            <a:endParaRPr lang="en-US" altLang="zh-CN" sz="2400" b="1" dirty="0">
              <a:latin typeface="华文仿宋"/>
              <a:ea typeface="华文仿宋"/>
              <a:cs typeface="华文仿宋"/>
            </a:endParaRPr>
          </a:p>
          <a:p>
            <a:pPr marL="0" indent="0">
              <a:buNone/>
            </a:pPr>
            <a:r>
              <a:rPr lang="en-US" altLang="zh-CN" sz="2400" b="1" dirty="0" smtClean="0">
                <a:latin typeface="华文仿宋"/>
                <a:ea typeface="华文仿宋"/>
                <a:cs typeface="华文仿宋"/>
              </a:rPr>
              <a:t>   </a:t>
            </a: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18053551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779185"/>
            <a:ext cx="4305553" cy="3447908"/>
          </a:xfrm>
          <a:prstGeom prst="rect">
            <a:avLst/>
          </a:prstGeom>
        </p:spPr>
      </p:pic>
      <p:pic>
        <p:nvPicPr>
          <p:cNvPr id="3" name="图片 2"/>
          <p:cNvPicPr>
            <a:picLocks noChangeAspect="1"/>
          </p:cNvPicPr>
          <p:nvPr/>
        </p:nvPicPr>
        <p:blipFill>
          <a:blip r:embed="rId3"/>
          <a:stretch>
            <a:fillRect/>
          </a:stretch>
        </p:blipFill>
        <p:spPr>
          <a:xfrm>
            <a:off x="4267200" y="1521939"/>
            <a:ext cx="4876800" cy="3962400"/>
          </a:xfrm>
          <a:prstGeom prst="rect">
            <a:avLst/>
          </a:prstGeom>
        </p:spPr>
      </p:pic>
      <p:sp>
        <p:nvSpPr>
          <p:cNvPr id="4" name="文本框 3"/>
          <p:cNvSpPr txBox="1"/>
          <p:nvPr/>
        </p:nvSpPr>
        <p:spPr>
          <a:xfrm>
            <a:off x="511790" y="5510752"/>
            <a:ext cx="8120418" cy="461665"/>
          </a:xfrm>
          <a:prstGeom prst="rect">
            <a:avLst/>
          </a:prstGeom>
          <a:noFill/>
        </p:spPr>
        <p:txBody>
          <a:bodyPr wrap="square" rtlCol="0">
            <a:spAutoFit/>
          </a:bodyPr>
          <a:lstStyle/>
          <a:p>
            <a:pPr algn="ctr"/>
            <a:r>
              <a:rPr lang="en-US" altLang="zh-CN" sz="2400" b="1" dirty="0" smtClean="0"/>
              <a:t>Ambient noise &amp; Two plane surface wave tomography</a:t>
            </a:r>
            <a:endParaRPr lang="zh-CN" altLang="en-US" sz="2400" b="1" dirty="0"/>
          </a:p>
        </p:txBody>
      </p:sp>
      <p:sp>
        <p:nvSpPr>
          <p:cNvPr id="6" name="文本框 5"/>
          <p:cNvSpPr txBox="1"/>
          <p:nvPr/>
        </p:nvSpPr>
        <p:spPr>
          <a:xfrm>
            <a:off x="2449772" y="741473"/>
            <a:ext cx="4244453" cy="523220"/>
          </a:xfrm>
          <a:prstGeom prst="rect">
            <a:avLst/>
          </a:prstGeom>
          <a:noFill/>
        </p:spPr>
        <p:txBody>
          <a:bodyPr wrap="square" rtlCol="0">
            <a:spAutoFit/>
          </a:bodyPr>
          <a:lstStyle/>
          <a:p>
            <a:pPr algn="ctr"/>
            <a:r>
              <a:rPr lang="zh-CN" altLang="en-US" sz="2800" b="1" dirty="0" smtClean="0"/>
              <a:t>数据与方法</a:t>
            </a:r>
            <a:endParaRPr lang="zh-CN" altLang="en-US" sz="2800" b="1" dirty="0"/>
          </a:p>
        </p:txBody>
      </p:sp>
    </p:spTree>
    <p:extLst>
      <p:ext uri="{BB962C8B-B14F-4D97-AF65-F5344CB8AC3E}">
        <p14:creationId xmlns:p14="http://schemas.microsoft.com/office/powerpoint/2010/main" val="4074054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62062" y="968280"/>
            <a:ext cx="6619875" cy="5467350"/>
          </a:xfrm>
          <a:prstGeom prst="rect">
            <a:avLst/>
          </a:prstGeom>
        </p:spPr>
      </p:pic>
      <p:sp>
        <p:nvSpPr>
          <p:cNvPr id="3" name="文本框 2"/>
          <p:cNvSpPr txBox="1"/>
          <p:nvPr/>
        </p:nvSpPr>
        <p:spPr>
          <a:xfrm>
            <a:off x="3043451" y="409433"/>
            <a:ext cx="3398293" cy="523220"/>
          </a:xfrm>
          <a:prstGeom prst="rect">
            <a:avLst/>
          </a:prstGeom>
          <a:noFill/>
        </p:spPr>
        <p:txBody>
          <a:bodyPr wrap="square" rtlCol="0">
            <a:spAutoFit/>
          </a:bodyPr>
          <a:lstStyle/>
          <a:p>
            <a:pPr algn="ctr"/>
            <a:r>
              <a:rPr lang="en-US" altLang="zh-CN" sz="2800" b="1" dirty="0" smtClean="0"/>
              <a:t>S</a:t>
            </a:r>
            <a:r>
              <a:rPr lang="zh-CN" altLang="en-US" sz="2800" b="1" dirty="0" smtClean="0"/>
              <a:t>波波速异常</a:t>
            </a:r>
            <a:endParaRPr lang="zh-CN" altLang="en-US" sz="2800" b="1" dirty="0"/>
          </a:p>
        </p:txBody>
      </p:sp>
    </p:spTree>
    <p:extLst>
      <p:ext uri="{BB962C8B-B14F-4D97-AF65-F5344CB8AC3E}">
        <p14:creationId xmlns:p14="http://schemas.microsoft.com/office/powerpoint/2010/main" val="38929389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中国区域上地幔结构</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上地幔速度结构</a:t>
            </a:r>
            <a:endParaRPr lang="en-US" altLang="zh-CN" sz="2400" b="1" dirty="0" smtClean="0">
              <a:solidFill>
                <a:srgbClr val="FF0000"/>
              </a:solidFill>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面波反演</a:t>
            </a:r>
            <a:endParaRPr lang="en-US" altLang="zh-CN" sz="2400" b="1" dirty="0">
              <a:latin typeface="华文仿宋"/>
              <a:ea typeface="华文仿宋"/>
              <a:cs typeface="华文仿宋"/>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体波反演</a:t>
            </a:r>
            <a:endParaRPr lang="en-US" altLang="zh-CN" sz="2400" b="1" dirty="0" smtClean="0">
              <a:latin typeface="华文仿宋"/>
              <a:ea typeface="华文仿宋"/>
              <a:cs typeface="华文仿宋"/>
            </a:endParaRPr>
          </a:p>
          <a:p>
            <a:pPr marL="0" indent="0">
              <a:buNone/>
            </a:pPr>
            <a:r>
              <a:rPr lang="en-US" altLang="zh-CN" sz="2400" b="1" dirty="0">
                <a:latin typeface="华文仿宋"/>
                <a:ea typeface="华文仿宋"/>
                <a:cs typeface="华文仿宋"/>
              </a:rPr>
              <a:t> </a:t>
            </a:r>
            <a:r>
              <a:rPr lang="en-US" altLang="zh-CN" sz="2400" b="1" dirty="0" smtClean="0">
                <a:latin typeface="华文仿宋"/>
                <a:ea typeface="华文仿宋"/>
                <a:cs typeface="华文仿宋"/>
              </a:rPr>
              <a:t>   </a:t>
            </a: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19921631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95026" y="672219"/>
            <a:ext cx="7762875" cy="5076825"/>
          </a:xfrm>
          <a:prstGeom prst="rect">
            <a:avLst/>
          </a:prstGeom>
        </p:spPr>
      </p:pic>
      <p:graphicFrame>
        <p:nvGraphicFramePr>
          <p:cNvPr id="3" name="对象 2"/>
          <p:cNvGraphicFramePr>
            <a:graphicFrameLocks noChangeAspect="1"/>
          </p:cNvGraphicFramePr>
          <p:nvPr>
            <p:extLst>
              <p:ext uri="{D42A27DB-BD31-4B8C-83A1-F6EECF244321}">
                <p14:modId xmlns:p14="http://schemas.microsoft.com/office/powerpoint/2010/main" val="1468205349"/>
              </p:ext>
            </p:extLst>
          </p:nvPr>
        </p:nvGraphicFramePr>
        <p:xfrm>
          <a:off x="8353370" y="1297030"/>
          <a:ext cx="695094" cy="367991"/>
        </p:xfrm>
        <a:graphic>
          <a:graphicData uri="http://schemas.openxmlformats.org/presentationml/2006/ole">
            <mc:AlternateContent xmlns:mc="http://schemas.openxmlformats.org/markup-compatibility/2006">
              <mc:Choice xmlns:v="urn:schemas-microsoft-com:vml" Requires="v">
                <p:oleObj spid="_x0000_s2398" name="Equation" r:id="rId4" imgW="431640" imgH="228600" progId="Equation.DSMT4">
                  <p:embed/>
                </p:oleObj>
              </mc:Choice>
              <mc:Fallback>
                <p:oleObj name="Equation" r:id="rId4" imgW="431640" imgH="228600" progId="Equation.DSMT4">
                  <p:embed/>
                  <p:pic>
                    <p:nvPicPr>
                      <p:cNvPr id="0" name=""/>
                      <p:cNvPicPr/>
                      <p:nvPr/>
                    </p:nvPicPr>
                    <p:blipFill>
                      <a:blip r:embed="rId5"/>
                      <a:stretch>
                        <a:fillRect/>
                      </a:stretch>
                    </p:blipFill>
                    <p:spPr>
                      <a:xfrm>
                        <a:off x="8353370" y="1297030"/>
                        <a:ext cx="695094" cy="367991"/>
                      </a:xfrm>
                      <a:prstGeom prst="rect">
                        <a:avLst/>
                      </a:prstGeom>
                    </p:spPr>
                  </p:pic>
                </p:oleObj>
              </mc:Fallback>
            </mc:AlternateContent>
          </a:graphicData>
        </a:graphic>
      </p:graphicFrame>
      <p:graphicFrame>
        <p:nvGraphicFramePr>
          <p:cNvPr id="4" name="对象 3"/>
          <p:cNvGraphicFramePr>
            <a:graphicFrameLocks noChangeAspect="1"/>
          </p:cNvGraphicFramePr>
          <p:nvPr>
            <p:extLst>
              <p:ext uri="{D42A27DB-BD31-4B8C-83A1-F6EECF244321}">
                <p14:modId xmlns:p14="http://schemas.microsoft.com/office/powerpoint/2010/main" val="3034442841"/>
              </p:ext>
            </p:extLst>
          </p:nvPr>
        </p:nvGraphicFramePr>
        <p:xfrm>
          <a:off x="8353370" y="2808767"/>
          <a:ext cx="695094" cy="367991"/>
        </p:xfrm>
        <a:graphic>
          <a:graphicData uri="http://schemas.openxmlformats.org/presentationml/2006/ole">
            <mc:AlternateContent xmlns:mc="http://schemas.openxmlformats.org/markup-compatibility/2006">
              <mc:Choice xmlns:v="urn:schemas-microsoft-com:vml" Requires="v">
                <p:oleObj spid="_x0000_s2399" name="Equation" r:id="rId6" imgW="431640" imgH="228600" progId="Equation.DSMT4">
                  <p:embed/>
                </p:oleObj>
              </mc:Choice>
              <mc:Fallback>
                <p:oleObj name="Equation" r:id="rId6" imgW="431640" imgH="228600" progId="Equation.DSMT4">
                  <p:embed/>
                  <p:pic>
                    <p:nvPicPr>
                      <p:cNvPr id="0" name=""/>
                      <p:cNvPicPr/>
                      <p:nvPr/>
                    </p:nvPicPr>
                    <p:blipFill>
                      <a:blip r:embed="rId7"/>
                      <a:stretch>
                        <a:fillRect/>
                      </a:stretch>
                    </p:blipFill>
                    <p:spPr>
                      <a:xfrm>
                        <a:off x="8353370" y="2808767"/>
                        <a:ext cx="695094" cy="367991"/>
                      </a:xfrm>
                      <a:prstGeom prst="rect">
                        <a:avLst/>
                      </a:prstGeom>
                    </p:spPr>
                  </p:pic>
                </p:oleObj>
              </mc:Fallback>
            </mc:AlternateContent>
          </a:graphicData>
        </a:graphic>
      </p:graphicFrame>
    </p:spTree>
    <p:extLst>
      <p:ext uri="{BB962C8B-B14F-4D97-AF65-F5344CB8AC3E}">
        <p14:creationId xmlns:p14="http://schemas.microsoft.com/office/powerpoint/2010/main" val="25298390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中国区域上地幔结构</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上地幔速度结构</a:t>
            </a:r>
            <a:endParaRPr lang="en-US" altLang="zh-CN" sz="2400" b="1" dirty="0" smtClean="0">
              <a:solidFill>
                <a:srgbClr val="FF0000"/>
              </a:solidFill>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面波反演</a:t>
            </a:r>
            <a:endParaRPr lang="en-US" altLang="zh-CN" sz="2400" b="1" dirty="0">
              <a:latin typeface="华文仿宋"/>
              <a:ea typeface="华文仿宋"/>
              <a:cs typeface="华文仿宋"/>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体波反演</a:t>
            </a:r>
            <a:endParaRPr lang="en-US" altLang="zh-CN" sz="2400" b="1" dirty="0" smtClean="0">
              <a:latin typeface="华文仿宋"/>
              <a:ea typeface="华文仿宋"/>
              <a:cs typeface="华文仿宋"/>
            </a:endParaRPr>
          </a:p>
          <a:p>
            <a:pPr marL="0" indent="0">
              <a:buNone/>
            </a:pPr>
            <a:r>
              <a:rPr lang="en-US" altLang="zh-CN" sz="2400" b="1" dirty="0">
                <a:latin typeface="华文仿宋"/>
                <a:ea typeface="华文仿宋"/>
                <a:cs typeface="华文仿宋"/>
              </a:rPr>
              <a:t> </a:t>
            </a:r>
            <a:r>
              <a:rPr lang="en-US" altLang="zh-CN" sz="2400" b="1" dirty="0" smtClean="0">
                <a:latin typeface="华文仿宋"/>
                <a:ea typeface="华文仿宋"/>
                <a:cs typeface="华文仿宋"/>
              </a:rPr>
              <a:t>   </a:t>
            </a:r>
            <a:r>
              <a:rPr lang="en-US" altLang="zh-CN" sz="2400" b="1" dirty="0" err="1" smtClean="0">
                <a:latin typeface="华文仿宋"/>
                <a:ea typeface="华文仿宋"/>
                <a:cs typeface="华文仿宋"/>
              </a:rPr>
              <a:t>Adjoint</a:t>
            </a:r>
            <a:r>
              <a:rPr lang="en-US" altLang="zh-CN" sz="2400" b="1" dirty="0" smtClean="0">
                <a:latin typeface="华文仿宋"/>
                <a:ea typeface="华文仿宋"/>
                <a:cs typeface="华文仿宋"/>
              </a:rPr>
              <a:t> Tomography (</a:t>
            </a:r>
            <a:r>
              <a:rPr lang="zh-CN" altLang="en-US" sz="2400" b="1" dirty="0" smtClean="0">
                <a:latin typeface="华文仿宋"/>
                <a:ea typeface="华文仿宋"/>
                <a:cs typeface="华文仿宋"/>
              </a:rPr>
              <a:t>面波＋体波走时）</a:t>
            </a:r>
            <a:endParaRPr lang="en-US" altLang="zh-CN" sz="2400" b="1" dirty="0">
              <a:latin typeface="华文仿宋"/>
              <a:ea typeface="华文仿宋"/>
              <a:cs typeface="华文仿宋"/>
            </a:endParaRPr>
          </a:p>
          <a:p>
            <a:pPr marL="0" indent="0">
              <a:buNone/>
            </a:pP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8982319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90550" y="1466850"/>
            <a:ext cx="7962900" cy="3924300"/>
          </a:xfrm>
          <a:prstGeom prst="rect">
            <a:avLst/>
          </a:prstGeom>
        </p:spPr>
      </p:pic>
      <p:sp>
        <p:nvSpPr>
          <p:cNvPr id="4" name="文本框 3"/>
          <p:cNvSpPr txBox="1"/>
          <p:nvPr/>
        </p:nvSpPr>
        <p:spPr>
          <a:xfrm>
            <a:off x="2982035" y="767414"/>
            <a:ext cx="3179928" cy="461665"/>
          </a:xfrm>
          <a:prstGeom prst="rect">
            <a:avLst/>
          </a:prstGeom>
          <a:noFill/>
        </p:spPr>
        <p:txBody>
          <a:bodyPr wrap="square" rtlCol="0">
            <a:spAutoFit/>
          </a:bodyPr>
          <a:lstStyle/>
          <a:p>
            <a:pPr algn="ctr"/>
            <a:r>
              <a:rPr lang="en-US" altLang="zh-CN" sz="2400" dirty="0" err="1" smtClean="0"/>
              <a:t>Adjoint</a:t>
            </a:r>
            <a:r>
              <a:rPr lang="en-US" altLang="zh-CN" sz="2400" dirty="0" smtClean="0"/>
              <a:t> tomography</a:t>
            </a:r>
            <a:endParaRPr lang="zh-CN" altLang="en-US" sz="2400" dirty="0"/>
          </a:p>
        </p:txBody>
      </p:sp>
    </p:spTree>
    <p:extLst>
      <p:ext uri="{BB962C8B-B14F-4D97-AF65-F5344CB8AC3E}">
        <p14:creationId xmlns:p14="http://schemas.microsoft.com/office/powerpoint/2010/main" val="27957359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15720" y="1236264"/>
            <a:ext cx="4381500" cy="4876800"/>
          </a:xfrm>
          <a:prstGeom prst="rect">
            <a:avLst/>
          </a:prstGeom>
        </p:spPr>
      </p:pic>
      <p:pic>
        <p:nvPicPr>
          <p:cNvPr id="4" name="图片 3"/>
          <p:cNvPicPr>
            <a:picLocks noChangeAspect="1"/>
          </p:cNvPicPr>
          <p:nvPr/>
        </p:nvPicPr>
        <p:blipFill>
          <a:blip r:embed="rId3"/>
          <a:stretch>
            <a:fillRect/>
          </a:stretch>
        </p:blipFill>
        <p:spPr>
          <a:xfrm>
            <a:off x="4630143" y="1202926"/>
            <a:ext cx="4391025" cy="4943475"/>
          </a:xfrm>
          <a:prstGeom prst="rect">
            <a:avLst/>
          </a:prstGeom>
        </p:spPr>
      </p:pic>
      <p:sp>
        <p:nvSpPr>
          <p:cNvPr id="6" name="文本框 5"/>
          <p:cNvSpPr txBox="1"/>
          <p:nvPr/>
        </p:nvSpPr>
        <p:spPr>
          <a:xfrm>
            <a:off x="2415654" y="518616"/>
            <a:ext cx="5131558" cy="461665"/>
          </a:xfrm>
          <a:prstGeom prst="rect">
            <a:avLst/>
          </a:prstGeom>
          <a:noFill/>
        </p:spPr>
        <p:txBody>
          <a:bodyPr wrap="square" rtlCol="0">
            <a:spAutoFit/>
          </a:bodyPr>
          <a:lstStyle/>
          <a:p>
            <a:pPr algn="ctr"/>
            <a:r>
              <a:rPr lang="en-US" altLang="zh-CN" sz="2400" b="1" dirty="0" smtClean="0"/>
              <a:t>S</a:t>
            </a:r>
            <a:r>
              <a:rPr lang="zh-CN" altLang="en-US" sz="2400" b="1" dirty="0" smtClean="0"/>
              <a:t>波速度（</a:t>
            </a:r>
            <a:r>
              <a:rPr lang="en-US" altLang="zh-CN" sz="2400" b="1" dirty="0" smtClean="0"/>
              <a:t> Voigt-</a:t>
            </a:r>
            <a:r>
              <a:rPr lang="en-US" altLang="zh-CN" sz="2400" b="1" dirty="0" err="1" smtClean="0"/>
              <a:t>Reuss</a:t>
            </a:r>
            <a:r>
              <a:rPr lang="en-US" altLang="zh-CN" sz="2400" b="1" dirty="0" smtClean="0"/>
              <a:t>-Hill</a:t>
            </a:r>
            <a:r>
              <a:rPr lang="zh-CN" altLang="en-US" sz="2400" b="1" dirty="0" smtClean="0"/>
              <a:t>平均）</a:t>
            </a:r>
            <a:endParaRPr lang="zh-CN" altLang="en-US" sz="2400" b="1" dirty="0"/>
          </a:p>
        </p:txBody>
      </p:sp>
    </p:spTree>
    <p:extLst>
      <p:ext uri="{BB962C8B-B14F-4D97-AF65-F5344CB8AC3E}">
        <p14:creationId xmlns:p14="http://schemas.microsoft.com/office/powerpoint/2010/main" val="39652393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16649" y="510227"/>
            <a:ext cx="5581650" cy="5810250"/>
          </a:xfrm>
          <a:prstGeom prst="rect">
            <a:avLst/>
          </a:prstGeom>
        </p:spPr>
      </p:pic>
      <p:sp>
        <p:nvSpPr>
          <p:cNvPr id="3" name="文本框 2"/>
          <p:cNvSpPr txBox="1"/>
          <p:nvPr/>
        </p:nvSpPr>
        <p:spPr>
          <a:xfrm>
            <a:off x="6393833" y="2753632"/>
            <a:ext cx="2586394" cy="1323439"/>
          </a:xfrm>
          <a:prstGeom prst="rect">
            <a:avLst/>
          </a:prstGeom>
          <a:noFill/>
        </p:spPr>
        <p:txBody>
          <a:bodyPr wrap="square" rtlCol="0">
            <a:spAutoFit/>
          </a:bodyPr>
          <a:lstStyle/>
          <a:p>
            <a:r>
              <a:rPr lang="zh-CN" altLang="en-US" sz="2000" b="1" dirty="0" smtClean="0">
                <a:solidFill>
                  <a:prstClr val="black"/>
                </a:solidFill>
                <a:latin typeface="Calibri"/>
                <a:ea typeface="宋体"/>
              </a:rPr>
              <a:t>现今的亚洲大陆是由一系列古老的前寒武纪地块和显生宙造山带拼接而成。</a:t>
            </a:r>
            <a:endParaRPr lang="zh-CN" altLang="en-US" sz="2000" b="1" dirty="0">
              <a:solidFill>
                <a:prstClr val="black"/>
              </a:solidFill>
              <a:latin typeface="Calibri"/>
              <a:ea typeface="宋体"/>
            </a:endParaRPr>
          </a:p>
        </p:txBody>
      </p:sp>
    </p:spTree>
    <p:extLst>
      <p:ext uri="{BB962C8B-B14F-4D97-AF65-F5344CB8AC3E}">
        <p14:creationId xmlns:p14="http://schemas.microsoft.com/office/powerpoint/2010/main" val="334273773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上地幔速度模型</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79" y="1375413"/>
            <a:ext cx="3739486" cy="3594468"/>
          </a:xfrm>
          <a:prstGeom prst="rect">
            <a:avLst/>
          </a:prstGeom>
        </p:spPr>
      </p:pic>
      <p:sp>
        <p:nvSpPr>
          <p:cNvPr id="4" name="矩形 3"/>
          <p:cNvSpPr/>
          <p:nvPr/>
        </p:nvSpPr>
        <p:spPr>
          <a:xfrm>
            <a:off x="5123050" y="1797962"/>
            <a:ext cx="931414" cy="8482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5" name="直接箭头连接符 4"/>
          <p:cNvCxnSpPr/>
          <p:nvPr/>
        </p:nvCxnSpPr>
        <p:spPr>
          <a:xfrm flipV="1">
            <a:off x="6068112" y="1877523"/>
            <a:ext cx="499296" cy="3734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10106" y="2503745"/>
            <a:ext cx="819930" cy="565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7" name="直接箭头连接符 6"/>
          <p:cNvCxnSpPr/>
          <p:nvPr/>
        </p:nvCxnSpPr>
        <p:spPr>
          <a:xfrm>
            <a:off x="5457332" y="2890493"/>
            <a:ext cx="1153590" cy="270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610106" y="3120550"/>
            <a:ext cx="1030673" cy="784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9" name="直接箭头连接符 8"/>
          <p:cNvCxnSpPr>
            <a:endCxn id="16" idx="1"/>
          </p:cNvCxnSpPr>
          <p:nvPr/>
        </p:nvCxnSpPr>
        <p:spPr>
          <a:xfrm>
            <a:off x="5205989" y="3956787"/>
            <a:ext cx="1376404" cy="1510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010750" y="2503746"/>
            <a:ext cx="1488933" cy="1195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11" name="直接箭头连接符 10"/>
          <p:cNvCxnSpPr/>
          <p:nvPr/>
        </p:nvCxnSpPr>
        <p:spPr>
          <a:xfrm flipH="1">
            <a:off x="1869743" y="3261815"/>
            <a:ext cx="1141009" cy="9170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567409" y="566242"/>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矩形 13"/>
          <p:cNvSpPr/>
          <p:nvPr/>
        </p:nvSpPr>
        <p:spPr>
          <a:xfrm>
            <a:off x="6621114" y="2560509"/>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矩形 15"/>
          <p:cNvSpPr/>
          <p:nvPr/>
        </p:nvSpPr>
        <p:spPr>
          <a:xfrm>
            <a:off x="6582393" y="46585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矩形 20"/>
          <p:cNvSpPr/>
          <p:nvPr/>
        </p:nvSpPr>
        <p:spPr>
          <a:xfrm>
            <a:off x="28148" y="2786271"/>
            <a:ext cx="2479992" cy="3731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3" name="文本框 12"/>
          <p:cNvSpPr txBox="1"/>
          <p:nvPr/>
        </p:nvSpPr>
        <p:spPr>
          <a:xfrm>
            <a:off x="22957" y="2819430"/>
            <a:ext cx="2479992" cy="3785652"/>
          </a:xfrm>
          <a:prstGeom prst="rect">
            <a:avLst/>
          </a:prstGeom>
          <a:noFill/>
        </p:spPr>
        <p:txBody>
          <a:bodyPr wrap="square" rtlCol="0">
            <a:spAutoFit/>
          </a:bodyPr>
          <a:lstStyle/>
          <a:p>
            <a:r>
              <a:rPr lang="zh-CN" altLang="en-US" sz="1200" dirty="0" smtClean="0">
                <a:solidFill>
                  <a:prstClr val="black"/>
                </a:solidFill>
                <a:latin typeface="Calibri"/>
                <a:ea typeface="宋体"/>
              </a:rPr>
              <a:t>体波成像：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err="1">
                <a:solidFill>
                  <a:prstClr val="black"/>
                </a:solidFill>
                <a:latin typeface="Calibri"/>
                <a:ea typeface="宋体"/>
              </a:rPr>
              <a:t>Wittling</a:t>
            </a:r>
            <a:r>
              <a:rPr lang="en-US" altLang="zh-CN" sz="1200" dirty="0">
                <a:solidFill>
                  <a:prstClr val="black"/>
                </a:solidFill>
                <a:latin typeface="Calibri"/>
                <a:ea typeface="宋体"/>
              </a:rPr>
              <a:t> et al., EPSL, 1996</a:t>
            </a:r>
          </a:p>
          <a:p>
            <a:pPr marL="171450" indent="-171450">
              <a:buFont typeface="Arial" panose="020B0604020202020204" pitchFamily="34" charset="0"/>
              <a:buChar char="•"/>
            </a:pPr>
            <a:r>
              <a:rPr lang="en-US" altLang="zh-CN" sz="1200" dirty="0">
                <a:solidFill>
                  <a:prstClr val="black"/>
                </a:solidFill>
                <a:latin typeface="Calibri"/>
                <a:ea typeface="宋体"/>
              </a:rPr>
              <a:t>Huang et al., JGR, </a:t>
            </a:r>
            <a:r>
              <a:rPr lang="en-US" altLang="zh-CN" sz="1200" dirty="0" smtClean="0">
                <a:solidFill>
                  <a:prstClr val="black"/>
                </a:solidFill>
                <a:latin typeface="Calibri"/>
                <a:ea typeface="宋体"/>
              </a:rPr>
              <a:t>2002</a:t>
            </a:r>
          </a:p>
          <a:p>
            <a:pPr marL="171450" indent="-171450">
              <a:buFont typeface="Arial" panose="020B0604020202020204" pitchFamily="34" charset="0"/>
              <a:buChar char="•"/>
            </a:pPr>
            <a:r>
              <a:rPr lang="en-US" altLang="zh-CN" sz="1200" dirty="0" err="1">
                <a:solidFill>
                  <a:prstClr val="black"/>
                </a:solidFill>
                <a:latin typeface="Calibri"/>
                <a:ea typeface="宋体"/>
              </a:rPr>
              <a:t>Tilmann</a:t>
            </a:r>
            <a:r>
              <a:rPr lang="en-US" altLang="zh-CN" sz="1200" dirty="0">
                <a:solidFill>
                  <a:prstClr val="black"/>
                </a:solidFill>
                <a:latin typeface="Calibri"/>
                <a:ea typeface="宋体"/>
              </a:rPr>
              <a:t> et al., Science, </a:t>
            </a:r>
            <a:r>
              <a:rPr lang="en-US" altLang="zh-CN" sz="1200" dirty="0" smtClean="0">
                <a:solidFill>
                  <a:prstClr val="black"/>
                </a:solidFill>
                <a:latin typeface="Calibri"/>
                <a:ea typeface="宋体"/>
              </a:rPr>
              <a:t>2003</a:t>
            </a:r>
          </a:p>
          <a:p>
            <a:pPr marL="171450" indent="-171450">
              <a:buFont typeface="Arial" panose="020B0604020202020204" pitchFamily="34" charset="0"/>
              <a:buChar char="•"/>
            </a:pPr>
            <a:r>
              <a:rPr lang="en-US" altLang="zh-CN" sz="1200" dirty="0">
                <a:solidFill>
                  <a:prstClr val="black"/>
                </a:solidFill>
                <a:latin typeface="Calibri"/>
                <a:ea typeface="宋体"/>
              </a:rPr>
              <a:t>Lei &amp; Zhao, PEPI, 2007</a:t>
            </a:r>
          </a:p>
          <a:p>
            <a:pPr marL="171450" indent="-171450">
              <a:buFont typeface="Arial" panose="020B0604020202020204" pitchFamily="34" charset="0"/>
              <a:buChar char="•"/>
            </a:pPr>
            <a:r>
              <a:rPr lang="en-US" altLang="zh-CN" sz="1200" dirty="0" smtClean="0">
                <a:solidFill>
                  <a:prstClr val="black"/>
                </a:solidFill>
                <a:latin typeface="Calibri"/>
                <a:ea typeface="宋体"/>
              </a:rPr>
              <a:t>Li </a:t>
            </a:r>
            <a:r>
              <a:rPr lang="en-US" altLang="zh-CN" sz="1200" dirty="0">
                <a:solidFill>
                  <a:prstClr val="black"/>
                </a:solidFill>
                <a:latin typeface="Calibri"/>
                <a:ea typeface="宋体"/>
              </a:rPr>
              <a:t>et al., EPSL, 2008</a:t>
            </a:r>
          </a:p>
          <a:p>
            <a:pPr marL="171450" indent="-171450">
              <a:buFont typeface="Arial" panose="020B0604020202020204" pitchFamily="34" charset="0"/>
              <a:buChar char="•"/>
            </a:pPr>
            <a:r>
              <a:rPr lang="en-US" altLang="zh-CN" sz="1200" dirty="0" smtClean="0">
                <a:solidFill>
                  <a:prstClr val="black"/>
                </a:solidFill>
                <a:latin typeface="Calibri"/>
                <a:ea typeface="宋体"/>
              </a:rPr>
              <a:t>Lei </a:t>
            </a:r>
            <a:r>
              <a:rPr lang="en-US" altLang="zh-CN" sz="1200" dirty="0">
                <a:solidFill>
                  <a:prstClr val="black"/>
                </a:solidFill>
                <a:latin typeface="Calibri"/>
                <a:ea typeface="宋体"/>
              </a:rPr>
              <a:t>et al., JGR, </a:t>
            </a:r>
            <a:r>
              <a:rPr lang="en-US" altLang="zh-CN" sz="1200" dirty="0" smtClean="0">
                <a:solidFill>
                  <a:prstClr val="black"/>
                </a:solidFill>
                <a:latin typeface="Calibri"/>
                <a:ea typeface="宋体"/>
              </a:rPr>
              <a:t>2009</a:t>
            </a:r>
          </a:p>
          <a:p>
            <a:pPr marL="171450" indent="-171450">
              <a:buFont typeface="Arial" panose="020B0604020202020204" pitchFamily="34" charset="0"/>
              <a:buChar char="•"/>
            </a:pPr>
            <a:r>
              <a:rPr lang="en-US" altLang="zh-CN" sz="1200" dirty="0">
                <a:solidFill>
                  <a:prstClr val="black"/>
                </a:solidFill>
                <a:latin typeface="Calibri"/>
                <a:ea typeface="宋体"/>
              </a:rPr>
              <a:t>Lei, JRG, 2011</a:t>
            </a:r>
          </a:p>
          <a:p>
            <a:pPr marL="171450" indent="-171450">
              <a:buFont typeface="Arial" panose="020B0604020202020204" pitchFamily="34" charset="0"/>
              <a:buChar char="•"/>
            </a:pPr>
            <a:r>
              <a:rPr lang="en-US" altLang="zh-CN" sz="1200" dirty="0" smtClean="0">
                <a:solidFill>
                  <a:prstClr val="black"/>
                </a:solidFill>
                <a:latin typeface="Calibri"/>
                <a:ea typeface="宋体"/>
              </a:rPr>
              <a:t>Liang </a:t>
            </a:r>
            <a:r>
              <a:rPr lang="en-US" altLang="zh-CN" sz="1200" dirty="0">
                <a:solidFill>
                  <a:prstClr val="black"/>
                </a:solidFill>
                <a:latin typeface="Calibri"/>
                <a:ea typeface="宋体"/>
              </a:rPr>
              <a:t>et al., EPSL, 2012</a:t>
            </a:r>
          </a:p>
          <a:p>
            <a:pPr marL="171450" indent="-171450">
              <a:buFont typeface="Arial" panose="020B0604020202020204" pitchFamily="34" charset="0"/>
              <a:buChar char="•"/>
            </a:pPr>
            <a:r>
              <a:rPr lang="en-US" altLang="zh-CN" sz="1200" dirty="0" smtClean="0">
                <a:solidFill>
                  <a:prstClr val="black"/>
                </a:solidFill>
                <a:latin typeface="Calibri"/>
                <a:ea typeface="宋体"/>
              </a:rPr>
              <a:t>Nunn et al., </a:t>
            </a:r>
            <a:r>
              <a:rPr lang="en-US" altLang="zh-CN" sz="1200" dirty="0">
                <a:solidFill>
                  <a:prstClr val="black"/>
                </a:solidFill>
                <a:latin typeface="Calibri"/>
                <a:ea typeface="宋体"/>
              </a:rPr>
              <a:t>GJI, 2014</a:t>
            </a:r>
          </a:p>
          <a:p>
            <a:pPr marL="171450" indent="-171450">
              <a:buFont typeface="Arial" panose="020B0604020202020204" pitchFamily="34" charset="0"/>
              <a:buChar char="•"/>
            </a:pPr>
            <a:r>
              <a:rPr lang="en-US" altLang="zh-CN" sz="1200" dirty="0" smtClean="0">
                <a:solidFill>
                  <a:prstClr val="black"/>
                </a:solidFill>
                <a:latin typeface="Calibri"/>
                <a:ea typeface="宋体"/>
              </a:rPr>
              <a:t>Liang et al., EPSL, 2016</a:t>
            </a:r>
          </a:p>
          <a:p>
            <a:pPr marL="171450" indent="-171450">
              <a:buFont typeface="Arial" panose="020B0604020202020204" pitchFamily="34" charset="0"/>
              <a:buChar char="•"/>
            </a:pPr>
            <a:r>
              <a:rPr lang="en-US" altLang="zh-CN" sz="1200" dirty="0" err="1" smtClean="0">
                <a:solidFill>
                  <a:prstClr val="black"/>
                </a:solidFill>
                <a:latin typeface="Calibri"/>
                <a:ea typeface="宋体"/>
              </a:rPr>
              <a:t>Razi</a:t>
            </a:r>
            <a:r>
              <a:rPr lang="en-US" altLang="zh-CN" sz="1200" dirty="0" smtClean="0">
                <a:solidFill>
                  <a:prstClr val="black"/>
                </a:solidFill>
                <a:latin typeface="Calibri"/>
                <a:ea typeface="宋体"/>
              </a:rPr>
              <a:t> et al., PEPI, 2016</a:t>
            </a:r>
          </a:p>
          <a:p>
            <a:pPr marL="171450" indent="-171450">
              <a:buFont typeface="Arial" panose="020B0604020202020204" pitchFamily="34" charset="0"/>
              <a:buChar char="•"/>
            </a:pPr>
            <a:endParaRPr lang="en-US" altLang="zh-CN" sz="1200" dirty="0" smtClean="0">
              <a:solidFill>
                <a:prstClr val="black"/>
              </a:solidFill>
              <a:latin typeface="Calibri"/>
              <a:ea typeface="宋体"/>
            </a:endParaRPr>
          </a:p>
          <a:p>
            <a:r>
              <a:rPr lang="zh-CN" altLang="en-US" sz="1200" dirty="0" smtClean="0">
                <a:solidFill>
                  <a:prstClr val="black"/>
                </a:solidFill>
                <a:latin typeface="Calibri"/>
                <a:ea typeface="宋体"/>
              </a:rPr>
              <a:t>面波成像：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a:solidFill>
                  <a:prstClr val="black"/>
                </a:solidFill>
                <a:latin typeface="Calibri"/>
                <a:ea typeface="宋体"/>
              </a:rPr>
              <a:t>Chen et al., PAG, </a:t>
            </a:r>
            <a:r>
              <a:rPr lang="en-US" altLang="zh-CN" sz="1200" dirty="0" smtClean="0">
                <a:solidFill>
                  <a:prstClr val="black"/>
                </a:solidFill>
                <a:latin typeface="Calibri"/>
                <a:ea typeface="宋体"/>
              </a:rPr>
              <a:t>2010</a:t>
            </a:r>
          </a:p>
          <a:p>
            <a:pPr marL="171450" indent="-171450">
              <a:buFont typeface="Arial" panose="020B0604020202020204" pitchFamily="34" charset="0"/>
              <a:buChar char="•"/>
            </a:pPr>
            <a:r>
              <a:rPr lang="en-US" altLang="zh-CN" sz="1200" dirty="0">
                <a:solidFill>
                  <a:prstClr val="black"/>
                </a:solidFill>
                <a:latin typeface="Calibri"/>
                <a:ea typeface="宋体"/>
              </a:rPr>
              <a:t>Zhang et al., EPSL, 2011</a:t>
            </a:r>
          </a:p>
          <a:p>
            <a:pPr marL="171450" indent="-171450">
              <a:buFont typeface="Arial" panose="020B0604020202020204" pitchFamily="34" charset="0"/>
              <a:buChar char="•"/>
            </a:pPr>
            <a:r>
              <a:rPr lang="en-US" altLang="zh-CN" sz="1200" dirty="0" err="1" smtClean="0">
                <a:solidFill>
                  <a:prstClr val="black"/>
                </a:solidFill>
                <a:latin typeface="Calibri"/>
                <a:ea typeface="宋体"/>
              </a:rPr>
              <a:t>Ceylan</a:t>
            </a:r>
            <a:r>
              <a:rPr lang="en-US" altLang="zh-CN" sz="1200" dirty="0" smtClean="0">
                <a:solidFill>
                  <a:prstClr val="black"/>
                </a:solidFill>
                <a:latin typeface="Calibri"/>
                <a:ea typeface="宋体"/>
              </a:rPr>
              <a:t> et al., JGR, 2012</a:t>
            </a:r>
          </a:p>
          <a:p>
            <a:pPr marL="171450" indent="-171450">
              <a:buFont typeface="Arial" panose="020B0604020202020204" pitchFamily="34" charset="0"/>
              <a:buChar char="•"/>
            </a:pPr>
            <a:endParaRPr lang="en-US" altLang="zh-CN" sz="1200" dirty="0">
              <a:solidFill>
                <a:prstClr val="black"/>
              </a:solidFill>
              <a:latin typeface="Calibri"/>
              <a:ea typeface="宋体"/>
            </a:endParaRPr>
          </a:p>
          <a:p>
            <a:r>
              <a:rPr lang="zh-CN" altLang="en-US" sz="1200" dirty="0" smtClean="0">
                <a:solidFill>
                  <a:prstClr val="black"/>
                </a:solidFill>
                <a:latin typeface="Calibri"/>
                <a:ea typeface="宋体"/>
              </a:rPr>
              <a:t>接收函数</a:t>
            </a:r>
            <a:r>
              <a:rPr lang="en-US" altLang="zh-CN" sz="1200" dirty="0" smtClean="0">
                <a:solidFill>
                  <a:prstClr val="black"/>
                </a:solidFill>
                <a:latin typeface="Calibri"/>
                <a:ea typeface="宋体"/>
              </a:rPr>
              <a:t>-</a:t>
            </a:r>
            <a:r>
              <a:rPr lang="zh-CN" altLang="en-US" sz="1200" dirty="0" smtClean="0">
                <a:solidFill>
                  <a:prstClr val="black"/>
                </a:solidFill>
                <a:latin typeface="Calibri"/>
                <a:ea typeface="宋体"/>
              </a:rPr>
              <a:t>面波联合成像：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Zheng et al., GJI, 2016</a:t>
            </a:r>
          </a:p>
        </p:txBody>
      </p:sp>
      <p:sp>
        <p:nvSpPr>
          <p:cNvPr id="17" name="矩形 16"/>
          <p:cNvSpPr/>
          <p:nvPr/>
        </p:nvSpPr>
        <p:spPr>
          <a:xfrm>
            <a:off x="2929160" y="4998520"/>
            <a:ext cx="3104420" cy="1810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5" name="文本框 14"/>
          <p:cNvSpPr txBox="1"/>
          <p:nvPr/>
        </p:nvSpPr>
        <p:spPr>
          <a:xfrm>
            <a:off x="2929160" y="4990736"/>
            <a:ext cx="3092531" cy="1785104"/>
          </a:xfrm>
          <a:prstGeom prst="rect">
            <a:avLst/>
          </a:prstGeom>
          <a:noFill/>
        </p:spPr>
        <p:txBody>
          <a:bodyPr wrap="square" rtlCol="0">
            <a:spAutoFit/>
          </a:bodyPr>
          <a:lstStyle/>
          <a:p>
            <a:r>
              <a:rPr lang="zh-CN" altLang="en-US" sz="1000" dirty="0" smtClean="0">
                <a:solidFill>
                  <a:prstClr val="black"/>
                </a:solidFill>
                <a:latin typeface="Calibri"/>
                <a:ea typeface="宋体"/>
              </a:rPr>
              <a:t>面波成像：</a:t>
            </a:r>
            <a:endParaRPr lang="en-US" altLang="zh-CN" sz="1000" dirty="0" smtClean="0">
              <a:solidFill>
                <a:prstClr val="black"/>
              </a:solidFill>
              <a:latin typeface="Calibri"/>
              <a:ea typeface="宋体"/>
            </a:endParaRPr>
          </a:p>
          <a:p>
            <a:pPr marL="171450" indent="-171450">
              <a:buFont typeface="Arial" panose="020B0604020202020204" pitchFamily="34" charset="0"/>
              <a:buChar char="•"/>
            </a:pPr>
            <a:r>
              <a:rPr lang="en-US" altLang="zh-CN" sz="1000" dirty="0" smtClean="0">
                <a:solidFill>
                  <a:prstClr val="black"/>
                </a:solidFill>
                <a:latin typeface="Calibri"/>
                <a:ea typeface="宋体"/>
              </a:rPr>
              <a:t>Li et al., EPSL, 2013</a:t>
            </a:r>
          </a:p>
          <a:p>
            <a:pPr marL="171450" indent="-171450">
              <a:buFont typeface="Arial" panose="020B0604020202020204" pitchFamily="34" charset="0"/>
              <a:buChar char="•"/>
            </a:pPr>
            <a:r>
              <a:rPr lang="en-US" altLang="zh-CN" sz="1000" dirty="0" smtClean="0">
                <a:solidFill>
                  <a:prstClr val="black"/>
                </a:solidFill>
                <a:latin typeface="Calibri"/>
                <a:ea typeface="宋体"/>
              </a:rPr>
              <a:t>Shen et al., GJI, 2016</a:t>
            </a:r>
          </a:p>
          <a:p>
            <a:pPr marL="171450" indent="-171450">
              <a:buFont typeface="Arial" panose="020B0604020202020204" pitchFamily="34" charset="0"/>
              <a:buChar char="•"/>
            </a:pPr>
            <a:endParaRPr lang="en-US" altLang="zh-CN" sz="1000" dirty="0">
              <a:solidFill>
                <a:prstClr val="black"/>
              </a:solidFill>
              <a:latin typeface="Calibri"/>
              <a:ea typeface="宋体"/>
            </a:endParaRPr>
          </a:p>
          <a:p>
            <a:r>
              <a:rPr lang="zh-CN" altLang="en-US" sz="1000" dirty="0" smtClean="0">
                <a:solidFill>
                  <a:prstClr val="black"/>
                </a:solidFill>
                <a:latin typeface="Calibri"/>
                <a:ea typeface="宋体"/>
              </a:rPr>
              <a:t>体波成像：</a:t>
            </a:r>
            <a:endParaRPr lang="en-US" altLang="zh-CN" sz="1000" dirty="0" smtClean="0">
              <a:solidFill>
                <a:prstClr val="black"/>
              </a:solidFill>
              <a:latin typeface="Calibri"/>
              <a:ea typeface="宋体"/>
            </a:endParaRPr>
          </a:p>
          <a:p>
            <a:pPr marL="171450" indent="-171450">
              <a:buFont typeface="Arial" panose="020B0604020202020204" pitchFamily="34" charset="0"/>
              <a:buChar char="•"/>
            </a:pPr>
            <a:r>
              <a:rPr lang="en-US" altLang="zh-CN" sz="1000" dirty="0" smtClean="0">
                <a:solidFill>
                  <a:prstClr val="black"/>
                </a:solidFill>
                <a:latin typeface="Calibri"/>
                <a:ea typeface="宋体"/>
              </a:rPr>
              <a:t>Li et al., PEPI, 2006</a:t>
            </a:r>
          </a:p>
          <a:p>
            <a:pPr marL="171450" indent="-171450">
              <a:buFont typeface="Arial" panose="020B0604020202020204" pitchFamily="34" charset="0"/>
              <a:buChar char="•"/>
            </a:pPr>
            <a:r>
              <a:rPr lang="en-US" altLang="zh-CN" sz="1000" dirty="0" smtClean="0">
                <a:solidFill>
                  <a:prstClr val="black"/>
                </a:solidFill>
                <a:latin typeface="Calibri"/>
                <a:ea typeface="宋体"/>
              </a:rPr>
              <a:t>Lei et al., PEPI, 2013</a:t>
            </a:r>
          </a:p>
          <a:p>
            <a:pPr marL="171450" indent="-171450">
              <a:buFont typeface="Arial" panose="020B0604020202020204" pitchFamily="34" charset="0"/>
              <a:buChar char="•"/>
            </a:pPr>
            <a:r>
              <a:rPr lang="en-US" altLang="zh-CN" sz="1000" dirty="0" smtClean="0">
                <a:solidFill>
                  <a:prstClr val="black"/>
                </a:solidFill>
                <a:latin typeface="Calibri"/>
                <a:ea typeface="宋体"/>
              </a:rPr>
              <a:t>Li &amp; van der </a:t>
            </a:r>
            <a:r>
              <a:rPr lang="en-US" altLang="zh-CN" sz="1000" dirty="0" err="1" smtClean="0">
                <a:solidFill>
                  <a:prstClr val="black"/>
                </a:solidFill>
                <a:latin typeface="Calibri"/>
                <a:ea typeface="宋体"/>
              </a:rPr>
              <a:t>Hilst</a:t>
            </a:r>
            <a:r>
              <a:rPr lang="en-US" altLang="zh-CN" sz="1000" dirty="0" smtClean="0">
                <a:solidFill>
                  <a:prstClr val="black"/>
                </a:solidFill>
                <a:latin typeface="Calibri"/>
                <a:ea typeface="宋体"/>
              </a:rPr>
              <a:t>, JGR, 2010</a:t>
            </a:r>
          </a:p>
          <a:p>
            <a:pPr marL="171450" indent="-171450">
              <a:buFont typeface="Arial" panose="020B0604020202020204" pitchFamily="34" charset="0"/>
              <a:buChar char="•"/>
            </a:pPr>
            <a:endParaRPr lang="en-US" altLang="zh-CN" sz="1000" dirty="0">
              <a:solidFill>
                <a:prstClr val="black"/>
              </a:solidFill>
              <a:latin typeface="Calibri"/>
              <a:ea typeface="宋体"/>
            </a:endParaRPr>
          </a:p>
          <a:p>
            <a:r>
              <a:rPr lang="zh-CN" altLang="en-US" sz="1000" dirty="0">
                <a:solidFill>
                  <a:prstClr val="black"/>
                </a:solidFill>
                <a:latin typeface="Calibri"/>
                <a:ea typeface="宋体"/>
              </a:rPr>
              <a:t>共轭成像</a:t>
            </a:r>
            <a:r>
              <a:rPr lang="zh-CN" altLang="en-US" sz="1000" dirty="0" smtClean="0">
                <a:solidFill>
                  <a:prstClr val="black"/>
                </a:solidFill>
                <a:latin typeface="Calibri"/>
                <a:ea typeface="宋体"/>
              </a:rPr>
              <a:t>：</a:t>
            </a:r>
            <a:endParaRPr lang="en-US" altLang="zh-CN" sz="1000" dirty="0" smtClean="0">
              <a:solidFill>
                <a:prstClr val="black"/>
              </a:solidFill>
              <a:latin typeface="Calibri"/>
              <a:ea typeface="宋体"/>
            </a:endParaRPr>
          </a:p>
          <a:p>
            <a:pPr marL="171450" indent="-171450">
              <a:buFont typeface="Arial" panose="020B0604020202020204" pitchFamily="34" charset="0"/>
              <a:buChar char="•"/>
            </a:pPr>
            <a:r>
              <a:rPr lang="en-US" altLang="zh-CN" sz="1000" dirty="0" smtClean="0">
                <a:solidFill>
                  <a:prstClr val="black"/>
                </a:solidFill>
                <a:latin typeface="Calibri"/>
                <a:ea typeface="宋体"/>
              </a:rPr>
              <a:t>Chen et al., JGR, 2015</a:t>
            </a:r>
            <a:endParaRPr lang="en-US" altLang="zh-CN" sz="1000" dirty="0">
              <a:solidFill>
                <a:prstClr val="black"/>
              </a:solidFill>
              <a:latin typeface="Calibri"/>
              <a:ea typeface="宋体"/>
            </a:endParaRPr>
          </a:p>
        </p:txBody>
      </p:sp>
      <p:sp>
        <p:nvSpPr>
          <p:cNvPr id="18" name="文本框 17"/>
          <p:cNvSpPr txBox="1"/>
          <p:nvPr/>
        </p:nvSpPr>
        <p:spPr>
          <a:xfrm>
            <a:off x="6621114" y="2560509"/>
            <a:ext cx="2479992" cy="1384995"/>
          </a:xfrm>
          <a:prstGeom prst="rect">
            <a:avLst/>
          </a:prstGeom>
          <a:noFill/>
        </p:spPr>
        <p:txBody>
          <a:bodyPr wrap="square" rtlCol="0">
            <a:spAutoFit/>
          </a:bodyPr>
          <a:lstStyle/>
          <a:p>
            <a:r>
              <a:rPr lang="zh-CN" altLang="en-US" sz="1200" dirty="0">
                <a:solidFill>
                  <a:prstClr val="black"/>
                </a:solidFill>
                <a:latin typeface="Calibri"/>
                <a:ea typeface="宋体"/>
              </a:rPr>
              <a:t>体波成像：</a:t>
            </a:r>
            <a:endParaRPr lang="en-US" altLang="zh-CN" sz="1200" dirty="0">
              <a:solidFill>
                <a:prstClr val="black"/>
              </a:solidFill>
              <a:latin typeface="Calibri"/>
              <a:ea typeface="宋体"/>
            </a:endParaRPr>
          </a:p>
          <a:p>
            <a:pPr marL="171450" indent="-171450">
              <a:buFont typeface="Arial" panose="020B0604020202020204" pitchFamily="34" charset="0"/>
              <a:buChar char="•"/>
            </a:pPr>
            <a:r>
              <a:rPr lang="en-US" altLang="zh-CN" sz="1200" dirty="0">
                <a:solidFill>
                  <a:prstClr val="black"/>
                </a:solidFill>
                <a:latin typeface="Calibri"/>
                <a:ea typeface="宋体"/>
              </a:rPr>
              <a:t>Zhao et al., GRL, 2009</a:t>
            </a:r>
          </a:p>
          <a:p>
            <a:pPr marL="171450" indent="-171450">
              <a:buFont typeface="Arial" panose="020B0604020202020204" pitchFamily="34" charset="0"/>
              <a:buChar char="•"/>
            </a:pPr>
            <a:r>
              <a:rPr lang="en-US" altLang="zh-CN" sz="1200" dirty="0" smtClean="0">
                <a:solidFill>
                  <a:prstClr val="black"/>
                </a:solidFill>
                <a:latin typeface="Calibri"/>
                <a:ea typeface="宋体"/>
              </a:rPr>
              <a:t>Zhao </a:t>
            </a:r>
            <a:r>
              <a:rPr lang="en-US" altLang="zh-CN" sz="1200" dirty="0">
                <a:solidFill>
                  <a:prstClr val="black"/>
                </a:solidFill>
                <a:latin typeface="Calibri"/>
                <a:ea typeface="宋体"/>
              </a:rPr>
              <a:t>et al., G3, </a:t>
            </a:r>
            <a:r>
              <a:rPr lang="en-US" altLang="zh-CN" sz="1200" dirty="0" smtClean="0">
                <a:solidFill>
                  <a:prstClr val="black"/>
                </a:solidFill>
                <a:latin typeface="Calibri"/>
                <a:ea typeface="宋体"/>
              </a:rPr>
              <a:t>2012</a:t>
            </a:r>
          </a:p>
          <a:p>
            <a:pPr marL="171450" indent="-171450">
              <a:buFont typeface="Arial" panose="020B0604020202020204" pitchFamily="34" charset="0"/>
              <a:buChar char="•"/>
            </a:pPr>
            <a:r>
              <a:rPr lang="en-US" altLang="zh-CN" sz="1200" dirty="0" smtClean="0">
                <a:solidFill>
                  <a:prstClr val="black"/>
                </a:solidFill>
                <a:latin typeface="Calibri"/>
                <a:ea typeface="宋体"/>
              </a:rPr>
              <a:t>Lei, JGR, 2012</a:t>
            </a:r>
            <a:endParaRPr lang="en-US" altLang="zh-CN" sz="1200" dirty="0">
              <a:solidFill>
                <a:prstClr val="black"/>
              </a:solidFill>
              <a:latin typeface="Calibri"/>
              <a:ea typeface="宋体"/>
            </a:endParaRPr>
          </a:p>
          <a:p>
            <a:endParaRPr lang="en-US" altLang="zh-CN" sz="1200" dirty="0" smtClean="0">
              <a:solidFill>
                <a:prstClr val="black"/>
              </a:solidFill>
              <a:latin typeface="Calibri"/>
              <a:ea typeface="宋体"/>
            </a:endParaRPr>
          </a:p>
          <a:p>
            <a:r>
              <a:rPr lang="zh-CN" altLang="en-US" sz="1200" dirty="0" smtClean="0">
                <a:solidFill>
                  <a:prstClr val="black"/>
                </a:solidFill>
                <a:latin typeface="Calibri"/>
                <a:ea typeface="宋体"/>
              </a:rPr>
              <a:t>面波成像：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Zheng et al., JGR, 2011</a:t>
            </a:r>
            <a:endParaRPr lang="zh-CN" altLang="en-US" sz="1200" dirty="0">
              <a:solidFill>
                <a:prstClr val="black"/>
              </a:solidFill>
              <a:latin typeface="Calibri"/>
              <a:ea typeface="宋体"/>
            </a:endParaRPr>
          </a:p>
        </p:txBody>
      </p:sp>
      <p:sp>
        <p:nvSpPr>
          <p:cNvPr id="22" name="文本框 21"/>
          <p:cNvSpPr txBox="1"/>
          <p:nvPr/>
        </p:nvSpPr>
        <p:spPr>
          <a:xfrm>
            <a:off x="6562333" y="580041"/>
            <a:ext cx="2479992" cy="1569660"/>
          </a:xfrm>
          <a:prstGeom prst="rect">
            <a:avLst/>
          </a:prstGeom>
          <a:noFill/>
        </p:spPr>
        <p:txBody>
          <a:bodyPr wrap="square" rtlCol="0">
            <a:spAutoFit/>
          </a:bodyPr>
          <a:lstStyle/>
          <a:p>
            <a:r>
              <a:rPr lang="zh-CN" altLang="en-US" sz="1200" dirty="0" smtClean="0">
                <a:solidFill>
                  <a:prstClr val="black"/>
                </a:solidFill>
                <a:latin typeface="Calibri"/>
                <a:ea typeface="宋体"/>
              </a:rPr>
              <a:t>体波成像：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a:solidFill>
                  <a:prstClr val="black"/>
                </a:solidFill>
                <a:latin typeface="Calibri"/>
                <a:ea typeface="宋体"/>
              </a:rPr>
              <a:t>Lei and Zhao, Tectonophysics, 2005</a:t>
            </a:r>
          </a:p>
          <a:p>
            <a:pPr marL="171450" indent="-171450">
              <a:buFont typeface="Arial" panose="020B0604020202020204" pitchFamily="34" charset="0"/>
              <a:buChar char="•"/>
            </a:pPr>
            <a:r>
              <a:rPr lang="en-US" altLang="zh-CN" sz="1200" dirty="0" smtClean="0">
                <a:solidFill>
                  <a:prstClr val="black"/>
                </a:solidFill>
                <a:latin typeface="Calibri"/>
                <a:ea typeface="宋体"/>
              </a:rPr>
              <a:t>Zhao et al., G3, 2012</a:t>
            </a:r>
          </a:p>
          <a:p>
            <a:endParaRPr lang="en-US" altLang="zh-CN" sz="1200" dirty="0" smtClean="0">
              <a:solidFill>
                <a:prstClr val="black"/>
              </a:solidFill>
              <a:latin typeface="Calibri"/>
              <a:ea typeface="宋体"/>
            </a:endParaRPr>
          </a:p>
          <a:p>
            <a:r>
              <a:rPr lang="zh-CN" altLang="en-US" sz="1200" dirty="0" smtClean="0">
                <a:solidFill>
                  <a:prstClr val="black"/>
                </a:solidFill>
                <a:latin typeface="Calibri"/>
                <a:ea typeface="宋体"/>
              </a:rPr>
              <a:t>面波成像：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Zheng et al., JGR, 2011</a:t>
            </a:r>
          </a:p>
          <a:p>
            <a:pPr marL="171450" indent="-171450">
              <a:buFont typeface="Arial" panose="020B0604020202020204" pitchFamily="34" charset="0"/>
              <a:buChar char="•"/>
            </a:pPr>
            <a:r>
              <a:rPr lang="en-US" altLang="zh-CN" sz="1200" dirty="0" err="1" smtClean="0">
                <a:solidFill>
                  <a:prstClr val="black"/>
                </a:solidFill>
                <a:latin typeface="Calibri"/>
                <a:ea typeface="宋体"/>
              </a:rPr>
              <a:t>Guo</a:t>
            </a:r>
            <a:r>
              <a:rPr lang="en-US" altLang="zh-CN" sz="1200" dirty="0" smtClean="0">
                <a:solidFill>
                  <a:prstClr val="black"/>
                </a:solidFill>
                <a:latin typeface="Calibri"/>
                <a:ea typeface="宋体"/>
              </a:rPr>
              <a:t> et al., EPSL, 2016</a:t>
            </a:r>
            <a:endParaRPr lang="zh-CN" altLang="en-US" sz="1200" dirty="0">
              <a:solidFill>
                <a:prstClr val="black"/>
              </a:solidFill>
              <a:latin typeface="Calibri"/>
              <a:ea typeface="宋体"/>
            </a:endParaRPr>
          </a:p>
        </p:txBody>
      </p:sp>
      <p:sp>
        <p:nvSpPr>
          <p:cNvPr id="23" name="文本框 22"/>
          <p:cNvSpPr txBox="1"/>
          <p:nvPr/>
        </p:nvSpPr>
        <p:spPr>
          <a:xfrm>
            <a:off x="6572011" y="4658554"/>
            <a:ext cx="2479992" cy="1200329"/>
          </a:xfrm>
          <a:prstGeom prst="rect">
            <a:avLst/>
          </a:prstGeom>
          <a:noFill/>
        </p:spPr>
        <p:txBody>
          <a:bodyPr wrap="square" rtlCol="0">
            <a:spAutoFit/>
          </a:bodyPr>
          <a:lstStyle/>
          <a:p>
            <a:r>
              <a:rPr lang="zh-CN" altLang="en-US" sz="1200" dirty="0">
                <a:solidFill>
                  <a:prstClr val="black"/>
                </a:solidFill>
                <a:latin typeface="Calibri"/>
                <a:ea typeface="宋体"/>
              </a:rPr>
              <a:t>体波成像：</a:t>
            </a:r>
            <a:endParaRPr lang="en-US" altLang="zh-CN" sz="1200" dirty="0">
              <a:solidFill>
                <a:prstClr val="black"/>
              </a:solidFill>
              <a:latin typeface="Calibri"/>
              <a:ea typeface="宋体"/>
            </a:endParaRPr>
          </a:p>
          <a:p>
            <a:pPr marL="171450" indent="-171450">
              <a:buFont typeface="Arial" panose="020B0604020202020204" pitchFamily="34" charset="0"/>
              <a:buChar char="•"/>
            </a:pPr>
            <a:r>
              <a:rPr lang="en-US" altLang="zh-CN" sz="1200" dirty="0">
                <a:solidFill>
                  <a:prstClr val="black"/>
                </a:solidFill>
                <a:latin typeface="Calibri"/>
                <a:ea typeface="宋体"/>
              </a:rPr>
              <a:t>Lei et al., PEPI, 2009</a:t>
            </a:r>
          </a:p>
          <a:p>
            <a:pPr marL="171450" indent="-171450">
              <a:buFont typeface="Arial" panose="020B0604020202020204" pitchFamily="34" charset="0"/>
              <a:buChar char="•"/>
            </a:pPr>
            <a:r>
              <a:rPr lang="en-US" altLang="zh-CN" sz="1200" dirty="0" smtClean="0">
                <a:solidFill>
                  <a:prstClr val="black"/>
                </a:solidFill>
                <a:latin typeface="Calibri"/>
                <a:ea typeface="宋体"/>
              </a:rPr>
              <a:t>Zhao </a:t>
            </a:r>
            <a:r>
              <a:rPr lang="en-US" altLang="zh-CN" sz="1200" dirty="0">
                <a:solidFill>
                  <a:prstClr val="black"/>
                </a:solidFill>
                <a:latin typeface="Calibri"/>
                <a:ea typeface="宋体"/>
              </a:rPr>
              <a:t>et al., G3, </a:t>
            </a:r>
            <a:r>
              <a:rPr lang="en-US" altLang="zh-CN" sz="1200" dirty="0" smtClean="0">
                <a:solidFill>
                  <a:prstClr val="black"/>
                </a:solidFill>
                <a:latin typeface="Calibri"/>
                <a:ea typeface="宋体"/>
              </a:rPr>
              <a:t>2012</a:t>
            </a:r>
          </a:p>
          <a:p>
            <a:endParaRPr lang="en-US" altLang="zh-CN" sz="1200" dirty="0" smtClean="0">
              <a:solidFill>
                <a:prstClr val="black"/>
              </a:solidFill>
              <a:latin typeface="Calibri"/>
              <a:ea typeface="宋体"/>
            </a:endParaRPr>
          </a:p>
          <a:p>
            <a:r>
              <a:rPr lang="zh-CN" altLang="en-US" sz="1200" dirty="0" smtClean="0">
                <a:solidFill>
                  <a:prstClr val="black"/>
                </a:solidFill>
                <a:latin typeface="Calibri"/>
                <a:ea typeface="宋体"/>
              </a:rPr>
              <a:t>面波成像：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Zhou et al., GJI, 2012</a:t>
            </a:r>
            <a:endParaRPr lang="en-US" altLang="zh-CN" sz="1200" dirty="0">
              <a:solidFill>
                <a:prstClr val="black"/>
              </a:solidFill>
              <a:latin typeface="Calibri"/>
              <a:ea typeface="宋体"/>
            </a:endParaRPr>
          </a:p>
        </p:txBody>
      </p:sp>
    </p:spTree>
    <p:extLst>
      <p:ext uri="{BB962C8B-B14F-4D97-AF65-F5344CB8AC3E}">
        <p14:creationId xmlns:p14="http://schemas.microsoft.com/office/powerpoint/2010/main" val="22997422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中国区域上地幔结构</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上地幔速度结构</a:t>
            </a:r>
            <a:endParaRPr lang="en-US" altLang="zh-CN" sz="2400" b="1" dirty="0" smtClean="0">
              <a:solidFill>
                <a:srgbClr val="FF0000"/>
              </a:solidFill>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面波反演</a:t>
            </a:r>
            <a:endParaRPr lang="en-US" altLang="zh-CN" sz="2400" b="1" dirty="0">
              <a:latin typeface="华文仿宋"/>
              <a:ea typeface="华文仿宋"/>
              <a:cs typeface="华文仿宋"/>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体波反演</a:t>
            </a:r>
            <a:endParaRPr lang="en-US" altLang="zh-CN" sz="2400" b="1" dirty="0" smtClean="0">
              <a:latin typeface="华文仿宋"/>
              <a:ea typeface="华文仿宋"/>
              <a:cs typeface="华文仿宋"/>
            </a:endParaRPr>
          </a:p>
          <a:p>
            <a:pPr marL="0" indent="0">
              <a:buNone/>
            </a:pPr>
            <a:r>
              <a:rPr lang="en-US" altLang="zh-CN" sz="2400" b="1" dirty="0">
                <a:latin typeface="华文仿宋"/>
                <a:ea typeface="华文仿宋"/>
                <a:cs typeface="华文仿宋"/>
              </a:rPr>
              <a:t> </a:t>
            </a:r>
            <a:r>
              <a:rPr lang="en-US" altLang="zh-CN" sz="2400" b="1" dirty="0" smtClean="0">
                <a:latin typeface="华文仿宋"/>
                <a:ea typeface="华文仿宋"/>
                <a:cs typeface="华文仿宋"/>
              </a:rPr>
              <a:t>   </a:t>
            </a:r>
            <a:r>
              <a:rPr lang="en-US" altLang="zh-CN" sz="2400" b="1" dirty="0" err="1" smtClean="0">
                <a:latin typeface="华文仿宋"/>
                <a:ea typeface="华文仿宋"/>
                <a:cs typeface="华文仿宋"/>
              </a:rPr>
              <a:t>Adjoint</a:t>
            </a:r>
            <a:r>
              <a:rPr lang="en-US" altLang="zh-CN" sz="2400" b="1" dirty="0" smtClean="0">
                <a:latin typeface="华文仿宋"/>
                <a:ea typeface="华文仿宋"/>
                <a:cs typeface="华文仿宋"/>
              </a:rPr>
              <a:t> Tomography (</a:t>
            </a:r>
            <a:r>
              <a:rPr lang="zh-CN" altLang="en-US" sz="2400" b="1" dirty="0" smtClean="0">
                <a:latin typeface="华文仿宋"/>
                <a:ea typeface="华文仿宋"/>
                <a:cs typeface="华文仿宋"/>
              </a:rPr>
              <a:t>面波＋体波走时）</a:t>
            </a:r>
            <a:endParaRPr lang="en-US" altLang="zh-CN" sz="2400" b="1" dirty="0">
              <a:latin typeface="华文仿宋"/>
              <a:ea typeface="华文仿宋"/>
              <a:cs typeface="华文仿宋"/>
            </a:endParaRPr>
          </a:p>
          <a:p>
            <a:r>
              <a:rPr lang="zh-CN" altLang="en-US" sz="2400" b="1" dirty="0" smtClean="0">
                <a:solidFill>
                  <a:srgbClr val="FF0000"/>
                </a:solidFill>
              </a:rPr>
              <a:t>上地幔衰减</a:t>
            </a:r>
            <a:endParaRPr lang="en-US" altLang="zh-CN" sz="2400" b="1" dirty="0" smtClean="0">
              <a:solidFill>
                <a:srgbClr val="FF0000"/>
              </a:solidFill>
            </a:endParaRPr>
          </a:p>
          <a:p>
            <a:pPr marL="0" indent="0">
              <a:buNone/>
            </a:pPr>
            <a:r>
              <a:rPr lang="en-US" altLang="zh-CN" sz="2400" dirty="0" smtClean="0"/>
              <a:t>   </a:t>
            </a:r>
            <a:r>
              <a:rPr lang="en-US" altLang="zh-CN" sz="2400" b="1" dirty="0" smtClean="0">
                <a:latin typeface="华文仿宋"/>
                <a:ea typeface="华文仿宋"/>
                <a:cs typeface="华文仿宋"/>
              </a:rPr>
              <a:t> </a:t>
            </a:r>
            <a:r>
              <a:rPr lang="en-US" altLang="zh-CN" sz="2400" b="1" dirty="0" err="1" smtClean="0">
                <a:latin typeface="华文仿宋"/>
                <a:ea typeface="华文仿宋"/>
                <a:cs typeface="华文仿宋"/>
              </a:rPr>
              <a:t>Pn</a:t>
            </a: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波</a:t>
            </a:r>
            <a:endParaRPr lang="en-US" altLang="zh-CN" sz="2400" b="1" dirty="0">
              <a:latin typeface="华文仿宋"/>
              <a:ea typeface="华文仿宋"/>
              <a:cs typeface="华文仿宋"/>
            </a:endParaRPr>
          </a:p>
          <a:p>
            <a:pPr marL="0" indent="0">
              <a:buNone/>
            </a:pP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9710394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上地幔衰减模型</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79" y="1375413"/>
            <a:ext cx="3739486" cy="3594468"/>
          </a:xfrm>
          <a:prstGeom prst="rect">
            <a:avLst/>
          </a:prstGeom>
        </p:spPr>
      </p:pic>
      <p:sp>
        <p:nvSpPr>
          <p:cNvPr id="4" name="矩形 3"/>
          <p:cNvSpPr/>
          <p:nvPr/>
        </p:nvSpPr>
        <p:spPr>
          <a:xfrm>
            <a:off x="5123050" y="1797962"/>
            <a:ext cx="931414" cy="8482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5" name="直接箭头连接符 4"/>
          <p:cNvCxnSpPr/>
          <p:nvPr/>
        </p:nvCxnSpPr>
        <p:spPr>
          <a:xfrm flipV="1">
            <a:off x="6068112" y="1877523"/>
            <a:ext cx="499296" cy="3734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10106" y="2503745"/>
            <a:ext cx="819930" cy="565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7" name="直接箭头连接符 6"/>
          <p:cNvCxnSpPr/>
          <p:nvPr/>
        </p:nvCxnSpPr>
        <p:spPr>
          <a:xfrm>
            <a:off x="5457332" y="2890493"/>
            <a:ext cx="1153590" cy="270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610106" y="3120550"/>
            <a:ext cx="1030673" cy="784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9" name="直接箭头连接符 8"/>
          <p:cNvCxnSpPr>
            <a:endCxn id="16" idx="1"/>
          </p:cNvCxnSpPr>
          <p:nvPr/>
        </p:nvCxnSpPr>
        <p:spPr>
          <a:xfrm>
            <a:off x="5205989" y="3956787"/>
            <a:ext cx="1376404" cy="1510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010750" y="2503746"/>
            <a:ext cx="1488933" cy="1195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11" name="直接箭头连接符 10"/>
          <p:cNvCxnSpPr/>
          <p:nvPr/>
        </p:nvCxnSpPr>
        <p:spPr>
          <a:xfrm flipH="1">
            <a:off x="1869743" y="3261815"/>
            <a:ext cx="1141009" cy="9170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567409" y="566242"/>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矩形 13"/>
          <p:cNvSpPr/>
          <p:nvPr/>
        </p:nvSpPr>
        <p:spPr>
          <a:xfrm>
            <a:off x="6621114" y="2560509"/>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矩形 15"/>
          <p:cNvSpPr/>
          <p:nvPr/>
        </p:nvSpPr>
        <p:spPr>
          <a:xfrm>
            <a:off x="6582393" y="46585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矩形 20"/>
          <p:cNvSpPr/>
          <p:nvPr/>
        </p:nvSpPr>
        <p:spPr>
          <a:xfrm>
            <a:off x="140547" y="4178850"/>
            <a:ext cx="2479992" cy="2098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3" name="文本框 12"/>
          <p:cNvSpPr txBox="1"/>
          <p:nvPr/>
        </p:nvSpPr>
        <p:spPr>
          <a:xfrm>
            <a:off x="6567408" y="566242"/>
            <a:ext cx="2479993" cy="461665"/>
          </a:xfrm>
          <a:prstGeom prst="rect">
            <a:avLst/>
          </a:prstGeom>
          <a:noFill/>
        </p:spPr>
        <p:txBody>
          <a:bodyPr wrap="square" rtlCol="0">
            <a:spAutoFit/>
          </a:bodyPr>
          <a:lstStyle/>
          <a:p>
            <a:r>
              <a:rPr lang="en-US" altLang="zh-CN" sz="1200" dirty="0" err="1" smtClean="0">
                <a:solidFill>
                  <a:prstClr val="black"/>
                </a:solidFill>
                <a:latin typeface="Calibri"/>
                <a:ea typeface="宋体"/>
              </a:rPr>
              <a:t>Pn</a:t>
            </a:r>
            <a:r>
              <a:rPr lang="zh-CN" altLang="en-US" sz="1200" dirty="0" smtClean="0">
                <a:solidFill>
                  <a:prstClr val="black"/>
                </a:solidFill>
                <a:latin typeface="Calibri"/>
                <a:ea typeface="宋体"/>
              </a:rPr>
              <a:t>波：</a:t>
            </a:r>
            <a:endParaRPr lang="en-US" altLang="zh-CN"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Zhao et al., JGR, 2015</a:t>
            </a:r>
          </a:p>
        </p:txBody>
      </p:sp>
    </p:spTree>
    <p:extLst>
      <p:ext uri="{BB962C8B-B14F-4D97-AF65-F5344CB8AC3E}">
        <p14:creationId xmlns:p14="http://schemas.microsoft.com/office/powerpoint/2010/main" val="13335385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中国区域上地幔结构</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上地幔速度结构</a:t>
            </a:r>
            <a:endParaRPr lang="en-US" altLang="zh-CN" sz="2400" b="1" dirty="0" smtClean="0">
              <a:solidFill>
                <a:srgbClr val="FF0000"/>
              </a:solidFill>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面波反演</a:t>
            </a:r>
            <a:endParaRPr lang="en-US" altLang="zh-CN" sz="2400" b="1" dirty="0">
              <a:latin typeface="华文仿宋"/>
              <a:ea typeface="华文仿宋"/>
              <a:cs typeface="华文仿宋"/>
            </a:endParaRPr>
          </a:p>
          <a:p>
            <a:pPr marL="0" indent="0">
              <a:buNone/>
            </a:pP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体波反演</a:t>
            </a:r>
            <a:endParaRPr lang="en-US" altLang="zh-CN" sz="2400" b="1" dirty="0" smtClean="0">
              <a:latin typeface="华文仿宋"/>
              <a:ea typeface="华文仿宋"/>
              <a:cs typeface="华文仿宋"/>
            </a:endParaRPr>
          </a:p>
          <a:p>
            <a:pPr marL="0" indent="0">
              <a:buNone/>
            </a:pPr>
            <a:r>
              <a:rPr lang="en-US" altLang="zh-CN" sz="2400" b="1" dirty="0">
                <a:latin typeface="华文仿宋"/>
                <a:ea typeface="华文仿宋"/>
                <a:cs typeface="华文仿宋"/>
              </a:rPr>
              <a:t> </a:t>
            </a:r>
            <a:r>
              <a:rPr lang="en-US" altLang="zh-CN" sz="2400" b="1" dirty="0" smtClean="0">
                <a:latin typeface="华文仿宋"/>
                <a:ea typeface="华文仿宋"/>
                <a:cs typeface="华文仿宋"/>
              </a:rPr>
              <a:t>   </a:t>
            </a:r>
            <a:r>
              <a:rPr lang="en-US" altLang="zh-CN" sz="2400" b="1" dirty="0" err="1" smtClean="0">
                <a:latin typeface="华文仿宋"/>
                <a:ea typeface="华文仿宋"/>
                <a:cs typeface="华文仿宋"/>
              </a:rPr>
              <a:t>Adjoint</a:t>
            </a:r>
            <a:r>
              <a:rPr lang="en-US" altLang="zh-CN" sz="2400" b="1" dirty="0" smtClean="0">
                <a:latin typeface="华文仿宋"/>
                <a:ea typeface="华文仿宋"/>
                <a:cs typeface="华文仿宋"/>
              </a:rPr>
              <a:t> Tomography (</a:t>
            </a:r>
            <a:r>
              <a:rPr lang="zh-CN" altLang="en-US" sz="2400" b="1" dirty="0" smtClean="0">
                <a:latin typeface="华文仿宋"/>
                <a:ea typeface="华文仿宋"/>
                <a:cs typeface="华文仿宋"/>
              </a:rPr>
              <a:t>面波＋体波走时）</a:t>
            </a:r>
            <a:endParaRPr lang="en-US" altLang="zh-CN" sz="2400" b="1" dirty="0">
              <a:latin typeface="华文仿宋"/>
              <a:ea typeface="华文仿宋"/>
              <a:cs typeface="华文仿宋"/>
            </a:endParaRPr>
          </a:p>
          <a:p>
            <a:r>
              <a:rPr lang="zh-CN" altLang="en-US" sz="2400" b="1" dirty="0" smtClean="0">
                <a:solidFill>
                  <a:srgbClr val="FF0000"/>
                </a:solidFill>
              </a:rPr>
              <a:t>上地幔衰减</a:t>
            </a:r>
            <a:endParaRPr lang="en-US" altLang="zh-CN" sz="2400" b="1" dirty="0" smtClean="0">
              <a:solidFill>
                <a:srgbClr val="FF0000"/>
              </a:solidFill>
            </a:endParaRPr>
          </a:p>
          <a:p>
            <a:pPr marL="0" indent="0">
              <a:buNone/>
            </a:pPr>
            <a:r>
              <a:rPr lang="en-US" altLang="zh-CN" sz="2400" dirty="0" smtClean="0"/>
              <a:t>   </a:t>
            </a:r>
            <a:r>
              <a:rPr lang="en-US" altLang="zh-CN" sz="2400" b="1" dirty="0" smtClean="0">
                <a:latin typeface="华文仿宋"/>
                <a:ea typeface="华文仿宋"/>
                <a:cs typeface="华文仿宋"/>
              </a:rPr>
              <a:t> </a:t>
            </a:r>
            <a:r>
              <a:rPr lang="en-US" altLang="zh-CN" sz="2400" b="1" dirty="0" err="1" smtClean="0">
                <a:latin typeface="华文仿宋"/>
                <a:ea typeface="华文仿宋"/>
                <a:cs typeface="华文仿宋"/>
              </a:rPr>
              <a:t>Pn</a:t>
            </a:r>
            <a:r>
              <a:rPr lang="en-US" altLang="zh-CN" sz="2400" b="1" dirty="0" smtClean="0">
                <a:latin typeface="华文仿宋"/>
                <a:ea typeface="华文仿宋"/>
                <a:cs typeface="华文仿宋"/>
              </a:rPr>
              <a:t> </a:t>
            </a:r>
            <a:r>
              <a:rPr lang="zh-CN" altLang="en-US" sz="2400" b="1" dirty="0" smtClean="0">
                <a:latin typeface="华文仿宋"/>
                <a:ea typeface="华文仿宋"/>
                <a:cs typeface="华文仿宋"/>
              </a:rPr>
              <a:t>波</a:t>
            </a:r>
            <a:endParaRPr lang="en-US" altLang="zh-CN" sz="2400" b="1" dirty="0">
              <a:latin typeface="华文仿宋"/>
              <a:ea typeface="华文仿宋"/>
              <a:cs typeface="华文仿宋"/>
            </a:endParaRPr>
          </a:p>
          <a:p>
            <a:r>
              <a:rPr lang="zh-CN" altLang="en-US" sz="2400" b="1" dirty="0" smtClean="0">
                <a:solidFill>
                  <a:srgbClr val="FF0000"/>
                </a:solidFill>
              </a:rPr>
              <a:t>上地幔各向异性结构</a:t>
            </a:r>
            <a:endParaRPr lang="en-US" altLang="zh-CN" sz="2400" b="1" dirty="0" smtClean="0">
              <a:solidFill>
                <a:srgbClr val="FF0000"/>
              </a:solidFill>
            </a:endParaRPr>
          </a:p>
          <a:p>
            <a:pPr marL="0" indent="0">
              <a:buNone/>
            </a:pPr>
            <a:r>
              <a:rPr lang="en-US" altLang="zh-CN" sz="2400" dirty="0" smtClean="0"/>
              <a:t>   </a:t>
            </a:r>
            <a:r>
              <a:rPr lang="en-US" altLang="zh-CN" sz="2400" b="1" dirty="0" smtClean="0">
                <a:latin typeface="华文仿宋"/>
                <a:ea typeface="华文仿宋"/>
                <a:cs typeface="华文仿宋"/>
              </a:rPr>
              <a:t>SKS </a:t>
            </a:r>
            <a:endParaRPr lang="en-US" altLang="zh-CN" sz="2400" b="1" dirty="0">
              <a:latin typeface="华文仿宋"/>
              <a:ea typeface="华文仿宋"/>
              <a:cs typeface="华文仿宋"/>
            </a:endParaRPr>
          </a:p>
          <a:p>
            <a:pPr marL="0" indent="0">
              <a:buNone/>
            </a:pP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30472673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473619" y="0"/>
            <a:ext cx="5989415" cy="6708839"/>
          </a:xfrm>
          <a:prstGeom prst="rect">
            <a:avLst/>
          </a:prstGeom>
        </p:spPr>
      </p:pic>
    </p:spTree>
    <p:extLst>
      <p:ext uri="{BB962C8B-B14F-4D97-AF65-F5344CB8AC3E}">
        <p14:creationId xmlns:p14="http://schemas.microsoft.com/office/powerpoint/2010/main" val="4034964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上地幔各向异性</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79" y="1375413"/>
            <a:ext cx="3739486" cy="3594468"/>
          </a:xfrm>
          <a:prstGeom prst="rect">
            <a:avLst/>
          </a:prstGeom>
        </p:spPr>
      </p:pic>
      <p:sp>
        <p:nvSpPr>
          <p:cNvPr id="4" name="矩形 3"/>
          <p:cNvSpPr/>
          <p:nvPr/>
        </p:nvSpPr>
        <p:spPr>
          <a:xfrm>
            <a:off x="5123050" y="1797962"/>
            <a:ext cx="931414" cy="8482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5" name="直接箭头连接符 4"/>
          <p:cNvCxnSpPr/>
          <p:nvPr/>
        </p:nvCxnSpPr>
        <p:spPr>
          <a:xfrm flipV="1">
            <a:off x="6068112" y="1877523"/>
            <a:ext cx="499296" cy="3734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10106" y="2503745"/>
            <a:ext cx="819930" cy="565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7" name="直接箭头连接符 6"/>
          <p:cNvCxnSpPr/>
          <p:nvPr/>
        </p:nvCxnSpPr>
        <p:spPr>
          <a:xfrm>
            <a:off x="5457332" y="2890493"/>
            <a:ext cx="1153590" cy="270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610106" y="3120550"/>
            <a:ext cx="1030673" cy="784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9" name="直接箭头连接符 8"/>
          <p:cNvCxnSpPr>
            <a:endCxn id="16" idx="1"/>
          </p:cNvCxnSpPr>
          <p:nvPr/>
        </p:nvCxnSpPr>
        <p:spPr>
          <a:xfrm>
            <a:off x="5205989" y="3956787"/>
            <a:ext cx="1376404" cy="1510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010750" y="2503746"/>
            <a:ext cx="1488933" cy="1195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11" name="直接箭头连接符 10"/>
          <p:cNvCxnSpPr/>
          <p:nvPr/>
        </p:nvCxnSpPr>
        <p:spPr>
          <a:xfrm flipH="1">
            <a:off x="1869743" y="3261815"/>
            <a:ext cx="1141009" cy="9170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567409" y="566242"/>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矩形 13"/>
          <p:cNvSpPr/>
          <p:nvPr/>
        </p:nvSpPr>
        <p:spPr>
          <a:xfrm>
            <a:off x="6621114" y="2560509"/>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矩形 15"/>
          <p:cNvSpPr/>
          <p:nvPr/>
        </p:nvSpPr>
        <p:spPr>
          <a:xfrm>
            <a:off x="6582393" y="46585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矩形 20"/>
          <p:cNvSpPr/>
          <p:nvPr/>
        </p:nvSpPr>
        <p:spPr>
          <a:xfrm>
            <a:off x="140547" y="4178850"/>
            <a:ext cx="2479992" cy="2098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3" name="文本框 12"/>
          <p:cNvSpPr txBox="1"/>
          <p:nvPr/>
        </p:nvSpPr>
        <p:spPr>
          <a:xfrm>
            <a:off x="140547" y="4178850"/>
            <a:ext cx="2479992" cy="1200329"/>
          </a:xfrm>
          <a:prstGeom prst="rect">
            <a:avLst/>
          </a:prstGeom>
          <a:noFill/>
        </p:spPr>
        <p:txBody>
          <a:bodyPr wrap="square" rtlCol="0">
            <a:spAutoFit/>
          </a:bodyPr>
          <a:lstStyle/>
          <a:p>
            <a:r>
              <a:rPr lang="en-US" altLang="zh-CN" sz="1200" dirty="0" err="1" smtClean="0">
                <a:solidFill>
                  <a:prstClr val="black"/>
                </a:solidFill>
                <a:latin typeface="Calibri"/>
                <a:ea typeface="宋体"/>
              </a:rPr>
              <a:t>Pn</a:t>
            </a:r>
            <a:r>
              <a:rPr lang="zh-CN" altLang="en-US" sz="1200" dirty="0" smtClean="0">
                <a:solidFill>
                  <a:prstClr val="black"/>
                </a:solidFill>
                <a:latin typeface="Calibri"/>
                <a:ea typeface="宋体"/>
              </a:rPr>
              <a:t>成像：</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a:solidFill>
                  <a:prstClr val="black"/>
                </a:solidFill>
                <a:latin typeface="Calibri"/>
                <a:ea typeface="宋体"/>
              </a:rPr>
              <a:t>Wei et al., PEPI, 2013</a:t>
            </a:r>
          </a:p>
          <a:p>
            <a:pPr marL="171450" indent="-171450">
              <a:buFont typeface="Arial" panose="020B0604020202020204" pitchFamily="34" charset="0"/>
              <a:buChar char="•"/>
            </a:pPr>
            <a:r>
              <a:rPr lang="en-US" altLang="zh-CN" sz="1200" dirty="0" smtClean="0">
                <a:solidFill>
                  <a:prstClr val="black"/>
                </a:solidFill>
                <a:latin typeface="Calibri"/>
                <a:ea typeface="宋体"/>
              </a:rPr>
              <a:t>Lei et al., JGR, 2014</a:t>
            </a:r>
          </a:p>
          <a:p>
            <a:pPr marL="171450" indent="-171450">
              <a:buFont typeface="Arial" panose="020B0604020202020204" pitchFamily="34" charset="0"/>
              <a:buChar char="•"/>
            </a:pPr>
            <a:endParaRPr lang="en-US" altLang="zh-CN" sz="1200" dirty="0">
              <a:solidFill>
                <a:prstClr val="black"/>
              </a:solidFill>
              <a:latin typeface="Calibri"/>
              <a:ea typeface="宋体"/>
            </a:endParaRPr>
          </a:p>
          <a:p>
            <a:r>
              <a:rPr lang="en-US" altLang="zh-CN" sz="1200" dirty="0">
                <a:solidFill>
                  <a:prstClr val="black"/>
                </a:solidFill>
                <a:latin typeface="Calibri"/>
                <a:ea typeface="宋体"/>
              </a:rPr>
              <a:t>S</a:t>
            </a:r>
            <a:r>
              <a:rPr lang="zh-CN" altLang="en-US" sz="1200" dirty="0">
                <a:solidFill>
                  <a:prstClr val="black"/>
                </a:solidFill>
                <a:latin typeface="Calibri"/>
                <a:ea typeface="宋体"/>
              </a:rPr>
              <a:t>波分裂：</a:t>
            </a:r>
            <a:endParaRPr lang="en-US" altLang="zh-CN" sz="1200" dirty="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Singh et al., PEPI, 2015</a:t>
            </a:r>
            <a:endParaRPr lang="zh-CN" altLang="en-US" sz="1200" dirty="0">
              <a:solidFill>
                <a:prstClr val="black"/>
              </a:solidFill>
              <a:latin typeface="Calibri"/>
              <a:ea typeface="宋体"/>
            </a:endParaRPr>
          </a:p>
        </p:txBody>
      </p:sp>
      <p:sp>
        <p:nvSpPr>
          <p:cNvPr id="15" name="文本框 14"/>
          <p:cNvSpPr txBox="1"/>
          <p:nvPr/>
        </p:nvSpPr>
        <p:spPr>
          <a:xfrm>
            <a:off x="6621114" y="2560509"/>
            <a:ext cx="2479992" cy="830997"/>
          </a:xfrm>
          <a:prstGeom prst="rect">
            <a:avLst/>
          </a:prstGeom>
          <a:noFill/>
        </p:spPr>
        <p:txBody>
          <a:bodyPr wrap="square" rtlCol="0">
            <a:spAutoFit/>
          </a:bodyPr>
          <a:lstStyle/>
          <a:p>
            <a:r>
              <a:rPr lang="en-US" altLang="zh-CN" sz="1200" dirty="0" smtClean="0">
                <a:solidFill>
                  <a:prstClr val="black"/>
                </a:solidFill>
                <a:latin typeface="Calibri"/>
                <a:ea typeface="宋体"/>
              </a:rPr>
              <a:t>S</a:t>
            </a:r>
            <a:r>
              <a:rPr lang="zh-CN" altLang="en-US" sz="1200" dirty="0" smtClean="0">
                <a:solidFill>
                  <a:prstClr val="black"/>
                </a:solidFill>
                <a:latin typeface="Calibri"/>
                <a:ea typeface="宋体"/>
              </a:rPr>
              <a:t>波分裂：</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Zhao &amp; </a:t>
            </a:r>
            <a:r>
              <a:rPr lang="en-US" altLang="zh-CN" sz="1200" dirty="0" err="1" smtClean="0">
                <a:solidFill>
                  <a:prstClr val="black"/>
                </a:solidFill>
                <a:latin typeface="Calibri"/>
                <a:ea typeface="宋体"/>
              </a:rPr>
              <a:t>Xue</a:t>
            </a:r>
            <a:r>
              <a:rPr lang="en-US" altLang="zh-CN" sz="1200" dirty="0" smtClean="0">
                <a:solidFill>
                  <a:prstClr val="black"/>
                </a:solidFill>
                <a:latin typeface="Calibri"/>
                <a:ea typeface="宋体"/>
              </a:rPr>
              <a:t>, G3, 2010</a:t>
            </a:r>
          </a:p>
          <a:p>
            <a:pPr marL="171450" indent="-171450">
              <a:buFont typeface="Arial" panose="020B0604020202020204" pitchFamily="34" charset="0"/>
              <a:buChar char="•"/>
            </a:pPr>
            <a:r>
              <a:rPr lang="en-US" altLang="zh-CN" sz="1200" dirty="0" smtClean="0">
                <a:solidFill>
                  <a:prstClr val="black"/>
                </a:solidFill>
                <a:latin typeface="Calibri"/>
                <a:ea typeface="宋体"/>
              </a:rPr>
              <a:t>Zhao et al., GJI, 2011</a:t>
            </a:r>
          </a:p>
          <a:p>
            <a:pPr marL="171450" indent="-171450">
              <a:buFont typeface="Arial" panose="020B0604020202020204" pitchFamily="34" charset="0"/>
              <a:buChar char="•"/>
            </a:pPr>
            <a:endParaRPr lang="zh-CN" altLang="en-US" sz="1200" dirty="0">
              <a:solidFill>
                <a:prstClr val="black"/>
              </a:solidFill>
              <a:latin typeface="Calibri"/>
              <a:ea typeface="宋体"/>
            </a:endParaRPr>
          </a:p>
        </p:txBody>
      </p:sp>
      <p:sp>
        <p:nvSpPr>
          <p:cNvPr id="17" name="Rectangle 16"/>
          <p:cNvSpPr/>
          <p:nvPr/>
        </p:nvSpPr>
        <p:spPr>
          <a:xfrm>
            <a:off x="6577262" y="4732421"/>
            <a:ext cx="2433053" cy="461665"/>
          </a:xfrm>
          <a:prstGeom prst="rect">
            <a:avLst/>
          </a:prstGeom>
        </p:spPr>
        <p:txBody>
          <a:bodyPr wrap="square">
            <a:spAutoFit/>
          </a:bodyPr>
          <a:lstStyle/>
          <a:p>
            <a:r>
              <a:rPr lang="en-US" altLang="zh-CN" sz="1200" dirty="0">
                <a:solidFill>
                  <a:prstClr val="black"/>
                </a:solidFill>
              </a:rPr>
              <a:t>S</a:t>
            </a:r>
            <a:r>
              <a:rPr lang="zh-CN" altLang="en-US" sz="1200" dirty="0">
                <a:solidFill>
                  <a:prstClr val="black"/>
                </a:solidFill>
              </a:rPr>
              <a:t>波分裂：</a:t>
            </a:r>
            <a:endParaRPr lang="en-US" altLang="zh-CN" sz="1200" dirty="0">
              <a:solidFill>
                <a:prstClr val="black"/>
              </a:solidFill>
            </a:endParaRPr>
          </a:p>
          <a:p>
            <a:pPr marL="171450" indent="-171450">
              <a:buFont typeface="Arial" panose="020B0604020202020204" pitchFamily="34" charset="0"/>
              <a:buChar char="•"/>
            </a:pPr>
            <a:r>
              <a:rPr lang="en-US" altLang="zh-CN" sz="1200" dirty="0">
                <a:solidFill>
                  <a:prstClr val="black"/>
                </a:solidFill>
              </a:rPr>
              <a:t>Zhao et al., GR, 2013</a:t>
            </a:r>
          </a:p>
        </p:txBody>
      </p:sp>
    </p:spTree>
    <p:extLst>
      <p:ext uri="{BB962C8B-B14F-4D97-AF65-F5344CB8AC3E}">
        <p14:creationId xmlns:p14="http://schemas.microsoft.com/office/powerpoint/2010/main" val="280227292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中国区域上地幔间断面</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上地幔转换带</a:t>
            </a:r>
            <a:endParaRPr lang="en-US" altLang="zh-CN" sz="2400" b="1" dirty="0" smtClean="0">
              <a:solidFill>
                <a:srgbClr val="FF0000"/>
              </a:solidFill>
            </a:endParaRPr>
          </a:p>
          <a:p>
            <a:pPr marL="0" indent="0">
              <a:buNone/>
            </a:pPr>
            <a:r>
              <a:rPr lang="en-US" altLang="zh-CN" sz="2400" dirty="0" smtClean="0"/>
              <a:t>   </a:t>
            </a:r>
            <a:r>
              <a:rPr lang="zh-CN" altLang="en-US" sz="2400" b="1" dirty="0" smtClean="0">
                <a:latin typeface="华文仿宋"/>
                <a:ea typeface="华文仿宋"/>
                <a:cs typeface="华文仿宋"/>
              </a:rPr>
              <a:t>接</a:t>
            </a:r>
            <a:r>
              <a:rPr lang="zh-CN" altLang="en-US" sz="2400" b="1" dirty="0">
                <a:latin typeface="华文仿宋"/>
                <a:ea typeface="华文仿宋"/>
                <a:cs typeface="华文仿宋"/>
              </a:rPr>
              <a:t>收</a:t>
            </a:r>
            <a:r>
              <a:rPr lang="zh-CN" altLang="en-US" sz="2400" b="1" dirty="0" smtClean="0">
                <a:latin typeface="华文仿宋"/>
                <a:ea typeface="华文仿宋"/>
                <a:cs typeface="华文仿宋"/>
              </a:rPr>
              <a:t>函数</a:t>
            </a:r>
            <a:endParaRPr lang="en-US" altLang="zh-CN" sz="2400" b="1" dirty="0" smtClean="0">
              <a:latin typeface="华文仿宋"/>
              <a:ea typeface="华文仿宋"/>
              <a:cs typeface="华文仿宋"/>
            </a:endParaRPr>
          </a:p>
          <a:p>
            <a:pPr marL="0" indent="0">
              <a:buNone/>
            </a:pPr>
            <a:r>
              <a:rPr lang="en-US" altLang="zh-CN" b="1" dirty="0" smtClean="0">
                <a:latin typeface="华文仿宋"/>
                <a:ea typeface="华文仿宋"/>
                <a:cs typeface="华文仿宋"/>
              </a:rPr>
              <a:t> </a:t>
            </a:r>
            <a:endParaRPr lang="en-US" altLang="zh-CN" b="1" dirty="0">
              <a:latin typeface="华文仿宋"/>
              <a:ea typeface="华文仿宋"/>
              <a:cs typeface="华文仿宋"/>
            </a:endParaRPr>
          </a:p>
          <a:p>
            <a:pPr marL="0" indent="0">
              <a:buNone/>
            </a:pP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126271820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28083" y="63959"/>
            <a:ext cx="4654300" cy="2825176"/>
          </a:xfrm>
          <a:prstGeom prst="rect">
            <a:avLst/>
          </a:prstGeom>
        </p:spPr>
      </p:pic>
      <p:pic>
        <p:nvPicPr>
          <p:cNvPr id="5" name="图片 4"/>
          <p:cNvPicPr>
            <a:picLocks noChangeAspect="1"/>
          </p:cNvPicPr>
          <p:nvPr/>
        </p:nvPicPr>
        <p:blipFill>
          <a:blip r:embed="rId4"/>
          <a:stretch>
            <a:fillRect/>
          </a:stretch>
        </p:blipFill>
        <p:spPr>
          <a:xfrm>
            <a:off x="3983534" y="1790451"/>
            <a:ext cx="5665442" cy="5049493"/>
          </a:xfrm>
          <a:prstGeom prst="rect">
            <a:avLst/>
          </a:prstGeom>
        </p:spPr>
      </p:pic>
    </p:spTree>
    <p:extLst>
      <p:ext uri="{BB962C8B-B14F-4D97-AF65-F5344CB8AC3E}">
        <p14:creationId xmlns:p14="http://schemas.microsoft.com/office/powerpoint/2010/main" val="341958611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中国区域上地幔间断面</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上地幔转换带</a:t>
            </a:r>
            <a:endParaRPr lang="en-US" altLang="zh-CN" sz="2400" b="1" dirty="0" smtClean="0">
              <a:solidFill>
                <a:srgbClr val="FF0000"/>
              </a:solidFill>
            </a:endParaRPr>
          </a:p>
          <a:p>
            <a:pPr marL="0" indent="0">
              <a:buNone/>
            </a:pPr>
            <a:r>
              <a:rPr lang="en-US" altLang="zh-CN" sz="2400" dirty="0" smtClean="0"/>
              <a:t>   </a:t>
            </a:r>
            <a:r>
              <a:rPr lang="zh-CN" altLang="en-US" sz="2400" b="1" dirty="0" smtClean="0">
                <a:latin typeface="华文仿宋"/>
                <a:ea typeface="华文仿宋"/>
                <a:cs typeface="华文仿宋"/>
              </a:rPr>
              <a:t>接</a:t>
            </a:r>
            <a:r>
              <a:rPr lang="zh-CN" altLang="en-US" sz="2400" b="1" dirty="0">
                <a:latin typeface="华文仿宋"/>
                <a:ea typeface="华文仿宋"/>
                <a:cs typeface="华文仿宋"/>
              </a:rPr>
              <a:t>收函数</a:t>
            </a:r>
            <a:endParaRPr lang="en-US" altLang="zh-CN" sz="2400" b="1" dirty="0">
              <a:latin typeface="华文仿宋"/>
              <a:ea typeface="华文仿宋"/>
              <a:cs typeface="华文仿宋"/>
            </a:endParaRPr>
          </a:p>
          <a:p>
            <a:pPr marL="0" indent="0">
              <a:buNone/>
            </a:pPr>
            <a:r>
              <a:rPr lang="en-US" altLang="zh-CN" sz="2400" b="1" dirty="0">
                <a:latin typeface="华文仿宋"/>
                <a:ea typeface="华文仿宋"/>
                <a:cs typeface="华文仿宋"/>
              </a:rPr>
              <a:t>   SS-</a:t>
            </a:r>
            <a:r>
              <a:rPr lang="zh-CN" altLang="en-US" sz="2400" b="1" dirty="0">
                <a:latin typeface="华文仿宋"/>
                <a:ea typeface="华文仿宋"/>
                <a:cs typeface="华文仿宋"/>
              </a:rPr>
              <a:t>前驱波</a:t>
            </a:r>
            <a:r>
              <a:rPr lang="en-US" altLang="zh-CN" sz="2400" b="1" dirty="0">
                <a:latin typeface="华文仿宋"/>
                <a:ea typeface="华文仿宋"/>
                <a:cs typeface="华文仿宋"/>
              </a:rPr>
              <a:t> </a:t>
            </a:r>
          </a:p>
          <a:p>
            <a:pPr marL="0" indent="0">
              <a:buNone/>
            </a:pPr>
            <a:r>
              <a:rPr lang="en-US" altLang="zh-CN" sz="2400" b="1" dirty="0">
                <a:latin typeface="华文仿宋"/>
                <a:ea typeface="华文仿宋"/>
                <a:cs typeface="华文仿宋"/>
              </a:rPr>
              <a:t>   </a:t>
            </a: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21833286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SS-</a:t>
            </a:r>
            <a:r>
              <a:rPr lang="zh-CN" altLang="en-US" dirty="0" smtClean="0"/>
              <a:t>前驱波成像方法</a:t>
            </a:r>
            <a:endParaRPr lang="zh-CN" altLang="en-US" dirty="0"/>
          </a:p>
        </p:txBody>
      </p:sp>
      <p:sp>
        <p:nvSpPr>
          <p:cNvPr id="3" name="内容占位符 2"/>
          <p:cNvSpPr>
            <a:spLocks noGrp="1"/>
          </p:cNvSpPr>
          <p:nvPr>
            <p:ph idx="1"/>
          </p:nvPr>
        </p:nvSpPr>
        <p:spPr/>
        <p:txBody>
          <a:bodyPr/>
          <a:lstStyle/>
          <a:p>
            <a:pPr marL="0" indent="0">
              <a:buNone/>
            </a:pPr>
            <a:r>
              <a:rPr lang="en-US" altLang="zh-CN" dirty="0" smtClean="0"/>
              <a:t>SS</a:t>
            </a:r>
            <a:r>
              <a:rPr lang="zh-CN" altLang="en-US" dirty="0" smtClean="0"/>
              <a:t>：经地表一次反射的</a:t>
            </a:r>
            <a:r>
              <a:rPr lang="en-US" altLang="zh-CN" dirty="0" smtClean="0"/>
              <a:t>S</a:t>
            </a:r>
            <a:r>
              <a:rPr lang="zh-CN" altLang="en-US" dirty="0" smtClean="0"/>
              <a:t>波</a:t>
            </a:r>
            <a:endParaRPr lang="en-US" altLang="zh-CN" dirty="0" smtClean="0"/>
          </a:p>
          <a:p>
            <a:pPr marL="0" indent="0">
              <a:buNone/>
            </a:pPr>
            <a:r>
              <a:rPr lang="en-US" altLang="zh-CN" dirty="0" smtClean="0"/>
              <a:t>SS-</a:t>
            </a:r>
            <a:r>
              <a:rPr lang="zh-CN" altLang="en-US" dirty="0" smtClean="0"/>
              <a:t>前驱波：经不连续面一次反射的</a:t>
            </a:r>
            <a:r>
              <a:rPr lang="en-US" altLang="zh-CN" dirty="0" smtClean="0"/>
              <a:t>S</a:t>
            </a:r>
            <a:r>
              <a:rPr lang="zh-CN" altLang="en-US" dirty="0" smtClean="0"/>
              <a:t>波</a:t>
            </a:r>
            <a:endParaRPr lang="zh-CN" altLang="en-US" dirty="0"/>
          </a:p>
        </p:txBody>
      </p:sp>
      <p:pic>
        <p:nvPicPr>
          <p:cNvPr id="4" name="图片 3"/>
          <p:cNvPicPr>
            <a:picLocks noChangeAspect="1"/>
          </p:cNvPicPr>
          <p:nvPr/>
        </p:nvPicPr>
        <p:blipFill>
          <a:blip r:embed="rId2"/>
          <a:stretch>
            <a:fillRect/>
          </a:stretch>
        </p:blipFill>
        <p:spPr>
          <a:xfrm>
            <a:off x="1257300" y="2882899"/>
            <a:ext cx="6629400" cy="3429000"/>
          </a:xfrm>
          <a:prstGeom prst="rect">
            <a:avLst/>
          </a:prstGeom>
        </p:spPr>
      </p:pic>
    </p:spTree>
    <p:extLst>
      <p:ext uri="{BB962C8B-B14F-4D97-AF65-F5344CB8AC3E}">
        <p14:creationId xmlns:p14="http://schemas.microsoft.com/office/powerpoint/2010/main" val="2970056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66685" y="893927"/>
            <a:ext cx="7465220" cy="5643352"/>
          </a:xfrm>
          <a:prstGeom prst="rect">
            <a:avLst/>
          </a:prstGeom>
        </p:spPr>
      </p:pic>
      <p:sp>
        <p:nvSpPr>
          <p:cNvPr id="3" name="文本框 2"/>
          <p:cNvSpPr txBox="1"/>
          <p:nvPr/>
        </p:nvSpPr>
        <p:spPr>
          <a:xfrm>
            <a:off x="2784144" y="329763"/>
            <a:ext cx="4012441" cy="523220"/>
          </a:xfrm>
          <a:prstGeom prst="rect">
            <a:avLst/>
          </a:prstGeom>
          <a:noFill/>
        </p:spPr>
        <p:txBody>
          <a:bodyPr wrap="square" rtlCol="0">
            <a:spAutoFit/>
          </a:bodyPr>
          <a:lstStyle/>
          <a:p>
            <a:pPr algn="ctr"/>
            <a:r>
              <a:rPr lang="zh-CN" altLang="en-US" sz="2800" b="1" dirty="0" smtClean="0"/>
              <a:t>中国大地构造图</a:t>
            </a:r>
            <a:endParaRPr lang="zh-CN" altLang="en-US" sz="2800" b="1" dirty="0"/>
          </a:p>
        </p:txBody>
      </p:sp>
    </p:spTree>
    <p:extLst>
      <p:ext uri="{BB962C8B-B14F-4D97-AF65-F5344CB8AC3E}">
        <p14:creationId xmlns:p14="http://schemas.microsoft.com/office/powerpoint/2010/main" val="13410756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653713" y="94961"/>
            <a:ext cx="6615610" cy="6524326"/>
          </a:xfrm>
          <a:prstGeom prst="rect">
            <a:avLst/>
          </a:prstGeom>
        </p:spPr>
      </p:pic>
    </p:spTree>
    <p:extLst>
      <p:ext uri="{BB962C8B-B14F-4D97-AF65-F5344CB8AC3E}">
        <p14:creationId xmlns:p14="http://schemas.microsoft.com/office/powerpoint/2010/main" val="328682001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204363" y="175569"/>
            <a:ext cx="9471195" cy="6493838"/>
          </a:xfrm>
          <a:prstGeom prst="rect">
            <a:avLst/>
          </a:prstGeom>
        </p:spPr>
      </p:pic>
    </p:spTree>
    <p:extLst>
      <p:ext uri="{BB962C8B-B14F-4D97-AF65-F5344CB8AC3E}">
        <p14:creationId xmlns:p14="http://schemas.microsoft.com/office/powerpoint/2010/main" val="25297119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中国区域上地幔间断面</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上地幔转换带</a:t>
            </a:r>
            <a:endParaRPr lang="en-US" altLang="zh-CN" sz="2400" b="1" dirty="0" smtClean="0">
              <a:solidFill>
                <a:srgbClr val="FF0000"/>
              </a:solidFill>
            </a:endParaRPr>
          </a:p>
          <a:p>
            <a:pPr marL="0" indent="0">
              <a:buNone/>
            </a:pPr>
            <a:r>
              <a:rPr lang="en-US" altLang="zh-CN" sz="2400" dirty="0" smtClean="0"/>
              <a:t>   </a:t>
            </a:r>
            <a:r>
              <a:rPr lang="zh-CN" altLang="en-US" sz="2400" b="1" dirty="0" smtClean="0">
                <a:latin typeface="华文仿宋"/>
                <a:ea typeface="华文仿宋"/>
                <a:cs typeface="华文仿宋"/>
              </a:rPr>
              <a:t>接</a:t>
            </a:r>
            <a:r>
              <a:rPr lang="zh-CN" altLang="en-US" sz="2400" b="1" dirty="0">
                <a:latin typeface="华文仿宋"/>
                <a:ea typeface="华文仿宋"/>
                <a:cs typeface="华文仿宋"/>
              </a:rPr>
              <a:t>收函数</a:t>
            </a:r>
            <a:endParaRPr lang="en-US" altLang="zh-CN" sz="2400" b="1" dirty="0">
              <a:latin typeface="华文仿宋"/>
              <a:ea typeface="华文仿宋"/>
              <a:cs typeface="华文仿宋"/>
            </a:endParaRPr>
          </a:p>
          <a:p>
            <a:pPr marL="0" indent="0">
              <a:buNone/>
            </a:pPr>
            <a:r>
              <a:rPr lang="en-US" altLang="zh-CN" sz="2400" b="1" dirty="0">
                <a:latin typeface="华文仿宋"/>
                <a:ea typeface="华文仿宋"/>
                <a:cs typeface="华文仿宋"/>
              </a:rPr>
              <a:t>   SS-</a:t>
            </a:r>
            <a:r>
              <a:rPr lang="zh-CN" altLang="en-US" sz="2400" b="1" dirty="0">
                <a:latin typeface="华文仿宋"/>
                <a:ea typeface="华文仿宋"/>
                <a:cs typeface="华文仿宋"/>
              </a:rPr>
              <a:t>前驱波</a:t>
            </a:r>
            <a:r>
              <a:rPr lang="en-US" altLang="zh-CN" sz="2400" b="1" dirty="0">
                <a:latin typeface="华文仿宋"/>
                <a:ea typeface="华文仿宋"/>
                <a:cs typeface="华文仿宋"/>
              </a:rPr>
              <a:t> </a:t>
            </a:r>
          </a:p>
          <a:p>
            <a:pPr marL="0" indent="0">
              <a:buNone/>
            </a:pPr>
            <a:r>
              <a:rPr lang="en-US" altLang="zh-CN" sz="2400" b="1" dirty="0">
                <a:latin typeface="华文仿宋"/>
                <a:ea typeface="华文仿宋"/>
                <a:cs typeface="华文仿宋"/>
              </a:rPr>
              <a:t>   </a:t>
            </a:r>
            <a:r>
              <a:rPr lang="en-US" altLang="zh-CN" sz="2400" b="1" dirty="0" err="1">
                <a:latin typeface="华文仿宋"/>
                <a:ea typeface="华文仿宋"/>
                <a:cs typeface="华文仿宋"/>
              </a:rPr>
              <a:t>ScS</a:t>
            </a:r>
            <a:r>
              <a:rPr lang="zh-CN" altLang="en-US" sz="2400" b="1" dirty="0">
                <a:latin typeface="华文仿宋"/>
                <a:ea typeface="华文仿宋"/>
                <a:cs typeface="华文仿宋"/>
              </a:rPr>
              <a:t>多次</a:t>
            </a:r>
            <a:r>
              <a:rPr lang="zh-CN" altLang="en-US" sz="2400" b="1" dirty="0" smtClean="0">
                <a:latin typeface="华文仿宋"/>
                <a:ea typeface="华文仿宋"/>
                <a:cs typeface="华文仿宋"/>
              </a:rPr>
              <a:t>波前驱波</a:t>
            </a: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322986173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ScS</a:t>
            </a:r>
            <a:r>
              <a:rPr lang="zh-CN" altLang="en-US" dirty="0" smtClean="0"/>
              <a:t>多次波前驱波</a:t>
            </a:r>
            <a:endParaRPr lang="zh-CN" altLang="en-US" dirty="0"/>
          </a:p>
        </p:txBody>
      </p:sp>
      <p:pic>
        <p:nvPicPr>
          <p:cNvPr id="4" name="图片 3"/>
          <p:cNvPicPr>
            <a:picLocks noChangeAspect="1"/>
          </p:cNvPicPr>
          <p:nvPr/>
        </p:nvPicPr>
        <p:blipFill>
          <a:blip r:embed="rId2"/>
          <a:stretch>
            <a:fillRect/>
          </a:stretch>
        </p:blipFill>
        <p:spPr>
          <a:xfrm>
            <a:off x="135185" y="1768658"/>
            <a:ext cx="8925728" cy="3838192"/>
          </a:xfrm>
          <a:prstGeom prst="rect">
            <a:avLst/>
          </a:prstGeom>
        </p:spPr>
      </p:pic>
    </p:spTree>
    <p:extLst>
      <p:ext uri="{BB962C8B-B14F-4D97-AF65-F5344CB8AC3E}">
        <p14:creationId xmlns:p14="http://schemas.microsoft.com/office/powerpoint/2010/main" val="23731555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1699" y="1043378"/>
            <a:ext cx="3901147" cy="1325563"/>
          </a:xfrm>
        </p:spPr>
        <p:txBody>
          <a:bodyPr>
            <a:normAutofit fontScale="90000"/>
          </a:bodyPr>
          <a:lstStyle/>
          <a:p>
            <a:pPr algn="ctr"/>
            <a:r>
              <a:rPr lang="en-US" altLang="zh-CN" sz="3200" b="1" dirty="0" smtClean="0"/>
              <a:t>Northeast China and northwest Pacific</a:t>
            </a:r>
            <a:r>
              <a:rPr lang="en-US" altLang="zh-CN" sz="3200" dirty="0" smtClean="0"/>
              <a:t/>
            </a:r>
            <a:br>
              <a:rPr lang="en-US" altLang="zh-CN" sz="3200" dirty="0" smtClean="0"/>
            </a:br>
            <a:r>
              <a:rPr lang="en-US" altLang="zh-CN" sz="3200" dirty="0" smtClean="0"/>
              <a:t/>
            </a:r>
            <a:br>
              <a:rPr lang="en-US" altLang="zh-CN" sz="3200" dirty="0" smtClean="0"/>
            </a:br>
            <a:endParaRPr lang="zh-CN" altLang="en-US" sz="2200" dirty="0"/>
          </a:p>
        </p:txBody>
      </p:sp>
      <p:pic>
        <p:nvPicPr>
          <p:cNvPr id="4" name="图片 3"/>
          <p:cNvPicPr>
            <a:picLocks noChangeAspect="1"/>
          </p:cNvPicPr>
          <p:nvPr/>
        </p:nvPicPr>
        <p:blipFill>
          <a:blip r:embed="rId3"/>
          <a:stretch>
            <a:fillRect/>
          </a:stretch>
        </p:blipFill>
        <p:spPr>
          <a:xfrm>
            <a:off x="4022846" y="73808"/>
            <a:ext cx="3353535" cy="3264704"/>
          </a:xfrm>
          <a:prstGeom prst="rect">
            <a:avLst/>
          </a:prstGeom>
        </p:spPr>
      </p:pic>
      <p:pic>
        <p:nvPicPr>
          <p:cNvPr id="6" name="图片 5"/>
          <p:cNvPicPr>
            <a:picLocks noChangeAspect="1"/>
          </p:cNvPicPr>
          <p:nvPr/>
        </p:nvPicPr>
        <p:blipFill>
          <a:blip r:embed="rId4"/>
          <a:stretch>
            <a:fillRect/>
          </a:stretch>
        </p:blipFill>
        <p:spPr>
          <a:xfrm>
            <a:off x="121699" y="3338511"/>
            <a:ext cx="8785245" cy="3137672"/>
          </a:xfrm>
          <a:prstGeom prst="rect">
            <a:avLst/>
          </a:prstGeom>
        </p:spPr>
      </p:pic>
    </p:spTree>
    <p:extLst>
      <p:ext uri="{BB962C8B-B14F-4D97-AF65-F5344CB8AC3E}">
        <p14:creationId xmlns:p14="http://schemas.microsoft.com/office/powerpoint/2010/main" val="26634043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just"/>
            <a:r>
              <a:rPr lang="en-US" altLang="zh-CN" dirty="0" smtClean="0"/>
              <a:t>410-660</a:t>
            </a:r>
            <a:r>
              <a:rPr lang="zh-CN" altLang="en-US" dirty="0"/>
              <a:t>不连续</a:t>
            </a:r>
            <a:r>
              <a:rPr lang="zh-CN" altLang="en-US" dirty="0" smtClean="0"/>
              <a:t>面</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79" y="1375413"/>
            <a:ext cx="3739486" cy="3594468"/>
          </a:xfrm>
          <a:prstGeom prst="rect">
            <a:avLst/>
          </a:prstGeom>
        </p:spPr>
      </p:pic>
      <p:sp>
        <p:nvSpPr>
          <p:cNvPr id="4" name="矩形 3"/>
          <p:cNvSpPr/>
          <p:nvPr/>
        </p:nvSpPr>
        <p:spPr>
          <a:xfrm>
            <a:off x="5123050" y="1797962"/>
            <a:ext cx="931414" cy="8482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5" name="直接箭头连接符 4"/>
          <p:cNvCxnSpPr/>
          <p:nvPr/>
        </p:nvCxnSpPr>
        <p:spPr>
          <a:xfrm flipV="1">
            <a:off x="6068112" y="1877523"/>
            <a:ext cx="499296" cy="3734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10106" y="2503745"/>
            <a:ext cx="819930" cy="565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7" name="直接箭头连接符 6"/>
          <p:cNvCxnSpPr/>
          <p:nvPr/>
        </p:nvCxnSpPr>
        <p:spPr>
          <a:xfrm>
            <a:off x="5457332" y="2890493"/>
            <a:ext cx="1153590" cy="270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610106" y="3120550"/>
            <a:ext cx="1030673" cy="784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9" name="直接箭头连接符 8"/>
          <p:cNvCxnSpPr>
            <a:endCxn id="16" idx="1"/>
          </p:cNvCxnSpPr>
          <p:nvPr/>
        </p:nvCxnSpPr>
        <p:spPr>
          <a:xfrm>
            <a:off x="5205989" y="3956787"/>
            <a:ext cx="1376404" cy="1510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010750" y="2503746"/>
            <a:ext cx="1488933" cy="1195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11" name="直接箭头连接符 10"/>
          <p:cNvCxnSpPr/>
          <p:nvPr/>
        </p:nvCxnSpPr>
        <p:spPr>
          <a:xfrm flipH="1">
            <a:off x="1869743" y="3261815"/>
            <a:ext cx="1141009" cy="9170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567409" y="86539"/>
            <a:ext cx="2479992" cy="2098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矩形 13"/>
          <p:cNvSpPr/>
          <p:nvPr/>
        </p:nvSpPr>
        <p:spPr>
          <a:xfrm>
            <a:off x="6621114" y="2560509"/>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矩形 15"/>
          <p:cNvSpPr/>
          <p:nvPr/>
        </p:nvSpPr>
        <p:spPr>
          <a:xfrm>
            <a:off x="6582393" y="46585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矩形 20"/>
          <p:cNvSpPr/>
          <p:nvPr/>
        </p:nvSpPr>
        <p:spPr>
          <a:xfrm>
            <a:off x="140547" y="4178850"/>
            <a:ext cx="2479992" cy="2098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7" name="文本框 16"/>
          <p:cNvSpPr txBox="1"/>
          <p:nvPr/>
        </p:nvSpPr>
        <p:spPr>
          <a:xfrm>
            <a:off x="493594" y="4546979"/>
            <a:ext cx="2101755" cy="1719618"/>
          </a:xfrm>
          <a:prstGeom prst="rect">
            <a:avLst/>
          </a:prstGeom>
          <a:noFill/>
        </p:spPr>
        <p:txBody>
          <a:bodyPr wrap="square" rtlCol="0">
            <a:spAutoFit/>
          </a:bodyPr>
          <a:lstStyle/>
          <a:p>
            <a:endParaRPr lang="zh-CN" altLang="en-US" dirty="0">
              <a:solidFill>
                <a:prstClr val="black"/>
              </a:solidFill>
              <a:latin typeface="Calibri"/>
              <a:ea typeface="宋体"/>
            </a:endParaRPr>
          </a:p>
        </p:txBody>
      </p:sp>
      <p:sp>
        <p:nvSpPr>
          <p:cNvPr id="15" name="文本框 14"/>
          <p:cNvSpPr txBox="1"/>
          <p:nvPr/>
        </p:nvSpPr>
        <p:spPr>
          <a:xfrm>
            <a:off x="6677831" y="86539"/>
            <a:ext cx="2250816" cy="2123658"/>
          </a:xfrm>
          <a:prstGeom prst="rect">
            <a:avLst/>
          </a:prstGeom>
          <a:noFill/>
        </p:spPr>
        <p:txBody>
          <a:bodyPr wrap="square" rtlCol="0">
            <a:spAutoFit/>
          </a:bodyPr>
          <a:lstStyle/>
          <a:p>
            <a:r>
              <a:rPr lang="en-US" altLang="zh-CN" sz="1200" dirty="0" err="1" smtClean="0">
                <a:solidFill>
                  <a:prstClr val="black"/>
                </a:solidFill>
                <a:latin typeface="Calibri"/>
                <a:ea typeface="宋体"/>
              </a:rPr>
              <a:t>ScS</a:t>
            </a:r>
            <a:r>
              <a:rPr lang="zh-CN" altLang="en-US" sz="1200" dirty="0" smtClean="0">
                <a:solidFill>
                  <a:prstClr val="black"/>
                </a:solidFill>
                <a:latin typeface="Calibri"/>
                <a:ea typeface="宋体"/>
              </a:rPr>
              <a:t>多次波</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Bagley </a:t>
            </a:r>
            <a:r>
              <a:rPr lang="en-US" altLang="zh-CN" sz="1200" dirty="0">
                <a:solidFill>
                  <a:prstClr val="black"/>
                </a:solidFill>
                <a:latin typeface="Calibri"/>
                <a:ea typeface="宋体"/>
              </a:rPr>
              <a:t>et al., </a:t>
            </a:r>
            <a:r>
              <a:rPr lang="en-US" altLang="zh-CN" sz="1200" dirty="0" smtClean="0">
                <a:solidFill>
                  <a:prstClr val="black"/>
                </a:solidFill>
                <a:latin typeface="Calibri"/>
                <a:ea typeface="宋体"/>
              </a:rPr>
              <a:t>JGR, 2013</a:t>
            </a:r>
          </a:p>
          <a:p>
            <a:endParaRPr lang="en-US" altLang="zh-CN" sz="1200" dirty="0" smtClean="0">
              <a:solidFill>
                <a:prstClr val="black"/>
              </a:solidFill>
              <a:latin typeface="Calibri"/>
              <a:ea typeface="宋体"/>
            </a:endParaRPr>
          </a:p>
          <a:p>
            <a:r>
              <a:rPr lang="en-US" altLang="zh-CN" sz="1200" dirty="0" smtClean="0">
                <a:solidFill>
                  <a:prstClr val="black"/>
                </a:solidFill>
                <a:latin typeface="Calibri"/>
                <a:ea typeface="宋体"/>
              </a:rPr>
              <a:t>SS</a:t>
            </a:r>
            <a:r>
              <a:rPr lang="zh-CN" altLang="en-US" sz="1200" dirty="0" smtClean="0">
                <a:solidFill>
                  <a:prstClr val="black"/>
                </a:solidFill>
                <a:latin typeface="Calibri"/>
                <a:ea typeface="宋体"/>
              </a:rPr>
              <a:t>前驱波</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err="1" smtClean="0">
                <a:solidFill>
                  <a:prstClr val="black"/>
                </a:solidFill>
                <a:latin typeface="Calibri"/>
                <a:ea typeface="宋体"/>
              </a:rPr>
              <a:t>Heit</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 GJI, 2010</a:t>
            </a:r>
          </a:p>
          <a:p>
            <a:endParaRPr lang="en-US" altLang="zh-CN" sz="1200" dirty="0">
              <a:solidFill>
                <a:prstClr val="black"/>
              </a:solidFill>
              <a:latin typeface="Calibri"/>
              <a:ea typeface="宋体"/>
            </a:endParaRPr>
          </a:p>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Ai et al., EPSL, 2003</a:t>
            </a:r>
          </a:p>
          <a:p>
            <a:pPr marL="171450" indent="-171450">
              <a:buFont typeface="Arial" panose="020B0604020202020204" pitchFamily="34" charset="0"/>
              <a:buChar char="•"/>
            </a:pPr>
            <a:r>
              <a:rPr lang="en-US" altLang="zh-CN" sz="1200" dirty="0" smtClean="0">
                <a:solidFill>
                  <a:prstClr val="black"/>
                </a:solidFill>
                <a:latin typeface="Calibri"/>
                <a:ea typeface="宋体"/>
              </a:rPr>
              <a:t>Li &amp; Yuan, EPSL, 2003</a:t>
            </a:r>
          </a:p>
          <a:p>
            <a:pPr marL="171450" indent="-171450">
              <a:buFont typeface="Arial" panose="020B0604020202020204" pitchFamily="34" charset="0"/>
              <a:buChar char="•"/>
            </a:pPr>
            <a:r>
              <a:rPr lang="en-US" altLang="zh-CN" sz="1200" dirty="0" smtClean="0">
                <a:solidFill>
                  <a:prstClr val="black"/>
                </a:solidFill>
                <a:latin typeface="Calibri"/>
                <a:ea typeface="宋体"/>
              </a:rPr>
              <a:t>Lee</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JGR, 2014</a:t>
            </a:r>
          </a:p>
          <a:p>
            <a:pPr marL="171450" indent="-171450">
              <a:buFont typeface="Arial" panose="020B0604020202020204" pitchFamily="34" charset="0"/>
              <a:buChar char="•"/>
            </a:pPr>
            <a:r>
              <a:rPr lang="en-US" altLang="zh-CN" sz="1200" dirty="0" smtClean="0">
                <a:solidFill>
                  <a:prstClr val="black"/>
                </a:solidFill>
                <a:latin typeface="Calibri"/>
                <a:ea typeface="宋体"/>
              </a:rPr>
              <a:t>Liu et al., EPSL, 2015</a:t>
            </a:r>
            <a:endParaRPr lang="zh-CN" altLang="en-US" sz="1200" dirty="0">
              <a:solidFill>
                <a:prstClr val="black"/>
              </a:solidFill>
              <a:latin typeface="Calibri"/>
              <a:ea typeface="宋体"/>
            </a:endParaRPr>
          </a:p>
        </p:txBody>
      </p:sp>
      <p:sp>
        <p:nvSpPr>
          <p:cNvPr id="18" name="文本框 17"/>
          <p:cNvSpPr txBox="1"/>
          <p:nvPr/>
        </p:nvSpPr>
        <p:spPr>
          <a:xfrm>
            <a:off x="6682166" y="2749057"/>
            <a:ext cx="2599990" cy="1200329"/>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Chen</a:t>
            </a:r>
            <a:r>
              <a:rPr lang="en-US" altLang="zh-CN" sz="1200" dirty="0">
                <a:solidFill>
                  <a:prstClr val="black"/>
                </a:solidFill>
                <a:latin typeface="Calibri"/>
                <a:ea typeface="宋体"/>
              </a:rPr>
              <a:t>, </a:t>
            </a:r>
            <a:r>
              <a:rPr lang="en-US" altLang="zh-CN" sz="1200" dirty="0" smtClean="0">
                <a:solidFill>
                  <a:prstClr val="black"/>
                </a:solidFill>
                <a:latin typeface="Calibri"/>
                <a:ea typeface="宋体"/>
              </a:rPr>
              <a:t>GRL, 2006</a:t>
            </a:r>
          </a:p>
          <a:p>
            <a:pPr marL="171450" indent="-171450">
              <a:buFont typeface="Arial" panose="020B0604020202020204" pitchFamily="34" charset="0"/>
              <a:buChar char="•"/>
            </a:pPr>
            <a:r>
              <a:rPr lang="en-US" altLang="zh-CN" sz="1200" dirty="0">
                <a:solidFill>
                  <a:prstClr val="black"/>
                </a:solidFill>
                <a:latin typeface="Calibri"/>
                <a:ea typeface="宋体"/>
              </a:rPr>
              <a:t>Chen &amp;</a:t>
            </a:r>
            <a:r>
              <a:rPr lang="en-US" altLang="zh-CN" sz="1200" dirty="0" smtClean="0">
                <a:solidFill>
                  <a:prstClr val="black"/>
                </a:solidFill>
                <a:latin typeface="Calibri"/>
                <a:ea typeface="宋体"/>
              </a:rPr>
              <a:t> </a:t>
            </a:r>
            <a:r>
              <a:rPr lang="en-US" altLang="zh-CN" sz="1200" dirty="0">
                <a:solidFill>
                  <a:prstClr val="black"/>
                </a:solidFill>
                <a:latin typeface="Calibri"/>
                <a:ea typeface="宋体"/>
              </a:rPr>
              <a:t>Ai, JGR, </a:t>
            </a:r>
            <a:r>
              <a:rPr lang="en-US" altLang="zh-CN" sz="1200" dirty="0" smtClean="0">
                <a:solidFill>
                  <a:prstClr val="black"/>
                </a:solidFill>
                <a:latin typeface="Calibri"/>
                <a:ea typeface="宋体"/>
              </a:rPr>
              <a:t>2009</a:t>
            </a:r>
          </a:p>
          <a:p>
            <a:pPr marL="171450" indent="-171450">
              <a:buFont typeface="Arial" panose="020B0604020202020204" pitchFamily="34" charset="0"/>
              <a:buChar char="•"/>
            </a:pPr>
            <a:r>
              <a:rPr lang="en-US" altLang="zh-CN" sz="1200" dirty="0" smtClean="0">
                <a:solidFill>
                  <a:prstClr val="black"/>
                </a:solidFill>
                <a:latin typeface="Calibri"/>
                <a:ea typeface="宋体"/>
              </a:rPr>
              <a:t>Chen, </a:t>
            </a:r>
            <a:r>
              <a:rPr lang="en-US" altLang="zh-CN" sz="1200" dirty="0" err="1" smtClean="0">
                <a:solidFill>
                  <a:prstClr val="black"/>
                </a:solidFill>
                <a:latin typeface="Calibri"/>
                <a:ea typeface="宋体"/>
              </a:rPr>
              <a:t>Lithos</a:t>
            </a:r>
            <a:r>
              <a:rPr lang="en-US" altLang="zh-CN" sz="1200" dirty="0" smtClean="0">
                <a:solidFill>
                  <a:prstClr val="black"/>
                </a:solidFill>
                <a:latin typeface="Calibri"/>
                <a:ea typeface="宋体"/>
              </a:rPr>
              <a:t>, 2010</a:t>
            </a:r>
          </a:p>
          <a:p>
            <a:pPr marL="171450" indent="-171450">
              <a:buFont typeface="Arial" panose="020B0604020202020204" pitchFamily="34" charset="0"/>
              <a:buChar char="•"/>
            </a:pPr>
            <a:r>
              <a:rPr lang="en-US" altLang="zh-CN" sz="1200" dirty="0" smtClean="0">
                <a:solidFill>
                  <a:prstClr val="black"/>
                </a:solidFill>
                <a:latin typeface="Calibri"/>
                <a:ea typeface="宋体"/>
              </a:rPr>
              <a:t>Zhang </a:t>
            </a:r>
            <a:r>
              <a:rPr lang="en-US" altLang="zh-CN" sz="1200" dirty="0">
                <a:solidFill>
                  <a:prstClr val="black"/>
                </a:solidFill>
                <a:latin typeface="Calibri"/>
                <a:ea typeface="宋体"/>
              </a:rPr>
              <a:t>et al., </a:t>
            </a:r>
            <a:r>
              <a:rPr lang="en-US" altLang="zh-CN" sz="1200" dirty="0" err="1" smtClean="0">
                <a:solidFill>
                  <a:prstClr val="black"/>
                </a:solidFill>
                <a:latin typeface="Calibri"/>
                <a:ea typeface="宋体"/>
              </a:rPr>
              <a:t>Tectonophysics</a:t>
            </a:r>
            <a:r>
              <a:rPr lang="en-US" altLang="zh-CN" sz="1200" dirty="0" smtClean="0">
                <a:solidFill>
                  <a:prstClr val="black"/>
                </a:solidFill>
                <a:latin typeface="Calibri"/>
                <a:ea typeface="宋体"/>
              </a:rPr>
              <a:t>, 2016</a:t>
            </a:r>
          </a:p>
          <a:p>
            <a:endParaRPr lang="zh-CN" altLang="en-US" sz="1200" dirty="0">
              <a:solidFill>
                <a:prstClr val="black"/>
              </a:solidFill>
              <a:latin typeface="Calibri"/>
              <a:ea typeface="宋体"/>
            </a:endParaRPr>
          </a:p>
        </p:txBody>
      </p:sp>
      <p:sp>
        <p:nvSpPr>
          <p:cNvPr id="19" name="文本框 18"/>
          <p:cNvSpPr txBox="1"/>
          <p:nvPr/>
        </p:nvSpPr>
        <p:spPr>
          <a:xfrm>
            <a:off x="184292" y="4546979"/>
            <a:ext cx="2455608" cy="1200329"/>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King et al., Science, 2002</a:t>
            </a:r>
          </a:p>
          <a:p>
            <a:pPr marL="171450" indent="-171450">
              <a:buFont typeface="Arial" panose="020B0604020202020204" pitchFamily="34" charset="0"/>
              <a:buChar char="•"/>
            </a:pPr>
            <a:r>
              <a:rPr lang="en-US" altLang="zh-CN" sz="1200" dirty="0" smtClean="0">
                <a:solidFill>
                  <a:prstClr val="black"/>
                </a:solidFill>
                <a:latin typeface="Calibri"/>
                <a:ea typeface="宋体"/>
              </a:rPr>
              <a:t>Zhao</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 PNAS, 2010</a:t>
            </a:r>
          </a:p>
          <a:p>
            <a:pPr marL="171450" indent="-171450">
              <a:buFont typeface="Arial" panose="020B0604020202020204" pitchFamily="34" charset="0"/>
              <a:buChar char="•"/>
            </a:pPr>
            <a:r>
              <a:rPr lang="en-US" altLang="zh-CN" sz="1200" dirty="0" smtClean="0">
                <a:solidFill>
                  <a:prstClr val="black"/>
                </a:solidFill>
                <a:latin typeface="Calibri"/>
                <a:ea typeface="宋体"/>
              </a:rPr>
              <a:t>Zhang</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2010</a:t>
            </a:r>
          </a:p>
          <a:p>
            <a:pPr marL="171450" indent="-171450">
              <a:buFont typeface="Arial" panose="020B0604020202020204" pitchFamily="34" charset="0"/>
              <a:buChar char="•"/>
            </a:pPr>
            <a:r>
              <a:rPr lang="en-US" altLang="zh-CN" sz="1200" dirty="0" smtClean="0">
                <a:solidFill>
                  <a:prstClr val="black"/>
                </a:solidFill>
                <a:latin typeface="Calibri"/>
                <a:ea typeface="宋体"/>
              </a:rPr>
              <a:t>Shen</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BSSA, 2011</a:t>
            </a:r>
          </a:p>
          <a:p>
            <a:pPr marL="171450" indent="-171450">
              <a:buFont typeface="Arial" panose="020B0604020202020204" pitchFamily="34" charset="0"/>
              <a:buChar char="•"/>
            </a:pPr>
            <a:r>
              <a:rPr lang="en-US" altLang="zh-CN" sz="1200" dirty="0" smtClean="0">
                <a:solidFill>
                  <a:prstClr val="black"/>
                </a:solidFill>
                <a:latin typeface="Calibri"/>
                <a:ea typeface="宋体"/>
              </a:rPr>
              <a:t>Yue et al., JGR, 2012</a:t>
            </a:r>
          </a:p>
        </p:txBody>
      </p:sp>
      <p:sp>
        <p:nvSpPr>
          <p:cNvPr id="20" name="文本框 19"/>
          <p:cNvSpPr txBox="1"/>
          <p:nvPr/>
        </p:nvSpPr>
        <p:spPr>
          <a:xfrm>
            <a:off x="6796585" y="4804012"/>
            <a:ext cx="2304521" cy="646331"/>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Huang </a:t>
            </a:r>
            <a:r>
              <a:rPr lang="en-US" altLang="zh-CN" sz="1200" dirty="0">
                <a:solidFill>
                  <a:prstClr val="black"/>
                </a:solidFill>
                <a:latin typeface="Calibri"/>
                <a:ea typeface="宋体"/>
              </a:rPr>
              <a:t>et al., PAG, 2014</a:t>
            </a:r>
            <a:endParaRPr lang="zh-CN" altLang="en-US" sz="1200" dirty="0">
              <a:solidFill>
                <a:prstClr val="black"/>
              </a:solidFill>
              <a:latin typeface="Calibri"/>
              <a:ea typeface="宋体"/>
            </a:endParaRPr>
          </a:p>
          <a:p>
            <a:endParaRPr lang="zh-CN" altLang="en-US" sz="1200" dirty="0">
              <a:solidFill>
                <a:prstClr val="black"/>
              </a:solidFill>
              <a:latin typeface="Calibri"/>
              <a:ea typeface="宋体"/>
            </a:endParaRPr>
          </a:p>
        </p:txBody>
      </p:sp>
    </p:spTree>
    <p:extLst>
      <p:ext uri="{BB962C8B-B14F-4D97-AF65-F5344CB8AC3E}">
        <p14:creationId xmlns:p14="http://schemas.microsoft.com/office/powerpoint/2010/main" val="98225476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b="1" dirty="0" smtClean="0"/>
              <a:t>中国区域上地幔间断面</a:t>
            </a:r>
            <a:endParaRPr lang="en-US" b="1" dirty="0"/>
          </a:p>
        </p:txBody>
      </p:sp>
      <p:sp>
        <p:nvSpPr>
          <p:cNvPr id="3" name="Content Placeholder 2"/>
          <p:cNvSpPr>
            <a:spLocks noGrp="1"/>
          </p:cNvSpPr>
          <p:nvPr>
            <p:ph idx="1"/>
          </p:nvPr>
        </p:nvSpPr>
        <p:spPr/>
        <p:txBody>
          <a:bodyPr>
            <a:normAutofit/>
          </a:bodyPr>
          <a:lstStyle/>
          <a:p>
            <a:r>
              <a:rPr lang="zh-CN" altLang="en-US" sz="2400" b="1" dirty="0" smtClean="0">
                <a:solidFill>
                  <a:srgbClr val="FF0000"/>
                </a:solidFill>
              </a:rPr>
              <a:t>上地幔转换带</a:t>
            </a:r>
            <a:endParaRPr lang="en-US" altLang="zh-CN" sz="2400" b="1" dirty="0" smtClean="0">
              <a:solidFill>
                <a:srgbClr val="FF0000"/>
              </a:solidFill>
            </a:endParaRPr>
          </a:p>
          <a:p>
            <a:pPr marL="0" indent="0">
              <a:buNone/>
            </a:pPr>
            <a:r>
              <a:rPr lang="en-US" altLang="zh-CN" sz="2400" dirty="0" smtClean="0"/>
              <a:t>   </a:t>
            </a:r>
            <a:r>
              <a:rPr lang="zh-CN" altLang="en-US" sz="2400" b="1" dirty="0" smtClean="0">
                <a:latin typeface="华文仿宋"/>
                <a:ea typeface="华文仿宋"/>
                <a:cs typeface="华文仿宋"/>
              </a:rPr>
              <a:t>接</a:t>
            </a:r>
            <a:r>
              <a:rPr lang="zh-CN" altLang="en-US" sz="2400" b="1" dirty="0">
                <a:latin typeface="华文仿宋"/>
                <a:ea typeface="华文仿宋"/>
                <a:cs typeface="华文仿宋"/>
              </a:rPr>
              <a:t>收函数</a:t>
            </a:r>
            <a:endParaRPr lang="en-US" altLang="zh-CN" sz="2400" b="1" dirty="0">
              <a:latin typeface="华文仿宋"/>
              <a:ea typeface="华文仿宋"/>
              <a:cs typeface="华文仿宋"/>
            </a:endParaRPr>
          </a:p>
          <a:p>
            <a:pPr marL="0" indent="0">
              <a:buNone/>
            </a:pPr>
            <a:r>
              <a:rPr lang="en-US" altLang="zh-CN" sz="2400" b="1" dirty="0">
                <a:latin typeface="华文仿宋"/>
                <a:ea typeface="华文仿宋"/>
                <a:cs typeface="华文仿宋"/>
              </a:rPr>
              <a:t>   SS-</a:t>
            </a:r>
            <a:r>
              <a:rPr lang="zh-CN" altLang="en-US" sz="2400" b="1" dirty="0">
                <a:latin typeface="华文仿宋"/>
                <a:ea typeface="华文仿宋"/>
                <a:cs typeface="华文仿宋"/>
              </a:rPr>
              <a:t>前驱波</a:t>
            </a:r>
            <a:r>
              <a:rPr lang="en-US" altLang="zh-CN" sz="2400" b="1" dirty="0">
                <a:latin typeface="华文仿宋"/>
                <a:ea typeface="华文仿宋"/>
                <a:cs typeface="华文仿宋"/>
              </a:rPr>
              <a:t> </a:t>
            </a:r>
          </a:p>
          <a:p>
            <a:pPr marL="0" indent="0">
              <a:buNone/>
            </a:pPr>
            <a:r>
              <a:rPr lang="en-US" altLang="zh-CN" sz="2400" b="1" dirty="0">
                <a:latin typeface="华文仿宋"/>
                <a:ea typeface="华文仿宋"/>
                <a:cs typeface="华文仿宋"/>
              </a:rPr>
              <a:t>   </a:t>
            </a:r>
            <a:r>
              <a:rPr lang="en-US" altLang="zh-CN" sz="2400" b="1" dirty="0" err="1">
                <a:latin typeface="华文仿宋"/>
                <a:ea typeface="华文仿宋"/>
                <a:cs typeface="华文仿宋"/>
              </a:rPr>
              <a:t>ScS</a:t>
            </a:r>
            <a:r>
              <a:rPr lang="zh-CN" altLang="en-US" sz="2400" b="1" dirty="0">
                <a:latin typeface="华文仿宋"/>
                <a:ea typeface="华文仿宋"/>
                <a:cs typeface="华文仿宋"/>
              </a:rPr>
              <a:t>多次</a:t>
            </a:r>
            <a:r>
              <a:rPr lang="zh-CN" altLang="en-US" sz="2400" b="1" dirty="0" smtClean="0">
                <a:latin typeface="华文仿宋"/>
                <a:ea typeface="华文仿宋"/>
                <a:cs typeface="华文仿宋"/>
              </a:rPr>
              <a:t>波</a:t>
            </a:r>
            <a:r>
              <a:rPr lang="zh-CN" altLang="en-US" sz="2400" b="1" dirty="0">
                <a:latin typeface="华文仿宋"/>
                <a:ea typeface="华文仿宋"/>
                <a:cs typeface="华文仿宋"/>
              </a:rPr>
              <a:t>前驱波</a:t>
            </a:r>
            <a:endParaRPr lang="en-US" altLang="zh-CN" sz="2400" b="1" dirty="0">
              <a:latin typeface="华文仿宋"/>
              <a:ea typeface="华文仿宋"/>
              <a:cs typeface="华文仿宋"/>
            </a:endParaRPr>
          </a:p>
          <a:p>
            <a:r>
              <a:rPr lang="zh-CN" altLang="en-US" sz="2400" b="1" dirty="0" smtClean="0">
                <a:solidFill>
                  <a:srgbClr val="FF0000"/>
                </a:solidFill>
              </a:rPr>
              <a:t>岩石圈底部界面（</a:t>
            </a:r>
            <a:r>
              <a:rPr lang="en-US" altLang="zh-CN" sz="2400" b="1" dirty="0" smtClean="0">
                <a:solidFill>
                  <a:srgbClr val="FF0000"/>
                </a:solidFill>
              </a:rPr>
              <a:t>LAB</a:t>
            </a:r>
            <a:r>
              <a:rPr lang="zh-CN" altLang="en-US" sz="2400" b="1" dirty="0" smtClean="0">
                <a:solidFill>
                  <a:srgbClr val="FF0000"/>
                </a:solidFill>
              </a:rPr>
              <a:t>）</a:t>
            </a:r>
            <a:endParaRPr lang="en-US" altLang="zh-CN" sz="2400" b="1" dirty="0" smtClean="0">
              <a:solidFill>
                <a:srgbClr val="FF0000"/>
              </a:solidFill>
            </a:endParaRPr>
          </a:p>
          <a:p>
            <a:pPr marL="0" indent="0">
              <a:buNone/>
            </a:pPr>
            <a:r>
              <a:rPr lang="en-US" altLang="zh-CN" sz="2400" dirty="0" smtClean="0"/>
              <a:t>   </a:t>
            </a:r>
            <a:r>
              <a:rPr lang="zh-CN" altLang="en-US" sz="2400" b="1" dirty="0" smtClean="0">
                <a:latin typeface="华文仿宋"/>
                <a:ea typeface="华文仿宋"/>
                <a:cs typeface="华文仿宋"/>
              </a:rPr>
              <a:t>接</a:t>
            </a:r>
            <a:r>
              <a:rPr lang="zh-CN" altLang="en-US" sz="2400" b="1" dirty="0">
                <a:latin typeface="华文仿宋"/>
                <a:ea typeface="华文仿宋"/>
                <a:cs typeface="华文仿宋"/>
              </a:rPr>
              <a:t>收函数</a:t>
            </a:r>
            <a:endParaRPr lang="en-US" altLang="zh-CN" sz="2400" b="1" dirty="0">
              <a:latin typeface="华文仿宋"/>
              <a:ea typeface="华文仿宋"/>
              <a:cs typeface="华文仿宋"/>
            </a:endParaRPr>
          </a:p>
          <a:p>
            <a:pPr marL="0" indent="0">
              <a:buNone/>
            </a:pPr>
            <a:r>
              <a:rPr lang="en-US" altLang="zh-CN" b="1" dirty="0" smtClean="0">
                <a:latin typeface="华文仿宋"/>
                <a:ea typeface="华文仿宋"/>
                <a:cs typeface="华文仿宋"/>
              </a:rPr>
              <a:t> </a:t>
            </a:r>
            <a:endParaRPr lang="en-US" altLang="zh-CN" b="1" dirty="0">
              <a:latin typeface="华文仿宋"/>
              <a:ea typeface="华文仿宋"/>
              <a:cs typeface="华文仿宋"/>
            </a:endParaRPr>
          </a:p>
          <a:p>
            <a:pPr marL="0" indent="0">
              <a:buNone/>
            </a:pPr>
            <a:endParaRPr lang="en-US" altLang="zh-CN" b="1" dirty="0">
              <a:latin typeface="华文仿宋"/>
              <a:ea typeface="华文仿宋"/>
              <a:cs typeface="华文仿宋"/>
            </a:endParaRPr>
          </a:p>
          <a:p>
            <a:endParaRPr lang="en-US" altLang="zh-CN" dirty="0"/>
          </a:p>
          <a:p>
            <a:endParaRPr lang="en-US" altLang="zh-CN" dirty="0"/>
          </a:p>
          <a:p>
            <a:endParaRPr lang="en-US" altLang="zh-CN" dirty="0" smtClean="0"/>
          </a:p>
          <a:p>
            <a:endParaRPr lang="en-US" altLang="zh-CN" dirty="0" smtClean="0"/>
          </a:p>
          <a:p>
            <a:endParaRPr lang="en-US" dirty="0"/>
          </a:p>
        </p:txBody>
      </p:sp>
    </p:spTree>
    <p:extLst>
      <p:ext uri="{BB962C8B-B14F-4D97-AF65-F5344CB8AC3E}">
        <p14:creationId xmlns:p14="http://schemas.microsoft.com/office/powerpoint/2010/main" val="252734760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LAB</a:t>
            </a:r>
            <a:r>
              <a:rPr lang="zh-CN" altLang="en-US" dirty="0" smtClean="0"/>
              <a:t>不连续面</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79" y="1375413"/>
            <a:ext cx="3739486" cy="3594468"/>
          </a:xfrm>
          <a:prstGeom prst="rect">
            <a:avLst/>
          </a:prstGeom>
        </p:spPr>
      </p:pic>
      <p:sp>
        <p:nvSpPr>
          <p:cNvPr id="4" name="矩形 3"/>
          <p:cNvSpPr/>
          <p:nvPr/>
        </p:nvSpPr>
        <p:spPr>
          <a:xfrm>
            <a:off x="5123050" y="1797962"/>
            <a:ext cx="931414" cy="8482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5" name="直接箭头连接符 4"/>
          <p:cNvCxnSpPr/>
          <p:nvPr/>
        </p:nvCxnSpPr>
        <p:spPr>
          <a:xfrm flipV="1">
            <a:off x="6068112" y="1877523"/>
            <a:ext cx="499296" cy="3734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10106" y="2503745"/>
            <a:ext cx="819930" cy="565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7" name="直接箭头连接符 6"/>
          <p:cNvCxnSpPr/>
          <p:nvPr/>
        </p:nvCxnSpPr>
        <p:spPr>
          <a:xfrm>
            <a:off x="5457332" y="2890493"/>
            <a:ext cx="1153590" cy="270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610106" y="3120550"/>
            <a:ext cx="1030673" cy="784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9" name="直接箭头连接符 8"/>
          <p:cNvCxnSpPr>
            <a:endCxn id="16" idx="1"/>
          </p:cNvCxnSpPr>
          <p:nvPr/>
        </p:nvCxnSpPr>
        <p:spPr>
          <a:xfrm>
            <a:off x="5205989" y="3956787"/>
            <a:ext cx="1376404" cy="15109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010750" y="2503746"/>
            <a:ext cx="1488933" cy="1195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cxnSp>
        <p:nvCxnSpPr>
          <p:cNvPr id="11" name="直接箭头连接符 10"/>
          <p:cNvCxnSpPr/>
          <p:nvPr/>
        </p:nvCxnSpPr>
        <p:spPr>
          <a:xfrm flipH="1">
            <a:off x="1869743" y="3261815"/>
            <a:ext cx="1141009" cy="9170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567409" y="566242"/>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4" name="矩形 13"/>
          <p:cNvSpPr/>
          <p:nvPr/>
        </p:nvSpPr>
        <p:spPr>
          <a:xfrm>
            <a:off x="6621114" y="2560508"/>
            <a:ext cx="2479992" cy="17175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6" name="矩形 15"/>
          <p:cNvSpPr/>
          <p:nvPr/>
        </p:nvSpPr>
        <p:spPr>
          <a:xfrm>
            <a:off x="6582393" y="4658554"/>
            <a:ext cx="2479992" cy="1618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21" name="矩形 20"/>
          <p:cNvSpPr/>
          <p:nvPr/>
        </p:nvSpPr>
        <p:spPr>
          <a:xfrm>
            <a:off x="140547" y="4178850"/>
            <a:ext cx="2479992" cy="2098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宋体"/>
            </a:endParaRPr>
          </a:p>
        </p:txBody>
      </p:sp>
      <p:sp>
        <p:nvSpPr>
          <p:cNvPr id="13" name="文本框 12"/>
          <p:cNvSpPr txBox="1"/>
          <p:nvPr/>
        </p:nvSpPr>
        <p:spPr>
          <a:xfrm>
            <a:off x="6621114" y="2560508"/>
            <a:ext cx="2451463" cy="1754326"/>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zh-CN" altLang="en-US" sz="1200" dirty="0">
                <a:solidFill>
                  <a:prstClr val="black"/>
                </a:solidFill>
                <a:latin typeface="Calibri"/>
                <a:ea typeface="宋体"/>
              </a:rPr>
              <a:t>王兴</a:t>
            </a:r>
            <a:r>
              <a:rPr lang="zh-CN" altLang="en-US" sz="1200" dirty="0" smtClean="0">
                <a:solidFill>
                  <a:prstClr val="black"/>
                </a:solidFill>
                <a:latin typeface="Calibri"/>
                <a:ea typeface="宋体"/>
              </a:rPr>
              <a:t>臣等，地球物理学报，</a:t>
            </a:r>
            <a:r>
              <a:rPr lang="en-US" altLang="zh-CN" sz="1200" dirty="0" smtClean="0">
                <a:solidFill>
                  <a:prstClr val="black"/>
                </a:solidFill>
                <a:latin typeface="Calibri"/>
                <a:ea typeface="宋体"/>
              </a:rPr>
              <a:t>2013</a:t>
            </a:r>
          </a:p>
          <a:p>
            <a:pPr marL="171450" indent="-171450">
              <a:buFont typeface="Arial" panose="020B0604020202020204" pitchFamily="34" charset="0"/>
              <a:buChar char="•"/>
            </a:pPr>
            <a:r>
              <a:rPr lang="en-US" altLang="zh-CN" sz="1200" dirty="0" smtClean="0">
                <a:solidFill>
                  <a:prstClr val="black"/>
                </a:solidFill>
                <a:latin typeface="Calibri"/>
                <a:ea typeface="宋体"/>
              </a:rPr>
              <a:t>Chen</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JGR, 2006</a:t>
            </a:r>
          </a:p>
          <a:p>
            <a:pPr marL="171450" indent="-171450">
              <a:buFont typeface="Arial" panose="020B0604020202020204" pitchFamily="34" charset="0"/>
              <a:buChar char="•"/>
            </a:pPr>
            <a:r>
              <a:rPr lang="en-US" altLang="zh-CN" sz="1200" dirty="0" smtClean="0">
                <a:solidFill>
                  <a:prstClr val="black"/>
                </a:solidFill>
                <a:latin typeface="Calibri"/>
                <a:ea typeface="宋体"/>
              </a:rPr>
              <a:t>Chen</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2008</a:t>
            </a:r>
          </a:p>
          <a:p>
            <a:pPr marL="171450" indent="-171450">
              <a:buFont typeface="Arial" panose="020B0604020202020204" pitchFamily="34" charset="0"/>
              <a:buChar char="•"/>
            </a:pPr>
            <a:r>
              <a:rPr lang="en-US" altLang="zh-CN" sz="1200" dirty="0" smtClean="0">
                <a:solidFill>
                  <a:prstClr val="black"/>
                </a:solidFill>
                <a:latin typeface="Calibri"/>
                <a:ea typeface="宋体"/>
              </a:rPr>
              <a:t>Chen, PEPI, 2009</a:t>
            </a:r>
          </a:p>
          <a:p>
            <a:pPr marL="171450" indent="-171450">
              <a:buFont typeface="Arial" panose="020B0604020202020204" pitchFamily="34" charset="0"/>
              <a:buChar char="•"/>
            </a:pPr>
            <a:r>
              <a:rPr lang="en-US" altLang="zh-CN" sz="1200" dirty="0" smtClean="0">
                <a:solidFill>
                  <a:prstClr val="black"/>
                </a:solidFill>
                <a:latin typeface="Calibri"/>
                <a:ea typeface="宋体"/>
              </a:rPr>
              <a:t>Chen</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2009</a:t>
            </a:r>
          </a:p>
          <a:p>
            <a:pPr marL="171450" indent="-171450">
              <a:buFont typeface="Arial" panose="020B0604020202020204" pitchFamily="34" charset="0"/>
              <a:buChar char="•"/>
            </a:pPr>
            <a:r>
              <a:rPr lang="en-US" altLang="zh-CN" sz="1200" dirty="0" smtClean="0">
                <a:solidFill>
                  <a:prstClr val="black"/>
                </a:solidFill>
                <a:latin typeface="Calibri"/>
                <a:ea typeface="宋体"/>
              </a:rPr>
              <a:t>Chen </a:t>
            </a:r>
            <a:r>
              <a:rPr lang="en-US" altLang="zh-CN" sz="1200" dirty="0">
                <a:solidFill>
                  <a:prstClr val="black"/>
                </a:solidFill>
                <a:latin typeface="Calibri"/>
                <a:ea typeface="宋体"/>
              </a:rPr>
              <a:t>et al., </a:t>
            </a:r>
            <a:r>
              <a:rPr lang="en-US" altLang="zh-CN" sz="1200" dirty="0" err="1" smtClean="0">
                <a:solidFill>
                  <a:prstClr val="black"/>
                </a:solidFill>
                <a:latin typeface="Calibri"/>
                <a:ea typeface="宋体"/>
              </a:rPr>
              <a:t>Lithos</a:t>
            </a:r>
            <a:r>
              <a:rPr lang="en-US" altLang="zh-CN" sz="1200" dirty="0" smtClean="0">
                <a:solidFill>
                  <a:prstClr val="black"/>
                </a:solidFill>
                <a:latin typeface="Calibri"/>
                <a:ea typeface="宋体"/>
              </a:rPr>
              <a:t>, 2010</a:t>
            </a:r>
          </a:p>
          <a:p>
            <a:pPr marL="171450" indent="-171450">
              <a:buFont typeface="Arial" panose="020B0604020202020204" pitchFamily="34" charset="0"/>
              <a:buChar char="•"/>
            </a:pPr>
            <a:r>
              <a:rPr lang="en-US" altLang="zh-CN" sz="1200" dirty="0" smtClean="0">
                <a:solidFill>
                  <a:prstClr val="black"/>
                </a:solidFill>
                <a:latin typeface="Calibri"/>
                <a:ea typeface="宋体"/>
              </a:rPr>
              <a:t>Chen </a:t>
            </a:r>
            <a:r>
              <a:rPr lang="en-US" altLang="zh-CN" sz="1200" dirty="0">
                <a:solidFill>
                  <a:prstClr val="black"/>
                </a:solidFill>
                <a:latin typeface="Calibri"/>
                <a:ea typeface="宋体"/>
              </a:rPr>
              <a:t>et al., </a:t>
            </a:r>
            <a:r>
              <a:rPr lang="en-US" altLang="zh-CN" sz="1200" dirty="0" smtClean="0">
                <a:solidFill>
                  <a:prstClr val="black"/>
                </a:solidFill>
                <a:latin typeface="Calibri"/>
                <a:ea typeface="宋体"/>
              </a:rPr>
              <a:t>Geology, 2014</a:t>
            </a:r>
          </a:p>
        </p:txBody>
      </p:sp>
      <p:sp>
        <p:nvSpPr>
          <p:cNvPr id="15" name="文本框 14"/>
          <p:cNvSpPr txBox="1"/>
          <p:nvPr/>
        </p:nvSpPr>
        <p:spPr>
          <a:xfrm>
            <a:off x="6621114" y="670805"/>
            <a:ext cx="2407180" cy="646331"/>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smtClean="0">
                <a:solidFill>
                  <a:prstClr val="black"/>
                </a:solidFill>
                <a:latin typeface="Calibri"/>
                <a:ea typeface="宋体"/>
              </a:rPr>
              <a:t>Zhang </a:t>
            </a:r>
            <a:r>
              <a:rPr lang="en-US" altLang="zh-CN" sz="1200" dirty="0">
                <a:solidFill>
                  <a:prstClr val="black"/>
                </a:solidFill>
                <a:latin typeface="Calibri"/>
                <a:ea typeface="宋体"/>
              </a:rPr>
              <a:t>et al., </a:t>
            </a:r>
            <a:r>
              <a:rPr lang="en-US" altLang="zh-CN" sz="1200" dirty="0" smtClean="0">
                <a:solidFill>
                  <a:prstClr val="black"/>
                </a:solidFill>
                <a:latin typeface="Calibri"/>
                <a:ea typeface="宋体"/>
              </a:rPr>
              <a:t>EPSL, 2014</a:t>
            </a:r>
          </a:p>
          <a:p>
            <a:endParaRPr lang="zh-CN" altLang="en-US" sz="1200" dirty="0">
              <a:solidFill>
                <a:prstClr val="black"/>
              </a:solidFill>
              <a:latin typeface="Calibri"/>
              <a:ea typeface="宋体"/>
            </a:endParaRPr>
          </a:p>
        </p:txBody>
      </p:sp>
      <p:sp>
        <p:nvSpPr>
          <p:cNvPr id="17" name="文本框 16"/>
          <p:cNvSpPr txBox="1"/>
          <p:nvPr/>
        </p:nvSpPr>
        <p:spPr>
          <a:xfrm>
            <a:off x="142766" y="4178850"/>
            <a:ext cx="2184967" cy="1754326"/>
          </a:xfrm>
          <a:prstGeom prst="rect">
            <a:avLst/>
          </a:prstGeom>
          <a:noFill/>
        </p:spPr>
        <p:txBody>
          <a:bodyPr wrap="square" rtlCol="0">
            <a:spAutoFit/>
          </a:bodyPr>
          <a:lstStyle/>
          <a:p>
            <a:r>
              <a:rPr lang="zh-CN" altLang="en-US" sz="1200" dirty="0" smtClean="0">
                <a:solidFill>
                  <a:prstClr val="black"/>
                </a:solidFill>
                <a:latin typeface="Calibri"/>
                <a:ea typeface="宋体"/>
              </a:rPr>
              <a:t>接收函数</a:t>
            </a:r>
            <a:endParaRPr lang="en-US" altLang="zh-CN" sz="1200" dirty="0" smtClean="0">
              <a:solidFill>
                <a:prstClr val="black"/>
              </a:solidFill>
              <a:latin typeface="Calibri"/>
              <a:ea typeface="宋体"/>
            </a:endParaRPr>
          </a:p>
          <a:p>
            <a:pPr marL="171450" indent="-171450">
              <a:buFont typeface="Arial" panose="020B0604020202020204" pitchFamily="34" charset="0"/>
              <a:buChar char="•"/>
            </a:pPr>
            <a:r>
              <a:rPr lang="en-US" altLang="zh-CN" sz="1200" dirty="0" err="1">
                <a:solidFill>
                  <a:prstClr val="black"/>
                </a:solidFill>
                <a:latin typeface="Calibri"/>
                <a:ea typeface="宋体"/>
              </a:rPr>
              <a:t>W</a:t>
            </a:r>
            <a:r>
              <a:rPr lang="en-US" altLang="zh-CN" sz="1200" dirty="0" err="1" smtClean="0">
                <a:solidFill>
                  <a:prstClr val="black"/>
                </a:solidFill>
                <a:latin typeface="Calibri"/>
                <a:ea typeface="宋体"/>
              </a:rPr>
              <a:t>ittlinger</a:t>
            </a:r>
            <a:r>
              <a:rPr lang="en-US" altLang="zh-CN" sz="1200" dirty="0" smtClean="0">
                <a:solidFill>
                  <a:prstClr val="black"/>
                </a:solidFill>
                <a:latin typeface="Calibri"/>
                <a:ea typeface="宋体"/>
              </a:rPr>
              <a:t>, GRL, 2004</a:t>
            </a:r>
          </a:p>
          <a:p>
            <a:pPr marL="171450" indent="-171450">
              <a:buFont typeface="Arial" panose="020B0604020202020204" pitchFamily="34" charset="0"/>
              <a:buChar char="•"/>
            </a:pPr>
            <a:r>
              <a:rPr lang="en-US" altLang="zh-CN" sz="1200" dirty="0" smtClean="0">
                <a:solidFill>
                  <a:prstClr val="black"/>
                </a:solidFill>
                <a:latin typeface="Calibri"/>
                <a:ea typeface="宋体"/>
              </a:rPr>
              <a:t>Zhu,  Advancements, 2004</a:t>
            </a:r>
          </a:p>
          <a:p>
            <a:pPr marL="171450" indent="-171450">
              <a:buFont typeface="Arial" panose="020B0604020202020204" pitchFamily="34" charset="0"/>
              <a:buChar char="•"/>
            </a:pPr>
            <a:r>
              <a:rPr lang="en-US" altLang="zh-CN" sz="1200" dirty="0" smtClean="0">
                <a:solidFill>
                  <a:prstClr val="black"/>
                </a:solidFill>
                <a:latin typeface="Calibri"/>
                <a:ea typeface="宋体"/>
              </a:rPr>
              <a:t>Kumar</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JGR, 2006</a:t>
            </a:r>
          </a:p>
          <a:p>
            <a:pPr marL="171450" indent="-171450">
              <a:buFont typeface="Arial" panose="020B0604020202020204" pitchFamily="34" charset="0"/>
              <a:buChar char="•"/>
            </a:pPr>
            <a:r>
              <a:rPr lang="en-US" altLang="zh-CN" sz="1200" dirty="0" smtClean="0">
                <a:solidFill>
                  <a:prstClr val="black"/>
                </a:solidFill>
                <a:latin typeface="Calibri"/>
                <a:ea typeface="宋体"/>
              </a:rPr>
              <a:t>Zhang</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2010</a:t>
            </a:r>
          </a:p>
          <a:p>
            <a:pPr marL="171450" indent="-171450">
              <a:buFont typeface="Arial" panose="020B0604020202020204" pitchFamily="34" charset="0"/>
              <a:buChar char="•"/>
            </a:pPr>
            <a:r>
              <a:rPr lang="en-US" altLang="zh-CN" sz="1200" dirty="0" smtClean="0">
                <a:solidFill>
                  <a:prstClr val="black"/>
                </a:solidFill>
                <a:latin typeface="Calibri"/>
                <a:ea typeface="宋体"/>
              </a:rPr>
              <a:t>Zhao</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PNAS, 2010</a:t>
            </a:r>
          </a:p>
          <a:p>
            <a:pPr marL="171450" indent="-171450">
              <a:buFont typeface="Arial" panose="020B0604020202020204" pitchFamily="34" charset="0"/>
              <a:buChar char="•"/>
            </a:pPr>
            <a:r>
              <a:rPr lang="en-US" altLang="zh-CN" sz="1200" dirty="0" smtClean="0">
                <a:solidFill>
                  <a:prstClr val="black"/>
                </a:solidFill>
                <a:latin typeface="Calibri"/>
                <a:ea typeface="宋体"/>
              </a:rPr>
              <a:t>Zhao</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NG, 2011</a:t>
            </a:r>
          </a:p>
          <a:p>
            <a:pPr marL="171450" indent="-171450">
              <a:buFont typeface="Arial" panose="020B0604020202020204" pitchFamily="34" charset="0"/>
              <a:buChar char="•"/>
            </a:pPr>
            <a:r>
              <a:rPr lang="en-US" altLang="zh-CN" sz="1200" dirty="0" smtClean="0">
                <a:solidFill>
                  <a:prstClr val="black"/>
                </a:solidFill>
                <a:latin typeface="Calibri"/>
                <a:ea typeface="宋体"/>
              </a:rPr>
              <a:t>Yue</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JGR, 2012</a:t>
            </a:r>
          </a:p>
          <a:p>
            <a:pPr marL="171450" indent="-171450">
              <a:buFont typeface="Arial" panose="020B0604020202020204" pitchFamily="34" charset="0"/>
              <a:buChar char="•"/>
            </a:pPr>
            <a:r>
              <a:rPr lang="en-US" altLang="zh-CN" sz="1200" dirty="0" smtClean="0">
                <a:solidFill>
                  <a:prstClr val="black"/>
                </a:solidFill>
                <a:latin typeface="Calibri"/>
                <a:ea typeface="宋体"/>
              </a:rPr>
              <a:t>Shen</a:t>
            </a:r>
            <a:r>
              <a:rPr lang="en-US" altLang="zh-CN" sz="1200" dirty="0">
                <a:solidFill>
                  <a:prstClr val="black"/>
                </a:solidFill>
                <a:latin typeface="Calibri"/>
                <a:ea typeface="宋体"/>
              </a:rPr>
              <a:t> et al., </a:t>
            </a:r>
            <a:r>
              <a:rPr lang="en-US" altLang="zh-CN" sz="1200" dirty="0" smtClean="0">
                <a:solidFill>
                  <a:prstClr val="black"/>
                </a:solidFill>
                <a:latin typeface="Calibri"/>
                <a:ea typeface="宋体"/>
              </a:rPr>
              <a:t>EPSL, 2015</a:t>
            </a:r>
            <a:endParaRPr lang="zh-CN" altLang="en-US" sz="1200" dirty="0">
              <a:solidFill>
                <a:prstClr val="black"/>
              </a:solidFill>
              <a:latin typeface="Calibri"/>
              <a:ea typeface="宋体"/>
            </a:endParaRPr>
          </a:p>
        </p:txBody>
      </p:sp>
    </p:spTree>
    <p:extLst>
      <p:ext uri="{BB962C8B-B14F-4D97-AF65-F5344CB8AC3E}">
        <p14:creationId xmlns:p14="http://schemas.microsoft.com/office/powerpoint/2010/main" val="16246250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zh-CN" altLang="en-US" dirty="0" smtClean="0">
                <a:latin typeface="华文细黑"/>
                <a:ea typeface="华文细黑"/>
                <a:cs typeface="华文细黑"/>
              </a:rPr>
              <a:t>报告提纲</a:t>
            </a:r>
            <a:endParaRPr lang="en-US" dirty="0">
              <a:latin typeface="华文细黑"/>
              <a:ea typeface="华文细黑"/>
              <a:cs typeface="华文细黑"/>
            </a:endParaRPr>
          </a:p>
        </p:txBody>
      </p:sp>
      <p:sp>
        <p:nvSpPr>
          <p:cNvPr id="4" name="Content Placeholder 3"/>
          <p:cNvSpPr>
            <a:spLocks noGrp="1"/>
          </p:cNvSpPr>
          <p:nvPr>
            <p:ph idx="1"/>
          </p:nvPr>
        </p:nvSpPr>
        <p:spPr>
          <a:xfrm>
            <a:off x="690105" y="1887086"/>
            <a:ext cx="7886700" cy="4351338"/>
          </a:xfrm>
        </p:spPr>
        <p:txBody>
          <a:bodyPr/>
          <a:lstStyle/>
          <a:p>
            <a:r>
              <a:rPr lang="zh-CN" altLang="en-US" b="1" dirty="0" smtClean="0">
                <a:latin typeface="华文仿宋"/>
                <a:ea typeface="华文仿宋"/>
                <a:cs typeface="华文仿宋"/>
              </a:rPr>
              <a:t>中国区域结构简介</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地壳</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上地幔结构</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上地幔间断面</a:t>
            </a:r>
            <a:endParaRPr lang="en-US" altLang="zh-CN" b="1" dirty="0" smtClean="0">
              <a:latin typeface="华文仿宋"/>
              <a:ea typeface="华文仿宋"/>
              <a:cs typeface="华文仿宋"/>
            </a:endParaRPr>
          </a:p>
          <a:p>
            <a:r>
              <a:rPr lang="zh-CN" altLang="en-US" b="1" dirty="0" smtClean="0">
                <a:solidFill>
                  <a:srgbClr val="FF0000"/>
                </a:solidFill>
                <a:latin typeface="华文仿宋"/>
                <a:ea typeface="华文仿宋"/>
                <a:cs typeface="华文仿宋"/>
              </a:rPr>
              <a:t>中国区域</a:t>
            </a:r>
            <a:r>
              <a:rPr lang="zh-CN" altLang="en-US" b="1" dirty="0" smtClean="0">
                <a:solidFill>
                  <a:srgbClr val="FF0000"/>
                </a:solidFill>
                <a:latin typeface="华文仿宋"/>
                <a:ea typeface="华文仿宋"/>
                <a:cs typeface="华文仿宋"/>
              </a:rPr>
              <a:t>地震资料近况</a:t>
            </a:r>
            <a:endParaRPr lang="en-US" altLang="zh-CN" b="1" dirty="0" smtClean="0">
              <a:solidFill>
                <a:srgbClr val="FF0000"/>
              </a:solidFill>
              <a:latin typeface="华文仿宋"/>
              <a:ea typeface="华文仿宋"/>
              <a:cs typeface="华文仿宋"/>
            </a:endParaRPr>
          </a:p>
          <a:p>
            <a:r>
              <a:rPr lang="zh-CN" altLang="en-US" b="1" dirty="0">
                <a:latin typeface="华文仿宋"/>
                <a:ea typeface="华文仿宋"/>
                <a:cs typeface="华文仿宋"/>
              </a:rPr>
              <a:t>基金委、我们</a:t>
            </a:r>
            <a:r>
              <a:rPr lang="en-US" altLang="zh-CN" b="1" dirty="0">
                <a:latin typeface="华文仿宋"/>
                <a:ea typeface="华文仿宋"/>
                <a:cs typeface="华文仿宋"/>
              </a:rPr>
              <a:t>&amp;</a:t>
            </a:r>
            <a:r>
              <a:rPr lang="zh-CN" altLang="en-US" b="1" dirty="0">
                <a:latin typeface="华文仿宋"/>
                <a:ea typeface="华文仿宋"/>
                <a:cs typeface="华文仿宋"/>
              </a:rPr>
              <a:t>参考模型</a:t>
            </a:r>
            <a:endParaRPr lang="en-US" b="1" dirty="0">
              <a:latin typeface="华文仿宋"/>
              <a:ea typeface="华文仿宋"/>
              <a:cs typeface="华文仿宋"/>
            </a:endParaRPr>
          </a:p>
          <a:p>
            <a:endParaRPr lang="en-US" b="1" dirty="0">
              <a:solidFill>
                <a:srgbClr val="FF0000"/>
              </a:solidFill>
              <a:latin typeface="华文仿宋"/>
              <a:ea typeface="华文仿宋"/>
              <a:cs typeface="华文仿宋"/>
            </a:endParaRPr>
          </a:p>
        </p:txBody>
      </p:sp>
    </p:spTree>
    <p:extLst>
      <p:ext uri="{BB962C8B-B14F-4D97-AF65-F5344CB8AC3E}">
        <p14:creationId xmlns:p14="http://schemas.microsoft.com/office/powerpoint/2010/main" val="37955941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2442" y="1662674"/>
            <a:ext cx="6916515" cy="4630237"/>
          </a:xfrm>
          <a:prstGeom prst="rect">
            <a:avLst/>
          </a:prstGeom>
        </p:spPr>
      </p:pic>
      <p:sp>
        <p:nvSpPr>
          <p:cNvPr id="3" name="Rectangle 2"/>
          <p:cNvSpPr/>
          <p:nvPr/>
        </p:nvSpPr>
        <p:spPr>
          <a:xfrm>
            <a:off x="3046560" y="729368"/>
            <a:ext cx="3057247" cy="523220"/>
          </a:xfrm>
          <a:prstGeom prst="rect">
            <a:avLst/>
          </a:prstGeom>
        </p:spPr>
        <p:txBody>
          <a:bodyPr wrap="none">
            <a:spAutoFit/>
          </a:bodyPr>
          <a:lstStyle/>
          <a:p>
            <a:r>
              <a:rPr lang="zh-CN" altLang="en-US" sz="2800" b="1" dirty="0" smtClean="0"/>
              <a:t>中国地震局固定台</a:t>
            </a:r>
            <a:endParaRPr lang="en-US" sz="2800" b="1" dirty="0"/>
          </a:p>
        </p:txBody>
      </p:sp>
    </p:spTree>
    <p:extLst>
      <p:ext uri="{BB962C8B-B14F-4D97-AF65-F5344CB8AC3E}">
        <p14:creationId xmlns:p14="http://schemas.microsoft.com/office/powerpoint/2010/main" val="35776565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2.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612" y="1166369"/>
            <a:ext cx="5597984" cy="5352111"/>
          </a:xfrm>
          <a:prstGeom prst="rect">
            <a:avLst/>
          </a:prstGeom>
        </p:spPr>
      </p:pic>
      <p:sp>
        <p:nvSpPr>
          <p:cNvPr id="3" name="TextBox 2"/>
          <p:cNvSpPr txBox="1"/>
          <p:nvPr/>
        </p:nvSpPr>
        <p:spPr>
          <a:xfrm>
            <a:off x="2967320" y="465268"/>
            <a:ext cx="3469820" cy="461665"/>
          </a:xfrm>
          <a:prstGeom prst="rect">
            <a:avLst/>
          </a:prstGeom>
          <a:noFill/>
        </p:spPr>
        <p:txBody>
          <a:bodyPr wrap="none" rtlCol="0">
            <a:spAutoFit/>
          </a:bodyPr>
          <a:lstStyle/>
          <a:p>
            <a:r>
              <a:rPr lang="zh-CN" altLang="en-US" sz="2400" b="1" dirty="0" smtClean="0"/>
              <a:t>盆地沉积层（</a:t>
            </a:r>
            <a:r>
              <a:rPr lang="en-US" altLang="zh-CN" sz="2400" b="1" dirty="0" smtClean="0"/>
              <a:t>Crust 1.0</a:t>
            </a:r>
            <a:r>
              <a:rPr lang="zh-CN" altLang="en-US" sz="2400" b="1" dirty="0" smtClean="0"/>
              <a:t>）</a:t>
            </a:r>
            <a:endParaRPr lang="en-US" sz="2400" b="1" dirty="0"/>
          </a:p>
        </p:txBody>
      </p:sp>
    </p:spTree>
    <p:extLst>
      <p:ext uri="{BB962C8B-B14F-4D97-AF65-F5344CB8AC3E}">
        <p14:creationId xmlns:p14="http://schemas.microsoft.com/office/powerpoint/2010/main" val="68944559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IS流动台分布.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7066" y="1792398"/>
            <a:ext cx="4163523" cy="3940925"/>
          </a:xfrm>
          <a:prstGeom prst="rect">
            <a:avLst/>
          </a:prstGeom>
        </p:spPr>
      </p:pic>
      <p:pic>
        <p:nvPicPr>
          <p:cNvPr id="5" name="Picture 4" descr="中国国内流动台分布.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915" y="1845175"/>
            <a:ext cx="4081852" cy="3906020"/>
          </a:xfrm>
          <a:prstGeom prst="rect">
            <a:avLst/>
          </a:prstGeom>
        </p:spPr>
      </p:pic>
      <p:sp>
        <p:nvSpPr>
          <p:cNvPr id="2" name="Rectangle 1"/>
          <p:cNvSpPr/>
          <p:nvPr/>
        </p:nvSpPr>
        <p:spPr>
          <a:xfrm>
            <a:off x="1091952" y="1169487"/>
            <a:ext cx="2749471" cy="400110"/>
          </a:xfrm>
          <a:prstGeom prst="rect">
            <a:avLst/>
          </a:prstGeom>
        </p:spPr>
        <p:txBody>
          <a:bodyPr wrap="none">
            <a:spAutoFit/>
          </a:bodyPr>
          <a:lstStyle/>
          <a:p>
            <a:r>
              <a:rPr lang="zh-CN" altLang="en-US" sz="2000" b="1" dirty="0" smtClean="0"/>
              <a:t>中国境内各单位流动台</a:t>
            </a:r>
            <a:endParaRPr lang="en-US" sz="2000" b="1" dirty="0"/>
          </a:p>
        </p:txBody>
      </p:sp>
      <p:sp>
        <p:nvSpPr>
          <p:cNvPr id="4" name="Rectangle 3"/>
          <p:cNvSpPr/>
          <p:nvPr/>
        </p:nvSpPr>
        <p:spPr>
          <a:xfrm>
            <a:off x="4790785" y="1156911"/>
            <a:ext cx="3408330" cy="400110"/>
          </a:xfrm>
          <a:prstGeom prst="rect">
            <a:avLst/>
          </a:prstGeom>
        </p:spPr>
        <p:txBody>
          <a:bodyPr wrap="none">
            <a:spAutoFit/>
          </a:bodyPr>
          <a:lstStyle/>
          <a:p>
            <a:r>
              <a:rPr lang="zh-CN" altLang="en-US" sz="2000" b="1" dirty="0"/>
              <a:t>中国</a:t>
            </a:r>
            <a:r>
              <a:rPr lang="zh-CN" altLang="en-US" sz="2000" b="1" dirty="0" smtClean="0"/>
              <a:t>境内</a:t>
            </a:r>
            <a:r>
              <a:rPr lang="en-US" altLang="zh-CN" sz="2000" b="1" dirty="0" smtClean="0"/>
              <a:t>IRIS</a:t>
            </a:r>
            <a:r>
              <a:rPr lang="zh-CN" altLang="en-US" sz="2000" b="1" dirty="0" smtClean="0"/>
              <a:t>公开资料流动</a:t>
            </a:r>
            <a:r>
              <a:rPr lang="zh-CN" altLang="en-US" sz="2000" b="1" dirty="0"/>
              <a:t>台</a:t>
            </a:r>
            <a:endParaRPr lang="en-US" sz="2000" b="1" dirty="0"/>
          </a:p>
        </p:txBody>
      </p:sp>
    </p:spTree>
    <p:extLst>
      <p:ext uri="{BB962C8B-B14F-4D97-AF65-F5344CB8AC3E}">
        <p14:creationId xmlns:p14="http://schemas.microsoft.com/office/powerpoint/2010/main" val="360771542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826" y="1787205"/>
            <a:ext cx="4144210" cy="2774326"/>
          </a:xfrm>
          <a:prstGeom prst="rect">
            <a:avLst/>
          </a:prstGeom>
        </p:spPr>
      </p:pic>
      <p:pic>
        <p:nvPicPr>
          <p:cNvPr id="5" name="Picture 4" descr="中国总流动台分布.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6998" y="1737340"/>
            <a:ext cx="4538046" cy="4305907"/>
          </a:xfrm>
          <a:prstGeom prst="rect">
            <a:avLst/>
          </a:prstGeom>
        </p:spPr>
      </p:pic>
      <p:sp>
        <p:nvSpPr>
          <p:cNvPr id="3" name="Rectangle 2"/>
          <p:cNvSpPr/>
          <p:nvPr/>
        </p:nvSpPr>
        <p:spPr>
          <a:xfrm>
            <a:off x="4803359" y="1169487"/>
            <a:ext cx="3390672" cy="369332"/>
          </a:xfrm>
          <a:prstGeom prst="rect">
            <a:avLst/>
          </a:prstGeom>
        </p:spPr>
        <p:txBody>
          <a:bodyPr wrap="none">
            <a:spAutoFit/>
          </a:bodyPr>
          <a:lstStyle/>
          <a:p>
            <a:r>
              <a:rPr lang="zh-CN" altLang="en-US" b="1" dirty="0"/>
              <a:t>中国境内流动</a:t>
            </a:r>
            <a:r>
              <a:rPr lang="zh-CN" altLang="en-US" b="1" dirty="0" smtClean="0"/>
              <a:t>台（各单位＋</a:t>
            </a:r>
            <a:r>
              <a:rPr lang="en-US" altLang="zh-CN" b="1" dirty="0" smtClean="0"/>
              <a:t>IRIS)</a:t>
            </a:r>
            <a:endParaRPr lang="en-US" b="1" dirty="0"/>
          </a:p>
        </p:txBody>
      </p:sp>
      <p:sp>
        <p:nvSpPr>
          <p:cNvPr id="4" name="Rectangle 3"/>
          <p:cNvSpPr/>
          <p:nvPr/>
        </p:nvSpPr>
        <p:spPr>
          <a:xfrm>
            <a:off x="1433689" y="1182061"/>
            <a:ext cx="1800493" cy="369332"/>
          </a:xfrm>
          <a:prstGeom prst="rect">
            <a:avLst/>
          </a:prstGeom>
        </p:spPr>
        <p:txBody>
          <a:bodyPr wrap="none">
            <a:spAutoFit/>
          </a:bodyPr>
          <a:lstStyle/>
          <a:p>
            <a:r>
              <a:rPr lang="zh-CN" altLang="en-US" b="1" dirty="0"/>
              <a:t>中国</a:t>
            </a:r>
            <a:r>
              <a:rPr lang="zh-CN" altLang="en-US" b="1" dirty="0" smtClean="0"/>
              <a:t>境内固定台</a:t>
            </a:r>
            <a:endParaRPr lang="en-US" b="1" dirty="0"/>
          </a:p>
        </p:txBody>
      </p:sp>
    </p:spTree>
    <p:extLst>
      <p:ext uri="{BB962C8B-B14F-4D97-AF65-F5344CB8AC3E}">
        <p14:creationId xmlns:p14="http://schemas.microsoft.com/office/powerpoint/2010/main" val="141756919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zh-CN" altLang="en-US" dirty="0" smtClean="0">
                <a:latin typeface="华文细黑"/>
                <a:ea typeface="华文细黑"/>
                <a:cs typeface="华文细黑"/>
              </a:rPr>
              <a:t>报告提纲</a:t>
            </a:r>
            <a:endParaRPr lang="en-US" dirty="0">
              <a:latin typeface="华文细黑"/>
              <a:ea typeface="华文细黑"/>
              <a:cs typeface="华文细黑"/>
            </a:endParaRPr>
          </a:p>
        </p:txBody>
      </p:sp>
      <p:sp>
        <p:nvSpPr>
          <p:cNvPr id="4" name="Content Placeholder 3"/>
          <p:cNvSpPr>
            <a:spLocks noGrp="1"/>
          </p:cNvSpPr>
          <p:nvPr>
            <p:ph idx="1"/>
          </p:nvPr>
        </p:nvSpPr>
        <p:spPr>
          <a:xfrm>
            <a:off x="690105" y="1887086"/>
            <a:ext cx="7886700" cy="4351338"/>
          </a:xfrm>
        </p:spPr>
        <p:txBody>
          <a:bodyPr/>
          <a:lstStyle/>
          <a:p>
            <a:r>
              <a:rPr lang="zh-CN" altLang="en-US" b="1" dirty="0" smtClean="0">
                <a:latin typeface="华文仿宋"/>
                <a:ea typeface="华文仿宋"/>
                <a:cs typeface="华文仿宋"/>
              </a:rPr>
              <a:t>中国区域结构简介</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地壳</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上地幔结构</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上地幔间断面</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中国区域</a:t>
            </a:r>
            <a:r>
              <a:rPr lang="zh-CN" altLang="en-US" b="1" dirty="0" smtClean="0">
                <a:latin typeface="华文仿宋"/>
                <a:ea typeface="华文仿宋"/>
                <a:cs typeface="华文仿宋"/>
              </a:rPr>
              <a:t>地震资料近况</a:t>
            </a:r>
            <a:endParaRPr lang="en-US" altLang="zh-CN" b="1" dirty="0" smtClean="0">
              <a:latin typeface="华文仿宋"/>
              <a:ea typeface="华文仿宋"/>
              <a:cs typeface="华文仿宋"/>
            </a:endParaRPr>
          </a:p>
          <a:p>
            <a:r>
              <a:rPr lang="zh-CN" altLang="en-US" b="1" dirty="0">
                <a:solidFill>
                  <a:srgbClr val="FF0000"/>
                </a:solidFill>
                <a:latin typeface="华文仿宋"/>
                <a:ea typeface="华文仿宋"/>
                <a:cs typeface="华文仿宋"/>
              </a:rPr>
              <a:t>基金委、我们</a:t>
            </a:r>
            <a:r>
              <a:rPr lang="en-US" altLang="zh-CN" b="1" dirty="0">
                <a:solidFill>
                  <a:srgbClr val="FF0000"/>
                </a:solidFill>
                <a:latin typeface="华文仿宋"/>
                <a:ea typeface="华文仿宋"/>
                <a:cs typeface="华文仿宋"/>
              </a:rPr>
              <a:t>&amp;</a:t>
            </a:r>
            <a:r>
              <a:rPr lang="zh-CN" altLang="en-US" b="1" dirty="0">
                <a:solidFill>
                  <a:srgbClr val="FF0000"/>
                </a:solidFill>
                <a:latin typeface="华文仿宋"/>
                <a:ea typeface="华文仿宋"/>
                <a:cs typeface="华文仿宋"/>
              </a:rPr>
              <a:t>参考模型</a:t>
            </a:r>
            <a:endParaRPr lang="en-US" b="1" dirty="0">
              <a:solidFill>
                <a:srgbClr val="FF0000"/>
              </a:solidFill>
              <a:latin typeface="华文仿宋"/>
              <a:ea typeface="华文仿宋"/>
              <a:cs typeface="华文仿宋"/>
            </a:endParaRPr>
          </a:p>
          <a:p>
            <a:endParaRPr lang="en-US" b="1" dirty="0">
              <a:solidFill>
                <a:srgbClr val="FF0000"/>
              </a:solidFill>
              <a:latin typeface="华文仿宋"/>
              <a:ea typeface="华文仿宋"/>
              <a:cs typeface="华文仿宋"/>
            </a:endParaRPr>
          </a:p>
        </p:txBody>
      </p:sp>
    </p:spTree>
    <p:extLst>
      <p:ext uri="{BB962C8B-B14F-4D97-AF65-F5344CB8AC3E}">
        <p14:creationId xmlns:p14="http://schemas.microsoft.com/office/powerpoint/2010/main" val="2975955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t>参考模型怎么做？</a:t>
            </a:r>
            <a:endParaRPr lang="en-US" b="1" dirty="0"/>
          </a:p>
        </p:txBody>
      </p:sp>
      <p:sp>
        <p:nvSpPr>
          <p:cNvPr id="3" name="Content Placeholder 2"/>
          <p:cNvSpPr>
            <a:spLocks noGrp="1"/>
          </p:cNvSpPr>
          <p:nvPr>
            <p:ph idx="1"/>
          </p:nvPr>
        </p:nvSpPr>
        <p:spPr/>
        <p:txBody>
          <a:bodyPr/>
          <a:lstStyle/>
          <a:p>
            <a:r>
              <a:rPr lang="zh-CN" altLang="en-US" b="1" dirty="0" smtClean="0">
                <a:solidFill>
                  <a:srgbClr val="FF6600"/>
                </a:solidFill>
                <a:latin typeface="华文仿宋"/>
                <a:ea typeface="华文仿宋"/>
                <a:cs typeface="华文仿宋"/>
              </a:rPr>
              <a:t>资料</a:t>
            </a:r>
            <a:r>
              <a:rPr lang="zh-CN" altLang="en-US" b="1" dirty="0" smtClean="0">
                <a:solidFill>
                  <a:srgbClr val="FF6600"/>
                </a:solidFill>
                <a:latin typeface="华文仿宋"/>
                <a:ea typeface="华文仿宋"/>
                <a:cs typeface="华文仿宋"/>
              </a:rPr>
              <a:t>：</a:t>
            </a:r>
            <a:endParaRPr lang="en-US" altLang="zh-CN" b="1" dirty="0" smtClean="0">
              <a:solidFill>
                <a:srgbClr val="FF6600"/>
              </a:solidFill>
              <a:latin typeface="华文仿宋"/>
              <a:ea typeface="华文仿宋"/>
              <a:cs typeface="华文仿宋"/>
            </a:endParaRPr>
          </a:p>
          <a:p>
            <a:pPr marL="0" indent="0">
              <a:buNone/>
            </a:pPr>
            <a:r>
              <a:rPr lang="en-US" altLang="zh-CN" b="1" dirty="0" smtClean="0">
                <a:solidFill>
                  <a:srgbClr val="FF6600"/>
                </a:solidFill>
                <a:latin typeface="华文仿宋"/>
                <a:ea typeface="华文仿宋"/>
                <a:cs typeface="华文仿宋"/>
              </a:rPr>
              <a:t>              </a:t>
            </a:r>
            <a:r>
              <a:rPr lang="zh-CN" altLang="en-US" b="1" dirty="0" smtClean="0">
                <a:latin typeface="华文仿宋"/>
                <a:ea typeface="华文仿宋"/>
                <a:cs typeface="华文仿宋"/>
              </a:rPr>
              <a:t>已</a:t>
            </a:r>
            <a:r>
              <a:rPr lang="zh-CN" altLang="en-US" b="1" dirty="0" smtClean="0">
                <a:latin typeface="华文仿宋"/>
                <a:ea typeface="华文仿宋"/>
                <a:cs typeface="华文仿宋"/>
              </a:rPr>
              <a:t>有的资料用起来</a:t>
            </a:r>
            <a:endParaRPr lang="en-US" altLang="zh-CN" b="1" dirty="0" smtClean="0">
              <a:latin typeface="华文仿宋"/>
              <a:ea typeface="华文仿宋"/>
              <a:cs typeface="华文仿宋"/>
            </a:endParaRPr>
          </a:p>
          <a:p>
            <a:pPr marL="0" indent="0">
              <a:buNone/>
            </a:pPr>
            <a:r>
              <a:rPr lang="en-US" altLang="zh-CN" b="1" dirty="0">
                <a:latin typeface="华文仿宋"/>
                <a:ea typeface="华文仿宋"/>
                <a:cs typeface="华文仿宋"/>
              </a:rPr>
              <a:t> </a:t>
            </a:r>
            <a:r>
              <a:rPr lang="en-US" altLang="zh-CN" b="1" dirty="0" smtClean="0">
                <a:latin typeface="华文仿宋"/>
                <a:ea typeface="华文仿宋"/>
                <a:cs typeface="华文仿宋"/>
              </a:rPr>
              <a:t>      </a:t>
            </a:r>
            <a:r>
              <a:rPr lang="en-US" altLang="zh-CN" b="1" dirty="0" smtClean="0">
                <a:latin typeface="华文仿宋"/>
                <a:ea typeface="华文仿宋"/>
                <a:cs typeface="华文仿宋"/>
              </a:rPr>
              <a:t>       </a:t>
            </a:r>
            <a:r>
              <a:rPr lang="zh-CN" altLang="en-US" b="1" dirty="0" smtClean="0">
                <a:latin typeface="华文仿宋"/>
                <a:ea typeface="华文仿宋"/>
                <a:cs typeface="华文仿宋"/>
              </a:rPr>
              <a:t>没</a:t>
            </a:r>
            <a:r>
              <a:rPr lang="zh-CN" altLang="en-US" b="1" dirty="0" smtClean="0">
                <a:latin typeface="华文仿宋"/>
                <a:ea typeface="华文仿宋"/>
                <a:cs typeface="华文仿宋"/>
              </a:rPr>
              <a:t>有的资料点补上</a:t>
            </a:r>
            <a:endParaRPr lang="en-US" altLang="zh-CN" b="1" dirty="0" smtClean="0">
              <a:latin typeface="华文仿宋"/>
              <a:ea typeface="华文仿宋"/>
              <a:cs typeface="华文仿宋"/>
            </a:endParaRPr>
          </a:p>
          <a:p>
            <a:r>
              <a:rPr lang="zh-CN" altLang="en-US" b="1" dirty="0" smtClean="0">
                <a:solidFill>
                  <a:srgbClr val="FF6600"/>
                </a:solidFill>
                <a:latin typeface="华文仿宋"/>
                <a:ea typeface="华文仿宋"/>
                <a:cs typeface="华文仿宋"/>
              </a:rPr>
              <a:t>建模</a:t>
            </a:r>
            <a:r>
              <a:rPr lang="zh-CN" altLang="en-US" b="1" dirty="0" smtClean="0">
                <a:solidFill>
                  <a:srgbClr val="FF6600"/>
                </a:solidFill>
                <a:latin typeface="华文仿宋"/>
                <a:ea typeface="华文仿宋"/>
                <a:cs typeface="华文仿宋"/>
              </a:rPr>
              <a:t>：</a:t>
            </a:r>
            <a:endParaRPr lang="en-US" altLang="zh-CN" b="1" dirty="0" smtClean="0">
              <a:solidFill>
                <a:srgbClr val="FF6600"/>
              </a:solidFill>
              <a:latin typeface="华文仿宋"/>
              <a:ea typeface="华文仿宋"/>
              <a:cs typeface="华文仿宋"/>
            </a:endParaRPr>
          </a:p>
          <a:p>
            <a:pPr marL="1280160" indent="0">
              <a:buNone/>
            </a:pPr>
            <a:r>
              <a:rPr lang="zh-CN" altLang="en-US" b="1" dirty="0" smtClean="0">
                <a:latin typeface="华文仿宋"/>
                <a:ea typeface="华文仿宋"/>
                <a:cs typeface="华文仿宋"/>
              </a:rPr>
              <a:t>自上而下</a:t>
            </a:r>
            <a:r>
              <a:rPr lang="zh-CN" altLang="en-US" b="1" dirty="0" smtClean="0">
                <a:latin typeface="华文仿宋"/>
                <a:ea typeface="华文仿宋"/>
                <a:cs typeface="华文仿宋"/>
              </a:rPr>
              <a:t>，集合各种方法，利用多种约束，发展新方法，结合地球物理其他约束（重力）</a:t>
            </a:r>
            <a:endParaRPr lang="en-US" altLang="zh-CN" b="1" dirty="0" smtClean="0">
              <a:latin typeface="华文仿宋"/>
              <a:ea typeface="华文仿宋"/>
              <a:cs typeface="华文仿宋"/>
            </a:endParaRPr>
          </a:p>
          <a:p>
            <a:pPr marL="0" indent="0">
              <a:buNone/>
            </a:pPr>
            <a:r>
              <a:rPr lang="en-US" altLang="zh-CN" b="1" dirty="0">
                <a:latin typeface="华文仿宋"/>
                <a:ea typeface="华文仿宋"/>
                <a:cs typeface="华文仿宋"/>
              </a:rPr>
              <a:t> </a:t>
            </a:r>
            <a:r>
              <a:rPr lang="en-US" altLang="zh-CN" b="1" dirty="0" smtClean="0">
                <a:latin typeface="华文仿宋"/>
                <a:ea typeface="华文仿宋"/>
                <a:cs typeface="华文仿宋"/>
              </a:rPr>
              <a:t>         </a:t>
            </a:r>
            <a:endParaRPr lang="en-US" altLang="zh-CN" b="1" dirty="0">
              <a:latin typeface="华文仿宋"/>
              <a:ea typeface="华文仿宋"/>
              <a:cs typeface="华文仿宋"/>
            </a:endParaRPr>
          </a:p>
          <a:p>
            <a:pPr marL="0" indent="0">
              <a:buNone/>
            </a:pPr>
            <a:r>
              <a:rPr lang="en-US" altLang="zh-CN" b="1" dirty="0" smtClean="0">
                <a:latin typeface="华文仿宋"/>
                <a:ea typeface="华文仿宋"/>
                <a:cs typeface="华文仿宋"/>
              </a:rPr>
              <a:t>        </a:t>
            </a:r>
            <a:r>
              <a:rPr lang="zh-CN" altLang="en-US" b="1" dirty="0" smtClean="0">
                <a:latin typeface="华文仿宋"/>
                <a:ea typeface="华文仿宋"/>
                <a:cs typeface="华文仿宋"/>
              </a:rPr>
              <a:t>最后结果统一</a:t>
            </a:r>
            <a:r>
              <a:rPr lang="en-US" altLang="zh-CN" b="1" dirty="0" smtClean="0">
                <a:latin typeface="华文仿宋"/>
                <a:ea typeface="华文仿宋"/>
                <a:cs typeface="华文仿宋"/>
              </a:rPr>
              <a:t>  </a:t>
            </a:r>
            <a:r>
              <a:rPr lang="zh-CN" altLang="en-US" b="1" dirty="0" smtClean="0">
                <a:latin typeface="华文仿宋"/>
                <a:ea typeface="华文仿宋"/>
                <a:cs typeface="华文仿宋"/>
              </a:rPr>
              <a:t>＝</a:t>
            </a:r>
            <a:r>
              <a:rPr lang="en-US" altLang="zh-CN" b="1" dirty="0" smtClean="0">
                <a:latin typeface="华文仿宋"/>
                <a:ea typeface="华文仿宋"/>
                <a:cs typeface="华文仿宋"/>
              </a:rPr>
              <a:t> </a:t>
            </a:r>
            <a:r>
              <a:rPr lang="zh-CN" altLang="en-US" b="1" dirty="0" smtClean="0">
                <a:solidFill>
                  <a:srgbClr val="FF6600"/>
                </a:solidFill>
                <a:latin typeface="华文仿宋"/>
                <a:ea typeface="华文仿宋"/>
                <a:cs typeface="华文仿宋"/>
              </a:rPr>
              <a:t>重用资料</a:t>
            </a:r>
            <a:endParaRPr lang="en-US" altLang="zh-CN" b="1" dirty="0" smtClean="0">
              <a:solidFill>
                <a:srgbClr val="FF6600"/>
              </a:solidFill>
              <a:latin typeface="华文仿宋"/>
              <a:ea typeface="华文仿宋"/>
              <a:cs typeface="华文仿宋"/>
            </a:endParaRPr>
          </a:p>
          <a:p>
            <a:pPr marL="0" indent="0">
              <a:buNone/>
            </a:pPr>
            <a:endParaRPr lang="en-US" altLang="zh-CN" dirty="0" smtClean="0"/>
          </a:p>
        </p:txBody>
      </p:sp>
    </p:spTree>
    <p:extLst>
      <p:ext uri="{BB962C8B-B14F-4D97-AF65-F5344CB8AC3E}">
        <p14:creationId xmlns:p14="http://schemas.microsoft.com/office/powerpoint/2010/main" val="344645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solidFill>
                  <a:srgbClr val="FF6600"/>
                </a:solidFill>
              </a:rPr>
              <a:t>资料流通、共享考虑点</a:t>
            </a:r>
            <a:endParaRPr lang="en-US" b="1" dirty="0">
              <a:solidFill>
                <a:srgbClr val="FF6600"/>
              </a:solidFill>
            </a:endParaRPr>
          </a:p>
        </p:txBody>
      </p:sp>
      <p:sp>
        <p:nvSpPr>
          <p:cNvPr id="3" name="Content Placeholder 2"/>
          <p:cNvSpPr>
            <a:spLocks noGrp="1"/>
          </p:cNvSpPr>
          <p:nvPr>
            <p:ph idx="1"/>
          </p:nvPr>
        </p:nvSpPr>
        <p:spPr/>
        <p:txBody>
          <a:bodyPr>
            <a:normAutofit fontScale="92500" lnSpcReduction="10000"/>
          </a:bodyPr>
          <a:lstStyle/>
          <a:p>
            <a:r>
              <a:rPr lang="zh-CN" altLang="en-US" b="1" dirty="0" smtClean="0">
                <a:latin typeface="华文仿宋"/>
                <a:ea typeface="华文仿宋"/>
                <a:cs typeface="华文仿宋"/>
              </a:rPr>
              <a:t>充分利用国家投资、台站工作付出的人力资源，得到最好的科研回报，也为台站的进一步建设、投资提供了依据。</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资料利用可以帮忙改进资料质量、更好地科学设计将来台站和科学计划。</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资料利用产出的科研成果可以更好地为台站的原始科研目标服务，如：模型的改进可以增加地震速报、预警、地震定位精度、强地面运动评估的能力。</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资料的利用可以为培养优秀人才服务，为台站建设的原始目标提供后备力量。</a:t>
            </a:r>
            <a:endParaRPr lang="en-US" altLang="zh-CN" b="1" dirty="0" smtClean="0">
              <a:latin typeface="华文仿宋"/>
              <a:ea typeface="华文仿宋"/>
              <a:cs typeface="华文仿宋"/>
            </a:endParaRPr>
          </a:p>
          <a:p>
            <a:r>
              <a:rPr lang="zh-CN" altLang="en-US" b="1" dirty="0" smtClean="0">
                <a:latin typeface="华文仿宋"/>
                <a:ea typeface="华文仿宋"/>
                <a:cs typeface="华文仿宋"/>
              </a:rPr>
              <a:t>资料的利用可以增强相互合作，成果共享。</a:t>
            </a:r>
            <a:endParaRPr lang="en-US" b="1" dirty="0">
              <a:latin typeface="华文仿宋"/>
              <a:ea typeface="华文仿宋"/>
              <a:cs typeface="华文仿宋"/>
            </a:endParaRPr>
          </a:p>
        </p:txBody>
      </p:sp>
    </p:spTree>
    <p:extLst>
      <p:ext uri="{BB962C8B-B14F-4D97-AF65-F5344CB8AC3E}">
        <p14:creationId xmlns:p14="http://schemas.microsoft.com/office/powerpoint/2010/main" val="20026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中国区域地震学参考模型设想.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800" y="393700"/>
            <a:ext cx="6745224" cy="6059424"/>
          </a:xfrm>
          <a:prstGeom prst="rect">
            <a:avLst/>
          </a:prstGeom>
        </p:spPr>
      </p:pic>
      <p:sp>
        <p:nvSpPr>
          <p:cNvPr id="5" name="Oval 4"/>
          <p:cNvSpPr/>
          <p:nvPr/>
        </p:nvSpPr>
        <p:spPr>
          <a:xfrm>
            <a:off x="1081312" y="3910773"/>
            <a:ext cx="6563311" cy="1068861"/>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09981" y="4237719"/>
            <a:ext cx="1569660" cy="369332"/>
          </a:xfrm>
          <a:prstGeom prst="rect">
            <a:avLst/>
          </a:prstGeom>
          <a:noFill/>
          <a:ln>
            <a:solidFill>
              <a:schemeClr val="tx1"/>
            </a:solidFill>
          </a:ln>
        </p:spPr>
        <p:txBody>
          <a:bodyPr wrap="none" rtlCol="0">
            <a:spAutoFit/>
          </a:bodyPr>
          <a:lstStyle/>
          <a:p>
            <a:r>
              <a:rPr lang="zh-CN" altLang="en-US" b="1" dirty="0" smtClean="0">
                <a:solidFill>
                  <a:srgbClr val="FF6600"/>
                </a:solidFill>
              </a:rPr>
              <a:t>任何科研人员</a:t>
            </a:r>
            <a:endParaRPr lang="en-US" b="1" dirty="0">
              <a:solidFill>
                <a:srgbClr val="FF6600"/>
              </a:solidFill>
            </a:endParaRPr>
          </a:p>
        </p:txBody>
      </p:sp>
      <p:cxnSp>
        <p:nvCxnSpPr>
          <p:cNvPr id="8" name="Straight Arrow Connector 7"/>
          <p:cNvCxnSpPr/>
          <p:nvPr/>
        </p:nvCxnSpPr>
        <p:spPr>
          <a:xfrm>
            <a:off x="3407389" y="4350892"/>
            <a:ext cx="1043592" cy="5030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4079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t>参考模型信息</a:t>
            </a:r>
            <a:endParaRPr lang="en-US" b="1" dirty="0"/>
          </a:p>
        </p:txBody>
      </p:sp>
      <p:sp>
        <p:nvSpPr>
          <p:cNvPr id="3" name="Content Placeholder 2"/>
          <p:cNvSpPr>
            <a:spLocks noGrp="1"/>
          </p:cNvSpPr>
          <p:nvPr>
            <p:ph idx="1"/>
          </p:nvPr>
        </p:nvSpPr>
        <p:spPr/>
        <p:txBody>
          <a:bodyPr/>
          <a:lstStyle/>
          <a:p>
            <a:r>
              <a:rPr lang="zh-CN" altLang="en-US" b="1" dirty="0" smtClean="0">
                <a:solidFill>
                  <a:srgbClr val="FF6600"/>
                </a:solidFill>
              </a:rPr>
              <a:t>基金委网页</a:t>
            </a:r>
            <a:r>
              <a:rPr lang="zh-CN" altLang="zh-CN" b="1" dirty="0" smtClean="0">
                <a:solidFill>
                  <a:srgbClr val="FF6600"/>
                </a:solidFill>
              </a:rPr>
              <a:t>：</a:t>
            </a:r>
            <a:r>
              <a:rPr lang="en-US" altLang="zh-CN" b="1" dirty="0" smtClean="0">
                <a:solidFill>
                  <a:srgbClr val="FF6600"/>
                </a:solidFill>
                <a:hlinkClick r:id="rId2"/>
              </a:rPr>
              <a:t>http</a:t>
            </a:r>
            <a:r>
              <a:rPr lang="en-US" altLang="zh-CN" b="1" dirty="0">
                <a:solidFill>
                  <a:srgbClr val="FF6600"/>
                </a:solidFill>
                <a:hlinkClick r:id="rId2"/>
              </a:rPr>
              <a:t>://</a:t>
            </a:r>
            <a:r>
              <a:rPr lang="en-US" altLang="zh-CN" b="1" dirty="0" smtClean="0">
                <a:solidFill>
                  <a:srgbClr val="FF6600"/>
                </a:solidFill>
                <a:hlinkClick r:id="rId2"/>
              </a:rPr>
              <a:t>chinageorefmodel.org</a:t>
            </a:r>
            <a:endParaRPr lang="en-US" altLang="zh-CN" sz="3600" b="1" dirty="0" smtClean="0">
              <a:solidFill>
                <a:srgbClr val="FF6600"/>
              </a:solidFill>
            </a:endParaRPr>
          </a:p>
          <a:p>
            <a:r>
              <a:rPr lang="zh-CN" altLang="en-US" sz="3600" b="1" dirty="0" smtClean="0">
                <a:solidFill>
                  <a:srgbClr val="FF6600"/>
                </a:solidFill>
              </a:rPr>
              <a:t>贡献</a:t>
            </a:r>
            <a:r>
              <a:rPr lang="zh-CN" altLang="en-US" sz="3600" b="1" dirty="0">
                <a:solidFill>
                  <a:srgbClr val="FF6600"/>
                </a:solidFill>
              </a:rPr>
              <a:t>模型</a:t>
            </a:r>
            <a:r>
              <a:rPr lang="zh-CN" altLang="en-US" sz="3600" b="1" dirty="0" smtClean="0">
                <a:solidFill>
                  <a:srgbClr val="FF6600"/>
                </a:solidFill>
              </a:rPr>
              <a:t>、</a:t>
            </a:r>
            <a:r>
              <a:rPr lang="zh-CN" altLang="en-US" sz="3600" b="1" dirty="0" smtClean="0">
                <a:solidFill>
                  <a:srgbClr val="FF6600"/>
                </a:solidFill>
              </a:rPr>
              <a:t>资料，</a:t>
            </a:r>
            <a:r>
              <a:rPr lang="zh-CN" altLang="en-US" sz="3600" b="1" dirty="0" smtClean="0">
                <a:solidFill>
                  <a:srgbClr val="FF6600"/>
                </a:solidFill>
              </a:rPr>
              <a:t>下载</a:t>
            </a:r>
            <a:r>
              <a:rPr lang="zh-CN" altLang="en-US" sz="3600" b="1" dirty="0">
                <a:solidFill>
                  <a:srgbClr val="FF6600"/>
                </a:solidFill>
              </a:rPr>
              <a:t>模型</a:t>
            </a:r>
            <a:r>
              <a:rPr lang="zh-CN" altLang="en-US" sz="3600" b="1" dirty="0" smtClean="0">
                <a:solidFill>
                  <a:srgbClr val="FF6600"/>
                </a:solidFill>
              </a:rPr>
              <a:t>、</a:t>
            </a:r>
            <a:r>
              <a:rPr lang="zh-CN" altLang="en-US" sz="3600" b="1" dirty="0" smtClean="0">
                <a:solidFill>
                  <a:srgbClr val="FF6600"/>
                </a:solidFill>
              </a:rPr>
              <a:t>资料，</a:t>
            </a:r>
            <a:r>
              <a:rPr lang="zh-CN" altLang="en-US" sz="3600" b="1" dirty="0" smtClean="0">
                <a:solidFill>
                  <a:srgbClr val="FF6600"/>
                </a:solidFill>
              </a:rPr>
              <a:t>最新信息</a:t>
            </a:r>
            <a:r>
              <a:rPr lang="zh-CN" altLang="en-US" sz="3600" b="1" dirty="0" smtClean="0">
                <a:solidFill>
                  <a:srgbClr val="FF6600"/>
                </a:solidFill>
              </a:rPr>
              <a:t>，</a:t>
            </a:r>
            <a:r>
              <a:rPr lang="zh-CN" altLang="en-US" sz="3600" b="1" dirty="0" smtClean="0">
                <a:solidFill>
                  <a:srgbClr val="FF6600"/>
                </a:solidFill>
              </a:rPr>
              <a:t>参考资料</a:t>
            </a:r>
            <a:r>
              <a:rPr lang="zh-CN" altLang="en-US" sz="3600" b="1" dirty="0" smtClean="0">
                <a:solidFill>
                  <a:srgbClr val="FF6600"/>
                </a:solidFill>
              </a:rPr>
              <a:t>，您的想法和建议。</a:t>
            </a:r>
            <a:endParaRPr lang="en-US" sz="3600" dirty="0"/>
          </a:p>
          <a:p>
            <a:endParaRPr lang="en-US" dirty="0"/>
          </a:p>
        </p:txBody>
      </p:sp>
    </p:spTree>
    <p:extLst>
      <p:ext uri="{BB962C8B-B14F-4D97-AF65-F5344CB8AC3E}">
        <p14:creationId xmlns:p14="http://schemas.microsoft.com/office/powerpoint/2010/main" val="56921556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2658810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858877" y="835446"/>
            <a:ext cx="5616702" cy="5486686"/>
          </a:xfrm>
          <a:prstGeom prst="rect">
            <a:avLst/>
          </a:prstGeom>
        </p:spPr>
      </p:pic>
      <p:pic>
        <p:nvPicPr>
          <p:cNvPr id="3" name="图片 2"/>
          <p:cNvPicPr>
            <a:picLocks noChangeAspect="1"/>
          </p:cNvPicPr>
          <p:nvPr/>
        </p:nvPicPr>
        <p:blipFill>
          <a:blip r:embed="rId3"/>
          <a:stretch>
            <a:fillRect/>
          </a:stretch>
        </p:blipFill>
        <p:spPr>
          <a:xfrm>
            <a:off x="1000103" y="3578789"/>
            <a:ext cx="7334250" cy="3143250"/>
          </a:xfrm>
          <a:prstGeom prst="rect">
            <a:avLst/>
          </a:prstGeom>
        </p:spPr>
      </p:pic>
    </p:spTree>
    <p:extLst>
      <p:ext uri="{BB962C8B-B14F-4D97-AF65-F5344CB8AC3E}">
        <p14:creationId xmlns:p14="http://schemas.microsoft.com/office/powerpoint/2010/main" val="1654767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973" y="1571045"/>
            <a:ext cx="6797040" cy="4447032"/>
          </a:xfrm>
          <a:prstGeom prst="rect">
            <a:avLst/>
          </a:prstGeom>
        </p:spPr>
      </p:pic>
      <p:sp>
        <p:nvSpPr>
          <p:cNvPr id="3" name="Rectangle 2"/>
          <p:cNvSpPr/>
          <p:nvPr/>
        </p:nvSpPr>
        <p:spPr>
          <a:xfrm>
            <a:off x="2769945" y="653918"/>
            <a:ext cx="3162043" cy="461665"/>
          </a:xfrm>
          <a:prstGeom prst="rect">
            <a:avLst/>
          </a:prstGeom>
        </p:spPr>
        <p:txBody>
          <a:bodyPr wrap="none">
            <a:spAutoFit/>
          </a:bodyPr>
          <a:lstStyle/>
          <a:p>
            <a:r>
              <a:rPr lang="zh-CN" altLang="en-US" sz="2400" b="1" dirty="0" smtClean="0"/>
              <a:t>地壳厚度（</a:t>
            </a:r>
            <a:r>
              <a:rPr lang="en-US" altLang="zh-CN" sz="2400" b="1" dirty="0"/>
              <a:t>Crust 1.0</a:t>
            </a:r>
            <a:r>
              <a:rPr lang="zh-CN" altLang="en-US" sz="2400" b="1" dirty="0"/>
              <a:t>）</a:t>
            </a:r>
            <a:endParaRPr lang="en-US" sz="24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4062665453"/>
              </p:ext>
            </p:extLst>
          </p:nvPr>
        </p:nvGraphicFramePr>
        <p:xfrm>
          <a:off x="1143000" y="3340100"/>
          <a:ext cx="6858000" cy="177800"/>
        </p:xfrm>
        <a:graphic>
          <a:graphicData uri="http://schemas.openxmlformats.org/presentationml/2006/ole">
            <mc:AlternateContent xmlns:mc="http://schemas.openxmlformats.org/markup-compatibility/2006">
              <mc:Choice xmlns:v="urn:schemas-microsoft-com:vml" Requires="v">
                <p:oleObj spid="_x0000_s1050" name="Document" r:id="rId5" imgW="6858000" imgH="177800" progId="Word.Document.12">
                  <p:embed/>
                </p:oleObj>
              </mc:Choice>
              <mc:Fallback>
                <p:oleObj name="Document" r:id="rId5" imgW="6858000" imgH="177800" progId="Word.Document.12">
                  <p:embed/>
                  <p:pic>
                    <p:nvPicPr>
                      <p:cNvPr id="0" name=""/>
                      <p:cNvPicPr/>
                      <p:nvPr/>
                    </p:nvPicPr>
                    <p:blipFill>
                      <a:blip r:embed="rId6"/>
                      <a:stretch>
                        <a:fillRect/>
                      </a:stretch>
                    </p:blipFill>
                    <p:spPr>
                      <a:xfrm>
                        <a:off x="1143000" y="3340100"/>
                        <a:ext cx="6858000" cy="177800"/>
                      </a:xfrm>
                      <a:prstGeom prst="rect">
                        <a:avLst/>
                      </a:prstGeom>
                    </p:spPr>
                  </p:pic>
                </p:oleObj>
              </mc:Fallback>
            </mc:AlternateContent>
          </a:graphicData>
        </a:graphic>
      </p:graphicFrame>
    </p:spTree>
    <p:extLst>
      <p:ext uri="{BB962C8B-B14F-4D97-AF65-F5344CB8AC3E}">
        <p14:creationId xmlns:p14="http://schemas.microsoft.com/office/powerpoint/2010/main" val="29815975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15720" y="1236264"/>
            <a:ext cx="4381500" cy="4876800"/>
          </a:xfrm>
          <a:prstGeom prst="rect">
            <a:avLst/>
          </a:prstGeom>
        </p:spPr>
      </p:pic>
      <p:pic>
        <p:nvPicPr>
          <p:cNvPr id="4" name="图片 3"/>
          <p:cNvPicPr>
            <a:picLocks noChangeAspect="1"/>
          </p:cNvPicPr>
          <p:nvPr/>
        </p:nvPicPr>
        <p:blipFill>
          <a:blip r:embed="rId3"/>
          <a:stretch>
            <a:fillRect/>
          </a:stretch>
        </p:blipFill>
        <p:spPr>
          <a:xfrm>
            <a:off x="4630143" y="1202926"/>
            <a:ext cx="4391025" cy="4943475"/>
          </a:xfrm>
          <a:prstGeom prst="rect">
            <a:avLst/>
          </a:prstGeom>
        </p:spPr>
      </p:pic>
      <p:sp>
        <p:nvSpPr>
          <p:cNvPr id="6" name="文本框 5"/>
          <p:cNvSpPr txBox="1"/>
          <p:nvPr/>
        </p:nvSpPr>
        <p:spPr>
          <a:xfrm>
            <a:off x="2352787" y="455742"/>
            <a:ext cx="5131558" cy="461665"/>
          </a:xfrm>
          <a:prstGeom prst="rect">
            <a:avLst/>
          </a:prstGeom>
          <a:noFill/>
        </p:spPr>
        <p:txBody>
          <a:bodyPr wrap="square" rtlCol="0">
            <a:spAutoFit/>
          </a:bodyPr>
          <a:lstStyle/>
          <a:p>
            <a:pPr algn="ctr"/>
            <a:r>
              <a:rPr lang="en-US" altLang="zh-CN" sz="2400" b="1" dirty="0" smtClean="0"/>
              <a:t>S</a:t>
            </a:r>
            <a:r>
              <a:rPr lang="zh-CN" altLang="en-US" sz="2400" b="1" dirty="0" smtClean="0"/>
              <a:t>波速度（</a:t>
            </a:r>
            <a:r>
              <a:rPr lang="en-US" altLang="zh-CN" sz="2400" b="1" dirty="0" smtClean="0"/>
              <a:t> Voigt-</a:t>
            </a:r>
            <a:r>
              <a:rPr lang="en-US" altLang="zh-CN" sz="2400" b="1" dirty="0" err="1" smtClean="0"/>
              <a:t>Reuss</a:t>
            </a:r>
            <a:r>
              <a:rPr lang="en-US" altLang="zh-CN" sz="2400" b="1" dirty="0" smtClean="0"/>
              <a:t>-Hill</a:t>
            </a:r>
            <a:r>
              <a:rPr lang="zh-CN" altLang="en-US" sz="2400" b="1" dirty="0" smtClean="0"/>
              <a:t>平均）</a:t>
            </a:r>
            <a:endParaRPr lang="zh-CN" altLang="en-US" sz="2400" b="1" dirty="0"/>
          </a:p>
        </p:txBody>
      </p:sp>
    </p:spTree>
    <p:extLst>
      <p:ext uri="{BB962C8B-B14F-4D97-AF65-F5344CB8AC3E}">
        <p14:creationId xmlns:p14="http://schemas.microsoft.com/office/powerpoint/2010/main" val="15619334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362450" y="95535"/>
            <a:ext cx="4781550" cy="6619875"/>
          </a:xfrm>
          <a:prstGeom prst="rect">
            <a:avLst/>
          </a:prstGeom>
        </p:spPr>
      </p:pic>
      <p:pic>
        <p:nvPicPr>
          <p:cNvPr id="5" name="图片 4"/>
          <p:cNvPicPr>
            <a:picLocks noChangeAspect="1"/>
          </p:cNvPicPr>
          <p:nvPr/>
        </p:nvPicPr>
        <p:blipFill>
          <a:blip r:embed="rId3"/>
          <a:stretch>
            <a:fillRect/>
          </a:stretch>
        </p:blipFill>
        <p:spPr>
          <a:xfrm>
            <a:off x="43982" y="1781033"/>
            <a:ext cx="4318468" cy="2968388"/>
          </a:xfrm>
          <a:prstGeom prst="rect">
            <a:avLst/>
          </a:prstGeom>
        </p:spPr>
      </p:pic>
    </p:spTree>
    <p:extLst>
      <p:ext uri="{BB962C8B-B14F-4D97-AF65-F5344CB8AC3E}">
        <p14:creationId xmlns:p14="http://schemas.microsoft.com/office/powerpoint/2010/main" val="29725227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报告格式">
      <a:majorFont>
        <a:latin typeface="Times New Roman"/>
        <a:ea typeface="Adobe 楷体 Std R"/>
        <a:cs typeface=""/>
      </a:majorFont>
      <a:minorFont>
        <a:latin typeface="Times New Roman"/>
        <a:ea typeface="Adobe 楷体 Std 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报告格式">
      <a:majorFont>
        <a:latin typeface="Times New Roman"/>
        <a:ea typeface="Adobe 楷体 Std R"/>
        <a:cs typeface=""/>
      </a:majorFont>
      <a:minorFont>
        <a:latin typeface="Times New Roman"/>
        <a:ea typeface="Adobe 楷体 Std 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楷体"/>
        <a:cs typeface=""/>
      </a:majorFont>
      <a:minorFont>
        <a:latin typeface="Times New Roman"/>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楷体"/>
        <a:cs typeface=""/>
      </a:majorFont>
      <a:minorFont>
        <a:latin typeface="Times New Roman"/>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楷体"/>
        <a:cs typeface=""/>
      </a:majorFont>
      <a:minorFont>
        <a:latin typeface="Times New Roman"/>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2755</TotalTime>
  <Words>2203</Words>
  <Application>Microsoft Macintosh PowerPoint</Application>
  <PresentationFormat>On-screen Show (4:3)</PresentationFormat>
  <Paragraphs>473</Paragraphs>
  <Slides>68</Slides>
  <Notes>5</Notes>
  <HiddenSlides>0</HiddenSlides>
  <MMClips>0</MMClips>
  <ScaleCrop>false</ScaleCrop>
  <HeadingPairs>
    <vt:vector size="6" baseType="variant">
      <vt:variant>
        <vt:lpstr>Theme</vt:lpstr>
      </vt:variant>
      <vt:variant>
        <vt:i4>11</vt:i4>
      </vt:variant>
      <vt:variant>
        <vt:lpstr>Embedded OLE Servers</vt:lpstr>
      </vt:variant>
      <vt:variant>
        <vt:i4>2</vt:i4>
      </vt:variant>
      <vt:variant>
        <vt:lpstr>Slide Titles</vt:lpstr>
      </vt:variant>
      <vt:variant>
        <vt:i4>68</vt:i4>
      </vt:variant>
    </vt:vector>
  </HeadingPairs>
  <TitlesOfParts>
    <vt:vector size="81" baseType="lpstr">
      <vt:lpstr>Office 主题</vt:lpstr>
      <vt:lpstr>1_Office 主题</vt:lpstr>
      <vt:lpstr>3_Office 主题</vt:lpstr>
      <vt:lpstr>4_Office 主题</vt:lpstr>
      <vt:lpstr>2_Office 主题</vt:lpstr>
      <vt:lpstr>5_Office 主题</vt:lpstr>
      <vt:lpstr>6_Office 主题</vt:lpstr>
      <vt:lpstr>7_Office 主题</vt:lpstr>
      <vt:lpstr>8_Office 主题</vt:lpstr>
      <vt:lpstr>10_Office 主题</vt:lpstr>
      <vt:lpstr>11_Office 主题</vt:lpstr>
      <vt:lpstr>Document</vt:lpstr>
      <vt:lpstr>Equation</vt:lpstr>
      <vt:lpstr>中国区域地震学参考模型 现状</vt:lpstr>
      <vt:lpstr>报告提纲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报告提纲</vt:lpstr>
      <vt:lpstr>中国区域地壳结构</vt:lpstr>
      <vt:lpstr>PowerPoint Presentation</vt:lpstr>
      <vt:lpstr>PowerPoint Presentation</vt:lpstr>
      <vt:lpstr>中国区域地壳结构</vt:lpstr>
      <vt:lpstr>PowerPoint Presentation</vt:lpstr>
      <vt:lpstr>中国区域地壳结构</vt:lpstr>
      <vt:lpstr>PowerPoint Presentation</vt:lpstr>
      <vt:lpstr>Moho不连续面</vt:lpstr>
      <vt:lpstr>地壳结构</vt:lpstr>
      <vt:lpstr>中国区域地壳结构</vt:lpstr>
      <vt:lpstr>Lg Q</vt:lpstr>
      <vt:lpstr>地壳衰减模型</vt:lpstr>
      <vt:lpstr>中国区域地壳结构</vt:lpstr>
      <vt:lpstr>PowerPoint Presentation</vt:lpstr>
      <vt:lpstr>PowerPoint Presentation</vt:lpstr>
      <vt:lpstr>中国区域地壳结构</vt:lpstr>
      <vt:lpstr>PowerPoint Presentation</vt:lpstr>
      <vt:lpstr>PowerPoint Presentation</vt:lpstr>
      <vt:lpstr>地壳各向异性</vt:lpstr>
      <vt:lpstr>中国区域上地幔结构</vt:lpstr>
      <vt:lpstr>PowerPoint Presentation</vt:lpstr>
      <vt:lpstr>PowerPoint Presentation</vt:lpstr>
      <vt:lpstr>中国区域上地幔结构</vt:lpstr>
      <vt:lpstr>PowerPoint Presentation</vt:lpstr>
      <vt:lpstr>中国区域上地幔结构</vt:lpstr>
      <vt:lpstr>PowerPoint Presentation</vt:lpstr>
      <vt:lpstr>PowerPoint Presentation</vt:lpstr>
      <vt:lpstr>上地幔速度模型</vt:lpstr>
      <vt:lpstr>中国区域上地幔结构</vt:lpstr>
      <vt:lpstr>上地幔衰减模型</vt:lpstr>
      <vt:lpstr>中国区域上地幔结构</vt:lpstr>
      <vt:lpstr>PowerPoint Presentation</vt:lpstr>
      <vt:lpstr>上地幔各向异性</vt:lpstr>
      <vt:lpstr>中国区域上地幔间断面</vt:lpstr>
      <vt:lpstr>PowerPoint Presentation</vt:lpstr>
      <vt:lpstr>中国区域上地幔间断面</vt:lpstr>
      <vt:lpstr>SS-前驱波成像方法</vt:lpstr>
      <vt:lpstr>PowerPoint Presentation</vt:lpstr>
      <vt:lpstr>PowerPoint Presentation</vt:lpstr>
      <vt:lpstr>中国区域上地幔间断面</vt:lpstr>
      <vt:lpstr>ScS多次波前驱波</vt:lpstr>
      <vt:lpstr>Northeast China and northwest Pacific  </vt:lpstr>
      <vt:lpstr>410-660不连续面</vt:lpstr>
      <vt:lpstr>中国区域上地幔间断面</vt:lpstr>
      <vt:lpstr>LAB不连续面</vt:lpstr>
      <vt:lpstr>报告提纲</vt:lpstr>
      <vt:lpstr>PowerPoint Presentation</vt:lpstr>
      <vt:lpstr>PowerPoint Presentation</vt:lpstr>
      <vt:lpstr>PowerPoint Presentation</vt:lpstr>
      <vt:lpstr>报告提纲</vt:lpstr>
      <vt:lpstr>参考模型怎么做？</vt:lpstr>
      <vt:lpstr>资料流通、共享考虑点</vt:lpstr>
      <vt:lpstr>PowerPoint Presentation</vt:lpstr>
      <vt:lpstr>参考模型信息</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luzhou</dc:creator>
  <cp:lastModifiedBy>Lianxing Wen</cp:lastModifiedBy>
  <cp:revision>147</cp:revision>
  <cp:lastPrinted>2016-06-22T05:48:09Z</cp:lastPrinted>
  <dcterms:created xsi:type="dcterms:W3CDTF">2016-06-18T07:14:29Z</dcterms:created>
  <dcterms:modified xsi:type="dcterms:W3CDTF">2016-06-28T14:01:04Z</dcterms:modified>
</cp:coreProperties>
</file>